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  <p:sldMasterId id="2147483654" r:id="rId2"/>
    <p:sldMasterId id="2147483651" r:id="rId3"/>
    <p:sldMasterId id="2147483652" r:id="rId4"/>
  </p:sldMasterIdLst>
  <p:notesMasterIdLst>
    <p:notesMasterId r:id="rId23"/>
  </p:notesMasterIdLst>
  <p:handoutMasterIdLst>
    <p:handoutMasterId r:id="rId24"/>
  </p:handoutMasterIdLst>
  <p:sldIdLst>
    <p:sldId id="256" r:id="rId5"/>
    <p:sldId id="272" r:id="rId6"/>
    <p:sldId id="280" r:id="rId7"/>
    <p:sldId id="260" r:id="rId8"/>
    <p:sldId id="281" r:id="rId9"/>
    <p:sldId id="273" r:id="rId10"/>
    <p:sldId id="282" r:id="rId11"/>
    <p:sldId id="274" r:id="rId12"/>
    <p:sldId id="283" r:id="rId13"/>
    <p:sldId id="275" r:id="rId14"/>
    <p:sldId id="285" r:id="rId15"/>
    <p:sldId id="276" r:id="rId16"/>
    <p:sldId id="286" r:id="rId17"/>
    <p:sldId id="277" r:id="rId18"/>
    <p:sldId id="287" r:id="rId19"/>
    <p:sldId id="278" r:id="rId20"/>
    <p:sldId id="288" r:id="rId21"/>
    <p:sldId id="279" r:id="rId22"/>
  </p:sldIdLst>
  <p:sldSz cx="9144000" cy="6858000" type="screen4x3"/>
  <p:notesSz cx="6669088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C85"/>
    <a:srgbClr val="660000"/>
    <a:srgbClr val="DDDDDD"/>
    <a:srgbClr val="CC0000"/>
    <a:srgbClr val="59AED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14" autoAdjust="0"/>
    <p:restoredTop sz="94660"/>
  </p:normalViewPr>
  <p:slideViewPr>
    <p:cSldViewPr>
      <p:cViewPr varScale="1">
        <p:scale>
          <a:sx n="67" d="100"/>
          <a:sy n="67" d="100"/>
        </p:scale>
        <p:origin x="-10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26" tIns="45313" rIns="90626" bIns="45313" numCol="1" anchor="t" anchorCtr="0" compatLnSpc="1">
            <a:prstTxWarp prst="textNoShape">
              <a:avLst/>
            </a:prstTxWarp>
          </a:bodyPr>
          <a:lstStyle>
            <a:lvl1pPr defTabSz="906463">
              <a:lnSpc>
                <a:spcPct val="125000"/>
              </a:lnSpc>
              <a:spcBef>
                <a:spcPct val="50000"/>
              </a:spcBef>
              <a:defRPr sz="1200"/>
            </a:lvl1pPr>
          </a:lstStyle>
          <a:p>
            <a:endParaRPr lang="zh-CN" alt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26" tIns="45313" rIns="90626" bIns="45313" numCol="1" anchor="t" anchorCtr="0" compatLnSpc="1">
            <a:prstTxWarp prst="textNoShape">
              <a:avLst/>
            </a:prstTxWarp>
          </a:bodyPr>
          <a:lstStyle>
            <a:lvl1pPr algn="r" defTabSz="906463">
              <a:lnSpc>
                <a:spcPct val="125000"/>
              </a:lnSpc>
              <a:spcBef>
                <a:spcPct val="50000"/>
              </a:spcBef>
              <a:defRPr sz="1200"/>
            </a:lvl1pPr>
          </a:lstStyle>
          <a:p>
            <a:fld id="{252CF4BA-E0CB-45F8-8E84-918F274B0106}" type="datetimeFigureOut">
              <a:rPr lang="zh-CN" altLang="en-US"/>
              <a:pPr/>
              <a:t>2010-5-25</a:t>
            </a:fld>
            <a:endParaRPr lang="en-US" altLang="zh-CN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26" tIns="45313" rIns="90626" bIns="45313" numCol="1" anchor="b" anchorCtr="0" compatLnSpc="1">
            <a:prstTxWarp prst="textNoShape">
              <a:avLst/>
            </a:prstTxWarp>
          </a:bodyPr>
          <a:lstStyle>
            <a:lvl1pPr defTabSz="906463">
              <a:lnSpc>
                <a:spcPct val="125000"/>
              </a:lnSpc>
              <a:spcBef>
                <a:spcPct val="50000"/>
              </a:spcBef>
              <a:defRPr sz="1200"/>
            </a:lvl1pPr>
          </a:lstStyle>
          <a:p>
            <a:endParaRPr lang="en-US" altLang="zh-CN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26" tIns="45313" rIns="90626" bIns="45313" numCol="1" anchor="b" anchorCtr="0" compatLnSpc="1">
            <a:prstTxWarp prst="textNoShape">
              <a:avLst/>
            </a:prstTxWarp>
          </a:bodyPr>
          <a:lstStyle>
            <a:lvl1pPr algn="r" defTabSz="906463">
              <a:lnSpc>
                <a:spcPct val="125000"/>
              </a:lnSpc>
              <a:spcBef>
                <a:spcPct val="50000"/>
              </a:spcBef>
              <a:defRPr sz="1200"/>
            </a:lvl1pPr>
          </a:lstStyle>
          <a:p>
            <a:fld id="{1379B48E-4D24-4F24-A1C4-2D67C43E1B94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26" tIns="45313" rIns="90626" bIns="45313" numCol="1" anchor="t" anchorCtr="0" compatLnSpc="1">
            <a:prstTxWarp prst="textNoShape">
              <a:avLst/>
            </a:prstTxWarp>
          </a:bodyPr>
          <a:lstStyle>
            <a:lvl1pPr defTabSz="906463">
              <a:lnSpc>
                <a:spcPct val="125000"/>
              </a:lnSpc>
              <a:spcBef>
                <a:spcPct val="50000"/>
              </a:spcBef>
              <a:defRPr sz="1200"/>
            </a:lvl1pPr>
          </a:lstStyle>
          <a:p>
            <a:endParaRPr lang="en-US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26" tIns="45313" rIns="90626" bIns="45313" numCol="1" anchor="t" anchorCtr="0" compatLnSpc="1">
            <a:prstTxWarp prst="textNoShape">
              <a:avLst/>
            </a:prstTxWarp>
          </a:bodyPr>
          <a:lstStyle>
            <a:lvl1pPr algn="r" defTabSz="906463">
              <a:lnSpc>
                <a:spcPct val="125000"/>
              </a:lnSpc>
              <a:spcBef>
                <a:spcPct val="50000"/>
              </a:spcBef>
              <a:defRPr sz="1200"/>
            </a:lvl1pPr>
          </a:lstStyle>
          <a:p>
            <a:fld id="{0EAE5F5C-82A4-4A0D-98BC-896AD3B118BA}" type="datetimeFigureOut">
              <a:rPr lang="en-US" altLang="zh-CN"/>
              <a:pPr/>
              <a:t>5/25/2010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26" tIns="45313" rIns="90626" bIns="453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26" tIns="45313" rIns="90626" bIns="45313" numCol="1" anchor="b" anchorCtr="0" compatLnSpc="1">
            <a:prstTxWarp prst="textNoShape">
              <a:avLst/>
            </a:prstTxWarp>
          </a:bodyPr>
          <a:lstStyle>
            <a:lvl1pPr defTabSz="906463">
              <a:lnSpc>
                <a:spcPct val="125000"/>
              </a:lnSpc>
              <a:spcBef>
                <a:spcPct val="50000"/>
              </a:spcBef>
              <a:defRPr sz="1200"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26" tIns="45313" rIns="90626" bIns="45313" numCol="1" anchor="b" anchorCtr="0" compatLnSpc="1">
            <a:prstTxWarp prst="textNoShape">
              <a:avLst/>
            </a:prstTxWarp>
          </a:bodyPr>
          <a:lstStyle>
            <a:lvl1pPr algn="r" defTabSz="906463">
              <a:lnSpc>
                <a:spcPct val="125000"/>
              </a:lnSpc>
              <a:spcBef>
                <a:spcPct val="50000"/>
              </a:spcBef>
              <a:defRPr sz="1200"/>
            </a:lvl1pPr>
          </a:lstStyle>
          <a:p>
            <a:fld id="{F1963E52-4A21-41D8-8AE3-B80244BAC15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F58032-08B2-414C-BB9C-AF9C0790B7DE}" type="slidenum">
              <a:rPr lang="en-GB" altLang="zh-CN"/>
              <a:pPr/>
              <a:t>11</a:t>
            </a:fld>
            <a:endParaRPr lang="en-GB" altLang="zh-CN"/>
          </a:p>
        </p:txBody>
      </p:sp>
      <p:sp>
        <p:nvSpPr>
          <p:cNvPr id="66562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xfrm>
            <a:off x="8524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GB" altLang="zh-CN" smtClean="0"/>
          </a:p>
          <a:p>
            <a:pPr>
              <a:spcBef>
                <a:spcPct val="0"/>
              </a:spcBef>
            </a:pPr>
            <a:endParaRPr lang="en-GB" altLang="zh-CN" smtClean="0"/>
          </a:p>
          <a:p>
            <a:pPr>
              <a:spcBef>
                <a:spcPct val="0"/>
              </a:spcBef>
            </a:pPr>
            <a:endParaRPr lang="en-GB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red-citysc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red-thread-pp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43625"/>
            <a:ext cx="91471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Approved-shield-30x15-rg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6988"/>
            <a:ext cx="2047875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2662238"/>
            <a:ext cx="8064500" cy="1127125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933825"/>
            <a:ext cx="8064500" cy="1008063"/>
          </a:xfrm>
        </p:spPr>
        <p:txBody>
          <a:bodyPr/>
          <a:lstStyle>
            <a:lvl1pPr marL="0" indent="0">
              <a:buFont typeface="Times" pitchFamily="18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539750"/>
            <a:ext cx="2051050" cy="5221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539750"/>
            <a:ext cx="6005513" cy="5221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539750"/>
            <a:ext cx="82089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1438275"/>
            <a:ext cx="4027488" cy="4322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438275"/>
            <a:ext cx="4029075" cy="4322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539750"/>
            <a:ext cx="82089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9750" y="1438275"/>
            <a:ext cx="8208963" cy="43227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539750"/>
            <a:ext cx="82089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39750" y="1438275"/>
            <a:ext cx="8208963" cy="43227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2763" y="539750"/>
            <a:ext cx="2133600" cy="5586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0"/>
            <a:ext cx="6253163" cy="55864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9750"/>
            <a:ext cx="8539163" cy="55864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2763" y="539750"/>
            <a:ext cx="2133600" cy="5586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0"/>
            <a:ext cx="6253163" cy="55864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438275"/>
            <a:ext cx="4027488" cy="4322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438275"/>
            <a:ext cx="4029075" cy="4322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539750"/>
            <a:ext cx="82089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438275"/>
            <a:ext cx="8208963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</p:txBody>
      </p:sp>
      <p:pic>
        <p:nvPicPr>
          <p:cNvPr id="1028" name="Picture 7" descr="red-thread-ppt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6143625"/>
            <a:ext cx="91471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68" r:id="rId2"/>
    <p:sldLayoutId id="2147483667" r:id="rId3"/>
    <p:sldLayoutId id="2147483666" r:id="rId4"/>
    <p:sldLayoutId id="2147483665" r:id="rId5"/>
    <p:sldLayoutId id="2147483664" r:id="rId6"/>
    <p:sldLayoutId id="2147483663" r:id="rId7"/>
    <p:sldLayoutId id="2147483662" r:id="rId8"/>
    <p:sldLayoutId id="2147483661" r:id="rId9"/>
    <p:sldLayoutId id="2147483660" r:id="rId10"/>
    <p:sldLayoutId id="2147483659" r:id="rId11"/>
    <p:sldLayoutId id="2147483658" r:id="rId12"/>
    <p:sldLayoutId id="2147483657" r:id="rId13"/>
    <p:sldLayoutId id="2147483656" r:id="rId14"/>
  </p:sldLayoutIdLst>
  <p:transition spd="med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30000"/>
        </a:spcAft>
        <a:buClr>
          <a:schemeClr val="accent1"/>
        </a:buClr>
        <a:buFont typeface="Times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30000"/>
        </a:spcAft>
        <a:buClr>
          <a:schemeClr val="accent1"/>
        </a:buClr>
        <a:buFont typeface="Times"/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0"/>
        </a:spcBef>
        <a:spcAft>
          <a:spcPct val="30000"/>
        </a:spcAft>
        <a:buClr>
          <a:schemeClr val="accent1"/>
        </a:buClr>
        <a:buFont typeface="Times"/>
        <a:buChar char="–"/>
        <a:defRPr sz="2400">
          <a:solidFill>
            <a:schemeClr val="tx1"/>
          </a:solidFill>
          <a:latin typeface="+mn-lt"/>
        </a:defRPr>
      </a:lvl3pPr>
      <a:lvl4pPr marL="1428750" indent="-2286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Times"/>
        <a:buChar char="–"/>
        <a:defRPr sz="2000">
          <a:solidFill>
            <a:schemeClr val="tx1"/>
          </a:solidFill>
          <a:latin typeface="+mn-lt"/>
        </a:defRPr>
      </a:lvl4pPr>
      <a:lvl5pPr marL="1771650" indent="-2286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Times"/>
        <a:buChar char="»"/>
        <a:defRPr sz="20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Times" pitchFamily="18" charset="0"/>
        <a:defRPr sz="20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Times" pitchFamily="18" charset="0"/>
        <a:defRPr sz="20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Times" pitchFamily="18" charset="0"/>
        <a:defRPr sz="20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Times" pitchFamily="18" charset="0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pPr>
              <a:lnSpc>
                <a:spcPct val="125000"/>
              </a:lnSpc>
              <a:spcBef>
                <a:spcPct val="50000"/>
              </a:spcBef>
              <a:defRPr/>
            </a:pPr>
            <a:endParaRPr lang="en-US">
              <a:ea typeface="+mn-ea"/>
            </a:endParaRPr>
          </a:p>
        </p:txBody>
      </p:sp>
      <p:pic>
        <p:nvPicPr>
          <p:cNvPr id="16387" name="Picture 3" descr="red-thread-ppt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143625"/>
            <a:ext cx="91471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539750"/>
            <a:ext cx="84566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9" r:id="rId2"/>
    <p:sldLayoutId id="2147483678" r:id="rId3"/>
    <p:sldLayoutId id="2147483677" r:id="rId4"/>
    <p:sldLayoutId id="2147483676" r:id="rId5"/>
    <p:sldLayoutId id="2147483675" r:id="rId6"/>
    <p:sldLayoutId id="2147483674" r:id="rId7"/>
    <p:sldLayoutId id="2147483673" r:id="rId8"/>
    <p:sldLayoutId id="2147483672" r:id="rId9"/>
    <p:sldLayoutId id="2147483671" r:id="rId10"/>
    <p:sldLayoutId id="2147483670" r:id="rId11"/>
    <p:sldLayoutId id="2147483669" r:id="rId12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pPr>
              <a:lnSpc>
                <a:spcPct val="125000"/>
              </a:lnSpc>
              <a:spcBef>
                <a:spcPct val="50000"/>
              </a:spcBef>
              <a:defRPr/>
            </a:pPr>
            <a:endParaRPr lang="en-US">
              <a:ea typeface="+mn-ea"/>
            </a:endParaRPr>
          </a:p>
        </p:txBody>
      </p:sp>
      <p:pic>
        <p:nvPicPr>
          <p:cNvPr id="29699" name="Picture 11" descr="red-thread-pp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143625"/>
            <a:ext cx="91471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539750"/>
            <a:ext cx="84566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0" r:id="rId2"/>
    <p:sldLayoutId id="2147483689" r:id="rId3"/>
    <p:sldLayoutId id="2147483688" r:id="rId4"/>
    <p:sldLayoutId id="2147483687" r:id="rId5"/>
    <p:sldLayoutId id="2147483686" r:id="rId6"/>
    <p:sldLayoutId id="2147483685" r:id="rId7"/>
    <p:sldLayoutId id="2147483684" r:id="rId8"/>
    <p:sldLayoutId id="2147483683" r:id="rId9"/>
    <p:sldLayoutId id="2147483682" r:id="rId10"/>
    <p:sldLayoutId id="2147483681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1" descr="red-cityscap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7" descr="red-thread-ppt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143625"/>
            <a:ext cx="91471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8" descr="Approved-shield-30x15-rgb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763" y="892175"/>
            <a:ext cx="26955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2530475" y="2028825"/>
            <a:ext cx="6119813" cy="1239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72000" tIns="72000" rIns="72000" bIns="72000"/>
          <a:lstStyle/>
          <a:p>
            <a:pPr>
              <a:lnSpc>
                <a:spcPct val="125000"/>
              </a:lnSpc>
              <a:defRPr/>
            </a:pPr>
            <a:r>
              <a:rPr lang="en-US" sz="2800">
                <a:ea typeface="+mn-ea"/>
              </a:rPr>
              <a:t>A world leader of the</a:t>
            </a:r>
          </a:p>
          <a:p>
            <a:pPr>
              <a:lnSpc>
                <a:spcPct val="125000"/>
              </a:lnSpc>
              <a:defRPr/>
            </a:pPr>
            <a:r>
              <a:rPr lang="en-US" sz="2800">
                <a:ea typeface="+mn-ea"/>
              </a:rPr>
              <a:t>accountancy and finance profession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1" r:id="rId2"/>
    <p:sldLayoutId id="2147483700" r:id="rId3"/>
    <p:sldLayoutId id="2147483699" r:id="rId4"/>
    <p:sldLayoutId id="2147483698" r:id="rId5"/>
    <p:sldLayoutId id="2147483697" r:id="rId6"/>
    <p:sldLayoutId id="2147483696" r:id="rId7"/>
    <p:sldLayoutId id="2147483695" r:id="rId8"/>
    <p:sldLayoutId id="2147483694" r:id="rId9"/>
    <p:sldLayoutId id="2147483693" r:id="rId10"/>
    <p:sldLayoutId id="2147483692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3" Type="http://schemas.openxmlformats.org/officeDocument/2006/relationships/image" Target="../media/image11.emf"/><Relationship Id="rId21" Type="http://schemas.openxmlformats.org/officeDocument/2006/relationships/image" Target="../media/image29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jpe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24" Type="http://schemas.openxmlformats.org/officeDocument/2006/relationships/image" Target="../media/image32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23" Type="http://schemas.openxmlformats.org/officeDocument/2006/relationships/image" Target="../media/image31.jpeg"/><Relationship Id="rId10" Type="http://schemas.openxmlformats.org/officeDocument/2006/relationships/image" Target="../media/image18.jpeg"/><Relationship Id="rId19" Type="http://schemas.openxmlformats.org/officeDocument/2006/relationships/image" Target="../media/image27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Relationship Id="rId22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Times"/>
              <a:buNone/>
            </a:pPr>
            <a:r>
              <a:rPr lang="en-GB" altLang="zh-CN" smtClean="0">
                <a:ea typeface="宋体" charset="-122"/>
              </a:rPr>
              <a:t>Robert Hodgkinson, Executive Director, Technical</a:t>
            </a:r>
            <a:endParaRPr lang="en-US" altLang="zh-CN" smtClean="0">
              <a:ea typeface="宋体" charset="-122"/>
            </a:endParaRPr>
          </a:p>
        </p:txBody>
      </p:sp>
      <p:sp>
        <p:nvSpPr>
          <p:cNvPr id="55298" name="Rectangle 1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zh-CN" smtClean="0">
                <a:ea typeface="宋体" charset="-122"/>
              </a:rPr>
              <a:t>Thought Leadership</a:t>
            </a:r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smtClean="0">
                <a:ea typeface="宋体" charset="-122"/>
              </a:rPr>
              <a:t>Benefits of thought leadership</a:t>
            </a:r>
            <a:endParaRPr lang="en-US" altLang="zh-CN" smtClean="0">
              <a:ea typeface="宋体" charset="-122"/>
            </a:endParaRP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Practical input to a wide range of academic research</a:t>
            </a:r>
          </a:p>
          <a:p>
            <a:r>
              <a:rPr lang="en-US" altLang="zh-CN" smtClean="0">
                <a:ea typeface="宋体" charset="-122"/>
              </a:rPr>
              <a:t>New insights and appreciation of different perspectives</a:t>
            </a:r>
          </a:p>
          <a:p>
            <a:r>
              <a:rPr lang="en-US" altLang="zh-CN" smtClean="0">
                <a:ea typeface="宋体" charset="-122"/>
              </a:rPr>
              <a:t>Guidance that members can apply in practice</a:t>
            </a:r>
          </a:p>
          <a:p>
            <a:r>
              <a:rPr lang="en-US" altLang="zh-CN" smtClean="0">
                <a:ea typeface="宋体" charset="-122"/>
              </a:rPr>
              <a:t>Access to governments, regulators and public policy making</a:t>
            </a:r>
          </a:p>
          <a:p>
            <a:r>
              <a:rPr lang="en-US" altLang="zh-CN" smtClean="0">
                <a:ea typeface="宋体" charset="-122"/>
              </a:rPr>
              <a:t>Confidence in our institute, qualifications and members</a:t>
            </a:r>
          </a:p>
          <a:p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41" name="Picture 9"/>
          <p:cNvPicPr preferRelativeResize="0">
            <a:picLocks noChangeArrowheads="1"/>
          </p:cNvPicPr>
          <p:nvPr/>
        </p:nvPicPr>
        <p:blipFill>
          <a:blip r:embed="rId3"/>
          <a:srcRect b="1555"/>
          <a:stretch>
            <a:fillRect/>
          </a:stretch>
        </p:blipFill>
        <p:spPr bwMode="auto">
          <a:xfrm>
            <a:off x="4816475" y="3602038"/>
            <a:ext cx="1652588" cy="2339975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23238" name="Picture 6" descr="FS Fac perspectus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8588" y="3602038"/>
            <a:ext cx="1652587" cy="2339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3242" name="Picture 10" descr="Pages from new_challenges_proof_4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94525" y="3602038"/>
            <a:ext cx="1652588" cy="2339975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23237" name="Picture 5" descr="Pages from TABTS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6413" y="3602038"/>
            <a:ext cx="1652587" cy="2339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3240" name="Picture 8" descr="Pages from IT PROSPECTUS_25-09-07"/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83413" y="1109663"/>
            <a:ext cx="1652587" cy="2339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3234" name="Picture 2" descr="Pages from FinanceDirection_prospectus"/>
          <p:cNvPicPr preferRelativeResize="0"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22825" y="1109663"/>
            <a:ext cx="1652588" cy="2339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3236" name="Picture 4" descr="reassurance"/>
          <p:cNvPicPr preferRelativeResize="0">
            <a:picLocks noChangeArrowheads="1"/>
          </p:cNvPicPr>
          <p:nvPr>
            <p:ph idx="1"/>
          </p:nvPr>
        </p:nvPicPr>
        <p:blipFill>
          <a:blip r:embed="rId9"/>
          <a:srcRect/>
          <a:stretch>
            <a:fillRect/>
          </a:stretch>
        </p:blipFill>
        <p:spPr>
          <a:xfrm>
            <a:off x="2662238" y="1109663"/>
            <a:ext cx="1652587" cy="2339975"/>
          </a:xfrm>
          <a:ln>
            <a:solidFill>
              <a:schemeClr val="tx1"/>
            </a:solidFill>
          </a:ln>
        </p:spPr>
      </p:pic>
      <p:pic>
        <p:nvPicPr>
          <p:cNvPr id="223246" name="Picture 14" descr="eolutioncover"/>
          <p:cNvPicPr preferRelativeResize="0"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4825" y="1109663"/>
            <a:ext cx="1652588" cy="2339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3252" name="Rectangle 20" descr="Rose 5a"/>
          <p:cNvSpPr>
            <a:spLocks noChangeArrowheads="1"/>
          </p:cNvSpPr>
          <p:nvPr/>
        </p:nvSpPr>
        <p:spPr bwMode="auto">
          <a:xfrm>
            <a:off x="503238" y="4302125"/>
            <a:ext cx="1655762" cy="1655763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5000"/>
              </a:lnSpc>
              <a:spcBef>
                <a:spcPct val="50000"/>
              </a:spcBef>
            </a:pPr>
            <a:endParaRPr lang="en-US" altLang="zh-CN"/>
          </a:p>
        </p:txBody>
      </p:sp>
      <p:sp>
        <p:nvSpPr>
          <p:cNvPr id="223253" name="Rectangle 21" descr="Rose 6"/>
          <p:cNvSpPr>
            <a:spLocks noChangeArrowheads="1"/>
          </p:cNvSpPr>
          <p:nvPr/>
        </p:nvSpPr>
        <p:spPr bwMode="auto">
          <a:xfrm>
            <a:off x="2663825" y="4302125"/>
            <a:ext cx="1655763" cy="1655763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5000"/>
              </a:lnSpc>
              <a:spcBef>
                <a:spcPct val="50000"/>
              </a:spcBef>
            </a:pPr>
            <a:endParaRPr lang="en-US" altLang="zh-CN"/>
          </a:p>
        </p:txBody>
      </p:sp>
      <p:sp>
        <p:nvSpPr>
          <p:cNvPr id="223254" name="Rectangle 22" descr="Rose 7"/>
          <p:cNvSpPr>
            <a:spLocks noChangeArrowheads="1"/>
          </p:cNvSpPr>
          <p:nvPr/>
        </p:nvSpPr>
        <p:spPr bwMode="auto">
          <a:xfrm>
            <a:off x="4824413" y="4302125"/>
            <a:ext cx="1655762" cy="1655763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5000"/>
              </a:lnSpc>
              <a:spcBef>
                <a:spcPct val="50000"/>
              </a:spcBef>
            </a:pPr>
            <a:endParaRPr lang="en-US" altLang="zh-CN"/>
          </a:p>
        </p:txBody>
      </p:sp>
      <p:sp>
        <p:nvSpPr>
          <p:cNvPr id="223255" name="Rectangle 23" descr="rose 8"/>
          <p:cNvSpPr>
            <a:spLocks noChangeArrowheads="1"/>
          </p:cNvSpPr>
          <p:nvPr/>
        </p:nvSpPr>
        <p:spPr bwMode="auto">
          <a:xfrm>
            <a:off x="6985000" y="4302125"/>
            <a:ext cx="1655763" cy="1655763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5000"/>
              </a:lnSpc>
              <a:spcBef>
                <a:spcPct val="50000"/>
              </a:spcBef>
            </a:pPr>
            <a:endParaRPr lang="en-US" altLang="zh-CN"/>
          </a:p>
        </p:txBody>
      </p:sp>
      <p:sp>
        <p:nvSpPr>
          <p:cNvPr id="223248" name="Rectangle 16" descr="Rose 9"/>
          <p:cNvSpPr>
            <a:spLocks noChangeArrowheads="1"/>
          </p:cNvSpPr>
          <p:nvPr/>
        </p:nvSpPr>
        <p:spPr bwMode="auto">
          <a:xfrm>
            <a:off x="503238" y="1801813"/>
            <a:ext cx="1655762" cy="1655762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5000"/>
              </a:lnSpc>
              <a:spcBef>
                <a:spcPct val="50000"/>
              </a:spcBef>
            </a:pPr>
            <a:endParaRPr lang="en-US" altLang="zh-CN"/>
          </a:p>
        </p:txBody>
      </p:sp>
      <p:sp>
        <p:nvSpPr>
          <p:cNvPr id="223249" name="Rectangle 17" descr="Rose 2"/>
          <p:cNvSpPr>
            <a:spLocks noChangeArrowheads="1"/>
          </p:cNvSpPr>
          <p:nvPr/>
        </p:nvSpPr>
        <p:spPr bwMode="auto">
          <a:xfrm>
            <a:off x="2663825" y="1801813"/>
            <a:ext cx="1655763" cy="1655762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5000"/>
              </a:lnSpc>
              <a:spcBef>
                <a:spcPct val="50000"/>
              </a:spcBef>
            </a:pPr>
            <a:endParaRPr lang="en-US" altLang="zh-CN"/>
          </a:p>
        </p:txBody>
      </p:sp>
      <p:sp>
        <p:nvSpPr>
          <p:cNvPr id="223250" name="Rectangle 18" descr="Rose 3"/>
          <p:cNvSpPr>
            <a:spLocks noChangeArrowheads="1"/>
          </p:cNvSpPr>
          <p:nvPr/>
        </p:nvSpPr>
        <p:spPr bwMode="auto">
          <a:xfrm>
            <a:off x="4824413" y="1801813"/>
            <a:ext cx="1655762" cy="1655762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5000"/>
              </a:lnSpc>
              <a:spcBef>
                <a:spcPct val="50000"/>
              </a:spcBef>
            </a:pPr>
            <a:endParaRPr lang="en-US" altLang="zh-CN"/>
          </a:p>
        </p:txBody>
      </p:sp>
      <p:sp>
        <p:nvSpPr>
          <p:cNvPr id="223251" name="Rectangle 19" descr="Rose 4"/>
          <p:cNvSpPr>
            <a:spLocks noChangeArrowheads="1"/>
          </p:cNvSpPr>
          <p:nvPr/>
        </p:nvSpPr>
        <p:spPr bwMode="auto">
          <a:xfrm>
            <a:off x="6985000" y="1801813"/>
            <a:ext cx="1655763" cy="1655762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5000"/>
              </a:lnSpc>
              <a:spcBef>
                <a:spcPct val="50000"/>
              </a:spcBef>
            </a:pPr>
            <a:endParaRPr lang="en-US" altLang="zh-CN"/>
          </a:p>
        </p:txBody>
      </p:sp>
      <p:sp>
        <p:nvSpPr>
          <p:cNvPr id="6555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smtClean="0">
                <a:ea typeface="宋体" charset="-122"/>
              </a:rPr>
              <a:t>Examples of ICAEW thought leadership</a:t>
            </a:r>
          </a:p>
        </p:txBody>
      </p:sp>
      <p:pic>
        <p:nvPicPr>
          <p:cNvPr id="223245" name="Picture 13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744913" y="2339975"/>
            <a:ext cx="1652587" cy="2341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3247" name="Picture 15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579563" y="2339975"/>
            <a:ext cx="1652587" cy="2339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3258" name="Rectangle 26" descr="Rose 1"/>
          <p:cNvSpPr>
            <a:spLocks noChangeArrowheads="1"/>
          </p:cNvSpPr>
          <p:nvPr/>
        </p:nvSpPr>
        <p:spPr bwMode="auto">
          <a:xfrm>
            <a:off x="1592263" y="3040063"/>
            <a:ext cx="1655762" cy="1655762"/>
          </a:xfrm>
          <a:prstGeom prst="rect">
            <a:avLst/>
          </a:prstGeom>
          <a:blipFill dpi="0" rotWithShape="1">
            <a:blip r:embed="rId21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5000"/>
              </a:lnSpc>
              <a:spcBef>
                <a:spcPct val="50000"/>
              </a:spcBef>
            </a:pPr>
            <a:endParaRPr lang="en-US" altLang="zh-CN"/>
          </a:p>
        </p:txBody>
      </p:sp>
      <p:sp>
        <p:nvSpPr>
          <p:cNvPr id="223259" name="Rectangle 27" descr="Rose 10"/>
          <p:cNvSpPr>
            <a:spLocks noChangeArrowheads="1"/>
          </p:cNvSpPr>
          <p:nvPr/>
        </p:nvSpPr>
        <p:spPr bwMode="auto">
          <a:xfrm>
            <a:off x="3738563" y="3040063"/>
            <a:ext cx="1655762" cy="1655762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5000"/>
              </a:lnSpc>
              <a:spcBef>
                <a:spcPct val="50000"/>
              </a:spcBef>
            </a:pPr>
            <a:endParaRPr lang="en-US" altLang="zh-CN"/>
          </a:p>
        </p:txBody>
      </p:sp>
      <p:pic>
        <p:nvPicPr>
          <p:cNvPr id="223261" name="Picture 29" descr="sustainability copy (2)"/>
          <p:cNvPicPr preferRelativeResize="0">
            <a:picLocks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910263" y="2333625"/>
            <a:ext cx="1652587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60" name="Rectangle 28" descr="rose 11"/>
          <p:cNvSpPr>
            <a:spLocks noChangeArrowheads="1"/>
          </p:cNvSpPr>
          <p:nvPr/>
        </p:nvSpPr>
        <p:spPr bwMode="auto">
          <a:xfrm>
            <a:off x="5899150" y="3040063"/>
            <a:ext cx="1655763" cy="1655762"/>
          </a:xfrm>
          <a:prstGeom prst="rect">
            <a:avLst/>
          </a:prstGeom>
          <a:blipFill dpi="0" rotWithShape="1">
            <a:blip r:embed="rId24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5000"/>
              </a:lnSpc>
              <a:spcBef>
                <a:spcPct val="50000"/>
              </a:spcBef>
            </a:pPr>
            <a:endParaRPr lang="en-US" altLang="zh-CN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23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3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23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23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2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23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3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23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23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2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23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2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23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23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223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23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223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23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223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22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52" grpId="0" animBg="1"/>
      <p:bldP spid="223253" grpId="0" animBg="1"/>
      <p:bldP spid="223254" grpId="0" animBg="1"/>
      <p:bldP spid="223255" grpId="0" animBg="1"/>
      <p:bldP spid="223248" grpId="0" animBg="1"/>
      <p:bldP spid="223249" grpId="0" animBg="1"/>
      <p:bldP spid="223250" grpId="0" animBg="1"/>
      <p:bldP spid="223251" grpId="0" animBg="1"/>
      <p:bldP spid="223258" grpId="0" animBg="1"/>
      <p:bldP spid="223258" grpId="1" animBg="1"/>
      <p:bldP spid="223259" grpId="0" animBg="1"/>
      <p:bldP spid="223259" grpId="1" animBg="1"/>
      <p:bldP spid="223260" grpId="0" animBg="1"/>
      <p:bldP spid="22326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smtClean="0">
                <a:ea typeface="宋体" charset="-122"/>
              </a:rPr>
              <a:t>Examples of ICAEW thought leadership</a:t>
            </a:r>
            <a:endParaRPr lang="en-US" altLang="zh-CN" smtClean="0">
              <a:ea typeface="宋体" charset="-122"/>
            </a:endParaRP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Annual Information for Better Markets conferences</a:t>
            </a:r>
          </a:p>
          <a:p>
            <a:r>
              <a:rPr lang="en-US" altLang="zh-CN" smtClean="0">
                <a:ea typeface="宋体" charset="-122"/>
              </a:rPr>
              <a:t>'Measurement in financial reporting' and 'Developments in new reporting models'</a:t>
            </a:r>
          </a:p>
          <a:p>
            <a:r>
              <a:rPr lang="en-US" altLang="zh-CN" smtClean="0">
                <a:ea typeface="宋体" charset="-122"/>
              </a:rPr>
              <a:t>Audit Quality Forum work on national application of international standards</a:t>
            </a:r>
          </a:p>
          <a:p>
            <a:r>
              <a:rPr lang="en-US" altLang="zh-CN" smtClean="0">
                <a:ea typeface="宋体" charset="-122"/>
              </a:rPr>
              <a:t>'Alternatives to audit' and 'Sustainability: the role of accountants'</a:t>
            </a:r>
          </a:p>
          <a:p>
            <a:r>
              <a:rPr lang="en-US" altLang="zh-CN" smtClean="0">
                <a:ea typeface="宋体" charset="-122"/>
              </a:rPr>
              <a:t>'Reporting with integrity' and 'Instilling integrity in organisations'</a:t>
            </a:r>
          </a:p>
          <a:p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smtClean="0">
                <a:ea typeface="宋体" charset="-122"/>
              </a:rPr>
              <a:t>Challenges of thought leadership</a:t>
            </a:r>
            <a:endParaRPr lang="en-US" altLang="zh-CN" smtClean="0">
              <a:ea typeface="宋体" charset="-122"/>
            </a:endParaRPr>
          </a:p>
        </p:txBody>
      </p:sp>
      <p:pic>
        <p:nvPicPr>
          <p:cNvPr id="68610" name="Picture 7" descr="Brid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6675" y="1258888"/>
            <a:ext cx="6470650" cy="488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smtClean="0">
                <a:ea typeface="宋体" charset="-122"/>
              </a:rPr>
              <a:t>Challenges of thought leadership</a:t>
            </a:r>
            <a:endParaRPr lang="en-US" altLang="zh-CN" smtClean="0">
              <a:ea typeface="宋体" charset="-122"/>
            </a:endParaRP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Policy makers and other practitioners like certainty</a:t>
            </a:r>
          </a:p>
          <a:p>
            <a:r>
              <a:rPr lang="en-US" altLang="zh-CN" smtClean="0">
                <a:ea typeface="宋体" charset="-122"/>
              </a:rPr>
              <a:t>Some activities and results are not popular with everyone</a:t>
            </a:r>
          </a:p>
          <a:p>
            <a:r>
              <a:rPr lang="en-US" altLang="zh-CN" smtClean="0">
                <a:ea typeface="宋体" charset="-122"/>
              </a:rPr>
              <a:t>Some organisations' thought leadership is of poor quality </a:t>
            </a:r>
          </a:p>
          <a:p>
            <a:r>
              <a:rPr lang="en-US" altLang="zh-CN" smtClean="0">
                <a:ea typeface="宋体" charset="-122"/>
              </a:rPr>
              <a:t>It is difficult to take account of differing national circumstances</a:t>
            </a:r>
          </a:p>
          <a:p>
            <a:r>
              <a:rPr lang="en-US" altLang="zh-CN" smtClean="0">
                <a:ea typeface="宋体" charset="-122"/>
              </a:rPr>
              <a:t>Effective engagement requires substantial resources</a:t>
            </a:r>
          </a:p>
          <a:p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smtClean="0">
                <a:ea typeface="宋体" charset="-122"/>
              </a:rPr>
              <a:t>Summary of presentation</a:t>
            </a:r>
            <a:endParaRPr lang="en-US" altLang="zh-CN" smtClean="0">
              <a:ea typeface="宋体" charset="-122"/>
            </a:endParaRPr>
          </a:p>
        </p:txBody>
      </p:sp>
      <p:pic>
        <p:nvPicPr>
          <p:cNvPr id="70658" name="Picture 11" descr="iStock_000005883729X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600" y="1216025"/>
            <a:ext cx="7416800" cy="492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smtClean="0">
                <a:ea typeface="宋体" charset="-122"/>
              </a:rPr>
              <a:t>Summary of presentation</a:t>
            </a:r>
            <a:endParaRPr lang="en-US" altLang="zh-CN" smtClean="0">
              <a:ea typeface="宋体" charset="-122"/>
            </a:endParaRP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Thought leadership is fundamental to professional institutes</a:t>
            </a:r>
          </a:p>
          <a:p>
            <a:r>
              <a:rPr lang="en-US" altLang="zh-CN" smtClean="0">
                <a:ea typeface="宋体" charset="-122"/>
              </a:rPr>
              <a:t>A long-term commitment to developing knowledge is needed</a:t>
            </a:r>
          </a:p>
          <a:p>
            <a:r>
              <a:rPr lang="en-US" altLang="zh-CN" smtClean="0">
                <a:ea typeface="宋体" charset="-122"/>
              </a:rPr>
              <a:t>There is a wide range of potential benefits from thought leadership</a:t>
            </a:r>
          </a:p>
          <a:p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smtClean="0">
                <a:ea typeface="宋体" charset="-122"/>
              </a:rPr>
              <a:t>Discussion points</a:t>
            </a:r>
            <a:endParaRPr lang="en-US" altLang="zh-CN" smtClean="0">
              <a:ea typeface="宋体" charset="-122"/>
            </a:endParaRPr>
          </a:p>
        </p:txBody>
      </p:sp>
      <p:pic>
        <p:nvPicPr>
          <p:cNvPr id="72706" name="Picture 6" descr="iStock_000005419489X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375" y="1560513"/>
            <a:ext cx="6697663" cy="456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smtClean="0">
                <a:ea typeface="宋体" charset="-122"/>
              </a:rPr>
              <a:t>Discussion points</a:t>
            </a:r>
            <a:endParaRPr lang="en-US" altLang="zh-CN" smtClean="0">
              <a:ea typeface="宋体" charset="-122"/>
            </a:endParaRP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Relevance to CICPA of ICAEW thought leadership experience</a:t>
            </a:r>
          </a:p>
          <a:p>
            <a:r>
              <a:rPr lang="en-US" altLang="zh-CN" smtClean="0">
                <a:ea typeface="宋体" charset="-122"/>
              </a:rPr>
              <a:t>Opportunities for CICPA and ICAEW to work together</a:t>
            </a:r>
          </a:p>
          <a:p>
            <a:endParaRPr lang="en-US" altLang="zh-CN" smtClean="0">
              <a:ea typeface="宋体" charset="-122"/>
            </a:endParaRPr>
          </a:p>
          <a:p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smtClean="0">
                <a:ea typeface="宋体" charset="-122"/>
              </a:rPr>
              <a:t>Aim of presentation</a:t>
            </a:r>
            <a:endParaRPr lang="en-US" altLang="zh-CN" smtClean="0">
              <a:ea typeface="宋体" charset="-122"/>
            </a:endParaRP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"/>
              <a:buNone/>
            </a:pPr>
            <a:r>
              <a:rPr lang="en-US" altLang="zh-CN" smtClean="0">
                <a:ea typeface="宋体" charset="-122"/>
              </a:rPr>
              <a:t>Share ICAEW thought leadership experience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smtClean="0">
                <a:ea typeface="宋体" charset="-122"/>
              </a:rPr>
              <a:t>Why ICAEW does thought leadership</a:t>
            </a:r>
            <a:endParaRPr lang="en-US" altLang="zh-CN" smtClean="0">
              <a:ea typeface="宋体" charset="-122"/>
            </a:endParaRPr>
          </a:p>
        </p:txBody>
      </p:sp>
      <p:pic>
        <p:nvPicPr>
          <p:cNvPr id="57346" name="Picture 11" descr="iStock_000003893474X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271588"/>
            <a:ext cx="7345362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smtClean="0">
                <a:ea typeface="宋体" charset="-122"/>
              </a:rPr>
              <a:t>Why ICAEW does thought leadership</a:t>
            </a:r>
            <a:endParaRPr lang="en-US" altLang="zh-CN" smtClean="0">
              <a:ea typeface="宋体" charset="-122"/>
            </a:endParaRPr>
          </a:p>
        </p:txBody>
      </p:sp>
      <p:sp>
        <p:nvSpPr>
          <p:cNvPr id="58370" name="Rectangle 1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A profession is built upon a body of knowledge</a:t>
            </a:r>
          </a:p>
          <a:p>
            <a:r>
              <a:rPr lang="en-US" altLang="zh-CN" smtClean="0">
                <a:ea typeface="宋体" charset="-122"/>
              </a:rPr>
              <a:t>Professional institutes inspire public confidence in their members' knowledge</a:t>
            </a:r>
          </a:p>
          <a:p>
            <a:r>
              <a:rPr lang="en-US" altLang="zh-CN" smtClean="0">
                <a:ea typeface="宋体" charset="-122"/>
              </a:rPr>
              <a:t>A profession's body of knowledge needs to develop and respond to a changing world </a:t>
            </a:r>
          </a:p>
          <a:p>
            <a:r>
              <a:rPr lang="en-US" altLang="zh-CN" smtClean="0">
                <a:ea typeface="宋体" charset="-122"/>
              </a:rPr>
              <a:t>The ICAEW charter requires it to 'advance the theory and practice of accountancy'</a:t>
            </a:r>
          </a:p>
          <a:p>
            <a:r>
              <a:rPr lang="en-US" altLang="zh-CN" smtClean="0">
                <a:ea typeface="宋体" charset="-122"/>
              </a:rPr>
              <a:t>ICAEW acts as a bridge between academics and practitioners</a:t>
            </a:r>
          </a:p>
          <a:p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smtClean="0">
                <a:ea typeface="宋体" charset="-122"/>
              </a:rPr>
              <a:t>What thought leadership involves</a:t>
            </a:r>
            <a:endParaRPr lang="en-US" altLang="zh-CN" smtClean="0">
              <a:ea typeface="宋体" charset="-122"/>
            </a:endParaRPr>
          </a:p>
        </p:txBody>
      </p:sp>
      <p:pic>
        <p:nvPicPr>
          <p:cNvPr id="59394" name="Picture 6"/>
          <p:cNvPicPr>
            <a:picLocks noChangeAspect="1" noChangeArrowheads="1"/>
          </p:cNvPicPr>
          <p:nvPr/>
        </p:nvPicPr>
        <p:blipFill>
          <a:blip r:embed="rId2"/>
          <a:srcRect l="4984" t="43115" r="47366" b="13585"/>
          <a:stretch>
            <a:fillRect/>
          </a:stretch>
        </p:blipFill>
        <p:spPr bwMode="auto">
          <a:xfrm>
            <a:off x="1020763" y="1325563"/>
            <a:ext cx="7056437" cy="480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smtClean="0">
                <a:ea typeface="宋体" charset="-122"/>
              </a:rPr>
              <a:t>What thought leadership involves</a:t>
            </a:r>
            <a:endParaRPr lang="en-US" altLang="zh-CN" smtClean="0">
              <a:ea typeface="宋体" charset="-122"/>
            </a:endParaRP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Commitment to long-term programmes</a:t>
            </a:r>
          </a:p>
          <a:p>
            <a:r>
              <a:rPr lang="en-US" altLang="zh-CN" smtClean="0">
                <a:ea typeface="宋体" charset="-122"/>
              </a:rPr>
              <a:t>Identification of continuing themes</a:t>
            </a:r>
          </a:p>
          <a:p>
            <a:r>
              <a:rPr lang="en-US" altLang="zh-CN" smtClean="0">
                <a:ea typeface="宋体" charset="-122"/>
              </a:rPr>
              <a:t>Belief in the benefits of diversity and collaboration</a:t>
            </a:r>
          </a:p>
          <a:p>
            <a:r>
              <a:rPr lang="en-US" altLang="zh-CN" smtClean="0">
                <a:ea typeface="宋体" charset="-122"/>
              </a:rPr>
              <a:t>Willingness to learn from experience and evidence</a:t>
            </a:r>
          </a:p>
          <a:p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smtClean="0">
                <a:ea typeface="宋体" charset="-122"/>
              </a:rPr>
              <a:t>How ICAEW does thought leadership</a:t>
            </a:r>
            <a:endParaRPr lang="en-US" altLang="zh-CN" smtClean="0">
              <a:ea typeface="宋体" charset="-122"/>
            </a:endParaRPr>
          </a:p>
        </p:txBody>
      </p:sp>
      <p:pic>
        <p:nvPicPr>
          <p:cNvPr id="4" name="Picture 11" descr="iStock_000006131152XSmall"/>
          <p:cNvPicPr preferRelativeResize="0">
            <a:picLocks noChangeArrowheads="1"/>
          </p:cNvPicPr>
          <p:nvPr/>
        </p:nvPicPr>
        <p:blipFill>
          <a:blip r:embed="rId2"/>
          <a:srcRect l="46075" b="9805"/>
          <a:stretch>
            <a:fillRect/>
          </a:stretch>
        </p:blipFill>
        <p:spPr bwMode="auto">
          <a:xfrm>
            <a:off x="293688" y="1555750"/>
            <a:ext cx="2039937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main_team"/>
          <p:cNvPicPr>
            <a:picLocks noChangeAspect="1" noChangeArrowheads="1"/>
          </p:cNvPicPr>
          <p:nvPr/>
        </p:nvPicPr>
        <p:blipFill>
          <a:blip r:embed="rId3"/>
          <a:srcRect l="24454" t="12431" r="24440" b="3435"/>
          <a:stretch>
            <a:fillRect/>
          </a:stretch>
        </p:blipFill>
        <p:spPr bwMode="auto">
          <a:xfrm>
            <a:off x="2628900" y="3954463"/>
            <a:ext cx="38862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Who we are"/>
          <p:cNvPicPr preferRelativeResize="0">
            <a:picLocks noChangeArrowheads="1"/>
          </p:cNvPicPr>
          <p:nvPr/>
        </p:nvPicPr>
        <p:blipFill>
          <a:blip r:embed="rId4"/>
          <a:srcRect l="16489" r="6763"/>
          <a:stretch>
            <a:fillRect/>
          </a:stretch>
        </p:blipFill>
        <p:spPr bwMode="auto">
          <a:xfrm>
            <a:off x="2628900" y="1341438"/>
            <a:ext cx="38862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Gardener with wheelbarrow full of freshly picked vegetables in the kitchen garden at Knightshayes Court, Tiverton, Devon."/>
          <p:cNvPicPr>
            <a:picLocks noChangeAspect="1" noChangeArrowheads="1"/>
          </p:cNvPicPr>
          <p:nvPr/>
        </p:nvPicPr>
        <p:blipFill>
          <a:blip r:embed="rId5"/>
          <a:srcRect r="22299"/>
          <a:stretch>
            <a:fillRect/>
          </a:stretch>
        </p:blipFill>
        <p:spPr bwMode="auto">
          <a:xfrm>
            <a:off x="6810375" y="1555750"/>
            <a:ext cx="203993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smtClean="0">
                <a:ea typeface="宋体" charset="-122"/>
              </a:rPr>
              <a:t>How ICAEW does thought leadership</a:t>
            </a:r>
            <a:endParaRPr lang="en-US" altLang="zh-CN" smtClean="0">
              <a:ea typeface="宋体" charset="-122"/>
            </a:endParaRPr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Programmes that cover activities of ICAEW and all its faculties</a:t>
            </a:r>
          </a:p>
          <a:p>
            <a:r>
              <a:rPr lang="en-US" altLang="zh-CN" smtClean="0">
                <a:ea typeface="宋体" charset="-122"/>
              </a:rPr>
              <a:t>Input and oversight from members and non-members </a:t>
            </a:r>
          </a:p>
          <a:p>
            <a:r>
              <a:rPr lang="en-US" altLang="zh-CN" smtClean="0">
                <a:ea typeface="宋体" charset="-122"/>
              </a:rPr>
              <a:t>Interaction of practitioners and academics</a:t>
            </a:r>
          </a:p>
          <a:p>
            <a:r>
              <a:rPr lang="en-US" altLang="zh-CN" smtClean="0">
                <a:ea typeface="宋体" charset="-122"/>
              </a:rPr>
              <a:t>ICAEW events and participation in non-ICAEW events</a:t>
            </a:r>
          </a:p>
          <a:p>
            <a:r>
              <a:rPr lang="en-US" altLang="zh-CN" smtClean="0">
                <a:ea typeface="宋体" charset="-122"/>
              </a:rPr>
              <a:t>Papers written by ICAEW staff, independent academics and others</a:t>
            </a:r>
          </a:p>
          <a:p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5" descr="iStock_000000315245XSmall"/>
          <p:cNvPicPr>
            <a:picLocks noChangeAspect="1" noChangeArrowheads="1"/>
          </p:cNvPicPr>
          <p:nvPr/>
        </p:nvPicPr>
        <p:blipFill>
          <a:blip r:embed="rId2"/>
          <a:srcRect t="12450" b="8855"/>
          <a:stretch>
            <a:fillRect/>
          </a:stretch>
        </p:blipFill>
        <p:spPr bwMode="auto">
          <a:xfrm>
            <a:off x="342900" y="863600"/>
            <a:ext cx="8459788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smtClean="0">
                <a:ea typeface="宋体" charset="-122"/>
              </a:rPr>
              <a:t>Benefits of thought leadership</a:t>
            </a:r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ICAEW presentation">
  <a:themeElements>
    <a:clrScheme name="ICAEW presentation 3">
      <a:dk1>
        <a:srgbClr val="000000"/>
      </a:dk1>
      <a:lt1>
        <a:srgbClr val="FFFFFF"/>
      </a:lt1>
      <a:dk2>
        <a:srgbClr val="CC0000"/>
      </a:dk2>
      <a:lt2>
        <a:srgbClr val="999999"/>
      </a:lt2>
      <a:accent1>
        <a:srgbClr val="CC0000"/>
      </a:accent1>
      <a:accent2>
        <a:srgbClr val="C0C0C0"/>
      </a:accent2>
      <a:accent3>
        <a:srgbClr val="FFFFFF"/>
      </a:accent3>
      <a:accent4>
        <a:srgbClr val="000000"/>
      </a:accent4>
      <a:accent5>
        <a:srgbClr val="E2AAAA"/>
      </a:accent5>
      <a:accent6>
        <a:srgbClr val="AEAEAE"/>
      </a:accent6>
      <a:hlink>
        <a:srgbClr val="660000"/>
      </a:hlink>
      <a:folHlink>
        <a:srgbClr val="006A8D"/>
      </a:folHlink>
    </a:clrScheme>
    <a:fontScheme name="ICAEW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2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2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CAEW presentation 1">
        <a:dk1>
          <a:srgbClr val="000000"/>
        </a:dk1>
        <a:lt1>
          <a:srgbClr val="FFFFFF"/>
        </a:lt1>
        <a:dk2>
          <a:srgbClr val="000000"/>
        </a:dk2>
        <a:lt2>
          <a:srgbClr val="999999"/>
        </a:lt2>
        <a:accent1>
          <a:srgbClr val="CC000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C8C8C8"/>
        </a:accent6>
        <a:hlink>
          <a:srgbClr val="6600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AEW presentation 2">
        <a:dk1>
          <a:srgbClr val="000000"/>
        </a:dk1>
        <a:lt1>
          <a:srgbClr val="FFFFFF"/>
        </a:lt1>
        <a:dk2>
          <a:srgbClr val="CC0000"/>
        </a:dk2>
        <a:lt2>
          <a:srgbClr val="999999"/>
        </a:lt2>
        <a:accent1>
          <a:srgbClr val="CC000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AEAEAE"/>
        </a:accent6>
        <a:hlink>
          <a:srgbClr val="660000"/>
        </a:hlink>
        <a:folHlink>
          <a:srgbClr val="007C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AEW presentation 3">
        <a:dk1>
          <a:srgbClr val="000000"/>
        </a:dk1>
        <a:lt1>
          <a:srgbClr val="FFFFFF"/>
        </a:lt1>
        <a:dk2>
          <a:srgbClr val="CC0000"/>
        </a:dk2>
        <a:lt2>
          <a:srgbClr val="999999"/>
        </a:lt2>
        <a:accent1>
          <a:srgbClr val="CC000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AEAEAE"/>
        </a:accent6>
        <a:hlink>
          <a:srgbClr val="660000"/>
        </a:hlink>
        <a:folHlink>
          <a:srgbClr val="006A8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mage">
  <a:themeElements>
    <a:clrScheme name="Image 13">
      <a:dk1>
        <a:srgbClr val="000000"/>
      </a:dk1>
      <a:lt1>
        <a:srgbClr val="FFFFFF"/>
      </a:lt1>
      <a:dk2>
        <a:srgbClr val="CC0000"/>
      </a:dk2>
      <a:lt2>
        <a:srgbClr val="999999"/>
      </a:lt2>
      <a:accent1>
        <a:srgbClr val="CC0000"/>
      </a:accent1>
      <a:accent2>
        <a:srgbClr val="C0C0C0"/>
      </a:accent2>
      <a:accent3>
        <a:srgbClr val="FFFFFF"/>
      </a:accent3>
      <a:accent4>
        <a:srgbClr val="000000"/>
      </a:accent4>
      <a:accent5>
        <a:srgbClr val="E2AAAA"/>
      </a:accent5>
      <a:accent6>
        <a:srgbClr val="AEAEAE"/>
      </a:accent6>
      <a:hlink>
        <a:srgbClr val="660000"/>
      </a:hlink>
      <a:folHlink>
        <a:srgbClr val="007C85"/>
      </a:folHlink>
    </a:clrScheme>
    <a:fontScheme name="Im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2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2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m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13">
        <a:dk1>
          <a:srgbClr val="000000"/>
        </a:dk1>
        <a:lt1>
          <a:srgbClr val="FFFFFF"/>
        </a:lt1>
        <a:dk2>
          <a:srgbClr val="CC0000"/>
        </a:dk2>
        <a:lt2>
          <a:srgbClr val="999999"/>
        </a:lt2>
        <a:accent1>
          <a:srgbClr val="CC000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AEAEAE"/>
        </a:accent6>
        <a:hlink>
          <a:srgbClr val="660000"/>
        </a:hlink>
        <a:folHlink>
          <a:srgbClr val="007C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14">
        <a:dk1>
          <a:srgbClr val="000000"/>
        </a:dk1>
        <a:lt1>
          <a:srgbClr val="FFFFFF"/>
        </a:lt1>
        <a:dk2>
          <a:srgbClr val="CC0000"/>
        </a:dk2>
        <a:lt2>
          <a:srgbClr val="999999"/>
        </a:lt2>
        <a:accent1>
          <a:srgbClr val="CC000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AEAEAE"/>
        </a:accent6>
        <a:hlink>
          <a:srgbClr val="660000"/>
        </a:hlink>
        <a:folHlink>
          <a:srgbClr val="006A8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vider">
  <a:themeElements>
    <a:clrScheme name="Divider 13">
      <a:dk1>
        <a:srgbClr val="000000"/>
      </a:dk1>
      <a:lt1>
        <a:srgbClr val="FFFFFF"/>
      </a:lt1>
      <a:dk2>
        <a:srgbClr val="CC0000"/>
      </a:dk2>
      <a:lt2>
        <a:srgbClr val="999999"/>
      </a:lt2>
      <a:accent1>
        <a:srgbClr val="CC0000"/>
      </a:accent1>
      <a:accent2>
        <a:srgbClr val="C0C0C0"/>
      </a:accent2>
      <a:accent3>
        <a:srgbClr val="FFFFFF"/>
      </a:accent3>
      <a:accent4>
        <a:srgbClr val="000000"/>
      </a:accent4>
      <a:accent5>
        <a:srgbClr val="E2AAAA"/>
      </a:accent5>
      <a:accent6>
        <a:srgbClr val="AEAEAE"/>
      </a:accent6>
      <a:hlink>
        <a:srgbClr val="660000"/>
      </a:hlink>
      <a:folHlink>
        <a:srgbClr val="007C85"/>
      </a:folHlink>
    </a:clrScheme>
    <a:fontScheme name="Divi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2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2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vid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13">
        <a:dk1>
          <a:srgbClr val="000000"/>
        </a:dk1>
        <a:lt1>
          <a:srgbClr val="FFFFFF"/>
        </a:lt1>
        <a:dk2>
          <a:srgbClr val="CC0000"/>
        </a:dk2>
        <a:lt2>
          <a:srgbClr val="999999"/>
        </a:lt2>
        <a:accent1>
          <a:srgbClr val="CC000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AEAEAE"/>
        </a:accent6>
        <a:hlink>
          <a:srgbClr val="660000"/>
        </a:hlink>
        <a:folHlink>
          <a:srgbClr val="007C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14">
        <a:dk1>
          <a:srgbClr val="000000"/>
        </a:dk1>
        <a:lt1>
          <a:srgbClr val="FFFFFF"/>
        </a:lt1>
        <a:dk2>
          <a:srgbClr val="CC0000"/>
        </a:dk2>
        <a:lt2>
          <a:srgbClr val="999999"/>
        </a:lt2>
        <a:accent1>
          <a:srgbClr val="CC000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AEAEAE"/>
        </a:accent6>
        <a:hlink>
          <a:srgbClr val="660000"/>
        </a:hlink>
        <a:folHlink>
          <a:srgbClr val="006A8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nd">
  <a:themeElements>
    <a:clrScheme name="End 13">
      <a:dk1>
        <a:srgbClr val="000000"/>
      </a:dk1>
      <a:lt1>
        <a:srgbClr val="FFFFFF"/>
      </a:lt1>
      <a:dk2>
        <a:srgbClr val="CC0000"/>
      </a:dk2>
      <a:lt2>
        <a:srgbClr val="999999"/>
      </a:lt2>
      <a:accent1>
        <a:srgbClr val="CC0000"/>
      </a:accent1>
      <a:accent2>
        <a:srgbClr val="C0C0C0"/>
      </a:accent2>
      <a:accent3>
        <a:srgbClr val="FFFFFF"/>
      </a:accent3>
      <a:accent4>
        <a:srgbClr val="000000"/>
      </a:accent4>
      <a:accent5>
        <a:srgbClr val="E2AAAA"/>
      </a:accent5>
      <a:accent6>
        <a:srgbClr val="AEAEAE"/>
      </a:accent6>
      <a:hlink>
        <a:srgbClr val="660000"/>
      </a:hlink>
      <a:folHlink>
        <a:srgbClr val="007C85"/>
      </a:folHlink>
    </a:clrScheme>
    <a:fontScheme name="E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2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2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13">
        <a:dk1>
          <a:srgbClr val="000000"/>
        </a:dk1>
        <a:lt1>
          <a:srgbClr val="FFFFFF"/>
        </a:lt1>
        <a:dk2>
          <a:srgbClr val="CC0000"/>
        </a:dk2>
        <a:lt2>
          <a:srgbClr val="999999"/>
        </a:lt2>
        <a:accent1>
          <a:srgbClr val="CC000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AEAEAE"/>
        </a:accent6>
        <a:hlink>
          <a:srgbClr val="660000"/>
        </a:hlink>
        <a:folHlink>
          <a:srgbClr val="007C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14">
        <a:dk1>
          <a:srgbClr val="000000"/>
        </a:dk1>
        <a:lt1>
          <a:srgbClr val="FFFFFF"/>
        </a:lt1>
        <a:dk2>
          <a:srgbClr val="CC0000"/>
        </a:dk2>
        <a:lt2>
          <a:srgbClr val="999999"/>
        </a:lt2>
        <a:accent1>
          <a:srgbClr val="CC000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AEAEAE"/>
        </a:accent6>
        <a:hlink>
          <a:srgbClr val="660000"/>
        </a:hlink>
        <a:folHlink>
          <a:srgbClr val="006A8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ICAEW presentation</Template>
  <TotalTime>25</TotalTime>
  <Words>357</Words>
  <Application>Microsoft Office PowerPoint</Application>
  <PresentationFormat>全屏显示(4:3)</PresentationFormat>
  <Paragraphs>56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演示文稿设计模板</vt:lpstr>
      </vt:variant>
      <vt:variant>
        <vt:i4>5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Arial</vt:lpstr>
      <vt:lpstr>宋体</vt:lpstr>
      <vt:lpstr>Times</vt:lpstr>
      <vt:lpstr>Calibri</vt:lpstr>
      <vt:lpstr>ICAEW presentation</vt:lpstr>
      <vt:lpstr>Image</vt:lpstr>
      <vt:lpstr>Divider</vt:lpstr>
      <vt:lpstr>End</vt:lpstr>
      <vt:lpstr>ICAEW presentation</vt:lpstr>
      <vt:lpstr>Thought Leadership</vt:lpstr>
      <vt:lpstr>Aim of presentation</vt:lpstr>
      <vt:lpstr>Why ICAEW does thought leadership</vt:lpstr>
      <vt:lpstr>Why ICAEW does thought leadership</vt:lpstr>
      <vt:lpstr>What thought leadership involves</vt:lpstr>
      <vt:lpstr>What thought leadership involves</vt:lpstr>
      <vt:lpstr>How ICAEW does thought leadership</vt:lpstr>
      <vt:lpstr>How ICAEW does thought leadership</vt:lpstr>
      <vt:lpstr>Benefits of thought leadership</vt:lpstr>
      <vt:lpstr>Benefits of thought leadership</vt:lpstr>
      <vt:lpstr>Examples of ICAEW thought leadership</vt:lpstr>
      <vt:lpstr>Examples of ICAEW thought leadership</vt:lpstr>
      <vt:lpstr>Challenges of thought leadership</vt:lpstr>
      <vt:lpstr>Challenges of thought leadership</vt:lpstr>
      <vt:lpstr>Summary of presentation</vt:lpstr>
      <vt:lpstr>Summary of presentation</vt:lpstr>
      <vt:lpstr>Discussion points</vt:lpstr>
      <vt:lpstr>Discussion points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Thought Leadership</dc:title>
  <dc:creator/>
  <cp:lastModifiedBy/>
  <cp:revision>2</cp:revision>
  <dcterms:created xsi:type="dcterms:W3CDTF">2010-05-16T08:18:21Z</dcterms:created>
  <dcterms:modified xsi:type="dcterms:W3CDTF">2010-05-25T05:21:43Z</dcterms:modified>
</cp:coreProperties>
</file>