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Override12.xml" ContentType="application/vnd.openxmlformats-officedocument.themeOverride+xml"/>
  <Override PartName="/ppt/theme/themeOverride30.xml" ContentType="application/vnd.openxmlformats-officedocument.themeOverr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theme/themeOverride68.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39.xml" ContentType="application/vnd.openxmlformats-officedocument.themeOverride+xml"/>
  <Override PartName="/ppt/theme/themeOverride57.xml" ContentType="application/vnd.openxmlformats-officedocument.themeOverride+xml"/>
  <Override PartName="/docProps/custom.xml" ContentType="application/vnd.openxmlformats-officedocument.custom-properties+xml"/>
  <Override PartName="/ppt/theme/themeOverride17.xml" ContentType="application/vnd.openxmlformats-officedocument.themeOverride+xml"/>
  <Override PartName="/ppt/theme/themeOverride28.xml" ContentType="application/vnd.openxmlformats-officedocument.themeOverride+xml"/>
  <Override PartName="/ppt/theme/themeOverride46.xml" ContentType="application/vnd.openxmlformats-officedocument.themeOverride+xml"/>
  <Override PartName="/ppt/theme/themeOverride64.xml" ContentType="application/vnd.openxmlformats-officedocument.themeOverride+xml"/>
  <Override PartName="/ppt/theme/themeOverride24.xml" ContentType="application/vnd.openxmlformats-officedocument.themeOverride+xml"/>
  <Override PartName="/ppt/theme/themeOverride35.xml" ContentType="application/vnd.openxmlformats-officedocument.themeOverride+xml"/>
  <Override PartName="/ppt/theme/themeOverride53.xml" ContentType="application/vnd.openxmlformats-officedocument.themeOverride+xml"/>
  <Override PartName="/ppt/theme/themeOverride71.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theme/themeOverride60.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tags/tag1.xml" ContentType="application/vnd.openxmlformats-officedocument.presentationml.tags+xml"/>
  <Override PartName="/ppt/theme/themeOverride69.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theme/themeOverride47.xml" ContentType="application/vnd.openxmlformats-officedocument.themeOverride+xml"/>
  <Override PartName="/ppt/theme/themeOverride58.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Default Extension="gif" ContentType="image/gif"/>
  <Override PartName="/ppt/theme/themeOverride36.xml" ContentType="application/vnd.openxmlformats-officedocument.themeOverride+xml"/>
  <Override PartName="/ppt/theme/themeOverride65.xml" ContentType="application/vnd.openxmlformats-officedocument.themeOverride+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theme/themeOverride72.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theme/themeOverride61.xml" ContentType="application/vnd.openxmlformats-officedocument.themeOverride+xml"/>
  <Override PartName="/ppt/notesSlides/notesSlide4.xml" ContentType="application/vnd.openxmlformats-officedocument.presentationml.notesSlide+xml"/>
  <Override PartName="/ppt/theme/themeOverride70.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heme/themeOverride59.xml" ContentType="application/vnd.openxmlformats-officedocument.themeOverr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48.xml" ContentType="application/vnd.openxmlformats-officedocument.themeOverride+xml"/>
  <Override PartName="/ppt/theme/themeOverride66.xml" ContentType="application/vnd.openxmlformats-officedocument.themeOverride+xml"/>
  <Override PartName="/ppt/theme/themeOverride37.xml" ContentType="application/vnd.openxmlformats-officedocument.themeOverride+xml"/>
  <Override PartName="/ppt/theme/themeOverride55.xml" ContentType="application/vnd.openxmlformats-officedocument.themeOverr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theme/themeOverride62.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Override8.xml" ContentType="application/vnd.openxmlformats-officedocument.themeOverride+xml"/>
  <Override PartName="/ppt/notesSlides/notesSlide1.xml" ContentType="application/vnd.openxmlformats-officedocument.presentationml.notesSl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theme/themeOverride38.xml" ContentType="application/vnd.openxmlformats-officedocument.themeOverride+xml"/>
  <Override PartName="/ppt/theme/themeOverride49.xml" ContentType="application/vnd.openxmlformats-officedocument.themeOverride+xml"/>
  <Override PartName="/ppt/theme/themeOverride67.xml" ContentType="application/vnd.openxmlformats-officedocument.themeOverride+xml"/>
  <Override PartName="/ppt/theme/themeOverride27.xml" ContentType="application/vnd.openxmlformats-officedocument.themeOverride+xml"/>
  <Override PartName="/ppt/theme/themeOverride45.xml" ContentType="application/vnd.openxmlformats-officedocument.themeOverride+xml"/>
  <Override PartName="/ppt/theme/themeOverride56.xml" ContentType="application/vnd.openxmlformats-officedocument.themeOverride+xml"/>
  <Override PartName="/ppt/theme/themeOverride16.xml" ContentType="application/vnd.openxmlformats-officedocument.themeOverride+xml"/>
  <Override PartName="/ppt/theme/themeOverride34.xml" ContentType="application/vnd.openxmlformats-officedocument.themeOverride+xml"/>
  <Override PartName="/ppt/theme/themeOverride63.xml" ContentType="application/vnd.openxmlformats-officedocument.themeOverr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74"/>
  </p:notesMasterIdLst>
  <p:handoutMasterIdLst>
    <p:handoutMasterId r:id="rId75"/>
  </p:handoutMasterIdLst>
  <p:sldIdLst>
    <p:sldId id="256" r:id="rId2"/>
    <p:sldId id="305" r:id="rId3"/>
    <p:sldId id="297" r:id="rId4"/>
    <p:sldId id="370" r:id="rId5"/>
    <p:sldId id="299" r:id="rId6"/>
    <p:sldId id="301" r:id="rId7"/>
    <p:sldId id="362" r:id="rId8"/>
    <p:sldId id="364" r:id="rId9"/>
    <p:sldId id="257" r:id="rId10"/>
    <p:sldId id="260" r:id="rId11"/>
    <p:sldId id="259" r:id="rId12"/>
    <p:sldId id="258" r:id="rId13"/>
    <p:sldId id="365" r:id="rId14"/>
    <p:sldId id="309" r:id="rId15"/>
    <p:sldId id="267" r:id="rId16"/>
    <p:sldId id="269" r:id="rId17"/>
    <p:sldId id="285" r:id="rId18"/>
    <p:sldId id="270" r:id="rId19"/>
    <p:sldId id="369" r:id="rId20"/>
    <p:sldId id="358" r:id="rId21"/>
    <p:sldId id="308" r:id="rId22"/>
    <p:sldId id="307" r:id="rId23"/>
    <p:sldId id="281" r:id="rId24"/>
    <p:sldId id="280" r:id="rId25"/>
    <p:sldId id="282" r:id="rId26"/>
    <p:sldId id="357" r:id="rId27"/>
    <p:sldId id="287" r:id="rId28"/>
    <p:sldId id="353" r:id="rId29"/>
    <p:sldId id="354" r:id="rId30"/>
    <p:sldId id="352" r:id="rId31"/>
    <p:sldId id="288" r:id="rId32"/>
    <p:sldId id="306" r:id="rId33"/>
    <p:sldId id="293" r:id="rId34"/>
    <p:sldId id="289" r:id="rId35"/>
    <p:sldId id="290" r:id="rId36"/>
    <p:sldId id="291" r:id="rId37"/>
    <p:sldId id="292" r:id="rId38"/>
    <p:sldId id="336" r:id="rId39"/>
    <p:sldId id="335" r:id="rId40"/>
    <p:sldId id="337" r:id="rId41"/>
    <p:sldId id="338" r:id="rId42"/>
    <p:sldId id="310" r:id="rId43"/>
    <p:sldId id="323" r:id="rId44"/>
    <p:sldId id="325" r:id="rId45"/>
    <p:sldId id="322" r:id="rId46"/>
    <p:sldId id="315" r:id="rId47"/>
    <p:sldId id="316" r:id="rId48"/>
    <p:sldId id="318" r:id="rId49"/>
    <p:sldId id="327" r:id="rId50"/>
    <p:sldId id="367" r:id="rId51"/>
    <p:sldId id="328" r:id="rId52"/>
    <p:sldId id="329" r:id="rId53"/>
    <p:sldId id="317" r:id="rId54"/>
    <p:sldId id="333" r:id="rId55"/>
    <p:sldId id="334" r:id="rId56"/>
    <p:sldId id="340" r:id="rId57"/>
    <p:sldId id="332" r:id="rId58"/>
    <p:sldId id="341" r:id="rId59"/>
    <p:sldId id="355" r:id="rId60"/>
    <p:sldId id="356" r:id="rId61"/>
    <p:sldId id="368" r:id="rId62"/>
    <p:sldId id="348" r:id="rId63"/>
    <p:sldId id="344" r:id="rId64"/>
    <p:sldId id="343" r:id="rId65"/>
    <p:sldId id="345" r:id="rId66"/>
    <p:sldId id="349" r:id="rId67"/>
    <p:sldId id="346" r:id="rId68"/>
    <p:sldId id="347" r:id="rId69"/>
    <p:sldId id="360" r:id="rId70"/>
    <p:sldId id="359" r:id="rId71"/>
    <p:sldId id="366" r:id="rId72"/>
    <p:sldId id="361" r:id="rId73"/>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07" autoAdjust="0"/>
  </p:normalViewPr>
  <p:slideViewPr>
    <p:cSldViewPr>
      <p:cViewPr varScale="1">
        <p:scale>
          <a:sx n="86" d="100"/>
          <a:sy n="86" d="100"/>
        </p:scale>
        <p:origin x="-5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8" d="100"/>
          <a:sy n="68" d="100"/>
        </p:scale>
        <p:origin x="-285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68372C4-2749-46F5-A082-10657467D07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72E25AE-7BE6-49D0-BDEF-32EA3824395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52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lessors and lessees would be required to evaluate whether the lease payments should be allocated between service and lease components, considering all concurrently negotiated contracts with a third party.</a:t>
            </a:r>
            <a:br>
              <a:rPr lang="en-US" dirty="0" smtClean="0"/>
            </a:br>
            <a:r>
              <a:rPr lang="en-US" dirty="0" smtClean="0"/>
              <a:t/>
            </a:r>
            <a:br>
              <a:rPr lang="en-US" dirty="0" smtClean="0"/>
            </a:br>
            <a:r>
              <a:rPr lang="en-US" dirty="0" smtClean="0"/>
              <a:t>A </a:t>
            </a:r>
            <a:r>
              <a:rPr lang="en-US" dirty="0" err="1" smtClean="0"/>
              <a:t>lessor</a:t>
            </a:r>
            <a:r>
              <a:rPr lang="en-US" dirty="0" smtClean="0"/>
              <a:t> would be subject to the revenue recognition requirements regarding the identification of separate performance obligations within an arrangement. That is, if the service component is not considered distinct, total payments under the arrangement should be accounted for as the lease. If the service component is considered distinct, total payments under the arrangement should be allocated between the service and lease components using the same principles as those proposed in the revenue recognition project.</a:t>
            </a:r>
            <a:br>
              <a:rPr lang="en-US" dirty="0" smtClean="0"/>
            </a:br>
            <a:r>
              <a:rPr lang="en-US" dirty="0" smtClean="0"/>
              <a:t/>
            </a:r>
            <a:br>
              <a:rPr lang="en-US" dirty="0" smtClean="0"/>
            </a:br>
            <a:r>
              <a:rPr lang="en-US" dirty="0" smtClean="0"/>
              <a:t>The lessee’s identification of distinct components within an arrangement and measurement of the allocation between distinct service and lease components within an arrangement would be based on the same principles used by the </a:t>
            </a:r>
            <a:r>
              <a:rPr lang="en-US" dirty="0" err="1" smtClean="0"/>
              <a:t>lessor</a:t>
            </a:r>
            <a:r>
              <a:rPr lang="en-US" dirty="0" smtClean="0"/>
              <a:t>. The Boards noted that if the proposed revenue recognition guidance is incorporated into the proposed new leases guidance, some language changes would be necessary.</a:t>
            </a:r>
            <a:br>
              <a:rPr lang="en-US" dirty="0" smtClean="0"/>
            </a:br>
            <a:r>
              <a:rPr lang="en-US" dirty="0" smtClean="0"/>
              <a:t/>
            </a:r>
            <a:br>
              <a:rPr lang="en-US" dirty="0" smtClean="0"/>
            </a:br>
            <a:r>
              <a:rPr lang="en-US" dirty="0" smtClean="0"/>
              <a:t>If the </a:t>
            </a:r>
            <a:r>
              <a:rPr lang="en-US" dirty="0" err="1" smtClean="0"/>
              <a:t>lessor</a:t>
            </a:r>
            <a:r>
              <a:rPr lang="en-US" dirty="0" smtClean="0"/>
              <a:t> or lessee is unable to allocate the total payments among the service and lease components of an arrangement, the entire arrangement should be considered and accounted for as a lease.</a:t>
            </a:r>
            <a:br>
              <a:rPr lang="en-US" dirty="0" smtClean="0"/>
            </a:br>
            <a:r>
              <a:rPr lang="en-US" dirty="0" smtClean="0"/>
              <a:t/>
            </a:r>
            <a:br>
              <a:rPr lang="en-US" dirty="0" smtClean="0"/>
            </a:br>
            <a:r>
              <a:rPr lang="en-US" dirty="0" smtClean="0"/>
              <a:t>If the total payments under an arrangement that contains both lease and service components change after the inception of the lease (for example, term options or contingent rentals), an entity would first determine whether the entire change is directly attributable to either the lease or the service component. If it is unable to do so, then the change in total consideration should be allocated on a pro rata basis to the various contract components in the same proportion as determined at contract inception.</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3DD6427A-DAB9-4A6B-BDEC-4145ABAC04FE}" type="slidenum">
              <a:rPr lang="en-US" smtClean="0">
                <a:solidFill>
                  <a:prstClr val="black"/>
                </a:solidFill>
              </a:rPr>
              <a:pPr>
                <a:defRPr/>
              </a:pPr>
              <a:t>63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lessors and lessees would be required to evaluate whether the lease payments should be allocated between service and lease components, considering all concurrently negotiated contracts with a third party.</a:t>
            </a:r>
            <a:br>
              <a:rPr lang="en-US" dirty="0" smtClean="0"/>
            </a:br>
            <a:r>
              <a:rPr lang="en-US" dirty="0" smtClean="0"/>
              <a:t/>
            </a:r>
            <a:br>
              <a:rPr lang="en-US" dirty="0" smtClean="0"/>
            </a:br>
            <a:r>
              <a:rPr lang="en-US" dirty="0" smtClean="0"/>
              <a:t>A </a:t>
            </a:r>
            <a:r>
              <a:rPr lang="en-US" dirty="0" err="1" smtClean="0"/>
              <a:t>lessor</a:t>
            </a:r>
            <a:r>
              <a:rPr lang="en-US" dirty="0" smtClean="0"/>
              <a:t> would be subject to the revenue recognition requirements regarding the identification of separate performance obligations within an arrangement. That is, if the service component is not considered distinct, total payments under the arrangement should be accounted for as the lease. If the service component is considered distinct, total payments under the arrangement should be allocated between the service and lease components using the same principles as those proposed in the revenue recognition project.</a:t>
            </a:r>
            <a:br>
              <a:rPr lang="en-US" dirty="0" smtClean="0"/>
            </a:br>
            <a:r>
              <a:rPr lang="en-US" dirty="0" smtClean="0"/>
              <a:t/>
            </a:r>
            <a:br>
              <a:rPr lang="en-US" dirty="0" smtClean="0"/>
            </a:br>
            <a:r>
              <a:rPr lang="en-US" dirty="0" smtClean="0"/>
              <a:t>The lessee’s identification of distinct components within an arrangement and measurement of the allocation between distinct service and lease components within an arrangement would be based on the same principles used by the </a:t>
            </a:r>
            <a:r>
              <a:rPr lang="en-US" dirty="0" err="1" smtClean="0"/>
              <a:t>lessor</a:t>
            </a:r>
            <a:r>
              <a:rPr lang="en-US" dirty="0" smtClean="0"/>
              <a:t>. The Boards noted that if the proposed revenue recognition guidance is incorporated into the proposed new leases guidance, some language changes would be necessary.</a:t>
            </a:r>
            <a:br>
              <a:rPr lang="en-US" dirty="0" smtClean="0"/>
            </a:br>
            <a:r>
              <a:rPr lang="en-US" dirty="0" smtClean="0"/>
              <a:t/>
            </a:r>
            <a:br>
              <a:rPr lang="en-US" dirty="0" smtClean="0"/>
            </a:br>
            <a:r>
              <a:rPr lang="en-US" dirty="0" smtClean="0"/>
              <a:t>If the </a:t>
            </a:r>
            <a:r>
              <a:rPr lang="en-US" dirty="0" err="1" smtClean="0"/>
              <a:t>lessor</a:t>
            </a:r>
            <a:r>
              <a:rPr lang="en-US" dirty="0" smtClean="0"/>
              <a:t> or lessee is unable to allocate the total payments among the service and lease components of an arrangement, the entire arrangement should be considered and accounted for as a lease.</a:t>
            </a:r>
            <a:br>
              <a:rPr lang="en-US" dirty="0" smtClean="0"/>
            </a:br>
            <a:r>
              <a:rPr lang="en-US" dirty="0" smtClean="0"/>
              <a:t/>
            </a:r>
            <a:br>
              <a:rPr lang="en-US" dirty="0" smtClean="0"/>
            </a:br>
            <a:r>
              <a:rPr lang="en-US" dirty="0" smtClean="0"/>
              <a:t>If the total payments under an arrangement that contains both lease and service components change after the inception of the lease (for example, term options or contingent rentals), an entity would first determine whether the entire change is directly attributable to either the lease or the service component. If it is unable to do so, then the change in total consideration should be allocated on a pro rata basis to the various contract components in the same proportion as determined at contract inception.</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3DD6427A-DAB9-4A6B-BDEC-4145ABAC04FE}" type="slidenum">
              <a:rPr lang="en-US" smtClean="0">
                <a:solidFill>
                  <a:prstClr val="black"/>
                </a:solidFill>
              </a:rPr>
              <a:pPr>
                <a:defRPr/>
              </a:pPr>
              <a:t>64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lessors and lessees would be required to evaluate whether the lease payments should be allocated between service and lease components, considering all concurrently negotiated contracts with a third party.</a:t>
            </a:r>
            <a:br>
              <a:rPr lang="en-US" dirty="0" smtClean="0"/>
            </a:br>
            <a:r>
              <a:rPr lang="en-US" dirty="0" smtClean="0"/>
              <a:t/>
            </a:r>
            <a:br>
              <a:rPr lang="en-US" dirty="0" smtClean="0"/>
            </a:br>
            <a:r>
              <a:rPr lang="en-US" dirty="0" smtClean="0"/>
              <a:t>A </a:t>
            </a:r>
            <a:r>
              <a:rPr lang="en-US" dirty="0" err="1" smtClean="0"/>
              <a:t>lessor</a:t>
            </a:r>
            <a:r>
              <a:rPr lang="en-US" dirty="0" smtClean="0"/>
              <a:t> would be subject to the revenue recognition requirements regarding the identification of separate performance obligations within an arrangement. That is, if the service component is not considered distinct, total payments under the arrangement should be accounted for as the lease. If the service component is considered distinct, total payments under the arrangement should be allocated between the service and lease components using the same principles as those proposed in the revenue recognition project.</a:t>
            </a:r>
            <a:br>
              <a:rPr lang="en-US" dirty="0" smtClean="0"/>
            </a:br>
            <a:r>
              <a:rPr lang="en-US" dirty="0" smtClean="0"/>
              <a:t/>
            </a:r>
            <a:br>
              <a:rPr lang="en-US" dirty="0" smtClean="0"/>
            </a:br>
            <a:r>
              <a:rPr lang="en-US" dirty="0" smtClean="0"/>
              <a:t>The lessee’s identification of distinct components within an arrangement and measurement of the allocation between distinct service and lease components within an arrangement would be based on the same principles used by the </a:t>
            </a:r>
            <a:r>
              <a:rPr lang="en-US" dirty="0" err="1" smtClean="0"/>
              <a:t>lessor</a:t>
            </a:r>
            <a:r>
              <a:rPr lang="en-US" dirty="0" smtClean="0"/>
              <a:t>. The Boards noted that if the proposed revenue recognition guidance is incorporated into the proposed new leases guidance, some language changes would be necessary.</a:t>
            </a:r>
            <a:br>
              <a:rPr lang="en-US" dirty="0" smtClean="0"/>
            </a:br>
            <a:r>
              <a:rPr lang="en-US" dirty="0" smtClean="0"/>
              <a:t/>
            </a:r>
            <a:br>
              <a:rPr lang="en-US" dirty="0" smtClean="0"/>
            </a:br>
            <a:r>
              <a:rPr lang="en-US" dirty="0" smtClean="0"/>
              <a:t>If the </a:t>
            </a:r>
            <a:r>
              <a:rPr lang="en-US" dirty="0" err="1" smtClean="0"/>
              <a:t>lessor</a:t>
            </a:r>
            <a:r>
              <a:rPr lang="en-US" dirty="0" smtClean="0"/>
              <a:t> or lessee is unable to allocate the total payments among the service and lease components of an arrangement, the entire arrangement should be considered and accounted for as a lease.</a:t>
            </a:r>
            <a:br>
              <a:rPr lang="en-US" dirty="0" smtClean="0"/>
            </a:br>
            <a:r>
              <a:rPr lang="en-US" dirty="0" smtClean="0"/>
              <a:t/>
            </a:r>
            <a:br>
              <a:rPr lang="en-US" dirty="0" smtClean="0"/>
            </a:br>
            <a:r>
              <a:rPr lang="en-US" dirty="0" smtClean="0"/>
              <a:t>If the total payments under an arrangement that contains both lease and service components change after the inception of the lease (for example, term options or contingent rentals), an entity would first determine whether the entire change is directly attributable to either the lease or the service component. If it is unable to do so, then the change in total consideration should be allocated on a pro rata basis to the various contract components in the same proportion as determined at contract inception.</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3DD6427A-DAB9-4A6B-BDEC-4145ABAC04FE}" type="slidenum">
              <a:rPr lang="en-US" smtClean="0">
                <a:solidFill>
                  <a:prstClr val="black"/>
                </a:solidFill>
              </a:rPr>
              <a:pPr>
                <a:defRPr/>
              </a:pPr>
              <a:t>65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789A85F-01B7-4D57-8697-0DD0BFF79930}" type="slidenum">
              <a:rPr lang="en-US">
                <a:solidFill>
                  <a:srgbClr val="000000"/>
                </a:solidFill>
              </a:rPr>
              <a:pPr/>
              <a:t>66</a:t>
            </a:fld>
            <a:endParaRPr lang="en-US" dirty="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6421" y="4342466"/>
            <a:ext cx="5485158" cy="4116049"/>
          </a:xfrm>
          <a:noFill/>
          <a:ln/>
        </p:spPr>
        <p:txBody>
          <a:bodyPr/>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Colour"/>
          <p:cNvSpPr>
            <a:spLocks noChangeArrowheads="1"/>
          </p:cNvSpPr>
          <p:nvPr/>
        </p:nvSpPr>
        <p:spPr bwMode="auto">
          <a:xfrm>
            <a:off x="0" y="0"/>
            <a:ext cx="9144000" cy="1800225"/>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5" name="Picture 10"/>
          <p:cNvPicPr>
            <a:picLocks noChangeAspect="1" noChangeArrowheads="1"/>
          </p:cNvPicPr>
          <p:nvPr/>
        </p:nvPicPr>
        <p:blipFill>
          <a:blip r:embed="rId2" cstate="print"/>
          <a:srcRect/>
          <a:stretch>
            <a:fillRect/>
          </a:stretch>
        </p:blipFill>
        <p:spPr bwMode="auto">
          <a:xfrm>
            <a:off x="165100" y="34925"/>
            <a:ext cx="3740150" cy="1023938"/>
          </a:xfrm>
          <a:prstGeom prst="rect">
            <a:avLst/>
          </a:prstGeom>
          <a:noFill/>
          <a:ln w="19050">
            <a:noFill/>
            <a:miter lim="800000"/>
            <a:headEnd/>
            <a:tailEnd/>
          </a:ln>
        </p:spPr>
      </p:pic>
      <p:sp>
        <p:nvSpPr>
          <p:cNvPr id="6" name="Body Colour"/>
          <p:cNvSpPr>
            <a:spLocks noChangeArrowheads="1"/>
          </p:cNvSpPr>
          <p:nvPr/>
        </p:nvSpPr>
        <p:spPr bwMode="auto">
          <a:xfrm>
            <a:off x="0" y="1800225"/>
            <a:ext cx="9144000" cy="5057775"/>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079" name="Title Placeholder"/>
          <p:cNvSpPr>
            <a:spLocks noGrp="1" noChangeArrowheads="1"/>
          </p:cNvSpPr>
          <p:nvPr>
            <p:ph type="ctrTitle" sz="quarter"/>
          </p:nvPr>
        </p:nvSpPr>
        <p:spPr>
          <a:xfrm>
            <a:off x="360363" y="2160588"/>
            <a:ext cx="8423275" cy="4337050"/>
          </a:xfrm>
        </p:spPr>
        <p:txBody>
          <a:bodyPr/>
          <a:lstStyle>
            <a:lvl1pPr>
              <a:defRPr>
                <a:solidFill>
                  <a:schemeClr val="tx1"/>
                </a:solidFill>
              </a:defRPr>
            </a:lvl1pPr>
          </a:lstStyle>
          <a:p>
            <a:r>
              <a:rPr lang="en-US" smtClean="0"/>
              <a:t>Click to edit Master title style</a:t>
            </a:r>
            <a:endParaRPr lang="en-US" dirty="0"/>
          </a:p>
        </p:txBody>
      </p:sp>
      <p:sp>
        <p:nvSpPr>
          <p:cNvPr id="3080" name="Text Placeholder" hidden="1"/>
          <p:cNvSpPr>
            <a:spLocks noGrp="1" noChangeArrowheads="1"/>
          </p:cNvSpPr>
          <p:nvPr>
            <p:ph type="subTitle" sz="quarter" idx="1" hasCustomPrompt="1"/>
          </p:nvPr>
        </p:nvSpPr>
        <p:spPr>
          <a:xfrm>
            <a:off x="0" y="0"/>
            <a:ext cx="1588" cy="1588"/>
          </a:xfrm>
        </p:spPr>
        <p:txBody>
          <a:bodyPr wrap="none"/>
          <a:lstStyle>
            <a:lvl1pPr marL="0" indent="0" algn="ctr">
              <a:buFontTx/>
              <a:buNone/>
              <a:defRPr/>
            </a:lvl1pPr>
          </a:lstStyle>
          <a:p>
            <a:r>
              <a:rPr lang="en-US" smtClean="0"/>
              <a:t> </a:t>
            </a:r>
            <a:endParaRPr lang="en-US"/>
          </a:p>
        </p:txBody>
      </p:sp>
      <p:sp>
        <p:nvSpPr>
          <p:cNvPr id="7" name="Copyright"/>
          <p:cNvSpPr txBox="1">
            <a:spLocks noChangeArrowheads="1"/>
          </p:cNvSpPr>
          <p:nvPr/>
        </p:nvSpPr>
        <p:spPr bwMode="auto">
          <a:xfrm>
            <a:off x="285720" y="6572272"/>
            <a:ext cx="1918795" cy="138499"/>
          </a:xfrm>
          <a:prstGeom prst="rect">
            <a:avLst/>
          </a:prstGeom>
          <a:noFill/>
          <a:ln w="9525">
            <a:noFill/>
            <a:miter lim="800000"/>
            <a:headEnd/>
            <a:tailEnd/>
          </a:ln>
          <a:effectLst/>
        </p:spPr>
        <p:txBody>
          <a:bodyPr wrap="none" lIns="0" tIns="0" rIns="0" bIns="0">
            <a:spAutoFit/>
          </a:bodyPr>
          <a:lstStyle/>
          <a:p>
            <a:r>
              <a:rPr lang="en-GB" sz="900" dirty="0" smtClean="0">
                <a:solidFill>
                  <a:srgbClr val="777777"/>
                </a:solidFill>
              </a:rPr>
              <a:t>© Grant </a:t>
            </a:r>
            <a:r>
              <a:rPr lang="en-GB" sz="900" dirty="0">
                <a:solidFill>
                  <a:srgbClr val="777777"/>
                </a:solidFill>
              </a:rPr>
              <a:t>Thornton.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360363"/>
            <a:ext cx="2105025"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60363"/>
            <a:ext cx="616585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363" y="2160588"/>
            <a:ext cx="4135437"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60588"/>
            <a:ext cx="4135438"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Body Colour"/>
          <p:cNvSpPr>
            <a:spLocks noChangeArrowheads="1"/>
          </p:cNvSpPr>
          <p:nvPr/>
        </p:nvSpPr>
        <p:spPr bwMode="auto">
          <a:xfrm>
            <a:off x="0" y="1800225"/>
            <a:ext cx="9144000" cy="5057775"/>
          </a:xfrm>
          <a:prstGeom prst="rect">
            <a:avLst/>
          </a:prstGeom>
          <a:solidFill>
            <a:schemeClr val="accent1"/>
          </a:solidFill>
          <a:ln w="9525">
            <a:noFill/>
            <a:miter lim="800000"/>
            <a:headEnd/>
            <a:tailEnd/>
          </a:ln>
          <a:effectLst/>
        </p:spPr>
        <p:txBody>
          <a:bodyPr wrap="none" anchor="ctr"/>
          <a:lstStyle/>
          <a:p>
            <a:pPr algn="ctr">
              <a:defRPr/>
            </a:pPr>
            <a:endParaRPr lang="en-US" sz="2400">
              <a:solidFill>
                <a:schemeClr val="accent1"/>
              </a:solidFill>
              <a:latin typeface="Times New Roman" pitchFamily="18" charset="0"/>
            </a:endParaRPr>
          </a:p>
        </p:txBody>
      </p:sp>
      <p:sp>
        <p:nvSpPr>
          <p:cNvPr id="1034" name="Title Colour"/>
          <p:cNvSpPr>
            <a:spLocks noChangeArrowheads="1"/>
          </p:cNvSpPr>
          <p:nvPr/>
        </p:nvSpPr>
        <p:spPr bwMode="auto">
          <a:xfrm>
            <a:off x="0" y="0"/>
            <a:ext cx="9144000" cy="1800225"/>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8" name="Title Placeholder"/>
          <p:cNvSpPr>
            <a:spLocks noGrp="1" noChangeArrowheads="1"/>
          </p:cNvSpPr>
          <p:nvPr>
            <p:ph type="title"/>
          </p:nvPr>
        </p:nvSpPr>
        <p:spPr bwMode="auto">
          <a:xfrm>
            <a:off x="360363" y="360363"/>
            <a:ext cx="8423275"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Text Placeholder"/>
          <p:cNvSpPr>
            <a:spLocks noGrp="1" noChangeArrowheads="1"/>
          </p:cNvSpPr>
          <p:nvPr>
            <p:ph type="body" idx="1"/>
          </p:nvPr>
        </p:nvSpPr>
        <p:spPr bwMode="auto">
          <a:xfrm>
            <a:off x="360363" y="2160588"/>
            <a:ext cx="8423275" cy="41973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3" name="GTLogo"/>
          <p:cNvPicPr>
            <a:picLocks noChangeAspect="1" noChangeArrowheads="1"/>
          </p:cNvPicPr>
          <p:nvPr/>
        </p:nvPicPr>
        <p:blipFill>
          <a:blip r:embed="rId14" cstate="print"/>
          <a:srcRect/>
          <a:stretch>
            <a:fillRect/>
          </a:stretch>
        </p:blipFill>
        <p:spPr bwMode="auto">
          <a:xfrm>
            <a:off x="-4763" y="6419874"/>
            <a:ext cx="9153526" cy="438150"/>
          </a:xfrm>
          <a:prstGeom prst="rect">
            <a:avLst/>
          </a:prstGeom>
          <a:noFill/>
          <a:ln w="9525">
            <a:noFill/>
            <a:miter lim="800000"/>
            <a:headEnd/>
            <a:tailEnd/>
          </a:ln>
          <a:effectLst/>
        </p:spPr>
      </p:pic>
      <p:sp>
        <p:nvSpPr>
          <p:cNvPr id="8" name="Copyright"/>
          <p:cNvSpPr txBox="1">
            <a:spLocks noChangeArrowheads="1"/>
          </p:cNvSpPr>
          <p:nvPr/>
        </p:nvSpPr>
        <p:spPr bwMode="auto">
          <a:xfrm>
            <a:off x="285720" y="6572272"/>
            <a:ext cx="2014975" cy="138499"/>
          </a:xfrm>
          <a:prstGeom prst="rect">
            <a:avLst/>
          </a:prstGeom>
          <a:noFill/>
          <a:ln w="9525">
            <a:noFill/>
            <a:miter lim="800000"/>
            <a:headEnd/>
            <a:tailEnd/>
          </a:ln>
          <a:effectLst/>
        </p:spPr>
        <p:txBody>
          <a:bodyPr wrap="none" lIns="0" tIns="0" rIns="0" bIns="0">
            <a:spAutoFit/>
          </a:bodyPr>
          <a:lstStyle/>
          <a:p>
            <a:r>
              <a:rPr lang="en-GB" sz="900">
                <a:solidFill>
                  <a:srgbClr val="777777"/>
                </a:solidFill>
              </a:rPr>
              <a:t>© </a:t>
            </a:r>
            <a:r>
              <a:rPr lang="en-GB" sz="900" smtClean="0">
                <a:solidFill>
                  <a:srgbClr val="777777"/>
                </a:solidFill>
              </a:rPr>
              <a:t> </a:t>
            </a:r>
            <a:r>
              <a:rPr lang="en-GB" sz="900" dirty="0">
                <a:solidFill>
                  <a:srgbClr val="777777"/>
                </a:solidFill>
              </a:rPr>
              <a:t>Grant Thornton. All rights reserved.</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800">
          <a:solidFill>
            <a:schemeClr val="tx1"/>
          </a:solidFill>
          <a:latin typeface="+mn-lt"/>
        </a:defRPr>
      </a:lvl3pPr>
      <a:lvl4pPr marL="1600200" indent="-228600" algn="l" rtl="0" eaLnBrk="1" fontAlgn="base" hangingPunct="1">
        <a:spcBef>
          <a:spcPct val="20000"/>
        </a:spcBef>
        <a:spcAft>
          <a:spcPct val="0"/>
        </a:spcAft>
        <a:buChar char="–"/>
        <a:defRPr sz="2800">
          <a:solidFill>
            <a:schemeClr val="tx1"/>
          </a:solidFill>
          <a:latin typeface="+mn-lt"/>
        </a:defRPr>
      </a:lvl4pPr>
      <a:lvl5pPr marL="2057400" indent="-228600" algn="l" rtl="0" eaLnBrk="1" fontAlgn="base" hangingPunct="1">
        <a:spcBef>
          <a:spcPct val="20000"/>
        </a:spcBef>
        <a:spcAft>
          <a:spcPct val="0"/>
        </a:spcAft>
        <a:buChar char="»"/>
        <a:defRPr sz="2800">
          <a:solidFill>
            <a:schemeClr val="tx1"/>
          </a:solidFill>
          <a:latin typeface="+mn-lt"/>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hyperlink" Target="http://www.google.com/imgres?imgurl=http://www.michaelpage.co.uk/imagebank/IASB_310805_lg_al.gif&amp;imgrefurl=http://www.michaelpage.co.uk/job-display/474086/ifrs-technical-associates.html&amp;usg=__42Fzj2l41VIn6mew-UejowtdYus=&amp;h=120&amp;w=120&amp;sz=2&amp;hl=en&amp;start=5&amp;itbs=1&amp;tbnid=-TJ5Htyw-h-ngM:&amp;tbnh=88&amp;tbnw=88&amp;prev=/images?q=iasb&amp;hl=en&amp;gbv=2&amp;tbs=isch:1" TargetMode="External"/><Relationship Id="rId5" Type="http://schemas.openxmlformats.org/officeDocument/2006/relationships/image" Target="../media/image10.jpeg"/><Relationship Id="rId4" Type="http://schemas.openxmlformats.org/officeDocument/2006/relationships/hyperlink" Target="http://cpasuccess.typepad.com/photos/uncategorized/2007/11/09/fasb.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imgres?imgurl=http://www.michaelpage.co.uk/imagebank/IASB_310805_lg_al.gif&amp;imgrefurl=http://www.michaelpage.co.uk/job-display/474086/ifrs-technical-associates.html&amp;usg=__42Fzj2l41VIn6mew-UejowtdYus=&amp;h=120&amp;w=120&amp;sz=2&amp;hl=en&amp;start=5&amp;itbs=1&amp;tbnid=-TJ5Htyw-h-ngM:&amp;tbnh=88&amp;tbnw=88&amp;prev=/images?q=iasb&amp;hl=en&amp;gbv=2&amp;tbs=isch:1" TargetMode="Externa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hyperlink" Target="http://cpasuccess.typepad.com/photos/uncategorized/2007/11/09/fasb.jpg"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cpasuccess.typepad.com/photos/uncategorized/2007/11/09/fasb.jpg" TargetMode="Externa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11.jpeg"/><Relationship Id="rId5" Type="http://schemas.openxmlformats.org/officeDocument/2006/relationships/hyperlink" Target="http://www.google.com/imgres?imgurl=http://www.michaelpage.co.uk/imagebank/IASB_310805_lg_al.gif&amp;imgrefurl=http://www.michaelpage.co.uk/job-display/474086/ifrs-technical-associates.html&amp;usg=__42Fzj2l41VIn6mew-UejowtdYus=&amp;h=120&amp;w=120&amp;sz=2&amp;hl=en&amp;start=5&amp;itbs=1&amp;tbnid=-TJ5Htyw-h-ngM:&amp;tbnh=88&amp;tbnw=88&amp;prev=/images?q=iasb&amp;hl=en&amp;gbv=2&amp;tbs=isch:1"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6.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imgres?imgurl=http://www.dep.state.fl.us/legal/images/balance.jpg&amp;imgrefurl=http://www.dep.state.fl.us/legal/&amp;usg=__mKVUeKMXg6iiIOiRADHAX450QBk=&amp;h=600&amp;w=430&amp;sz=21&amp;hl=en&amp;start=12&amp;tbnid=IlCLxTHmesbjtM:&amp;tbnh=135&amp;tbnw=97&amp;prev=/images?q=legal&amp;gbv=2&amp;hl=en&amp;biw=1135" TargetMode="External"/><Relationship Id="rId2" Type="http://schemas.openxmlformats.org/officeDocument/2006/relationships/slideLayout" Target="../slideLayouts/slideLayout12.xml"/><Relationship Id="rId1" Type="http://schemas.openxmlformats.org/officeDocument/2006/relationships/themeOverride" Target="../theme/themeOverride1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1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1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1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hemeOverride" Target="../theme/themeOverride2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1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1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12.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3.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Search_cost" TargetMode="External"/><Relationship Id="rId2" Type="http://schemas.openxmlformats.org/officeDocument/2006/relationships/slideLayout" Target="../slideLayouts/slideLayout12.xml"/><Relationship Id="rId1" Type="http://schemas.openxmlformats.org/officeDocument/2006/relationships/themeOverride" Target="../theme/themeOverr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hemeOverride" Target="../theme/themeOverr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hemeOverride" Target="../theme/themeOverride46.xml"/><Relationship Id="rId4" Type="http://schemas.openxmlformats.org/officeDocument/2006/relationships/image" Target="../media/image31.emf"/></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2.xml"/><Relationship Id="rId1" Type="http://schemas.openxmlformats.org/officeDocument/2006/relationships/themeOverride" Target="../theme/themeOverr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themeOverride" Target="../theme/themeOverride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52.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themeOverride" Target="../theme/themeOverride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themeOverride" Target="../theme/themeOverride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themeOverride" Target="../theme/themeOverr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2.xml"/><Relationship Id="rId1" Type="http://schemas.openxmlformats.org/officeDocument/2006/relationships/themeOverride" Target="../theme/themeOverride6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6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6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themeOverride" Target="../theme/themeOverride66.xml"/><Relationship Id="rId5" Type="http://schemas.openxmlformats.org/officeDocument/2006/relationships/image" Target="../media/image39.jpeg"/><Relationship Id="rId4" Type="http://schemas.openxmlformats.org/officeDocument/2006/relationships/notesSlide" Target="../notesSlides/notesSlide6.xml"/></Relationships>
</file>

<file path=ppt/slides/_rels/slide6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12.xml"/><Relationship Id="rId1" Type="http://schemas.openxmlformats.org/officeDocument/2006/relationships/themeOverride" Target="../theme/themeOverr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themeOverride" Target="../theme/themeOverr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2.xml"/><Relationship Id="rId1" Type="http://schemas.openxmlformats.org/officeDocument/2006/relationships/themeOverride" Target="../theme/themeOverride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2.xml"/><Relationship Id="rId1" Type="http://schemas.openxmlformats.org/officeDocument/2006/relationships/themeOverride" Target="../theme/themeOverride70.xml"/><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themeOverride" Target="../theme/themeOverride71.xml"/><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2.xml"/><Relationship Id="rId1" Type="http://schemas.openxmlformats.org/officeDocument/2006/relationships/themeOverride" Target="../theme/themeOverride7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hyperlink" Target="http://www.google.com/imgres?imgurl=http://www.michaelpage.co.uk/imagebank/IASB_310805_lg_al.gif&amp;imgrefurl=http://www.michaelpage.co.uk/job-display/474086/ifrs-technical-associates.html&amp;usg=__42Fzj2l41VIn6mew-UejowtdYus=&amp;h=120&amp;w=120&amp;sz=2&amp;hl=en&amp;start=5&amp;itbs=1&amp;tbnid=-TJ5Htyw-h-ngM:&amp;tbnh=88&amp;tbnw=88&amp;prev=/images?q=iasb&amp;hl=en&amp;gbv=2&amp;tbs=isch:1" TargetMode="External"/><Relationship Id="rId5" Type="http://schemas.openxmlformats.org/officeDocument/2006/relationships/image" Target="../media/image10.jpeg"/><Relationship Id="rId4" Type="http://schemas.openxmlformats.org/officeDocument/2006/relationships/hyperlink" Target="http://cpasuccess.typepad.com/photos/uncategorized/2007/11/09/fasb.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noFill/>
        </p:spPr>
        <p:txBody>
          <a:bodyPr/>
          <a:lstStyle/>
          <a:p>
            <a:r>
              <a:rPr lang="en-US" i="1" dirty="0" smtClean="0"/>
              <a:t>A discussion of the changing nature of accounting and financial reporting</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sz="2000" i="1" dirty="0" smtClean="0"/>
              <a:t>John Hepp</a:t>
            </a:r>
            <a:br>
              <a:rPr lang="en-US" sz="2000" i="1" dirty="0" smtClean="0"/>
            </a:br>
            <a:r>
              <a:rPr lang="en-US" sz="2000" i="1" dirty="0" smtClean="0"/>
              <a:t>Partner</a:t>
            </a:r>
            <a:br>
              <a:rPr lang="en-US" sz="2000" i="1" dirty="0" smtClean="0"/>
            </a:br>
            <a:r>
              <a:rPr lang="en-US" sz="2000" i="1" dirty="0" smtClean="0"/>
              <a:t>Professional Standards Group</a:t>
            </a:r>
            <a:r>
              <a:rPr lang="en-US" i="1" dirty="0" smtClean="0"/>
              <a:t/>
            </a:r>
            <a:br>
              <a:rPr lang="en-US" i="1" dirty="0" smtClean="0"/>
            </a:br>
            <a:r>
              <a:rPr lang="en-US" i="1" dirty="0" smtClean="0"/>
              <a:t> </a:t>
            </a:r>
            <a:r>
              <a:rPr lang="en-US" dirty="0" smtClean="0"/>
              <a:t/>
            </a:r>
            <a:br>
              <a:rPr lang="en-US" dirty="0" smtClean="0"/>
            </a:br>
            <a:r>
              <a:rPr lang="en-US" dirty="0" smtClean="0"/>
              <a:t> </a:t>
            </a:r>
            <a:endParaRPr lang="en-US" dirty="0"/>
          </a:p>
        </p:txBody>
      </p:sp>
      <p:sp>
        <p:nvSpPr>
          <p:cNvPr id="3" name="Subtitle 2"/>
          <p:cNvSpPr>
            <a:spLocks noGrp="1"/>
          </p:cNvSpPr>
          <p:nvPr>
            <p:ph type="subTitle" sz="quarter" idx="1"/>
          </p:nvPr>
        </p:nvSpPr>
        <p:spPr/>
        <p:txBody>
          <a:bodyPr/>
          <a:lstStyle/>
          <a:p>
            <a:endParaRPr lang="en-US"/>
          </a:p>
        </p:txBody>
      </p:sp>
      <p:pic>
        <p:nvPicPr>
          <p:cNvPr id="4" name="Picture 3" descr="balance_sheets_wheat.jpg"/>
          <p:cNvPicPr>
            <a:picLocks/>
          </p:cNvPicPr>
          <p:nvPr/>
        </p:nvPicPr>
        <p:blipFill>
          <a:blip r:embed="rId3" cstate="print"/>
          <a:srcRect l="18581" t="2323" r="13935" b="4645"/>
          <a:stretch>
            <a:fillRect/>
          </a:stretch>
        </p:blipFill>
        <p:spPr>
          <a:xfrm>
            <a:off x="5869219" y="3343498"/>
            <a:ext cx="1943753" cy="267967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Convergence</a:t>
            </a:r>
            <a:br>
              <a:rPr lang="en-US" dirty="0" smtClean="0"/>
            </a:br>
            <a:r>
              <a:rPr lang="en-US" dirty="0" smtClean="0"/>
              <a:t>The European View</a:t>
            </a:r>
            <a:br>
              <a:rPr lang="en-US" dirty="0" smtClean="0"/>
            </a:br>
            <a:endParaRPr lang="en-US" dirty="0"/>
          </a:p>
        </p:txBody>
      </p:sp>
      <p:grpSp>
        <p:nvGrpSpPr>
          <p:cNvPr id="12" name="Group 11"/>
          <p:cNvGrpSpPr/>
          <p:nvPr/>
        </p:nvGrpSpPr>
        <p:grpSpPr>
          <a:xfrm>
            <a:off x="914400" y="3581400"/>
            <a:ext cx="3200400" cy="1676400"/>
            <a:chOff x="914400" y="3581400"/>
            <a:chExt cx="3200400" cy="1676400"/>
          </a:xfrm>
        </p:grpSpPr>
        <p:pic>
          <p:nvPicPr>
            <p:cNvPr id="9" name="Picture 8" descr="arrow_short_black.jpg"/>
            <p:cNvPicPr>
              <a:picLocks/>
            </p:cNvPicPr>
            <p:nvPr/>
          </p:nvPicPr>
          <p:blipFill>
            <a:blip r:embed="rId3" cstate="print"/>
            <a:stretch>
              <a:fillRect/>
            </a:stretch>
          </p:blipFill>
          <p:spPr>
            <a:xfrm rot="5400000">
              <a:off x="2324100" y="3467100"/>
              <a:ext cx="1524000" cy="2057400"/>
            </a:xfrm>
            <a:prstGeom prst="rect">
              <a:avLst/>
            </a:prstGeom>
          </p:spPr>
        </p:pic>
        <p:sp>
          <p:nvSpPr>
            <p:cNvPr id="4" name="TextBox 3"/>
            <p:cNvSpPr txBox="1"/>
            <p:nvPr/>
          </p:nvSpPr>
          <p:spPr>
            <a:xfrm>
              <a:off x="914400" y="3581400"/>
              <a:ext cx="1778051" cy="1384995"/>
            </a:xfrm>
            <a:prstGeom prst="rect">
              <a:avLst/>
            </a:prstGeom>
            <a:noFill/>
          </p:spPr>
          <p:txBody>
            <a:bodyPr wrap="none" rtlCol="0">
              <a:spAutoFit/>
            </a:bodyPr>
            <a:lstStyle/>
            <a:p>
              <a:r>
                <a:rPr lang="en-US" dirty="0" smtClean="0"/>
                <a:t>US GAAP</a:t>
              </a:r>
            </a:p>
            <a:p>
              <a:endParaRPr lang="en-US" dirty="0" smtClean="0"/>
            </a:p>
            <a:p>
              <a:endParaRPr lang="en-US" dirty="0"/>
            </a:p>
          </p:txBody>
        </p:sp>
        <p:pic>
          <p:nvPicPr>
            <p:cNvPr id="6" name="Picture 6" descr="See full size image">
              <a:hlinkClick r:id="rId4"/>
            </p:cNvPr>
            <p:cNvPicPr>
              <a:picLocks noChangeAspect="1" noChangeArrowheads="1"/>
            </p:cNvPicPr>
            <p:nvPr/>
          </p:nvPicPr>
          <p:blipFill>
            <a:blip r:embed="rId5" cstate="print"/>
            <a:srcRect/>
            <a:stretch>
              <a:fillRect/>
            </a:stretch>
          </p:blipFill>
          <p:spPr bwMode="auto">
            <a:xfrm>
              <a:off x="1143001" y="4114800"/>
              <a:ext cx="762000" cy="940593"/>
            </a:xfrm>
            <a:prstGeom prst="rect">
              <a:avLst/>
            </a:prstGeom>
            <a:noFill/>
          </p:spPr>
        </p:pic>
      </p:grpSp>
      <p:sp>
        <p:nvSpPr>
          <p:cNvPr id="7" name="TextBox 6"/>
          <p:cNvSpPr txBox="1"/>
          <p:nvPr/>
        </p:nvSpPr>
        <p:spPr>
          <a:xfrm>
            <a:off x="6248400" y="3581400"/>
            <a:ext cx="1499128" cy="1384995"/>
          </a:xfrm>
          <a:prstGeom prst="rect">
            <a:avLst/>
          </a:prstGeom>
          <a:noFill/>
        </p:spPr>
        <p:txBody>
          <a:bodyPr wrap="none" rtlCol="0">
            <a:spAutoFit/>
          </a:bodyPr>
          <a:lstStyle/>
          <a:p>
            <a:r>
              <a:rPr lang="en-US" dirty="0" smtClean="0"/>
              <a:t>IFRS     </a:t>
            </a:r>
          </a:p>
          <a:p>
            <a:endParaRPr lang="en-US" dirty="0" smtClean="0"/>
          </a:p>
          <a:p>
            <a:endParaRPr lang="en-US" dirty="0"/>
          </a:p>
        </p:txBody>
      </p:sp>
      <p:pic>
        <p:nvPicPr>
          <p:cNvPr id="8" name="Picture 4" descr="http://t1.gstatic.com/images?q=tbn:-TJ5Htyw-h-ngM:http://www.michaelpage.co.uk/imagebank/IASB_310805_lg_al.gif">
            <a:hlinkClick r:id="rId6"/>
          </p:cNvPr>
          <p:cNvPicPr>
            <a:picLocks noChangeAspect="1" noChangeArrowheads="1"/>
          </p:cNvPicPr>
          <p:nvPr/>
        </p:nvPicPr>
        <p:blipFill>
          <a:blip r:embed="rId7" cstate="print"/>
          <a:srcRect l="21818" t="10909" r="21818" b="43636"/>
          <a:stretch>
            <a:fillRect/>
          </a:stretch>
        </p:blipFill>
        <p:spPr bwMode="auto">
          <a:xfrm flipH="1">
            <a:off x="6248400" y="4191000"/>
            <a:ext cx="1066800" cy="860322"/>
          </a:xfrm>
          <a:prstGeom prst="rect">
            <a:avLst/>
          </a:prstGeom>
          <a:noFill/>
        </p:spPr>
      </p:pic>
      <p:sp>
        <p:nvSpPr>
          <p:cNvPr id="11" name="TextBox 10"/>
          <p:cNvSpPr txBox="1"/>
          <p:nvPr/>
        </p:nvSpPr>
        <p:spPr>
          <a:xfrm>
            <a:off x="2819400" y="2514600"/>
            <a:ext cx="2326278" cy="523220"/>
          </a:xfrm>
          <a:prstGeom prst="rect">
            <a:avLst/>
          </a:prstGeom>
          <a:noFill/>
        </p:spPr>
        <p:txBody>
          <a:bodyPr wrap="none" rtlCol="0">
            <a:spAutoFit/>
          </a:bodyPr>
          <a:lstStyle/>
          <a:p>
            <a:r>
              <a:rPr lang="en-US" dirty="0" smtClean="0"/>
              <a:t>Convergence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4191000" y="3505200"/>
            <a:ext cx="3251728" cy="1965960"/>
            <a:chOff x="4191000" y="3505200"/>
            <a:chExt cx="3251728" cy="1965960"/>
          </a:xfrm>
        </p:grpSpPr>
        <p:sp>
          <p:nvSpPr>
            <p:cNvPr id="7" name="TextBox 6"/>
            <p:cNvSpPr txBox="1"/>
            <p:nvPr/>
          </p:nvSpPr>
          <p:spPr>
            <a:xfrm>
              <a:off x="5943600" y="3581400"/>
              <a:ext cx="1499128" cy="1384995"/>
            </a:xfrm>
            <a:prstGeom prst="rect">
              <a:avLst/>
            </a:prstGeom>
            <a:noFill/>
          </p:spPr>
          <p:txBody>
            <a:bodyPr wrap="none" rtlCol="0">
              <a:spAutoFit/>
            </a:bodyPr>
            <a:lstStyle/>
            <a:p>
              <a:r>
                <a:rPr lang="en-US" dirty="0" smtClean="0"/>
                <a:t>IFRS     </a:t>
              </a:r>
            </a:p>
            <a:p>
              <a:endParaRPr lang="en-US" dirty="0" smtClean="0"/>
            </a:p>
            <a:p>
              <a:endParaRPr lang="en-US" dirty="0"/>
            </a:p>
          </p:txBody>
        </p:sp>
        <p:pic>
          <p:nvPicPr>
            <p:cNvPr id="8" name="Picture 4" descr="http://t1.gstatic.com/images?q=tbn:-TJ5Htyw-h-ngM:http://www.michaelpage.co.uk/imagebank/IASB_310805_lg_al.gif">
              <a:hlinkClick r:id="rId3"/>
            </p:cNvPr>
            <p:cNvPicPr>
              <a:picLocks noChangeAspect="1" noChangeArrowheads="1"/>
            </p:cNvPicPr>
            <p:nvPr/>
          </p:nvPicPr>
          <p:blipFill>
            <a:blip r:embed="rId4" cstate="print"/>
            <a:srcRect l="21818" t="10909" r="21818" b="43636"/>
            <a:stretch>
              <a:fillRect/>
            </a:stretch>
          </p:blipFill>
          <p:spPr bwMode="auto">
            <a:xfrm flipH="1">
              <a:off x="5943600" y="4191000"/>
              <a:ext cx="1066800" cy="860322"/>
            </a:xfrm>
            <a:prstGeom prst="rect">
              <a:avLst/>
            </a:prstGeom>
            <a:noFill/>
          </p:spPr>
        </p:pic>
        <p:pic>
          <p:nvPicPr>
            <p:cNvPr id="10" name="Picture 9" descr="arrow_short_red.jpg"/>
            <p:cNvPicPr>
              <a:picLocks/>
            </p:cNvPicPr>
            <p:nvPr/>
          </p:nvPicPr>
          <p:blipFill>
            <a:blip r:embed="rId5" cstate="print"/>
            <a:stretch>
              <a:fillRect/>
            </a:stretch>
          </p:blipFill>
          <p:spPr>
            <a:xfrm rot="16200000">
              <a:off x="4076700" y="3619500"/>
              <a:ext cx="1965960" cy="1737360"/>
            </a:xfrm>
            <a:prstGeom prst="rect">
              <a:avLst/>
            </a:prstGeom>
          </p:spPr>
        </p:pic>
      </p:grpSp>
      <p:sp>
        <p:nvSpPr>
          <p:cNvPr id="2" name="Title 1"/>
          <p:cNvSpPr>
            <a:spLocks noGrp="1"/>
          </p:cNvSpPr>
          <p:nvPr>
            <p:ph type="title"/>
          </p:nvPr>
        </p:nvSpPr>
        <p:spPr/>
        <p:txBody>
          <a:bodyPr/>
          <a:lstStyle/>
          <a:p>
            <a:r>
              <a:rPr lang="en-US" dirty="0" smtClean="0"/>
              <a:t/>
            </a:r>
            <a:br>
              <a:rPr lang="en-US" dirty="0" smtClean="0"/>
            </a:br>
            <a:r>
              <a:rPr lang="en-US" dirty="0" smtClean="0"/>
              <a:t>Convergence</a:t>
            </a:r>
            <a:br>
              <a:rPr lang="en-US" dirty="0" smtClean="0"/>
            </a:br>
            <a:r>
              <a:rPr lang="en-US" dirty="0" smtClean="0"/>
              <a:t>The American view</a:t>
            </a:r>
            <a:endParaRPr lang="en-US" dirty="0"/>
          </a:p>
        </p:txBody>
      </p:sp>
      <p:sp>
        <p:nvSpPr>
          <p:cNvPr id="4" name="TextBox 3"/>
          <p:cNvSpPr txBox="1"/>
          <p:nvPr/>
        </p:nvSpPr>
        <p:spPr>
          <a:xfrm>
            <a:off x="914400" y="3581400"/>
            <a:ext cx="1778051" cy="1384995"/>
          </a:xfrm>
          <a:prstGeom prst="rect">
            <a:avLst/>
          </a:prstGeom>
          <a:noFill/>
        </p:spPr>
        <p:txBody>
          <a:bodyPr wrap="none" rtlCol="0">
            <a:spAutoFit/>
          </a:bodyPr>
          <a:lstStyle/>
          <a:p>
            <a:r>
              <a:rPr lang="en-US" dirty="0" smtClean="0"/>
              <a:t>US GAAP</a:t>
            </a:r>
          </a:p>
          <a:p>
            <a:endParaRPr lang="en-US" dirty="0" smtClean="0"/>
          </a:p>
          <a:p>
            <a:endParaRPr lang="en-US" dirty="0"/>
          </a:p>
        </p:txBody>
      </p:sp>
      <p:pic>
        <p:nvPicPr>
          <p:cNvPr id="6" name="Picture 6" descr="See full size image">
            <a:hlinkClick r:id="rId6"/>
          </p:cNvPr>
          <p:cNvPicPr>
            <a:picLocks noChangeAspect="1" noChangeArrowheads="1"/>
          </p:cNvPicPr>
          <p:nvPr/>
        </p:nvPicPr>
        <p:blipFill>
          <a:blip r:embed="rId7" cstate="print"/>
          <a:srcRect/>
          <a:stretch>
            <a:fillRect/>
          </a:stretch>
        </p:blipFill>
        <p:spPr bwMode="auto">
          <a:xfrm>
            <a:off x="1143001" y="4114800"/>
            <a:ext cx="762000" cy="940593"/>
          </a:xfrm>
          <a:prstGeom prst="rect">
            <a:avLst/>
          </a:prstGeom>
          <a:noFill/>
        </p:spPr>
      </p:pic>
      <p:sp>
        <p:nvSpPr>
          <p:cNvPr id="11" name="TextBox 10"/>
          <p:cNvSpPr txBox="1"/>
          <p:nvPr/>
        </p:nvSpPr>
        <p:spPr>
          <a:xfrm>
            <a:off x="2819400" y="2514600"/>
            <a:ext cx="2326278" cy="523220"/>
          </a:xfrm>
          <a:prstGeom prst="rect">
            <a:avLst/>
          </a:prstGeom>
          <a:noFill/>
        </p:spPr>
        <p:txBody>
          <a:bodyPr wrap="none" rtlCol="0">
            <a:spAutoFit/>
          </a:bodyPr>
          <a:lstStyle/>
          <a:p>
            <a:r>
              <a:rPr lang="en-US" dirty="0" smtClean="0"/>
              <a:t>Convergence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something else?</a:t>
            </a:r>
            <a:endParaRPr lang="en-US" dirty="0"/>
          </a:p>
        </p:txBody>
      </p:sp>
      <p:grpSp>
        <p:nvGrpSpPr>
          <p:cNvPr id="13" name="Group 12"/>
          <p:cNvGrpSpPr/>
          <p:nvPr/>
        </p:nvGrpSpPr>
        <p:grpSpPr>
          <a:xfrm>
            <a:off x="914400" y="3601153"/>
            <a:ext cx="1778051" cy="1473993"/>
            <a:chOff x="914400" y="3601153"/>
            <a:chExt cx="1778051" cy="1473993"/>
          </a:xfrm>
        </p:grpSpPr>
        <p:sp>
          <p:nvSpPr>
            <p:cNvPr id="4" name="TextBox 3"/>
            <p:cNvSpPr txBox="1"/>
            <p:nvPr/>
          </p:nvSpPr>
          <p:spPr>
            <a:xfrm>
              <a:off x="914400" y="3601153"/>
              <a:ext cx="1778051" cy="1384995"/>
            </a:xfrm>
            <a:prstGeom prst="rect">
              <a:avLst/>
            </a:prstGeom>
            <a:noFill/>
          </p:spPr>
          <p:txBody>
            <a:bodyPr wrap="none" rtlCol="0">
              <a:spAutoFit/>
            </a:bodyPr>
            <a:lstStyle/>
            <a:p>
              <a:r>
                <a:rPr lang="en-US" dirty="0" smtClean="0"/>
                <a:t>US GAAP</a:t>
              </a:r>
            </a:p>
            <a:p>
              <a:endParaRPr lang="en-US" dirty="0" smtClean="0"/>
            </a:p>
            <a:p>
              <a:endParaRPr lang="en-US" dirty="0"/>
            </a:p>
          </p:txBody>
        </p:sp>
        <p:pic>
          <p:nvPicPr>
            <p:cNvPr id="6" name="Picture 6" descr="See full size image">
              <a:hlinkClick r:id="rId3"/>
            </p:cNvPr>
            <p:cNvPicPr>
              <a:picLocks noChangeAspect="1" noChangeArrowheads="1"/>
            </p:cNvPicPr>
            <p:nvPr/>
          </p:nvPicPr>
          <p:blipFill>
            <a:blip r:embed="rId4" cstate="print"/>
            <a:srcRect/>
            <a:stretch>
              <a:fillRect/>
            </a:stretch>
          </p:blipFill>
          <p:spPr bwMode="auto">
            <a:xfrm>
              <a:off x="1143001" y="4134553"/>
              <a:ext cx="762000" cy="940593"/>
            </a:xfrm>
            <a:prstGeom prst="rect">
              <a:avLst/>
            </a:prstGeom>
            <a:noFill/>
          </p:spPr>
        </p:pic>
      </p:grpSp>
      <p:grpSp>
        <p:nvGrpSpPr>
          <p:cNvPr id="14" name="Group 13"/>
          <p:cNvGrpSpPr/>
          <p:nvPr/>
        </p:nvGrpSpPr>
        <p:grpSpPr>
          <a:xfrm>
            <a:off x="6934200" y="3581400"/>
            <a:ext cx="1499128" cy="1546122"/>
            <a:chOff x="5943600" y="3524953"/>
            <a:chExt cx="1499128" cy="1546122"/>
          </a:xfrm>
        </p:grpSpPr>
        <p:sp>
          <p:nvSpPr>
            <p:cNvPr id="7" name="TextBox 6"/>
            <p:cNvSpPr txBox="1"/>
            <p:nvPr/>
          </p:nvSpPr>
          <p:spPr>
            <a:xfrm>
              <a:off x="5943600" y="3524953"/>
              <a:ext cx="1499128" cy="1384995"/>
            </a:xfrm>
            <a:prstGeom prst="rect">
              <a:avLst/>
            </a:prstGeom>
            <a:noFill/>
          </p:spPr>
          <p:txBody>
            <a:bodyPr wrap="none" rtlCol="0">
              <a:spAutoFit/>
            </a:bodyPr>
            <a:lstStyle/>
            <a:p>
              <a:r>
                <a:rPr lang="en-US" dirty="0" smtClean="0"/>
                <a:t>IFRS     </a:t>
              </a:r>
            </a:p>
            <a:p>
              <a:endParaRPr lang="en-US" dirty="0" smtClean="0"/>
            </a:p>
            <a:p>
              <a:endParaRPr lang="en-US" dirty="0"/>
            </a:p>
          </p:txBody>
        </p:sp>
        <p:pic>
          <p:nvPicPr>
            <p:cNvPr id="8" name="Picture 4" descr="http://t1.gstatic.com/images?q=tbn:-TJ5Htyw-h-ngM:http://www.michaelpage.co.uk/imagebank/IASB_310805_lg_al.gif">
              <a:hlinkClick r:id="rId5"/>
            </p:cNvPr>
            <p:cNvPicPr>
              <a:picLocks noChangeAspect="1" noChangeArrowheads="1"/>
            </p:cNvPicPr>
            <p:nvPr/>
          </p:nvPicPr>
          <p:blipFill>
            <a:blip r:embed="rId6" cstate="print"/>
            <a:srcRect l="21818" t="10909" r="21818" b="43636"/>
            <a:stretch>
              <a:fillRect/>
            </a:stretch>
          </p:blipFill>
          <p:spPr bwMode="auto">
            <a:xfrm flipH="1">
              <a:off x="5943600" y="4210753"/>
              <a:ext cx="1066800" cy="860322"/>
            </a:xfrm>
            <a:prstGeom prst="rect">
              <a:avLst/>
            </a:prstGeom>
            <a:noFill/>
          </p:spPr>
        </p:pic>
      </p:grpSp>
      <p:sp>
        <p:nvSpPr>
          <p:cNvPr id="12" name="TextBox 11"/>
          <p:cNvSpPr txBox="1"/>
          <p:nvPr/>
        </p:nvSpPr>
        <p:spPr>
          <a:xfrm>
            <a:off x="2743200" y="1905000"/>
            <a:ext cx="4084195" cy="523220"/>
          </a:xfrm>
          <a:prstGeom prst="rect">
            <a:avLst/>
          </a:prstGeom>
          <a:noFill/>
        </p:spPr>
        <p:txBody>
          <a:bodyPr wrap="none" rtlCol="0">
            <a:spAutoFit/>
          </a:bodyPr>
          <a:lstStyle/>
          <a:p>
            <a:r>
              <a:rPr lang="en-US" dirty="0" smtClean="0"/>
              <a:t>A new accounting model</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2778 0.10085 L 0.21111 -0.14342 " pathEditMode="relative" rAng="0" ptsTypes="AA">
                                      <p:cBhvr>
                                        <p:cTn id="6" dur="2000" fill="hold"/>
                                        <p:tgtEl>
                                          <p:spTgt spid="13"/>
                                        </p:tgtEl>
                                        <p:attrNameLst>
                                          <p:attrName>ppt_x</p:attrName>
                                          <p:attrName>ppt_y</p:attrName>
                                        </p:attrNameLst>
                                      </p:cBhvr>
                                      <p:rCtr x="92" y="-122"/>
                                    </p:animMotion>
                                  </p:childTnLst>
                                </p:cTn>
                              </p:par>
                              <p:par>
                                <p:cTn id="7" presetID="64" presetClass="path" presetSubtype="0" accel="50000" decel="50000" fill="hold" nodeType="withEffect">
                                  <p:stCondLst>
                                    <p:cond delay="0"/>
                                  </p:stCondLst>
                                  <p:childTnLst>
                                    <p:animMotion origin="layout" path="M -0.01927 0.0805 L -0.27361 -0.14041 " pathEditMode="relative" rAng="0" ptsTypes="AA">
                                      <p:cBhvr>
                                        <p:cTn id="8" dur="2000" fill="hold"/>
                                        <p:tgtEl>
                                          <p:spTgt spid="14"/>
                                        </p:tgtEl>
                                        <p:attrNameLst>
                                          <p:attrName>ppt_x</p:attrName>
                                          <p:attrName>ppt_y</p:attrName>
                                        </p:attrNameLst>
                                      </p:cBhvr>
                                      <p:rCtr x="-127" y="-111"/>
                                    </p:animMotion>
                                  </p:childTnLst>
                                </p:cTn>
                              </p:par>
                            </p:childTnLst>
                          </p:cTn>
                        </p:par>
                        <p:par>
                          <p:cTn id="9" fill="hold">
                            <p:stCondLst>
                              <p:cond delay="2000"/>
                            </p:stCondLst>
                            <p:childTnLst>
                              <p:par>
                                <p:cTn id="10" presetID="9" presetClass="exit" presetSubtype="0" fill="hold" nodeType="afterEffect">
                                  <p:stCondLst>
                                    <p:cond delay="0"/>
                                  </p:stCondLst>
                                  <p:childTnLst>
                                    <p:animEffect transition="out" filter="dissolve">
                                      <p:cBhvr>
                                        <p:cTn id="11" dur="3000"/>
                                        <p:tgtEl>
                                          <p:spTgt spid="13"/>
                                        </p:tgtEl>
                                      </p:cBhvr>
                                    </p:animEffect>
                                    <p:set>
                                      <p:cBhvr>
                                        <p:cTn id="12" dur="1" fill="hold">
                                          <p:stCondLst>
                                            <p:cond delay="2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CFO survey results</a:t>
            </a:r>
            <a:br>
              <a:rPr lang="en-US" dirty="0" smtClean="0"/>
            </a:br>
            <a:r>
              <a:rPr lang="en-US" dirty="0" smtClean="0"/>
              <a:t>	Still looking for consensus</a:t>
            </a:r>
            <a:endParaRPr lang="en-US" dirty="0"/>
          </a:p>
        </p:txBody>
      </p:sp>
      <p:sp>
        <p:nvSpPr>
          <p:cNvPr id="3" name="Content Placeholder 2"/>
          <p:cNvSpPr>
            <a:spLocks noGrp="1"/>
          </p:cNvSpPr>
          <p:nvPr>
            <p:ph idx="1"/>
          </p:nvPr>
        </p:nvSpPr>
        <p:spPr/>
        <p:txBody>
          <a:bodyPr/>
          <a:lstStyle/>
          <a:p>
            <a:pPr>
              <a:buNone/>
            </a:pPr>
            <a:r>
              <a:rPr lang="en-US" sz="2400" dirty="0" smtClean="0"/>
              <a:t>When should the U.S. adopt IFRS for public companies?</a:t>
            </a:r>
            <a:endParaRPr lang="en-US" sz="2400" dirty="0"/>
          </a:p>
        </p:txBody>
      </p:sp>
      <p:graphicFrame>
        <p:nvGraphicFramePr>
          <p:cNvPr id="4" name="Table 3"/>
          <p:cNvGraphicFramePr>
            <a:graphicFrameLocks noGrp="1"/>
          </p:cNvGraphicFramePr>
          <p:nvPr/>
        </p:nvGraphicFramePr>
        <p:xfrm>
          <a:off x="762000" y="3048000"/>
          <a:ext cx="7315200" cy="2470578"/>
        </p:xfrm>
        <a:graphic>
          <a:graphicData uri="http://schemas.openxmlformats.org/drawingml/2006/table">
            <a:tbl>
              <a:tblPr/>
              <a:tblGrid>
                <a:gridCol w="5334000"/>
                <a:gridCol w="914400"/>
                <a:gridCol w="1066800"/>
              </a:tblGrid>
              <a:tr h="192795">
                <a:tc>
                  <a:txBody>
                    <a:bodyPr/>
                    <a:lstStyle/>
                    <a:p>
                      <a:pPr marL="0" marR="0">
                        <a:spcBef>
                          <a:spcPts val="0"/>
                        </a:spcBef>
                        <a:spcAft>
                          <a:spcPts val="0"/>
                        </a:spcAft>
                      </a:pPr>
                      <a:r>
                        <a:rPr lang="en-US" sz="1400" dirty="0">
                          <a:latin typeface="Verdana"/>
                          <a:ea typeface="Times New Roman"/>
                          <a:cs typeface="Times New Roman"/>
                        </a:rPr>
                        <a:t>Item</a:t>
                      </a:r>
                      <a:endParaRPr lang="en-US" sz="1400" dirty="0">
                        <a:latin typeface="Times New Roman"/>
                        <a:ea typeface="Times New Roman"/>
                        <a:cs typeface="Times New Roman"/>
                      </a:endParaRPr>
                    </a:p>
                  </a:txBody>
                  <a:tcPr marL="9525" marR="9525" marT="9525" marB="9525" anchor="ctr">
                    <a:lnL>
                      <a:noFill/>
                    </a:lnL>
                    <a:lnR>
                      <a:noFill/>
                    </a:lnR>
                    <a:lnT>
                      <a:noFill/>
                    </a:lnT>
                    <a:lnB w="12700" cap="flat" cmpd="sng" algn="ctr">
                      <a:solidFill>
                        <a:srgbClr val="000000"/>
                      </a:solidFill>
                      <a:prstDash val="solid"/>
                      <a:round/>
                      <a:headEnd type="none" w="med" len="med"/>
                      <a:tailEnd type="none" w="med" len="med"/>
                    </a:lnB>
                    <a:solidFill>
                      <a:srgbClr val="CBE3FF"/>
                    </a:solidFill>
                  </a:tcPr>
                </a:tc>
                <a:tc>
                  <a:txBody>
                    <a:bodyPr/>
                    <a:lstStyle/>
                    <a:p>
                      <a:pPr marL="0" marR="0">
                        <a:spcBef>
                          <a:spcPts val="0"/>
                        </a:spcBef>
                        <a:spcAft>
                          <a:spcPts val="0"/>
                        </a:spcAft>
                      </a:pPr>
                      <a:r>
                        <a:rPr lang="en-US" sz="1400" dirty="0">
                          <a:latin typeface="Verdana"/>
                          <a:ea typeface="Times New Roman"/>
                          <a:cs typeface="Times New Roman"/>
                        </a:rPr>
                        <a:t>Count</a:t>
                      </a:r>
                      <a:endParaRPr lang="en-US" sz="1400" dirty="0">
                        <a:latin typeface="Times New Roman"/>
                        <a:ea typeface="Times New Roman"/>
                        <a:cs typeface="Times New Roman"/>
                      </a:endParaRPr>
                    </a:p>
                  </a:txBody>
                  <a:tcPr marL="9525" marR="9525" marT="9525" marB="9525" anchor="ctr">
                    <a:lnL>
                      <a:noFill/>
                    </a:lnL>
                    <a:lnR>
                      <a:noFill/>
                    </a:lnR>
                    <a:lnT>
                      <a:noFill/>
                    </a:lnT>
                    <a:lnB w="12700" cap="flat" cmpd="sng" algn="ctr">
                      <a:solidFill>
                        <a:srgbClr val="000000"/>
                      </a:solidFill>
                      <a:prstDash val="solid"/>
                      <a:round/>
                      <a:headEnd type="none" w="med" len="med"/>
                      <a:tailEnd type="none" w="med" len="med"/>
                    </a:lnB>
                    <a:solidFill>
                      <a:srgbClr val="EEEEEE"/>
                    </a:solidFill>
                  </a:tcPr>
                </a:tc>
                <a:tc>
                  <a:txBody>
                    <a:bodyPr/>
                    <a:lstStyle/>
                    <a:p>
                      <a:pPr marL="0" marR="0">
                        <a:spcBef>
                          <a:spcPts val="0"/>
                        </a:spcBef>
                        <a:spcAft>
                          <a:spcPts val="0"/>
                        </a:spcAft>
                      </a:pPr>
                      <a:r>
                        <a:rPr lang="en-US" sz="1400" dirty="0">
                          <a:latin typeface="Verdana"/>
                          <a:ea typeface="Times New Roman"/>
                          <a:cs typeface="Times New Roman"/>
                        </a:rPr>
                        <a:t>Percent %</a:t>
                      </a:r>
                      <a:endParaRPr lang="en-US" sz="1400" dirty="0">
                        <a:latin typeface="Times New Roman"/>
                        <a:ea typeface="Times New Roman"/>
                        <a:cs typeface="Times New Roman"/>
                      </a:endParaRPr>
                    </a:p>
                  </a:txBody>
                  <a:tcPr marL="9525" marR="9525" marT="9525" marB="9525" anchor="ctr">
                    <a:lnL>
                      <a:noFill/>
                    </a:lnL>
                    <a:lnR>
                      <a:noFill/>
                    </a:lnR>
                    <a:lnT>
                      <a:noFill/>
                    </a:lnT>
                    <a:lnB w="12700" cap="flat" cmpd="sng" algn="ctr">
                      <a:solidFill>
                        <a:srgbClr val="000000"/>
                      </a:solidFill>
                      <a:prstDash val="solid"/>
                      <a:round/>
                      <a:headEnd type="none" w="med" len="med"/>
                      <a:tailEnd type="none" w="med" len="med"/>
                    </a:lnB>
                    <a:solidFill>
                      <a:srgbClr val="EEEEEE"/>
                    </a:solidFill>
                  </a:tcPr>
                </a:tc>
              </a:tr>
              <a:tr h="688554">
                <a:tc>
                  <a:txBody>
                    <a:bodyPr/>
                    <a:lstStyle/>
                    <a:p>
                      <a:pPr marL="0" marR="0">
                        <a:spcBef>
                          <a:spcPts val="0"/>
                        </a:spcBef>
                        <a:spcAft>
                          <a:spcPts val="0"/>
                        </a:spcAft>
                      </a:pPr>
                      <a:r>
                        <a:rPr lang="en-US" sz="1800" dirty="0">
                          <a:latin typeface="Verdana"/>
                          <a:ea typeface="Times New Roman"/>
                          <a:cs typeface="Times New Roman"/>
                        </a:rPr>
                        <a:t>After U.S. GAAP and IFRS have converged </a:t>
                      </a:r>
                      <a:endParaRPr lang="en-US" sz="1800" dirty="0" smtClean="0">
                        <a:latin typeface="Verdana"/>
                        <a:ea typeface="Times New Roman"/>
                        <a:cs typeface="Times New Roman"/>
                      </a:endParaRPr>
                    </a:p>
                    <a:p>
                      <a:pPr marL="0" marR="0">
                        <a:spcBef>
                          <a:spcPts val="0"/>
                        </a:spcBef>
                        <a:spcAft>
                          <a:spcPts val="0"/>
                        </a:spcAft>
                      </a:pPr>
                      <a:r>
                        <a:rPr lang="en-US" sz="1800" dirty="0" smtClean="0">
                          <a:latin typeface="Verdana"/>
                          <a:ea typeface="Times New Roman"/>
                          <a:cs typeface="Times New Roman"/>
                        </a:rPr>
                        <a:t>(</a:t>
                      </a:r>
                      <a:r>
                        <a:rPr lang="en-US" sz="1800" dirty="0">
                          <a:latin typeface="Verdana"/>
                          <a:ea typeface="Times New Roman"/>
                          <a:cs typeface="Times New Roman"/>
                        </a:rPr>
                        <a:t>5-7 years)</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marL="0" marR="0" algn="ctr">
                        <a:spcBef>
                          <a:spcPts val="0"/>
                        </a:spcBef>
                        <a:spcAft>
                          <a:spcPts val="0"/>
                        </a:spcAft>
                      </a:pPr>
                      <a:r>
                        <a:rPr lang="en-US" sz="1800" dirty="0">
                          <a:latin typeface="Verdana"/>
                          <a:ea typeface="Times New Roman"/>
                          <a:cs typeface="Times New Roman"/>
                        </a:rPr>
                        <a:t>136</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Verdana"/>
                          <a:ea typeface="Times New Roman"/>
                          <a:cs typeface="Times New Roman"/>
                        </a:rPr>
                        <a:t>49%</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95">
                <a:tc>
                  <a:txBody>
                    <a:bodyPr/>
                    <a:lstStyle/>
                    <a:p>
                      <a:pPr marL="0" marR="0">
                        <a:spcBef>
                          <a:spcPts val="0"/>
                        </a:spcBef>
                        <a:spcAft>
                          <a:spcPts val="0"/>
                        </a:spcAft>
                      </a:pPr>
                      <a:r>
                        <a:rPr lang="en-US" sz="1800" dirty="0">
                          <a:latin typeface="Verdana"/>
                          <a:ea typeface="Times New Roman"/>
                          <a:cs typeface="Times New Roman"/>
                        </a:rPr>
                        <a:t>As soon as possible (2-5 years)</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marL="0" marR="0" algn="ctr">
                        <a:spcBef>
                          <a:spcPts val="0"/>
                        </a:spcBef>
                        <a:spcAft>
                          <a:spcPts val="0"/>
                        </a:spcAft>
                      </a:pPr>
                      <a:r>
                        <a:rPr lang="en-US" sz="1800" dirty="0">
                          <a:latin typeface="Verdana"/>
                          <a:ea typeface="Times New Roman"/>
                          <a:cs typeface="Times New Roman"/>
                        </a:rPr>
                        <a:t>72</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gn="r">
                        <a:spcBef>
                          <a:spcPts val="0"/>
                        </a:spcBef>
                        <a:spcAft>
                          <a:spcPts val="0"/>
                        </a:spcAft>
                      </a:pPr>
                      <a:r>
                        <a:rPr lang="en-US" sz="1800" dirty="0" smtClean="0">
                          <a:latin typeface="Verdana"/>
                          <a:ea typeface="Times New Roman"/>
                          <a:cs typeface="Times New Roman"/>
                        </a:rPr>
                        <a:t>26%</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688554">
                <a:tc>
                  <a:txBody>
                    <a:bodyPr/>
                    <a:lstStyle/>
                    <a:p>
                      <a:pPr marL="0" marR="0">
                        <a:spcBef>
                          <a:spcPts val="0"/>
                        </a:spcBef>
                        <a:spcAft>
                          <a:spcPts val="0"/>
                        </a:spcAft>
                      </a:pPr>
                      <a:r>
                        <a:rPr lang="en-US" sz="1800" dirty="0">
                          <a:latin typeface="Verdana"/>
                          <a:ea typeface="Times New Roman"/>
                          <a:cs typeface="Times New Roman"/>
                        </a:rPr>
                        <a:t>The U.S. should not adopt IFRS and </a:t>
                      </a:r>
                      <a:r>
                        <a:rPr lang="en-US" sz="1800" dirty="0" smtClean="0">
                          <a:latin typeface="Verdana"/>
                          <a:ea typeface="Times New Roman"/>
                          <a:cs typeface="Times New Roman"/>
                        </a:rPr>
                        <a:t>focus </a:t>
                      </a:r>
                      <a:r>
                        <a:rPr lang="en-US" sz="1800" dirty="0">
                          <a:latin typeface="Verdana"/>
                          <a:ea typeface="Times New Roman"/>
                          <a:cs typeface="Times New Roman"/>
                        </a:rPr>
                        <a:t>on issuing high-quality </a:t>
                      </a:r>
                      <a:r>
                        <a:rPr lang="en-US" sz="1800" dirty="0" smtClean="0">
                          <a:latin typeface="Verdana"/>
                          <a:ea typeface="Times New Roman"/>
                          <a:cs typeface="Times New Roman"/>
                        </a:rPr>
                        <a:t>standards</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marL="0" marR="0" algn="ctr">
                        <a:spcBef>
                          <a:spcPts val="0"/>
                        </a:spcBef>
                        <a:spcAft>
                          <a:spcPts val="0"/>
                        </a:spcAft>
                      </a:pPr>
                      <a:r>
                        <a:rPr lang="en-US" sz="1800" dirty="0">
                          <a:latin typeface="Verdana"/>
                          <a:ea typeface="Times New Roman"/>
                          <a:cs typeface="Times New Roman"/>
                        </a:rPr>
                        <a:t>45</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Verdana"/>
                          <a:ea typeface="Times New Roman"/>
                          <a:cs typeface="Times New Roman"/>
                        </a:rPr>
                        <a:t>16%</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301">
                <a:tc>
                  <a:txBody>
                    <a:bodyPr/>
                    <a:lstStyle/>
                    <a:p>
                      <a:pPr marL="0" marR="0">
                        <a:spcBef>
                          <a:spcPts val="0"/>
                        </a:spcBef>
                        <a:spcAft>
                          <a:spcPts val="0"/>
                        </a:spcAft>
                      </a:pPr>
                      <a:r>
                        <a:rPr lang="en-US" sz="1800" dirty="0">
                          <a:latin typeface="Verdana"/>
                          <a:ea typeface="Times New Roman"/>
                          <a:cs typeface="Times New Roman"/>
                        </a:rPr>
                        <a:t>The U.S. should not adopt IFRS but </a:t>
                      </a:r>
                      <a:r>
                        <a:rPr lang="en-US" sz="1800" dirty="0" smtClean="0">
                          <a:latin typeface="Verdana"/>
                          <a:ea typeface="Times New Roman"/>
                          <a:cs typeface="Times New Roman"/>
                        </a:rPr>
                        <a:t>have </a:t>
                      </a:r>
                      <a:r>
                        <a:rPr lang="en-US" sz="1800" dirty="0">
                          <a:latin typeface="Verdana"/>
                          <a:ea typeface="Times New Roman"/>
                          <a:cs typeface="Times New Roman"/>
                        </a:rPr>
                        <a:t>an ongoing goal of issuing converged standards</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marL="0" marR="0" algn="ctr">
                        <a:spcBef>
                          <a:spcPts val="0"/>
                        </a:spcBef>
                        <a:spcAft>
                          <a:spcPts val="0"/>
                        </a:spcAft>
                      </a:pPr>
                      <a:r>
                        <a:rPr lang="en-US" sz="1800" dirty="0">
                          <a:latin typeface="Verdana"/>
                          <a:ea typeface="Times New Roman"/>
                          <a:cs typeface="Times New Roman"/>
                        </a:rPr>
                        <a:t>24</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gn="r">
                        <a:spcBef>
                          <a:spcPts val="0"/>
                        </a:spcBef>
                        <a:spcAft>
                          <a:spcPts val="0"/>
                        </a:spcAft>
                      </a:pPr>
                      <a:r>
                        <a:rPr lang="en-US" sz="1800" dirty="0" smtClean="0">
                          <a:latin typeface="Verdana"/>
                          <a:ea typeface="Times New Roman"/>
                          <a:cs typeface="Times New Roman"/>
                        </a:rPr>
                        <a:t>9%</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Dueling paradigms</a:t>
            </a:r>
            <a:br>
              <a:rPr lang="en-US" dirty="0" smtClean="0"/>
            </a:br>
            <a:r>
              <a:rPr lang="en-US" dirty="0" smtClean="0"/>
              <a:t>	The battle to define accounting</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162300" y="2511425"/>
            <a:ext cx="2819400" cy="1838325"/>
          </a:xfrm>
          <a:prstGeom prst="rect">
            <a:avLst/>
          </a:prstGeom>
          <a:noFill/>
          <a:ln w="9525">
            <a:noFill/>
            <a:miter lim="800000"/>
            <a:headEnd/>
            <a:tailEnd/>
          </a:ln>
          <a:effec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Dueling paradigms</a:t>
            </a:r>
            <a:br>
              <a:rPr lang="en-US" dirty="0" smtClean="0"/>
            </a:br>
            <a:endParaRPr lang="en-US" dirty="0"/>
          </a:p>
        </p:txBody>
      </p:sp>
      <p:sp>
        <p:nvSpPr>
          <p:cNvPr id="5" name="Text Placeholder 4"/>
          <p:cNvSpPr>
            <a:spLocks noGrp="1"/>
          </p:cNvSpPr>
          <p:nvPr>
            <p:ph type="body" idx="1"/>
          </p:nvPr>
        </p:nvSpPr>
        <p:spPr/>
        <p:txBody>
          <a:bodyPr/>
          <a:lstStyle/>
          <a:p>
            <a:pPr>
              <a:buClr>
                <a:schemeClr val="tx1"/>
              </a:buClr>
            </a:pPr>
            <a:r>
              <a:rPr lang="en-US" sz="2400" u="sng" dirty="0" smtClean="0"/>
              <a:t>The legal model</a:t>
            </a:r>
            <a:r>
              <a:rPr lang="en-US" sz="2400" dirty="0" smtClean="0"/>
              <a:t>: Financial reporting provides information about property rights and obligations of entities to creditors and owners and the results of past transactions</a:t>
            </a:r>
          </a:p>
          <a:p>
            <a:pPr>
              <a:buClr>
                <a:schemeClr val="tx1"/>
              </a:buClr>
            </a:pPr>
            <a:r>
              <a:rPr lang="en-US" sz="2400" u="sng" dirty="0" smtClean="0"/>
              <a:t>The finance model</a:t>
            </a:r>
            <a:r>
              <a:rPr lang="en-US" sz="2400" dirty="0" smtClean="0"/>
              <a:t>: Financial reporting provides information about future cash flows to allocate capital (set prices in capital markets)</a:t>
            </a:r>
          </a:p>
          <a:p>
            <a:pPr>
              <a:buClr>
                <a:schemeClr val="tx1"/>
              </a:buClr>
            </a:pPr>
            <a:endParaRPr lang="en-US" sz="2400" dirty="0" smtClean="0"/>
          </a:p>
          <a:p>
            <a:pPr indent="0">
              <a:buClr>
                <a:schemeClr val="tx1"/>
              </a:buClr>
              <a:buNone/>
            </a:pPr>
            <a:r>
              <a:rPr lang="en-US" sz="2400" dirty="0" smtClean="0"/>
              <a:t>Conflict between the two models has been described as "religious warfare"</a:t>
            </a:r>
          </a:p>
          <a:p>
            <a:pPr>
              <a:buClr>
                <a:schemeClr val="tx1"/>
              </a:buClr>
            </a:pPr>
            <a:endParaRPr lang="en-US" dirty="0" smtClean="0"/>
          </a:p>
          <a:p>
            <a:pPr>
              <a:buClr>
                <a:schemeClr val="tx1"/>
              </a:buClr>
              <a:buNone/>
            </a:pPr>
            <a:endParaRPr lang="en-US" dirty="0" smtClean="0"/>
          </a:p>
          <a:p>
            <a:pPr>
              <a:buClr>
                <a:schemeClr val="tx1"/>
              </a:buClr>
              <a:buNone/>
            </a:pPr>
            <a:endParaRPr lang="en-US" dirty="0"/>
          </a:p>
        </p:txBody>
      </p:sp>
      <p:pic>
        <p:nvPicPr>
          <p:cNvPr id="2" name="Picture 2"/>
          <p:cNvPicPr>
            <a:picLocks noChangeAspect="1" noChangeArrowheads="1"/>
          </p:cNvPicPr>
          <p:nvPr/>
        </p:nvPicPr>
        <p:blipFill>
          <a:blip r:embed="rId3" cstate="print"/>
          <a:srcRect/>
          <a:stretch>
            <a:fillRect/>
          </a:stretch>
        </p:blipFill>
        <p:spPr bwMode="auto">
          <a:xfrm>
            <a:off x="5943600" y="228600"/>
            <a:ext cx="2819400" cy="183832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legal perspective:</a:t>
            </a:r>
            <a:br>
              <a:rPr lang="en-US" dirty="0" smtClean="0"/>
            </a:br>
            <a:r>
              <a:rPr lang="en-US" dirty="0" smtClean="0"/>
              <a:t>General Purpose Financial Reporting</a:t>
            </a:r>
            <a:endParaRPr lang="en-US" dirty="0"/>
          </a:p>
        </p:txBody>
      </p:sp>
      <p:sp>
        <p:nvSpPr>
          <p:cNvPr id="5" name="Text Placeholder 4"/>
          <p:cNvSpPr>
            <a:spLocks noGrp="1"/>
          </p:cNvSpPr>
          <p:nvPr>
            <p:ph type="body" idx="1"/>
          </p:nvPr>
        </p:nvSpPr>
        <p:spPr/>
        <p:txBody>
          <a:bodyPr/>
          <a:lstStyle/>
          <a:p>
            <a:pPr marL="342900" lvl="1" indent="-342900">
              <a:buClr>
                <a:schemeClr val="tx1"/>
              </a:buClr>
              <a:buFontTx/>
              <a:buChar char="•"/>
            </a:pPr>
            <a:r>
              <a:rPr lang="en-US" sz="2000" dirty="0" smtClean="0"/>
              <a:t>A focus on the results of past transactions</a:t>
            </a:r>
          </a:p>
          <a:p>
            <a:pPr marL="742950" lvl="2" indent="-342900">
              <a:buClr>
                <a:schemeClr val="tx1"/>
              </a:buClr>
            </a:pPr>
            <a:r>
              <a:rPr lang="en-US" sz="2000" dirty="0" smtClean="0"/>
              <a:t>Transactions establish legal rights and </a:t>
            </a:r>
            <a:br>
              <a:rPr lang="en-US" sz="2000" dirty="0" smtClean="0"/>
            </a:br>
            <a:r>
              <a:rPr lang="en-US" sz="2000" dirty="0" smtClean="0"/>
              <a:t>obligations, enforceable at law</a:t>
            </a:r>
          </a:p>
          <a:p>
            <a:pPr marL="342900" lvl="1" indent="-342900">
              <a:buClr>
                <a:schemeClr val="tx1"/>
              </a:buClr>
              <a:buFontTx/>
              <a:buChar char="•"/>
            </a:pPr>
            <a:r>
              <a:rPr lang="en-US" sz="2000" dirty="0" smtClean="0"/>
              <a:t>A focus on stewardship and performance</a:t>
            </a:r>
          </a:p>
          <a:p>
            <a:pPr marL="742950" lvl="2" indent="-342900">
              <a:buClr>
                <a:schemeClr val="tx1"/>
              </a:buClr>
            </a:pPr>
            <a:r>
              <a:rPr lang="en-US" sz="2000" dirty="0" smtClean="0"/>
              <a:t>Income and return on investment </a:t>
            </a:r>
          </a:p>
          <a:p>
            <a:pPr marL="342900" lvl="1" indent="-342900">
              <a:buClr>
                <a:schemeClr val="tx1"/>
              </a:buClr>
              <a:buFontTx/>
              <a:buChar char="•"/>
            </a:pPr>
            <a:r>
              <a:rPr lang="en-US" sz="2000" dirty="0" smtClean="0"/>
              <a:t>And conservative measurement of income</a:t>
            </a:r>
          </a:p>
          <a:p>
            <a:pPr marL="742950" lvl="2" indent="-342900">
              <a:buClr>
                <a:schemeClr val="tx1"/>
              </a:buClr>
            </a:pPr>
            <a:r>
              <a:rPr lang="en-US" sz="2000" dirty="0" smtClean="0"/>
              <a:t>Recognize losses when incurred; income when realized</a:t>
            </a:r>
          </a:p>
          <a:p>
            <a:pPr marL="742950" lvl="2" indent="-342900">
              <a:buClr>
                <a:schemeClr val="tx1"/>
              </a:buClr>
            </a:pPr>
            <a:r>
              <a:rPr lang="en-US" sz="2000" dirty="0" smtClean="0"/>
              <a:t>Net income defined as the amount of resources that can safely be distributed from an entity whose owners have the privilege of limited legal liability</a:t>
            </a:r>
          </a:p>
          <a:p>
            <a:pPr>
              <a:buClr>
                <a:schemeClr val="tx1"/>
              </a:buClr>
            </a:pPr>
            <a:endParaRPr lang="en-US" dirty="0"/>
          </a:p>
        </p:txBody>
      </p:sp>
      <p:pic>
        <p:nvPicPr>
          <p:cNvPr id="4098" name="Picture 2" descr="http://tbn3.google.com/images?q=tbn:IlCLxTHmesbjtM:http://www.dep.state.fl.us/legal/images/balance.jpg">
            <a:hlinkClick r:id="rId3"/>
          </p:cNvPr>
          <p:cNvPicPr>
            <a:picLocks noChangeAspect="1" noChangeArrowheads="1"/>
          </p:cNvPicPr>
          <p:nvPr/>
        </p:nvPicPr>
        <p:blipFill>
          <a:blip r:embed="rId4" cstate="print"/>
          <a:srcRect/>
          <a:stretch>
            <a:fillRect/>
          </a:stretch>
        </p:blipFill>
        <p:spPr bwMode="auto">
          <a:xfrm>
            <a:off x="7010400" y="2286000"/>
            <a:ext cx="1368777" cy="19050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US" dirty="0" smtClean="0"/>
              <a:t>Mixed attribute accounting model</a:t>
            </a:r>
            <a:r>
              <a:rPr lang="en-US" sz="2400" dirty="0" smtClean="0"/>
              <a:t/>
            </a:r>
            <a:br>
              <a:rPr lang="en-US" sz="2400" dirty="0" smtClean="0"/>
            </a:br>
            <a:r>
              <a:rPr lang="en-US" sz="1800" dirty="0" smtClean="0"/>
              <a:t>Motivation:  accountability for assets, measurement of profit or loss</a:t>
            </a:r>
          </a:p>
        </p:txBody>
      </p:sp>
      <p:pic>
        <p:nvPicPr>
          <p:cNvPr id="1026" name="Picture 2"/>
          <p:cNvPicPr>
            <a:picLocks noChangeAspect="1" noChangeArrowheads="1"/>
          </p:cNvPicPr>
          <p:nvPr/>
        </p:nvPicPr>
        <p:blipFill>
          <a:blip r:embed="rId3" cstate="print"/>
          <a:srcRect/>
          <a:stretch>
            <a:fillRect/>
          </a:stretch>
        </p:blipFill>
        <p:spPr bwMode="auto">
          <a:xfrm>
            <a:off x="1295400" y="2362200"/>
            <a:ext cx="5638800" cy="3619500"/>
          </a:xfrm>
          <a:prstGeom prst="rect">
            <a:avLst/>
          </a:prstGeom>
          <a:gradFill>
            <a:gsLst>
              <a:gs pos="0">
                <a:srgbClr val="8488C4"/>
              </a:gs>
              <a:gs pos="53000">
                <a:srgbClr val="D4DEFF"/>
              </a:gs>
              <a:gs pos="83000">
                <a:srgbClr val="D4DEFF"/>
              </a:gs>
              <a:gs pos="100000">
                <a:srgbClr val="96AB94"/>
              </a:gs>
            </a:gsLst>
            <a:lin ang="5400000" scaled="0"/>
          </a:grad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finance perspective</a:t>
            </a:r>
            <a:br>
              <a:rPr lang="en-US" dirty="0" smtClean="0"/>
            </a:br>
            <a:r>
              <a:rPr lang="en-US" dirty="0" smtClean="0"/>
              <a:t>Information for Investors and Creditors</a:t>
            </a:r>
            <a:endParaRPr lang="en-US" dirty="0"/>
          </a:p>
        </p:txBody>
      </p:sp>
      <p:sp>
        <p:nvSpPr>
          <p:cNvPr id="5" name="Text Placeholder 4"/>
          <p:cNvSpPr>
            <a:spLocks noGrp="1"/>
          </p:cNvSpPr>
          <p:nvPr>
            <p:ph type="body" idx="1"/>
          </p:nvPr>
        </p:nvSpPr>
        <p:spPr/>
        <p:txBody>
          <a:bodyPr/>
          <a:lstStyle/>
          <a:p>
            <a:pPr marL="342900" lvl="1" indent="-342900">
              <a:buClr>
                <a:schemeClr val="tx1"/>
              </a:buClr>
              <a:buFontTx/>
              <a:buChar char="•"/>
            </a:pPr>
            <a:r>
              <a:rPr lang="en-US" sz="2000" dirty="0" smtClean="0"/>
              <a:t>A focus on investors’ investment decisions</a:t>
            </a:r>
          </a:p>
          <a:p>
            <a:pPr marL="742950" lvl="2" indent="-342900">
              <a:buClr>
                <a:schemeClr val="tx1"/>
              </a:buClr>
            </a:pPr>
            <a:r>
              <a:rPr lang="en-US" sz="2000" dirty="0" smtClean="0"/>
              <a:t>Information for capital allocation</a:t>
            </a:r>
          </a:p>
          <a:p>
            <a:pPr marL="742950" lvl="2" indent="-342900">
              <a:buClr>
                <a:schemeClr val="tx1"/>
              </a:buClr>
            </a:pPr>
            <a:r>
              <a:rPr lang="en-US" sz="2000" dirty="0" smtClean="0"/>
              <a:t>Rational decisions in efficient markets</a:t>
            </a:r>
          </a:p>
          <a:p>
            <a:pPr marL="342900" lvl="1" indent="-342900">
              <a:buClr>
                <a:schemeClr val="tx1"/>
              </a:buClr>
              <a:buFontTx/>
              <a:buChar char="•"/>
            </a:pPr>
            <a:r>
              <a:rPr lang="en-US" sz="2000" dirty="0" smtClean="0"/>
              <a:t>A focus on </a:t>
            </a:r>
            <a:r>
              <a:rPr lang="en-US" sz="2000" u="sng" dirty="0" smtClean="0"/>
              <a:t>future</a:t>
            </a:r>
            <a:r>
              <a:rPr lang="en-US" sz="2000" dirty="0" smtClean="0"/>
              <a:t> cash flows</a:t>
            </a:r>
          </a:p>
          <a:p>
            <a:pPr marL="742950" lvl="2" indent="-342900">
              <a:buClr>
                <a:schemeClr val="tx1"/>
              </a:buClr>
            </a:pPr>
            <a:r>
              <a:rPr lang="en-US" sz="2000" dirty="0" smtClean="0"/>
              <a:t>Valuation based on discounted future cash flows</a:t>
            </a:r>
          </a:p>
          <a:p>
            <a:pPr marL="742950" lvl="2" indent="-342900">
              <a:buClr>
                <a:schemeClr val="tx1"/>
              </a:buClr>
            </a:pPr>
            <a:r>
              <a:rPr lang="en-US" sz="2000" dirty="0" smtClean="0"/>
              <a:t>Amounts from </a:t>
            </a:r>
            <a:r>
              <a:rPr lang="en-US" sz="2000" u="sng" dirty="0" smtClean="0"/>
              <a:t>past</a:t>
            </a:r>
            <a:r>
              <a:rPr lang="en-US" sz="2000" dirty="0" smtClean="0"/>
              <a:t> transactions are irrelevant</a:t>
            </a:r>
          </a:p>
          <a:p>
            <a:pPr marL="342900" lvl="1" indent="-342900">
              <a:buClr>
                <a:schemeClr val="tx1"/>
              </a:buClr>
              <a:buFont typeface="Arial" pitchFamily="34" charset="0"/>
              <a:buChar char="•"/>
            </a:pPr>
            <a:r>
              <a:rPr lang="en-US" sz="2000" dirty="0" smtClean="0"/>
              <a:t>Unbiased recognition</a:t>
            </a:r>
          </a:p>
          <a:p>
            <a:pPr marL="742950" lvl="2" indent="-342900">
              <a:buClr>
                <a:schemeClr val="tx1"/>
              </a:buClr>
            </a:pPr>
            <a:r>
              <a:rPr lang="en-US" sz="2000" dirty="0" smtClean="0"/>
              <a:t>Recognize gains and losses when estimable</a:t>
            </a:r>
          </a:p>
          <a:p>
            <a:pPr marL="742950" lvl="2" indent="-342900">
              <a:buClr>
                <a:schemeClr val="tx1"/>
              </a:buClr>
            </a:pPr>
            <a:r>
              <a:rPr lang="en-US" sz="2000" dirty="0" smtClean="0"/>
              <a:t>No need for a transaction, legal right or legal obligation</a:t>
            </a:r>
          </a:p>
          <a:p>
            <a:pPr marL="342900" lvl="1" indent="-342900">
              <a:buClr>
                <a:schemeClr val="tx1"/>
              </a:buClr>
              <a:buNone/>
            </a:pPr>
            <a:endParaRPr lang="en-US" sz="2400" dirty="0" smtClean="0"/>
          </a:p>
          <a:p>
            <a:pPr marL="342900" lvl="1" indent="-342900">
              <a:buClr>
                <a:schemeClr val="tx1"/>
              </a:buClr>
              <a:buNone/>
            </a:pPr>
            <a:endParaRPr lang="en-US" sz="2400" dirty="0" smtClean="0"/>
          </a:p>
          <a:p>
            <a:pPr marL="342900" lvl="1" indent="-342900">
              <a:buClr>
                <a:schemeClr val="tx1"/>
              </a:buClr>
              <a:buNone/>
            </a:pPr>
            <a:endParaRPr lang="en-US" sz="2400" dirty="0" smtClean="0"/>
          </a:p>
          <a:p>
            <a:pPr marL="342900" lvl="1" indent="-342900">
              <a:buClr>
                <a:schemeClr val="tx1"/>
              </a:buClr>
              <a:buNone/>
            </a:pPr>
            <a:endParaRPr lang="en-US" sz="2400" dirty="0" smtClean="0"/>
          </a:p>
          <a:p>
            <a:pPr marL="342900" lvl="1" indent="-342900">
              <a:buClr>
                <a:schemeClr val="tx1"/>
              </a:buClr>
              <a:buFontTx/>
              <a:buChar char="•"/>
            </a:pPr>
            <a:endParaRPr lang="en-US" sz="2400" dirty="0" smtClean="0"/>
          </a:p>
          <a:p>
            <a:pPr marL="342900" lvl="1" indent="-342900">
              <a:buClr>
                <a:schemeClr val="tx1"/>
              </a:buClr>
              <a:buFontTx/>
              <a:buChar char="•"/>
            </a:pPr>
            <a:endParaRPr lang="en-US" sz="2400" dirty="0" smtClean="0"/>
          </a:p>
          <a:p>
            <a:pPr marL="342900" lvl="1" indent="-342900">
              <a:buClr>
                <a:schemeClr val="tx1"/>
              </a:buClr>
              <a:buNone/>
            </a:pPr>
            <a:endParaRPr lang="en-US" sz="2400" dirty="0" smtClean="0"/>
          </a:p>
          <a:p>
            <a:pPr marL="342900" lvl="1" indent="-342900">
              <a:buClr>
                <a:schemeClr val="tx1"/>
              </a:buClr>
              <a:buNone/>
            </a:pPr>
            <a:r>
              <a:rPr lang="en-US" sz="2400" dirty="0" smtClean="0"/>
              <a:t> </a:t>
            </a:r>
          </a:p>
          <a:p>
            <a:pPr marL="342900" lvl="1" indent="-342900">
              <a:buClr>
                <a:schemeClr val="tx1"/>
              </a:buClr>
              <a:buNone/>
            </a:pPr>
            <a:endParaRPr lang="en-US" sz="2400" dirty="0" smtClean="0"/>
          </a:p>
          <a:p>
            <a:pPr marL="342900" lvl="1" indent="-342900">
              <a:buClr>
                <a:schemeClr val="tx1"/>
              </a:buClr>
            </a:pPr>
            <a:endParaRPr lang="en-US" sz="2400" dirty="0" smtClean="0"/>
          </a:p>
          <a:p>
            <a:pPr marL="342900" lvl="1" indent="-342900">
              <a:buClr>
                <a:schemeClr val="tx1"/>
              </a:buClr>
              <a:buNone/>
            </a:pPr>
            <a:endParaRPr lang="en-US" dirty="0" smtClean="0"/>
          </a:p>
          <a:p>
            <a:pPr marL="342900" lvl="1" indent="-342900">
              <a:buClr>
                <a:schemeClr val="tx1"/>
              </a:buClr>
              <a:buNone/>
            </a:pPr>
            <a:endParaRPr lang="en-US" sz="2400" dirty="0" smtClean="0"/>
          </a:p>
        </p:txBody>
      </p:sp>
      <p:pic>
        <p:nvPicPr>
          <p:cNvPr id="6" name="Picture 5" descr="stocks_circled_black.jpg"/>
          <p:cNvPicPr>
            <a:picLocks/>
          </p:cNvPicPr>
          <p:nvPr/>
        </p:nvPicPr>
        <p:blipFill>
          <a:blip r:embed="rId3" cstate="print"/>
          <a:stretch>
            <a:fillRect/>
          </a:stretch>
        </p:blipFill>
        <p:spPr>
          <a:xfrm>
            <a:off x="6263640" y="1905000"/>
            <a:ext cx="2880360" cy="288036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r>
              <a:rPr lang="en-US" smtClean="0"/>
              <a:t>Cohesiveness and financial statement presentation</a:t>
            </a:r>
            <a:br>
              <a:rPr lang="en-US" smtClean="0"/>
            </a:br>
            <a:r>
              <a:rPr lang="en-US" sz="2400" smtClean="0"/>
              <a:t>Proposed</a:t>
            </a:r>
            <a:br>
              <a:rPr lang="en-US" sz="2400" smtClean="0"/>
            </a:br>
            <a:r>
              <a:rPr lang="en-US" sz="2000" smtClean="0"/>
              <a:t>Motivation</a:t>
            </a:r>
            <a:r>
              <a:rPr lang="en-US" sz="2400" smtClean="0"/>
              <a:t>: </a:t>
            </a:r>
            <a:r>
              <a:rPr lang="en-US" sz="2000" smtClean="0"/>
              <a:t>Accounting as forecasts of future cash flows</a:t>
            </a:r>
          </a:p>
        </p:txBody>
      </p:sp>
      <p:pic>
        <p:nvPicPr>
          <p:cNvPr id="39939" name="Picture 5"/>
          <p:cNvPicPr>
            <a:picLocks noChangeAspect="1" noChangeArrowheads="1"/>
          </p:cNvPicPr>
          <p:nvPr/>
        </p:nvPicPr>
        <p:blipFill>
          <a:blip r:embed="rId3" cstate="print"/>
          <a:srcRect/>
          <a:stretch>
            <a:fillRect/>
          </a:stretch>
        </p:blipFill>
        <p:spPr bwMode="auto">
          <a:xfrm>
            <a:off x="1600200" y="1981200"/>
            <a:ext cx="5911850" cy="4191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rb_terracotta.JPG"/>
          <p:cNvPicPr>
            <a:picLocks/>
          </p:cNvPicPr>
          <p:nvPr/>
        </p:nvPicPr>
        <p:blipFill>
          <a:blip r:embed="rId3" cstate="print"/>
          <a:srcRect t="12894" b="18338"/>
          <a:stretch>
            <a:fillRect/>
          </a:stretch>
        </p:blipFill>
        <p:spPr>
          <a:xfrm>
            <a:off x="4953000" y="4495800"/>
            <a:ext cx="2424289" cy="1998132"/>
          </a:xfrm>
          <a:prstGeom prst="rect">
            <a:avLst/>
          </a:prstGeom>
        </p:spPr>
      </p:pic>
      <p:sp>
        <p:nvSpPr>
          <p:cNvPr id="7" name="Rectangle 6"/>
          <p:cNvSpPr/>
          <p:nvPr/>
        </p:nvSpPr>
        <p:spPr>
          <a:xfrm>
            <a:off x="5102579" y="4780846"/>
            <a:ext cx="2266244" cy="1015663"/>
          </a:xfrm>
          <a:prstGeom prst="rect">
            <a:avLst/>
          </a:prstGeom>
        </p:spPr>
        <p:txBody>
          <a:bodyPr wrap="square">
            <a:spAutoFit/>
          </a:bodyPr>
          <a:lstStyle/>
          <a:p>
            <a:pPr algn="ctr">
              <a:buNone/>
            </a:pPr>
            <a:r>
              <a:rPr lang="en-US" sz="2000" dirty="0" smtClean="0"/>
              <a:t>All opinions </a:t>
            </a:r>
            <a:br>
              <a:rPr lang="en-US" sz="2000" dirty="0" smtClean="0"/>
            </a:br>
            <a:r>
              <a:rPr lang="en-US" sz="2000" dirty="0" smtClean="0"/>
              <a:t>are strictly my own</a:t>
            </a:r>
            <a:endParaRPr lang="en-US" sz="2000" dirty="0"/>
          </a:p>
        </p:txBody>
      </p:sp>
      <p:sp>
        <p:nvSpPr>
          <p:cNvPr id="4" name="Title 3"/>
          <p:cNvSpPr>
            <a:spLocks noGrp="1"/>
          </p:cNvSpPr>
          <p:nvPr>
            <p:ph type="title"/>
          </p:nvPr>
        </p:nvSpPr>
        <p:spPr/>
        <p:txBody>
          <a:bodyPr/>
          <a:lstStyle/>
          <a:p>
            <a:r>
              <a:rPr lang="en-US" dirty="0" smtClean="0"/>
              <a:t>Disclaimer</a:t>
            </a:r>
            <a:endParaRPr lang="en-US" dirty="0"/>
          </a:p>
        </p:txBody>
      </p:sp>
      <p:sp>
        <p:nvSpPr>
          <p:cNvPr id="5" name="Text Placeholder 4"/>
          <p:cNvSpPr>
            <a:spLocks noGrp="1"/>
          </p:cNvSpPr>
          <p:nvPr>
            <p:ph type="body" idx="1"/>
          </p:nvPr>
        </p:nvSpPr>
        <p:spPr>
          <a:xfrm>
            <a:off x="381000" y="2133600"/>
            <a:ext cx="8423275" cy="4197370"/>
          </a:xfrm>
        </p:spPr>
        <p:txBody>
          <a:bodyPr/>
          <a:lstStyle/>
          <a:p>
            <a:pPr marL="0" indent="0">
              <a:buClr>
                <a:schemeClr val="tx1"/>
              </a:buClr>
              <a:buNone/>
            </a:pPr>
            <a:r>
              <a:rPr lang="en-US" sz="1600" dirty="0" smtClean="0"/>
              <a:t>This presentation is not a comprehensive analysis of the subject matters covered and may include proposed guidance that is subject to change before it is issued in final form. All relevant facts and circumstances, including the pertinent authoritative literature, need to be considered to arrive at conclusions that comply with matters addressed in this presentation. The presentation is not intended to provide accounting or other advice or guidance with respect to the matters covered. </a:t>
            </a:r>
          </a:p>
          <a:p>
            <a:pPr marL="0" indent="0">
              <a:buClr>
                <a:schemeClr val="tx1"/>
              </a:buClr>
              <a:buNone/>
            </a:pPr>
            <a:endParaRPr lang="en-US" sz="1600" dirty="0" smtClean="0"/>
          </a:p>
          <a:p>
            <a:pPr marL="0" indent="0">
              <a:buClr>
                <a:schemeClr val="tx1"/>
              </a:buClr>
              <a:buNone/>
            </a:pPr>
            <a:r>
              <a:rPr lang="en-US" sz="1600" dirty="0" smtClean="0"/>
              <a:t>The views and interpretations expressed in the presentation are those of the presenter and not of Grant Thornton LLP. </a:t>
            </a:r>
          </a:p>
          <a:p>
            <a:pPr marL="0" indent="0">
              <a:buClr>
                <a:schemeClr val="tx1"/>
              </a:buClr>
              <a:buNone/>
            </a:pPr>
            <a:endParaRPr lang="en-US" sz="1600" dirty="0" smtClean="0"/>
          </a:p>
          <a:p>
            <a:pPr>
              <a:buClr>
                <a:schemeClr val="tx1"/>
              </a:buClr>
              <a:buNone/>
            </a:pP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CFO survey results</a:t>
            </a:r>
            <a:br>
              <a:rPr lang="en-US" dirty="0" smtClean="0"/>
            </a:br>
            <a:r>
              <a:rPr lang="en-US" dirty="0" smtClean="0"/>
              <a:t>	Net income or </a:t>
            </a:r>
            <a:br>
              <a:rPr lang="en-US" dirty="0" smtClean="0"/>
            </a:br>
            <a:r>
              <a:rPr lang="en-US" dirty="0" smtClean="0"/>
              <a:t>	comprehensive income?</a:t>
            </a:r>
            <a:endParaRPr lang="en-US" dirty="0"/>
          </a:p>
        </p:txBody>
      </p:sp>
      <p:sp>
        <p:nvSpPr>
          <p:cNvPr id="39937" name="Rectangle 1"/>
          <p:cNvSpPr>
            <a:spLocks noChangeArrowheads="1"/>
          </p:cNvSpPr>
          <p:nvPr/>
        </p:nvSpPr>
        <p:spPr bwMode="auto">
          <a:xfrm>
            <a:off x="609600" y="1792070"/>
            <a:ext cx="8305800" cy="129266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Which of the following are considered to be primary </a:t>
            </a:r>
            <a:br>
              <a:rPr kumimoji="0" lang="en-US" sz="200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br>
            <a:r>
              <a:rPr kumimoji="0" lang="en-US" sz="200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performance indicators by the users of your financial statements? (Select all that apply.)</a:t>
            </a:r>
            <a:endParaRPr kumimoji="0" lang="en-US" sz="20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762001" y="3124200"/>
          <a:ext cx="6629399" cy="2781300"/>
        </p:xfrm>
        <a:graphic>
          <a:graphicData uri="http://schemas.openxmlformats.org/drawingml/2006/table">
            <a:tbl>
              <a:tblPr/>
              <a:tblGrid>
                <a:gridCol w="4626683"/>
                <a:gridCol w="928059"/>
                <a:gridCol w="1074657"/>
              </a:tblGrid>
              <a:tr h="276225">
                <a:tc>
                  <a:txBody>
                    <a:bodyPr/>
                    <a:lstStyle/>
                    <a:p>
                      <a:pPr algn="l" fontAlgn="b"/>
                      <a:r>
                        <a:rPr lang="en-US" sz="1400" b="0" i="0" u="none" strike="noStrike" dirty="0">
                          <a:solidFill>
                            <a:srgbClr val="000000"/>
                          </a:solidFill>
                          <a:latin typeface="Verdana"/>
                          <a:ea typeface="Times New Roman"/>
                        </a:rPr>
                        <a:t>Item</a:t>
                      </a:r>
                      <a:endParaRPr lang="en-US" sz="1400" b="0" i="0" u="none" strike="noStrike" dirty="0">
                        <a:solidFill>
                          <a:srgbClr val="000000"/>
                        </a:solidFill>
                        <a:latin typeface="Verdana"/>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CBE3FF"/>
                    </a:solidFill>
                  </a:tcPr>
                </a:tc>
                <a:tc>
                  <a:txBody>
                    <a:bodyPr/>
                    <a:lstStyle/>
                    <a:p>
                      <a:pPr algn="l" fontAlgn="b"/>
                      <a:r>
                        <a:rPr lang="en-US" sz="1400" b="0" i="0" u="none" strike="noStrike" dirty="0">
                          <a:solidFill>
                            <a:srgbClr val="000000"/>
                          </a:solidFill>
                          <a:latin typeface="Verdana"/>
                          <a:ea typeface="Times New Roman"/>
                        </a:rPr>
                        <a:t>Count</a:t>
                      </a:r>
                      <a:endParaRPr lang="en-US" sz="1400" b="0" i="0" u="none" strike="noStrike" dirty="0">
                        <a:solidFill>
                          <a:srgbClr val="000000"/>
                        </a:solidFill>
                        <a:latin typeface="Verdana"/>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EEEEEE"/>
                    </a:solidFill>
                  </a:tcPr>
                </a:tc>
                <a:tc>
                  <a:txBody>
                    <a:bodyPr/>
                    <a:lstStyle/>
                    <a:p>
                      <a:pPr algn="l" fontAlgn="b"/>
                      <a:r>
                        <a:rPr lang="en-US" sz="1400" b="0" i="0" u="none" strike="noStrike" dirty="0">
                          <a:solidFill>
                            <a:srgbClr val="000000"/>
                          </a:solidFill>
                          <a:latin typeface="Verdana"/>
                          <a:ea typeface="Times New Roman"/>
                        </a:rPr>
                        <a:t>Percent %</a:t>
                      </a:r>
                      <a:endParaRPr lang="en-US" sz="1400" b="0" i="0" u="none" strike="noStrike" dirty="0">
                        <a:solidFill>
                          <a:srgbClr val="000000"/>
                        </a:solidFill>
                        <a:latin typeface="Verdana"/>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EEEEEE"/>
                    </a:solidFill>
                  </a:tcPr>
                </a:tc>
              </a:tr>
              <a:tr h="276225">
                <a:tc>
                  <a:txBody>
                    <a:bodyPr/>
                    <a:lstStyle/>
                    <a:p>
                      <a:pPr algn="l" fontAlgn="b"/>
                      <a:r>
                        <a:rPr lang="en-US" sz="2000" b="0" i="0" u="none" strike="noStrike" dirty="0">
                          <a:solidFill>
                            <a:srgbClr val="000000"/>
                          </a:solidFill>
                          <a:latin typeface="Verdana"/>
                          <a:ea typeface="Times New Roman"/>
                        </a:rPr>
                        <a:t>Cash flow from operations</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2000" b="0" i="0" u="none" strike="noStrike" dirty="0">
                          <a:solidFill>
                            <a:srgbClr val="000000"/>
                          </a:solidFill>
                          <a:latin typeface="Verdana"/>
                          <a:ea typeface="Times New Roman"/>
                        </a:rPr>
                        <a:t>154</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latin typeface="Verdana"/>
                          <a:ea typeface="Times New Roman"/>
                        </a:rPr>
                        <a:t>63%</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l" fontAlgn="b"/>
                      <a:r>
                        <a:rPr lang="en-US" sz="2000" b="0" i="0" u="none" strike="noStrike" dirty="0">
                          <a:solidFill>
                            <a:srgbClr val="000000"/>
                          </a:solidFill>
                          <a:latin typeface="Verdana"/>
                          <a:ea typeface="Times New Roman"/>
                        </a:rPr>
                        <a:t>EBITDA</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2000" b="0" i="0" u="none" strike="noStrike" dirty="0">
                          <a:solidFill>
                            <a:srgbClr val="000000"/>
                          </a:solidFill>
                          <a:latin typeface="Verdana"/>
                          <a:ea typeface="Times New Roman"/>
                        </a:rPr>
                        <a:t>135</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r" fontAlgn="b"/>
                      <a:r>
                        <a:rPr lang="en-US" sz="2000" b="0" i="0" u="none" strike="noStrike" dirty="0" smtClean="0">
                          <a:solidFill>
                            <a:srgbClr val="000000"/>
                          </a:solidFill>
                          <a:latin typeface="Verdana"/>
                          <a:ea typeface="Times New Roman"/>
                        </a:rPr>
                        <a:t>55%</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276225">
                <a:tc>
                  <a:txBody>
                    <a:bodyPr/>
                    <a:lstStyle/>
                    <a:p>
                      <a:pPr algn="l" fontAlgn="b"/>
                      <a:r>
                        <a:rPr lang="en-US" sz="2000" b="0" i="0" u="none" strike="noStrike" dirty="0">
                          <a:solidFill>
                            <a:srgbClr val="000000"/>
                          </a:solidFill>
                          <a:latin typeface="Verdana"/>
                          <a:ea typeface="Times New Roman"/>
                        </a:rPr>
                        <a:t>Net income</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2000" b="0" i="0" u="none" strike="noStrike" dirty="0">
                          <a:solidFill>
                            <a:srgbClr val="000000"/>
                          </a:solidFill>
                          <a:latin typeface="Verdana"/>
                          <a:ea typeface="Times New Roman"/>
                        </a:rPr>
                        <a:t>129</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latin typeface="Verdana"/>
                          <a:ea typeface="Times New Roman"/>
                        </a:rPr>
                        <a:t>53%</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l" fontAlgn="b"/>
                      <a:r>
                        <a:rPr lang="en-US" sz="2000" b="0" i="0" u="none" strike="noStrike" dirty="0">
                          <a:solidFill>
                            <a:srgbClr val="000000"/>
                          </a:solidFill>
                          <a:latin typeface="Verdana"/>
                          <a:ea typeface="Times New Roman"/>
                        </a:rPr>
                        <a:t>Free cash flow</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2000" b="0" i="0" u="none" strike="noStrike" dirty="0">
                          <a:solidFill>
                            <a:srgbClr val="000000"/>
                          </a:solidFill>
                          <a:latin typeface="Verdana"/>
                          <a:ea typeface="Times New Roman"/>
                        </a:rPr>
                        <a:t>84</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r" fontAlgn="b"/>
                      <a:r>
                        <a:rPr lang="en-US" sz="2000" b="0" i="0" u="none" strike="noStrike" dirty="0" smtClean="0">
                          <a:solidFill>
                            <a:srgbClr val="000000"/>
                          </a:solidFill>
                          <a:latin typeface="Verdana"/>
                          <a:ea typeface="Times New Roman"/>
                        </a:rPr>
                        <a:t>34%</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276225">
                <a:tc>
                  <a:txBody>
                    <a:bodyPr/>
                    <a:lstStyle/>
                    <a:p>
                      <a:pPr algn="l" fontAlgn="b"/>
                      <a:r>
                        <a:rPr lang="en-US" sz="2000" b="0" i="0" u="none" strike="noStrike" dirty="0">
                          <a:solidFill>
                            <a:srgbClr val="000000"/>
                          </a:solidFill>
                          <a:latin typeface="Verdana"/>
                          <a:ea typeface="Times New Roman"/>
                        </a:rPr>
                        <a:t>Earnings per share</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2000" b="0" i="0" u="none" strike="noStrike" dirty="0">
                          <a:solidFill>
                            <a:srgbClr val="000000"/>
                          </a:solidFill>
                          <a:latin typeface="Verdana"/>
                          <a:ea typeface="Times New Roman"/>
                        </a:rPr>
                        <a:t>68</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latin typeface="Verdana"/>
                          <a:ea typeface="Times New Roman"/>
                        </a:rPr>
                        <a:t>28%</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l" fontAlgn="b"/>
                      <a:r>
                        <a:rPr lang="en-US" sz="2000" b="0" i="0" u="none" strike="noStrike" dirty="0">
                          <a:solidFill>
                            <a:srgbClr val="000000"/>
                          </a:solidFill>
                          <a:latin typeface="Verdana"/>
                          <a:ea typeface="Times New Roman"/>
                        </a:rPr>
                        <a:t>Forward-looking financial information (i.e., forecasts)</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2000" b="0" i="0" u="none" strike="noStrike" dirty="0">
                          <a:solidFill>
                            <a:srgbClr val="000000"/>
                          </a:solidFill>
                          <a:latin typeface="Verdana"/>
                          <a:ea typeface="Times New Roman"/>
                        </a:rPr>
                        <a:t>56</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r" fontAlgn="b"/>
                      <a:r>
                        <a:rPr lang="en-US" sz="2000" b="0" i="0" u="none" strike="noStrike" dirty="0" smtClean="0">
                          <a:solidFill>
                            <a:srgbClr val="000000"/>
                          </a:solidFill>
                          <a:latin typeface="Verdana"/>
                          <a:ea typeface="Times New Roman"/>
                        </a:rPr>
                        <a:t>23%</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276225">
                <a:tc>
                  <a:txBody>
                    <a:bodyPr/>
                    <a:lstStyle/>
                    <a:p>
                      <a:pPr algn="l" fontAlgn="b"/>
                      <a:r>
                        <a:rPr lang="en-US" sz="2000" b="0" i="0" u="none" strike="noStrike" dirty="0">
                          <a:solidFill>
                            <a:srgbClr val="000000"/>
                          </a:solidFill>
                          <a:latin typeface="Verdana"/>
                          <a:ea typeface="Times New Roman"/>
                        </a:rPr>
                        <a:t>Comprehensive income</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2000" b="0" i="0" u="none" strike="noStrike" dirty="0">
                          <a:solidFill>
                            <a:srgbClr val="000000"/>
                          </a:solidFill>
                          <a:latin typeface="Verdana"/>
                          <a:ea typeface="Times New Roman"/>
                        </a:rPr>
                        <a:t>43</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latin typeface="Verdana"/>
                          <a:ea typeface="Times New Roman"/>
                        </a:rPr>
                        <a:t>18%</a:t>
                      </a:r>
                      <a:endParaRPr lang="en-US" sz="20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3" cstate="print"/>
          <a:srcRect/>
          <a:stretch>
            <a:fillRect/>
          </a:stretch>
        </p:blipFill>
        <p:spPr bwMode="auto">
          <a:xfrm>
            <a:off x="5334000" y="152400"/>
            <a:ext cx="3667125" cy="147233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ooks_ledger_color.jpg"/>
          <p:cNvPicPr>
            <a:picLocks/>
          </p:cNvPicPr>
          <p:nvPr/>
        </p:nvPicPr>
        <p:blipFill>
          <a:blip r:embed="rId3" cstate="print"/>
          <a:stretch>
            <a:fillRect/>
          </a:stretch>
        </p:blipFill>
        <p:spPr>
          <a:xfrm>
            <a:off x="5715000" y="3733800"/>
            <a:ext cx="2880360" cy="2880360"/>
          </a:xfrm>
          <a:prstGeom prst="rect">
            <a:avLst/>
          </a:prstGeom>
        </p:spPr>
      </p:pic>
      <p:sp>
        <p:nvSpPr>
          <p:cNvPr id="2" name="Title 1"/>
          <p:cNvSpPr>
            <a:spLocks noGrp="1"/>
          </p:cNvSpPr>
          <p:nvPr>
            <p:ph type="title"/>
          </p:nvPr>
        </p:nvSpPr>
        <p:spPr/>
        <p:txBody>
          <a:bodyPr/>
          <a:lstStyle/>
          <a:p>
            <a:r>
              <a:rPr lang="en-US" dirty="0" smtClean="0"/>
              <a:t>Is double entry bookkeeping still relevant?</a:t>
            </a:r>
            <a:endParaRPr lang="en-US" dirty="0"/>
          </a:p>
        </p:txBody>
      </p:sp>
      <p:sp>
        <p:nvSpPr>
          <p:cNvPr id="3" name="Text Placeholder 2"/>
          <p:cNvSpPr>
            <a:spLocks noGrp="1"/>
          </p:cNvSpPr>
          <p:nvPr>
            <p:ph type="body" idx="1"/>
          </p:nvPr>
        </p:nvSpPr>
        <p:spPr/>
        <p:txBody>
          <a:bodyPr/>
          <a:lstStyle/>
          <a:p>
            <a:r>
              <a:rPr lang="en-US" sz="2400" dirty="0" smtClean="0"/>
              <a:t>How should financial statements articulate? </a:t>
            </a:r>
          </a:p>
          <a:p>
            <a:r>
              <a:rPr lang="en-US" sz="2400" dirty="0" smtClean="0"/>
              <a:t>What do we do with "undesirable" debits and credits?</a:t>
            </a:r>
          </a:p>
          <a:p>
            <a:pPr lvl="1"/>
            <a:r>
              <a:rPr lang="en-US" sz="2400" dirty="0" smtClean="0"/>
              <a:t>Other comprehensive income</a:t>
            </a:r>
          </a:p>
          <a:p>
            <a:pPr lvl="1"/>
            <a:r>
              <a:rPr lang="en-US" sz="2400" dirty="0" smtClean="0"/>
              <a:t>"Unrecognized" assets and liabilities</a:t>
            </a:r>
          </a:p>
          <a:p>
            <a:pPr lvl="1"/>
            <a:r>
              <a:rPr lang="en-US" sz="2400" dirty="0" smtClean="0"/>
              <a:t>Deferred costs and charges</a:t>
            </a:r>
          </a:p>
          <a:p>
            <a:pPr lvl="1"/>
            <a:r>
              <a:rPr lang="en-US" sz="2400" dirty="0" smtClean="0"/>
              <a:t>Prepaid expenses </a:t>
            </a:r>
            <a:br>
              <a:rPr lang="en-US" sz="2400" dirty="0" smtClean="0"/>
            </a:br>
            <a:r>
              <a:rPr lang="en-US" sz="2400" dirty="0" smtClean="0"/>
              <a:t>and unearned revenue</a:t>
            </a:r>
            <a:endParaRPr lang="en-US" sz="2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objective of financial reporting</a:t>
            </a:r>
            <a:br>
              <a:rPr lang="en-US" dirty="0" smtClean="0"/>
            </a:br>
            <a:endParaRPr lang="en-US" dirty="0"/>
          </a:p>
        </p:txBody>
      </p:sp>
      <p:pic>
        <p:nvPicPr>
          <p:cNvPr id="4" name="Picture 3" descr="target_lavender.jpg"/>
          <p:cNvPicPr>
            <a:picLocks/>
          </p:cNvPicPr>
          <p:nvPr/>
        </p:nvPicPr>
        <p:blipFill>
          <a:blip r:embed="rId3" cstate="print"/>
          <a:stretch>
            <a:fillRect/>
          </a:stretch>
        </p:blipFill>
        <p:spPr>
          <a:xfrm>
            <a:off x="2667000" y="1828800"/>
            <a:ext cx="3413760" cy="3185160"/>
          </a:xfrm>
          <a:prstGeom prst="rect">
            <a:avLst/>
          </a:prstGeom>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2"/>
                </a:solidFill>
                <a:latin typeface="+mj-lt"/>
                <a:ea typeface="+mj-ea"/>
                <a:cs typeface="+mj-cs"/>
              </a:rPr>
              <a:t>Objective of General Purpose Financial Reporting</a:t>
            </a:r>
            <a:br>
              <a:rPr lang="en-US" b="1" dirty="0" smtClean="0">
                <a:solidFill>
                  <a:schemeClr val="tx2"/>
                </a:solidFill>
                <a:latin typeface="+mj-lt"/>
                <a:ea typeface="+mj-ea"/>
                <a:cs typeface="+mj-cs"/>
              </a:rPr>
            </a:br>
            <a:r>
              <a:rPr lang="en-US" b="1" dirty="0" smtClean="0"/>
              <a:t>A more traditional approach</a:t>
            </a:r>
            <a:endParaRPr lang="en-US" dirty="0"/>
          </a:p>
        </p:txBody>
      </p:sp>
      <p:sp>
        <p:nvSpPr>
          <p:cNvPr id="5" name="Text Placeholder 4"/>
          <p:cNvSpPr>
            <a:spLocks noGrp="1"/>
          </p:cNvSpPr>
          <p:nvPr>
            <p:ph type="body" idx="1"/>
          </p:nvPr>
        </p:nvSpPr>
        <p:spPr/>
        <p:txBody>
          <a:bodyPr/>
          <a:lstStyle/>
          <a:p>
            <a:pPr indent="0">
              <a:buNone/>
            </a:pPr>
            <a:r>
              <a:rPr lang="en-US" sz="2400" dirty="0" smtClean="0"/>
              <a:t>The objective of financial statements is to provide information about the financial position, performance and changes in financial position of an entity that is useful to a wide range of users in making economic decisions.</a:t>
            </a:r>
          </a:p>
        </p:txBody>
      </p:sp>
      <p:pic>
        <p:nvPicPr>
          <p:cNvPr id="6" name="Picture 2" descr="International Accounting Standards Board"/>
          <p:cNvPicPr>
            <a:picLocks noChangeAspect="1" noChangeArrowheads="1"/>
          </p:cNvPicPr>
          <p:nvPr/>
        </p:nvPicPr>
        <p:blipFill>
          <a:blip r:embed="rId3" cstate="print"/>
          <a:srcRect/>
          <a:stretch>
            <a:fillRect/>
          </a:stretch>
        </p:blipFill>
        <p:spPr bwMode="auto">
          <a:xfrm>
            <a:off x="4648200" y="5181600"/>
            <a:ext cx="3134139" cy="8382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CBRM </a:t>
            </a:r>
            <a:br>
              <a:rPr lang="en-US" dirty="0" smtClean="0"/>
            </a:br>
            <a:r>
              <a:rPr lang="en-US" dirty="0" smtClean="0"/>
              <a:t>The primary objective of financial reporting is</a:t>
            </a:r>
            <a:endParaRPr lang="en-US" dirty="0"/>
          </a:p>
        </p:txBody>
      </p:sp>
      <p:sp>
        <p:nvSpPr>
          <p:cNvPr id="5" name="Text Placeholder 4"/>
          <p:cNvSpPr>
            <a:spLocks noGrp="1"/>
          </p:cNvSpPr>
          <p:nvPr>
            <p:ph type="body" idx="1"/>
          </p:nvPr>
        </p:nvSpPr>
        <p:spPr/>
        <p:txBody>
          <a:bodyPr/>
          <a:lstStyle/>
          <a:p>
            <a:pPr marL="0" indent="342900">
              <a:buClr>
                <a:schemeClr val="tx1"/>
              </a:buClr>
              <a:buNone/>
            </a:pPr>
            <a:r>
              <a:rPr lang="en-US" sz="2000" dirty="0" smtClean="0"/>
              <a:t>“to provide all of the information that owners of common equity require to evaluate their investments. Common shareowners use this information to make forecasts of future cash flows, evaluate the sustainability of the company’s business model, and assess its cash-generating ability. This information, in turn, is used to estimate the investments’ value and future changes in such value.”</a:t>
            </a:r>
          </a:p>
          <a:p>
            <a:pPr marL="0" indent="342900">
              <a:buClr>
                <a:schemeClr val="tx1"/>
              </a:buClr>
              <a:buNone/>
            </a:pPr>
            <a:r>
              <a:rPr lang="en-US" sz="2000" dirty="0" smtClean="0"/>
              <a:t>“Fair value information is the only information relevant for financial decision making”</a:t>
            </a:r>
            <a:endParaRPr lang="en-US" sz="2000" dirty="0"/>
          </a:p>
        </p:txBody>
      </p:sp>
      <p:pic>
        <p:nvPicPr>
          <p:cNvPr id="6" name="Picture 3"/>
          <p:cNvPicPr>
            <a:picLocks noChangeAspect="1" noChangeArrowheads="1"/>
          </p:cNvPicPr>
          <p:nvPr/>
        </p:nvPicPr>
        <p:blipFill>
          <a:blip r:embed="rId3" cstate="print"/>
          <a:srcRect/>
          <a:stretch>
            <a:fillRect/>
          </a:stretch>
        </p:blipFill>
        <p:spPr bwMode="auto">
          <a:xfrm>
            <a:off x="5410200" y="4800600"/>
            <a:ext cx="3028950" cy="1638952"/>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framework</a:t>
            </a:r>
            <a:br>
              <a:rPr lang="en-US" dirty="0" smtClean="0"/>
            </a:br>
            <a:r>
              <a:rPr lang="en-US" sz="2400" dirty="0" smtClean="0"/>
              <a:t>Conceptual Framework for Financial Reporting</a:t>
            </a:r>
            <a:r>
              <a:rPr lang="en-US" dirty="0" smtClean="0"/>
              <a:t/>
            </a:r>
            <a:br>
              <a:rPr lang="en-US" dirty="0" smtClean="0"/>
            </a:br>
            <a:r>
              <a:rPr lang="en-US" dirty="0" smtClean="0"/>
              <a:t>September 2010</a:t>
            </a:r>
            <a:endParaRPr lang="en-US" dirty="0"/>
          </a:p>
        </p:txBody>
      </p:sp>
      <p:sp>
        <p:nvSpPr>
          <p:cNvPr id="5" name="Text Placeholder 4"/>
          <p:cNvSpPr>
            <a:spLocks noGrp="1"/>
          </p:cNvSpPr>
          <p:nvPr>
            <p:ph type="body" idx="1"/>
          </p:nvPr>
        </p:nvSpPr>
        <p:spPr/>
        <p:txBody>
          <a:bodyPr/>
          <a:lstStyle/>
          <a:p>
            <a:r>
              <a:rPr lang="en-US" sz="2000" dirty="0" smtClean="0"/>
              <a:t>OB2. </a:t>
            </a:r>
            <a:r>
              <a:rPr lang="en-US" sz="2000" b="1" dirty="0" smtClean="0"/>
              <a:t>The objective of general purpose financial reporting is to provide financial information about the reporting entity that is useful to present and potential equity investors, lenders, and other creditors in making decisions </a:t>
            </a:r>
            <a:r>
              <a:rPr lang="en-US" sz="2000" u="sng" dirty="0" smtClean="0"/>
              <a:t>about providing resources to the entity. Those decisions involve buying, selling, or holding equity and debt instruments and providing or settling loans and other forms of credit. </a:t>
            </a:r>
          </a:p>
          <a:p>
            <a:endParaRPr lang="en-US" sz="2000" u="sng" dirty="0" smtClean="0"/>
          </a:p>
          <a:p>
            <a:r>
              <a:rPr lang="en-US" sz="2000" b="1" dirty="0" smtClean="0">
                <a:solidFill>
                  <a:schemeClr val="accent2"/>
                </a:solidFill>
              </a:rPr>
              <a:t>Original version referred to "making decisions in their capacity as capital providers."</a:t>
            </a:r>
            <a:endParaRPr lang="en-US" sz="2000" dirty="0" smtClean="0"/>
          </a:p>
          <a:p>
            <a:endParaRPr lang="en-US" sz="2000" dirty="0" smtClean="0"/>
          </a:p>
          <a:p>
            <a:pPr>
              <a:buClr>
                <a:schemeClr val="tx1"/>
              </a:buClr>
              <a:buNone/>
            </a:pPr>
            <a:endParaRPr lang="en-US" sz="2000" dirty="0" smtClean="0"/>
          </a:p>
          <a:p>
            <a:pPr>
              <a:buClr>
                <a:schemeClr val="tx1"/>
              </a:buClr>
            </a:pP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reporting provides information to help the reader prepare an assessment of future cash flows</a:t>
            </a:r>
            <a:endParaRPr lang="en-US" dirty="0"/>
          </a:p>
        </p:txBody>
      </p:sp>
      <p:sp>
        <p:nvSpPr>
          <p:cNvPr id="3" name="Text Placeholder 2"/>
          <p:cNvSpPr>
            <a:spLocks noGrp="1"/>
          </p:cNvSpPr>
          <p:nvPr>
            <p:ph type="body" idx="1"/>
          </p:nvPr>
        </p:nvSpPr>
        <p:spPr/>
        <p:txBody>
          <a:bodyPr/>
          <a:lstStyle/>
          <a:p>
            <a:pPr indent="0">
              <a:buNone/>
            </a:pPr>
            <a:r>
              <a:rPr lang="en-US" sz="2000" dirty="0" smtClean="0"/>
              <a:t>OB3. Decisions by existing and potential investors about buying, selling, or holding equity and debt instruments depend on the returns that they expect from an investment in those instruments...Investors’, lenders’, and other creditors’ expectations about returns depend on </a:t>
            </a:r>
            <a:r>
              <a:rPr lang="en-US" sz="2000" u="sng" dirty="0" smtClean="0"/>
              <a:t>their</a:t>
            </a:r>
            <a:r>
              <a:rPr lang="en-US" sz="2000" dirty="0" smtClean="0"/>
              <a:t> assessment of the amount, timing, and uncertainty of (the prospects for) future net cash inflows to the entity. Consequently, existing and potential investors, lenders, and other creditors need information to help them assess the prospects for future net cash inflows to an entity.</a:t>
            </a:r>
            <a:endParaRPr lang="en-US"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A minor problem</a:t>
            </a:r>
          </a:p>
        </p:txBody>
      </p:sp>
      <p:grpSp>
        <p:nvGrpSpPr>
          <p:cNvPr id="2" name="Group 4"/>
          <p:cNvGrpSpPr/>
          <p:nvPr/>
        </p:nvGrpSpPr>
        <p:grpSpPr>
          <a:xfrm>
            <a:off x="304800" y="152400"/>
            <a:ext cx="8610600" cy="4851400"/>
            <a:chOff x="304800" y="152400"/>
            <a:chExt cx="8610600" cy="4851400"/>
          </a:xfrm>
        </p:grpSpPr>
        <p:pic>
          <p:nvPicPr>
            <p:cNvPr id="32771" name="Picture 3"/>
            <p:cNvPicPr>
              <a:picLocks noChangeAspect="1" noChangeArrowheads="1"/>
            </p:cNvPicPr>
            <p:nvPr/>
          </p:nvPicPr>
          <p:blipFill>
            <a:blip r:embed="rId3" cstate="print"/>
            <a:srcRect/>
            <a:stretch>
              <a:fillRect/>
            </a:stretch>
          </p:blipFill>
          <p:spPr bwMode="auto">
            <a:xfrm>
              <a:off x="6629400" y="152400"/>
              <a:ext cx="2286000" cy="1749425"/>
            </a:xfrm>
            <a:prstGeom prst="rect">
              <a:avLst/>
            </a:prstGeom>
            <a:noFill/>
            <a:ln w="9525">
              <a:noFill/>
              <a:miter lim="800000"/>
              <a:headEnd/>
              <a:tailEnd/>
            </a:ln>
          </p:spPr>
        </p:pic>
        <p:pic>
          <p:nvPicPr>
            <p:cNvPr id="32772" name="Picture 3"/>
            <p:cNvPicPr>
              <a:picLocks noChangeAspect="1" noChangeArrowheads="1"/>
            </p:cNvPicPr>
            <p:nvPr/>
          </p:nvPicPr>
          <p:blipFill>
            <a:blip r:embed="rId4" cstate="print"/>
            <a:srcRect/>
            <a:stretch>
              <a:fillRect/>
            </a:stretch>
          </p:blipFill>
          <p:spPr bwMode="auto">
            <a:xfrm>
              <a:off x="304800" y="2362200"/>
              <a:ext cx="8078788" cy="2641600"/>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CFO survey results</a:t>
            </a:r>
            <a:br>
              <a:rPr lang="en-US" dirty="0" smtClean="0"/>
            </a:br>
            <a:r>
              <a:rPr lang="en-US" dirty="0" smtClean="0"/>
              <a:t>Valuation or performance?</a:t>
            </a:r>
            <a:br>
              <a:rPr lang="en-US" dirty="0" smtClean="0"/>
            </a:br>
            <a:endParaRPr lang="en-US" dirty="0" smtClean="0"/>
          </a:p>
        </p:txBody>
      </p:sp>
      <p:sp>
        <p:nvSpPr>
          <p:cNvPr id="4509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dirty="0"/>
          </a:p>
        </p:txBody>
      </p:sp>
      <p:sp>
        <p:nvSpPr>
          <p:cNvPr id="1025" name="Rectangle 1"/>
          <p:cNvSpPr>
            <a:spLocks noChangeArrowheads="1"/>
          </p:cNvSpPr>
          <p:nvPr/>
        </p:nvSpPr>
        <p:spPr bwMode="auto">
          <a:xfrm>
            <a:off x="609600" y="1981200"/>
            <a:ext cx="7772400" cy="98488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Which of the following describes the objective of financial reporting by your company?</a:t>
            </a:r>
            <a:endParaRPr kumimoji="0" lang="en-US" sz="20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533400" y="2992715"/>
          <a:ext cx="7620000" cy="2981365"/>
        </p:xfrm>
        <a:graphic>
          <a:graphicData uri="http://schemas.openxmlformats.org/drawingml/2006/table">
            <a:tbl>
              <a:tblPr/>
              <a:tblGrid>
                <a:gridCol w="5452416"/>
                <a:gridCol w="886739"/>
                <a:gridCol w="1280845"/>
              </a:tblGrid>
              <a:tr h="261025">
                <a:tc>
                  <a:txBody>
                    <a:bodyPr/>
                    <a:lstStyle/>
                    <a:p>
                      <a:pPr algn="l" fontAlgn="b"/>
                      <a:r>
                        <a:rPr lang="en-US" sz="1400" b="0" i="0" u="none" strike="noStrike" dirty="0">
                          <a:solidFill>
                            <a:srgbClr val="000000"/>
                          </a:solidFill>
                          <a:latin typeface="Verdana"/>
                          <a:ea typeface="Times New Roman"/>
                        </a:rPr>
                        <a:t>Item</a:t>
                      </a:r>
                      <a:endParaRPr lang="en-US" sz="1400" b="0" i="0" u="none" strike="noStrike" dirty="0">
                        <a:solidFill>
                          <a:srgbClr val="000000"/>
                        </a:solidFill>
                        <a:latin typeface="Verdana"/>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CBE3FF"/>
                    </a:solidFill>
                  </a:tcPr>
                </a:tc>
                <a:tc>
                  <a:txBody>
                    <a:bodyPr/>
                    <a:lstStyle/>
                    <a:p>
                      <a:pPr algn="l" fontAlgn="b"/>
                      <a:r>
                        <a:rPr lang="en-US" sz="1400" b="0" i="0" u="none" strike="noStrike">
                          <a:solidFill>
                            <a:srgbClr val="000000"/>
                          </a:solidFill>
                          <a:latin typeface="Verdana"/>
                          <a:ea typeface="Times New Roman"/>
                        </a:rPr>
                        <a:t>Count</a:t>
                      </a:r>
                      <a:endParaRPr lang="en-US" sz="1400" b="0" i="0" u="none" strike="noStrike">
                        <a:solidFill>
                          <a:srgbClr val="000000"/>
                        </a:solidFill>
                        <a:latin typeface="Verdana"/>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EEEEEE"/>
                    </a:solidFill>
                  </a:tcPr>
                </a:tc>
                <a:tc>
                  <a:txBody>
                    <a:bodyPr/>
                    <a:lstStyle/>
                    <a:p>
                      <a:pPr algn="l" fontAlgn="b"/>
                      <a:r>
                        <a:rPr lang="en-US" sz="1400" b="0" i="0" u="none" strike="noStrike" dirty="0">
                          <a:solidFill>
                            <a:srgbClr val="000000"/>
                          </a:solidFill>
                          <a:latin typeface="Verdana"/>
                          <a:ea typeface="Times New Roman"/>
                        </a:rPr>
                        <a:t>Percent %</a:t>
                      </a:r>
                      <a:endParaRPr lang="en-US" sz="1400" b="0" i="0" u="none" strike="noStrike" dirty="0">
                        <a:solidFill>
                          <a:srgbClr val="000000"/>
                        </a:solidFill>
                        <a:latin typeface="Verdana"/>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EEEEEE"/>
                    </a:solidFill>
                  </a:tcPr>
                </a:tc>
              </a:tr>
              <a:tr h="459902">
                <a:tc>
                  <a:txBody>
                    <a:bodyPr/>
                    <a:lstStyle/>
                    <a:p>
                      <a:pPr algn="l" fontAlgn="b"/>
                      <a:r>
                        <a:rPr lang="en-US" sz="1600" b="0" i="0" u="none" strike="noStrike" dirty="0">
                          <a:solidFill>
                            <a:srgbClr val="000000"/>
                          </a:solidFill>
                          <a:latin typeface="Verdana"/>
                          <a:ea typeface="Times New Roman"/>
                        </a:rPr>
                        <a:t>To </a:t>
                      </a:r>
                      <a:r>
                        <a:rPr lang="en-US" sz="1600" b="0" i="0" u="none" strike="noStrike" dirty="0" smtClean="0">
                          <a:solidFill>
                            <a:srgbClr val="000000"/>
                          </a:solidFill>
                          <a:latin typeface="Verdana"/>
                          <a:ea typeface="Times New Roman"/>
                        </a:rPr>
                        <a:t>provide </a:t>
                      </a:r>
                      <a:r>
                        <a:rPr lang="en-US" sz="1600" b="0" i="0" u="none" strike="noStrike" dirty="0">
                          <a:solidFill>
                            <a:srgbClr val="000000"/>
                          </a:solidFill>
                          <a:latin typeface="Verdana"/>
                          <a:ea typeface="Times New Roman"/>
                        </a:rPr>
                        <a:t>information about past transactions and events so that users may evaluate your performance according to your business model and </a:t>
                      </a:r>
                      <a:r>
                        <a:rPr lang="en-US" sz="1600" b="0" i="0" u="none" strike="noStrike" dirty="0" smtClean="0">
                          <a:solidFill>
                            <a:srgbClr val="000000"/>
                          </a:solidFill>
                          <a:latin typeface="Verdana"/>
                          <a:ea typeface="Times New Roman"/>
                        </a:rPr>
                        <a:t>earnings</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1600" b="0" i="0" u="none" strike="noStrike" dirty="0">
                          <a:solidFill>
                            <a:srgbClr val="000000"/>
                          </a:solidFill>
                          <a:latin typeface="Verdana"/>
                          <a:ea typeface="Times New Roman"/>
                        </a:rPr>
                        <a:t>141</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latin typeface="Verdana"/>
                          <a:ea typeface="Times New Roman"/>
                        </a:rPr>
                        <a:t>58%</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902">
                <a:tc>
                  <a:txBody>
                    <a:bodyPr/>
                    <a:lstStyle/>
                    <a:p>
                      <a:pPr algn="l" fontAlgn="b"/>
                      <a:r>
                        <a:rPr lang="en-US" sz="1600" b="0" i="0" u="none" strike="noStrike" dirty="0">
                          <a:solidFill>
                            <a:srgbClr val="000000"/>
                          </a:solidFill>
                          <a:latin typeface="Verdana"/>
                          <a:ea typeface="Times New Roman"/>
                        </a:rPr>
                        <a:t>To provide information on economic resources, claims to those resources and changes to them so that users may estimate the nature, timing and risk of your future cash flows</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1600" b="0" i="0" u="none" strike="noStrike" dirty="0">
                          <a:solidFill>
                            <a:srgbClr val="000000"/>
                          </a:solidFill>
                          <a:latin typeface="Verdana"/>
                          <a:ea typeface="Times New Roman"/>
                        </a:rPr>
                        <a:t>47</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r" fontAlgn="b"/>
                      <a:r>
                        <a:rPr lang="en-US" sz="1600" b="0" i="0" u="none" strike="noStrike" dirty="0" smtClean="0">
                          <a:solidFill>
                            <a:srgbClr val="000000"/>
                          </a:solidFill>
                          <a:latin typeface="Verdana"/>
                          <a:ea typeface="Times New Roman"/>
                        </a:rPr>
                        <a:t>19%</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261025">
                <a:tc>
                  <a:txBody>
                    <a:bodyPr/>
                    <a:lstStyle/>
                    <a:p>
                      <a:pPr algn="l" fontAlgn="b"/>
                      <a:r>
                        <a:rPr lang="en-US" sz="1600" b="0" i="0" u="none" strike="noStrike" dirty="0">
                          <a:solidFill>
                            <a:srgbClr val="000000"/>
                          </a:solidFill>
                          <a:latin typeface="Verdana"/>
                          <a:ea typeface="Times New Roman"/>
                        </a:rPr>
                        <a:t>None of the </a:t>
                      </a:r>
                      <a:r>
                        <a:rPr lang="en-US" sz="1600" b="0" i="0" u="none" strike="noStrike" dirty="0" smtClean="0">
                          <a:solidFill>
                            <a:srgbClr val="000000"/>
                          </a:solidFill>
                          <a:latin typeface="Verdana"/>
                          <a:ea typeface="Times New Roman"/>
                        </a:rPr>
                        <a:t>choices describe </a:t>
                      </a:r>
                      <a:r>
                        <a:rPr lang="en-US" sz="1600" b="0" i="0" u="none" strike="noStrike" dirty="0">
                          <a:solidFill>
                            <a:srgbClr val="000000"/>
                          </a:solidFill>
                          <a:latin typeface="Verdana"/>
                          <a:ea typeface="Times New Roman"/>
                        </a:rPr>
                        <a:t>our objective for financial reporting.</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1600" b="0" i="0" u="none" strike="noStrike" dirty="0">
                          <a:solidFill>
                            <a:srgbClr val="000000"/>
                          </a:solidFill>
                          <a:latin typeface="Verdana"/>
                          <a:ea typeface="Times New Roman"/>
                        </a:rPr>
                        <a:t>30</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latin typeface="Verdana"/>
                          <a:ea typeface="Times New Roman"/>
                        </a:rPr>
                        <a:t>12%</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744">
                <a:tc>
                  <a:txBody>
                    <a:bodyPr/>
                    <a:lstStyle/>
                    <a:p>
                      <a:pPr algn="l" fontAlgn="b"/>
                      <a:r>
                        <a:rPr lang="en-US" sz="1600" b="0" i="0" u="none" strike="noStrike" dirty="0">
                          <a:solidFill>
                            <a:srgbClr val="000000"/>
                          </a:solidFill>
                          <a:latin typeface="Verdana"/>
                          <a:ea typeface="Times New Roman"/>
                        </a:rPr>
                        <a:t>To provide information about the nature, timing and risk of your future cash flows</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1600" b="0" i="0" u="none" strike="noStrike" dirty="0">
                          <a:solidFill>
                            <a:srgbClr val="000000"/>
                          </a:solidFill>
                          <a:latin typeface="Verdana"/>
                          <a:ea typeface="Times New Roman"/>
                        </a:rPr>
                        <a:t>27</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r" fontAlgn="b"/>
                      <a:r>
                        <a:rPr lang="en-US" sz="1600" b="0" i="0" u="none" strike="noStrike" dirty="0" smtClean="0">
                          <a:solidFill>
                            <a:srgbClr val="000000"/>
                          </a:solidFill>
                          <a:latin typeface="Verdana"/>
                          <a:ea typeface="Times New Roman"/>
                        </a:rPr>
                        <a:t>11%</a:t>
                      </a:r>
                      <a:endParaRPr lang="en-US" sz="16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bl>
          </a:graphicData>
        </a:graphic>
      </p:graphicFrame>
      <p:pic>
        <p:nvPicPr>
          <p:cNvPr id="2050" name="Picture 2"/>
          <p:cNvPicPr>
            <a:picLocks noChangeAspect="1" noChangeArrowheads="1"/>
          </p:cNvPicPr>
          <p:nvPr/>
        </p:nvPicPr>
        <p:blipFill>
          <a:blip r:embed="rId3" cstate="print"/>
          <a:srcRect/>
          <a:stretch>
            <a:fillRect/>
          </a:stretch>
        </p:blipFill>
        <p:spPr bwMode="auto">
          <a:xfrm>
            <a:off x="5105400" y="152400"/>
            <a:ext cx="3914775" cy="1520913"/>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CFO survey results</a:t>
            </a:r>
            <a:br>
              <a:rPr lang="en-US" dirty="0" smtClean="0"/>
            </a:br>
            <a:r>
              <a:rPr lang="en-US" dirty="0" smtClean="0"/>
              <a:t>Owners or potential investors?</a:t>
            </a:r>
            <a:endParaRPr lang="en-US" dirty="0"/>
          </a:p>
        </p:txBody>
      </p:sp>
      <p:sp>
        <p:nvSpPr>
          <p:cNvPr id="34817" name="Rectangle 1"/>
          <p:cNvSpPr>
            <a:spLocks noChangeArrowheads="1"/>
          </p:cNvSpPr>
          <p:nvPr/>
        </p:nvSpPr>
        <p:spPr bwMode="auto">
          <a:xfrm>
            <a:off x="152401" y="2098358"/>
            <a:ext cx="8458200" cy="98488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What is the primary reason that your firm prepares audited financial statements?</a:t>
            </a:r>
            <a:endParaRPr kumimoji="0" lang="en-US" sz="20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533400" y="3048000"/>
          <a:ext cx="8000999" cy="2705935"/>
        </p:xfrm>
        <a:graphic>
          <a:graphicData uri="http://schemas.openxmlformats.org/drawingml/2006/table">
            <a:tbl>
              <a:tblPr/>
              <a:tblGrid>
                <a:gridCol w="5764161"/>
                <a:gridCol w="1118419"/>
                <a:gridCol w="1118419"/>
              </a:tblGrid>
              <a:tr h="317921">
                <a:tc>
                  <a:txBody>
                    <a:bodyPr/>
                    <a:lstStyle/>
                    <a:p>
                      <a:pPr algn="l" fontAlgn="b"/>
                      <a:r>
                        <a:rPr lang="en-US" sz="1400" b="0" i="0" u="none" strike="noStrike" dirty="0">
                          <a:solidFill>
                            <a:srgbClr val="000000"/>
                          </a:solidFill>
                          <a:latin typeface="Verdana"/>
                          <a:ea typeface="Times New Roman"/>
                        </a:rPr>
                        <a:t>Item</a:t>
                      </a:r>
                      <a:endParaRPr lang="en-US" sz="1400" b="0" i="0" u="none" strike="noStrike" dirty="0">
                        <a:solidFill>
                          <a:srgbClr val="000000"/>
                        </a:solidFill>
                        <a:latin typeface="Verdana"/>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CBE3FF"/>
                    </a:solidFill>
                  </a:tcPr>
                </a:tc>
                <a:tc>
                  <a:txBody>
                    <a:bodyPr/>
                    <a:lstStyle/>
                    <a:p>
                      <a:pPr algn="l" fontAlgn="b"/>
                      <a:r>
                        <a:rPr lang="en-US" sz="1400" b="0" i="0" u="none" strike="noStrike" dirty="0">
                          <a:solidFill>
                            <a:srgbClr val="000000"/>
                          </a:solidFill>
                          <a:latin typeface="Verdana"/>
                          <a:ea typeface="Times New Roman"/>
                        </a:rPr>
                        <a:t>Count</a:t>
                      </a:r>
                      <a:endParaRPr lang="en-US" sz="1400" b="0" i="0" u="none" strike="noStrike" dirty="0">
                        <a:solidFill>
                          <a:srgbClr val="000000"/>
                        </a:solidFill>
                        <a:latin typeface="Verdana"/>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EEEEEE"/>
                    </a:solidFill>
                  </a:tcPr>
                </a:tc>
                <a:tc>
                  <a:txBody>
                    <a:bodyPr/>
                    <a:lstStyle/>
                    <a:p>
                      <a:pPr algn="l" fontAlgn="b"/>
                      <a:r>
                        <a:rPr lang="en-US" sz="1400" b="0" i="0" u="none" strike="noStrike" dirty="0">
                          <a:solidFill>
                            <a:srgbClr val="000000"/>
                          </a:solidFill>
                          <a:latin typeface="Verdana"/>
                          <a:ea typeface="Times New Roman"/>
                        </a:rPr>
                        <a:t>Percent %</a:t>
                      </a:r>
                      <a:endParaRPr lang="en-US" sz="1400" b="0" i="0" u="none" strike="noStrike" dirty="0">
                        <a:solidFill>
                          <a:srgbClr val="000000"/>
                        </a:solidFill>
                        <a:latin typeface="Verdana"/>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EEEEEE"/>
                    </a:solidFill>
                  </a:tcPr>
                </a:tc>
              </a:tr>
              <a:tr h="378477">
                <a:tc>
                  <a:txBody>
                    <a:bodyPr/>
                    <a:lstStyle/>
                    <a:p>
                      <a:pPr algn="l" fontAlgn="b"/>
                      <a:r>
                        <a:rPr lang="en-US" sz="1800" b="0" i="0" u="none" strike="noStrike" dirty="0">
                          <a:solidFill>
                            <a:srgbClr val="000000"/>
                          </a:solidFill>
                          <a:latin typeface="Verdana"/>
                          <a:ea typeface="Times New Roman"/>
                        </a:rPr>
                        <a:t>To provide information on financial position and performance to owners of the firm</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1800" b="0" i="0" u="none" strike="noStrike" dirty="0">
                          <a:solidFill>
                            <a:srgbClr val="000000"/>
                          </a:solidFill>
                          <a:latin typeface="Verdana"/>
                          <a:ea typeface="Times New Roman"/>
                        </a:rPr>
                        <a:t>97</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ea typeface="Times New Roman"/>
                        </a:rPr>
                        <a:t>40%</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921">
                <a:tc>
                  <a:txBody>
                    <a:bodyPr/>
                    <a:lstStyle/>
                    <a:p>
                      <a:pPr algn="l" fontAlgn="b"/>
                      <a:r>
                        <a:rPr lang="en-US" sz="1800" b="0" i="0" u="none" strike="noStrike" dirty="0">
                          <a:solidFill>
                            <a:srgbClr val="000000"/>
                          </a:solidFill>
                          <a:latin typeface="Verdana"/>
                          <a:ea typeface="Times New Roman"/>
                        </a:rPr>
                        <a:t>To meet other legal requirements</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1800" b="0" i="0" u="none" strike="noStrike" dirty="0">
                          <a:solidFill>
                            <a:srgbClr val="000000"/>
                          </a:solidFill>
                          <a:latin typeface="Verdana"/>
                          <a:ea typeface="Times New Roman"/>
                        </a:rPr>
                        <a:t>45</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r" fontAlgn="b"/>
                      <a:r>
                        <a:rPr lang="en-US" sz="1800" b="0" i="0" u="none" strike="noStrike" dirty="0" smtClean="0">
                          <a:solidFill>
                            <a:srgbClr val="000000"/>
                          </a:solidFill>
                          <a:latin typeface="Verdana"/>
                          <a:ea typeface="Times New Roman"/>
                        </a:rPr>
                        <a:t>18%</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317921">
                <a:tc>
                  <a:txBody>
                    <a:bodyPr/>
                    <a:lstStyle/>
                    <a:p>
                      <a:pPr algn="l" fontAlgn="b"/>
                      <a:r>
                        <a:rPr lang="en-US" sz="1800" b="0" i="0" u="none" strike="noStrike" dirty="0">
                          <a:solidFill>
                            <a:srgbClr val="000000"/>
                          </a:solidFill>
                          <a:latin typeface="Verdana"/>
                          <a:ea typeface="Times New Roman"/>
                        </a:rPr>
                        <a:t>To obtain loans or other credit</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1800" b="0" i="0" u="none" strike="noStrike" dirty="0">
                          <a:solidFill>
                            <a:srgbClr val="000000"/>
                          </a:solidFill>
                          <a:latin typeface="Verdana"/>
                          <a:ea typeface="Times New Roman"/>
                        </a:rPr>
                        <a:t>38</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ea typeface="Times New Roman"/>
                        </a:rPr>
                        <a:t>16%</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921">
                <a:tc>
                  <a:txBody>
                    <a:bodyPr/>
                    <a:lstStyle/>
                    <a:p>
                      <a:pPr algn="l" fontAlgn="b"/>
                      <a:r>
                        <a:rPr lang="en-US" sz="1800" b="0" i="0" u="none" strike="noStrike" dirty="0">
                          <a:solidFill>
                            <a:srgbClr val="000000"/>
                          </a:solidFill>
                          <a:latin typeface="Verdana"/>
                          <a:ea typeface="Times New Roman"/>
                        </a:rPr>
                        <a:t>To demonstrate compliance with loan covenants</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1800" b="0" i="0" u="none" strike="noStrike" dirty="0">
                          <a:solidFill>
                            <a:srgbClr val="000000"/>
                          </a:solidFill>
                          <a:latin typeface="Verdana"/>
                          <a:ea typeface="Times New Roman"/>
                        </a:rPr>
                        <a:t>35</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r" fontAlgn="b"/>
                      <a:r>
                        <a:rPr lang="en-US" sz="1800" b="0" i="0" u="none" strike="noStrike" dirty="0" smtClean="0">
                          <a:solidFill>
                            <a:srgbClr val="000000"/>
                          </a:solidFill>
                          <a:latin typeface="Verdana"/>
                          <a:ea typeface="Times New Roman"/>
                        </a:rPr>
                        <a:t>14%</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317921">
                <a:tc>
                  <a:txBody>
                    <a:bodyPr/>
                    <a:lstStyle/>
                    <a:p>
                      <a:pPr algn="l" fontAlgn="b"/>
                      <a:r>
                        <a:rPr lang="en-US" sz="1800" b="0" i="0" u="none" strike="noStrike" dirty="0">
                          <a:solidFill>
                            <a:srgbClr val="000000"/>
                          </a:solidFill>
                          <a:latin typeface="Verdana"/>
                          <a:ea typeface="Times New Roman"/>
                        </a:rPr>
                        <a:t>To provide information useful for valuing equity and debt securities of the firm</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1800" b="0" i="0" u="none" strike="noStrike" dirty="0">
                          <a:solidFill>
                            <a:srgbClr val="000000"/>
                          </a:solidFill>
                          <a:latin typeface="Verdana"/>
                          <a:ea typeface="Times New Roman"/>
                        </a:rPr>
                        <a:t>21</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ea typeface="Times New Roman"/>
                        </a:rPr>
                        <a:t>9%</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921">
                <a:tc>
                  <a:txBody>
                    <a:bodyPr/>
                    <a:lstStyle/>
                    <a:p>
                      <a:pPr algn="l" fontAlgn="b"/>
                      <a:r>
                        <a:rPr lang="en-US" sz="1800" b="0" i="0" u="none" strike="noStrike" dirty="0">
                          <a:solidFill>
                            <a:srgbClr val="000000"/>
                          </a:solidFill>
                          <a:latin typeface="Verdana"/>
                          <a:ea typeface="Times New Roman"/>
                        </a:rPr>
                        <a:t>Other</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algn="ctr" fontAlgn="b"/>
                      <a:r>
                        <a:rPr lang="en-US" sz="1800" b="0" i="0" u="none" strike="noStrike" dirty="0">
                          <a:solidFill>
                            <a:srgbClr val="000000"/>
                          </a:solidFill>
                          <a:latin typeface="Verdana"/>
                          <a:ea typeface="Times New Roman"/>
                        </a:rPr>
                        <a:t>9</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r" fontAlgn="b"/>
                      <a:r>
                        <a:rPr lang="en-US" sz="1800" b="0" i="0" u="none" strike="noStrike" dirty="0" smtClean="0">
                          <a:solidFill>
                            <a:srgbClr val="000000"/>
                          </a:solidFill>
                          <a:latin typeface="Verdana"/>
                          <a:ea typeface="Times New Roman"/>
                        </a:rPr>
                        <a:t>4%</a:t>
                      </a:r>
                      <a:endParaRPr lang="en-US" sz="1800" b="0" i="0" u="none" strike="noStrike" dirty="0">
                        <a:solidFill>
                          <a:srgbClr val="000000"/>
                        </a:solidFill>
                        <a:latin typeface="Verdana"/>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bl>
          </a:graphicData>
        </a:graphic>
      </p:graphicFrame>
      <p:pic>
        <p:nvPicPr>
          <p:cNvPr id="3074" name="Picture 2"/>
          <p:cNvPicPr>
            <a:picLocks noChangeAspect="1" noChangeArrowheads="1"/>
          </p:cNvPicPr>
          <p:nvPr/>
        </p:nvPicPr>
        <p:blipFill>
          <a:blip r:embed="rId3" cstate="print"/>
          <a:srcRect/>
          <a:stretch>
            <a:fillRect/>
          </a:stretch>
        </p:blipFill>
        <p:spPr bwMode="auto">
          <a:xfrm>
            <a:off x="5257800" y="152400"/>
            <a:ext cx="3886200" cy="1509811"/>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Thomas Kuhn: </a:t>
            </a:r>
            <a:r>
              <a:rPr lang="en-US" i="1" dirty="0" smtClean="0"/>
              <a:t>The Structure of Scientific Revolutions</a:t>
            </a:r>
            <a:r>
              <a:rPr lang="en-US" dirty="0" smtClean="0"/>
              <a:t> (1962)</a:t>
            </a:r>
            <a:br>
              <a:rPr lang="en-US" dirty="0" smtClean="0"/>
            </a:br>
            <a:endParaRPr lang="en-US" dirty="0"/>
          </a:p>
        </p:txBody>
      </p:sp>
      <p:sp>
        <p:nvSpPr>
          <p:cNvPr id="5" name="Text Placeholder 4"/>
          <p:cNvSpPr>
            <a:spLocks noGrp="1"/>
          </p:cNvSpPr>
          <p:nvPr>
            <p:ph type="body" idx="1"/>
          </p:nvPr>
        </p:nvSpPr>
        <p:spPr/>
        <p:txBody>
          <a:bodyPr/>
          <a:lstStyle/>
          <a:p>
            <a:r>
              <a:rPr lang="en-US" sz="2400" dirty="0" smtClean="0"/>
              <a:t>A </a:t>
            </a:r>
            <a:r>
              <a:rPr lang="en-US" sz="2400" u="sng" dirty="0" smtClean="0"/>
              <a:t>paradigm</a:t>
            </a:r>
            <a:r>
              <a:rPr lang="en-US" sz="2400" dirty="0" smtClean="0"/>
              <a:t> is what members of a scientific community, and they alone, share</a:t>
            </a:r>
          </a:p>
          <a:p>
            <a:r>
              <a:rPr lang="en-US" sz="2400" dirty="0" smtClean="0"/>
              <a:t>A </a:t>
            </a:r>
            <a:r>
              <a:rPr lang="en-US" sz="2400" u="sng" dirty="0" smtClean="0"/>
              <a:t>paradigm shift </a:t>
            </a:r>
            <a:r>
              <a:rPr lang="en-US" sz="2400" dirty="0" smtClean="0"/>
              <a:t>is a change in the basic assumptions, or paradigms, within the ruling theory of science</a:t>
            </a:r>
          </a:p>
          <a:p>
            <a:r>
              <a:rPr lang="en-US" sz="2400" dirty="0" smtClean="0"/>
              <a:t>Accounting and financial reporting</a:t>
            </a:r>
            <a:br>
              <a:rPr lang="en-US" sz="2400" dirty="0" smtClean="0"/>
            </a:br>
            <a:r>
              <a:rPr lang="en-US" sz="2400" dirty="0" smtClean="0"/>
              <a:t>are in the middle of a</a:t>
            </a:r>
            <a:br>
              <a:rPr lang="en-US" sz="2400" dirty="0" smtClean="0"/>
            </a:br>
            <a:r>
              <a:rPr lang="en-US" sz="2400" dirty="0" smtClean="0"/>
              <a:t>paradigm shift</a:t>
            </a:r>
          </a:p>
          <a:p>
            <a:pPr>
              <a:buNone/>
            </a:pPr>
            <a:endParaRPr lang="en-US" dirty="0" smtClean="0"/>
          </a:p>
          <a:p>
            <a:endParaRPr lang="en-US" dirty="0" smtClean="0"/>
          </a:p>
          <a:p>
            <a:endParaRPr lang="en-US" dirty="0" smtClean="0"/>
          </a:p>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6096000" y="4191000"/>
            <a:ext cx="2447925" cy="197167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view of the objective of financial reporting</a:t>
            </a:r>
            <a:br>
              <a:rPr lang="en-US" dirty="0" smtClean="0"/>
            </a:br>
            <a:r>
              <a:rPr lang="en-US" dirty="0" smtClean="0"/>
              <a:t>	Also found in paragraph 12 of the framework!</a:t>
            </a:r>
            <a:endParaRPr lang="en-US" dirty="0"/>
          </a:p>
        </p:txBody>
      </p:sp>
      <p:sp>
        <p:nvSpPr>
          <p:cNvPr id="3" name="Text Placeholder 2"/>
          <p:cNvSpPr>
            <a:spLocks noGrp="1"/>
          </p:cNvSpPr>
          <p:nvPr>
            <p:ph type="body" idx="1"/>
          </p:nvPr>
        </p:nvSpPr>
        <p:spPr>
          <a:xfrm>
            <a:off x="381000" y="2362200"/>
            <a:ext cx="8423275" cy="4337050"/>
          </a:xfrm>
        </p:spPr>
        <p:txBody>
          <a:bodyPr/>
          <a:lstStyle/>
          <a:p>
            <a:pPr indent="0">
              <a:buNone/>
            </a:pPr>
            <a:r>
              <a:rPr lang="en-US" sz="2000" dirty="0" smtClean="0"/>
              <a:t>OB12. General purpose financial reports provide information about the financial position of a reporting entity, which is information about the entity’s economic resources and the claims against the reporting entity. Financial reports also provide information about the effects of transactions and other events that change a reporting entity’s economic resources and claims. Both types of information provide useful input for decisions about providing resources to an entity. </a:t>
            </a:r>
          </a:p>
          <a:p>
            <a:endParaRPr lang="en-US" sz="2000" dirty="0" smtClean="0"/>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Qualitative characteristics</a:t>
            </a:r>
            <a:br>
              <a:rPr lang="en-US" dirty="0" smtClean="0"/>
            </a:br>
            <a:r>
              <a:rPr lang="en-US" dirty="0" smtClean="0"/>
              <a:t>	A complete rewrite</a:t>
            </a:r>
          </a:p>
        </p:txBody>
      </p:sp>
      <p:sp>
        <p:nvSpPr>
          <p:cNvPr id="13315" name="Content Placeholder 2"/>
          <p:cNvSpPr>
            <a:spLocks noGrp="1"/>
          </p:cNvSpPr>
          <p:nvPr>
            <p:ph idx="1"/>
          </p:nvPr>
        </p:nvSpPr>
        <p:spPr>
          <a:xfrm>
            <a:off x="685801" y="2133600"/>
            <a:ext cx="8458200" cy="4337050"/>
          </a:xfrm>
        </p:spPr>
        <p:txBody>
          <a:bodyPr/>
          <a:lstStyle/>
          <a:p>
            <a:r>
              <a:rPr lang="en-US" sz="2000" dirty="0" smtClean="0"/>
              <a:t>Changes the definition of qualitative characteristics</a:t>
            </a:r>
          </a:p>
          <a:p>
            <a:pPr lvl="1"/>
            <a:r>
              <a:rPr lang="en-US" sz="2000" dirty="0" smtClean="0"/>
              <a:t>From: desired qualities when making accounting choices</a:t>
            </a:r>
          </a:p>
          <a:p>
            <a:pPr lvl="1"/>
            <a:r>
              <a:rPr lang="en-US" sz="2000" dirty="0" smtClean="0"/>
              <a:t>To: the qualities that identify the types of information that are likely to be most useful to the existing and potential investors, lenders, and other creditors</a:t>
            </a:r>
          </a:p>
          <a:p>
            <a:r>
              <a:rPr lang="en-US" sz="2000" dirty="0" smtClean="0"/>
              <a:t>Eliminates the equal status of relevance and reliability</a:t>
            </a:r>
          </a:p>
          <a:p>
            <a:r>
              <a:rPr lang="en-US" sz="2000" dirty="0" smtClean="0"/>
              <a:t>Replaces reliability with representational faithfulness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Elemental differences</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976563" y="2006600"/>
            <a:ext cx="3190875" cy="2847975"/>
          </a:xfrm>
          <a:prstGeom prst="rect">
            <a:avLst/>
          </a:prstGeom>
          <a:noFill/>
          <a:ln w="9525">
            <a:noFill/>
            <a:miter lim="800000"/>
            <a:headEnd/>
            <a:tailEnd/>
          </a:ln>
          <a:effec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eaLnBrk="1" hangingPunct="1"/>
            <a:r>
              <a:rPr lang="en-US" smtClean="0"/>
              <a:t>The fundamental element</a:t>
            </a:r>
          </a:p>
        </p:txBody>
      </p:sp>
      <p:sp>
        <p:nvSpPr>
          <p:cNvPr id="43011" name="Text Placeholder 4"/>
          <p:cNvSpPr>
            <a:spLocks noGrp="1"/>
          </p:cNvSpPr>
          <p:nvPr>
            <p:ph type="body" idx="1"/>
          </p:nvPr>
        </p:nvSpPr>
        <p:spPr/>
        <p:txBody>
          <a:bodyPr/>
          <a:lstStyle/>
          <a:p>
            <a:pPr eaLnBrk="1" hangingPunct="1"/>
            <a:r>
              <a:rPr lang="en-US" sz="2000" dirty="0" smtClean="0"/>
              <a:t>OLD definition of an asset</a:t>
            </a:r>
          </a:p>
          <a:p>
            <a:pPr lvl="1" eaLnBrk="1" hangingPunct="1"/>
            <a:r>
              <a:rPr lang="en-US" sz="2000" dirty="0" smtClean="0"/>
              <a:t>Assets are probable future economic benefits obtained or controlled by a particular entity as a result of past transactions or events.</a:t>
            </a:r>
          </a:p>
          <a:p>
            <a:pPr eaLnBrk="1" hangingPunct="1"/>
            <a:r>
              <a:rPr lang="en-US" sz="2000" dirty="0" smtClean="0"/>
              <a:t>Proposed NEW definition of an asset:</a:t>
            </a:r>
          </a:p>
          <a:p>
            <a:pPr lvl="1" eaLnBrk="1" hangingPunct="1"/>
            <a:r>
              <a:rPr lang="en-US" sz="2000" dirty="0" smtClean="0"/>
              <a:t>An </a:t>
            </a:r>
            <a:r>
              <a:rPr lang="en-US" sz="2000" i="1" dirty="0" smtClean="0"/>
              <a:t>asset of an entity is a present economic resource to which the entity has a right or other access that others do not have</a:t>
            </a:r>
            <a:r>
              <a:rPr lang="en-US" sz="2000" dirty="0" smtClean="0"/>
              <a:t>.</a:t>
            </a:r>
          </a:p>
          <a:p>
            <a:pPr lvl="1" eaLnBrk="1" hangingPunct="1"/>
            <a:endParaRPr lang="en-US" sz="2000" dirty="0" smtClean="0"/>
          </a:p>
          <a:p>
            <a:pPr lvl="1" eaLnBrk="1" hangingPunct="1"/>
            <a:endParaRPr lang="en-US" sz="2000" dirty="0" smtClean="0"/>
          </a:p>
          <a:p>
            <a:r>
              <a:rPr lang="en-US" sz="2000" dirty="0" smtClean="0"/>
              <a:t>What is an economic resource? </a:t>
            </a:r>
          </a:p>
          <a:p>
            <a:pPr>
              <a:buNone/>
            </a:pPr>
            <a:endParaRPr lang="en-US" sz="20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dirty="0" smtClean="0"/>
              <a:t>What is wrong with the old definition?</a:t>
            </a:r>
            <a:br>
              <a:rPr lang="en-US" dirty="0" smtClean="0"/>
            </a:br>
            <a:r>
              <a:rPr lang="en-US" dirty="0" smtClean="0"/>
              <a:t>	According to the staff…</a:t>
            </a:r>
          </a:p>
        </p:txBody>
      </p:sp>
      <p:sp>
        <p:nvSpPr>
          <p:cNvPr id="44035" name="Text Placeholder 4"/>
          <p:cNvSpPr>
            <a:spLocks noGrp="1"/>
          </p:cNvSpPr>
          <p:nvPr>
            <p:ph type="body" idx="1"/>
          </p:nvPr>
        </p:nvSpPr>
        <p:spPr/>
        <p:txBody>
          <a:bodyPr/>
          <a:lstStyle/>
          <a:p>
            <a:pPr eaLnBrk="1" hangingPunct="1"/>
            <a:r>
              <a:rPr lang="en-US" sz="2000" dirty="0" smtClean="0"/>
              <a:t>Some users misinterpret the terms “expected” (IASB definition) and “probable” (FASB definition) to mean a high likelihood of future economic benefits; items with low likelihood would be excluded</a:t>
            </a:r>
          </a:p>
          <a:p>
            <a:pPr eaLnBrk="1" hangingPunct="1"/>
            <a:r>
              <a:rPr lang="en-US" sz="2000" dirty="0" smtClean="0"/>
              <a:t>Too much emphasis on identifying the future flow of economic benefits, instead of focusing on the item that presently exists</a:t>
            </a:r>
          </a:p>
          <a:p>
            <a:r>
              <a:rPr lang="en-US" sz="2000" dirty="0" smtClean="0"/>
              <a:t>The definitions place undue emphasis on identifying the past transactions or events that gave rise to the asset</a:t>
            </a:r>
          </a:p>
          <a:p>
            <a:pPr eaLnBrk="1" hangingPunct="1"/>
            <a:r>
              <a:rPr lang="en-US" sz="2000" dirty="0" smtClean="0"/>
              <a:t>Interpret control in the same sense as that used for purposes of consolidation accounting</a:t>
            </a:r>
          </a:p>
          <a:p>
            <a:pPr lvl="1" eaLnBrk="1" hangingPunct="1"/>
            <a:r>
              <a:rPr lang="en-US" sz="2000" dirty="0" smtClean="0"/>
              <a:t>The term should focus on whether the entity has some rights or privileged access to the economic resource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smtClean="0"/>
              <a:t>And the same with liabilities</a:t>
            </a:r>
          </a:p>
        </p:txBody>
      </p:sp>
      <p:sp>
        <p:nvSpPr>
          <p:cNvPr id="45059" name="Text Placeholder 4"/>
          <p:cNvSpPr>
            <a:spLocks noGrp="1"/>
          </p:cNvSpPr>
          <p:nvPr>
            <p:ph type="body" idx="1"/>
          </p:nvPr>
        </p:nvSpPr>
        <p:spPr/>
        <p:txBody>
          <a:bodyPr/>
          <a:lstStyle/>
          <a:p>
            <a:pPr eaLnBrk="1" hangingPunct="1"/>
            <a:r>
              <a:rPr lang="en-US" sz="2000" dirty="0" smtClean="0"/>
              <a:t>Old definition of a liability</a:t>
            </a:r>
          </a:p>
          <a:p>
            <a:pPr lvl="1" eaLnBrk="1" hangingPunct="1"/>
            <a:r>
              <a:rPr lang="en-US" sz="2000" dirty="0" smtClean="0"/>
              <a:t>Liabilities are probable future sacrifices of economic benefits arising from present obligations of a particular entity to transfer assets or provide services to other entities in the future as a result of past transactions or events</a:t>
            </a:r>
          </a:p>
          <a:p>
            <a:pPr eaLnBrk="1" hangingPunct="1">
              <a:buClr>
                <a:schemeClr val="tx1"/>
              </a:buClr>
            </a:pPr>
            <a:r>
              <a:rPr lang="en-US" sz="2000" dirty="0" smtClean="0"/>
              <a:t>New proposed definition</a:t>
            </a:r>
          </a:p>
          <a:p>
            <a:pPr lvl="1" eaLnBrk="1" hangingPunct="1"/>
            <a:r>
              <a:rPr lang="en-US" sz="2000" dirty="0" smtClean="0"/>
              <a:t>A </a:t>
            </a:r>
            <a:r>
              <a:rPr lang="en-US" sz="2000" i="1" dirty="0" smtClean="0"/>
              <a:t>liability of an entity is a present economic obligation for which the entity is the </a:t>
            </a:r>
            <a:r>
              <a:rPr lang="en-US" sz="2000" dirty="0" smtClean="0"/>
              <a:t>obligor</a:t>
            </a:r>
          </a:p>
          <a:p>
            <a:endParaRPr lang="en-US" sz="2000" dirty="0" smtClean="0"/>
          </a:p>
          <a:p>
            <a:r>
              <a:rPr lang="en-US" sz="2000" dirty="0" smtClean="0"/>
              <a:t>How does an economic obligation differ from a legal obligation?</a:t>
            </a:r>
          </a:p>
          <a:p>
            <a:pPr lvl="1" eaLnBrk="1" hangingPunct="1"/>
            <a:endParaRPr lang="en-US" sz="2000" dirty="0" smtClean="0"/>
          </a:p>
          <a:p>
            <a:pPr>
              <a:buNone/>
            </a:pPr>
            <a:endParaRPr lang="en-US" sz="20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Legal rights and obligations</a:t>
            </a:r>
            <a:br>
              <a:rPr lang="en-US" dirty="0" smtClean="0"/>
            </a:br>
            <a:r>
              <a:rPr lang="en-US" dirty="0" smtClean="0"/>
              <a:t>	Or estimated future cash flows?</a:t>
            </a:r>
            <a:endParaRPr lang="en-US" dirty="0"/>
          </a:p>
        </p:txBody>
      </p:sp>
      <p:sp>
        <p:nvSpPr>
          <p:cNvPr id="5" name="Text Placeholder 4"/>
          <p:cNvSpPr>
            <a:spLocks noGrp="1"/>
          </p:cNvSpPr>
          <p:nvPr>
            <p:ph type="body" idx="1"/>
          </p:nvPr>
        </p:nvSpPr>
        <p:spPr/>
        <p:txBody>
          <a:bodyPr/>
          <a:lstStyle/>
          <a:p>
            <a:pPr>
              <a:buClr>
                <a:schemeClr val="tx1"/>
              </a:buClr>
            </a:pPr>
            <a:r>
              <a:rPr lang="en-US" sz="2400" dirty="0" smtClean="0"/>
              <a:t>When to recognize a cost: when incurred or when estimable?</a:t>
            </a:r>
          </a:p>
          <a:p>
            <a:pPr lvl="1">
              <a:buClr>
                <a:schemeClr val="tx1"/>
              </a:buClr>
            </a:pPr>
            <a:r>
              <a:rPr lang="en-US" sz="2400" dirty="0" smtClean="0"/>
              <a:t>Lease accounting issues and contingencies bring this issue to the forefront</a:t>
            </a:r>
          </a:p>
          <a:p>
            <a:pPr>
              <a:buClr>
                <a:schemeClr val="tx1"/>
              </a:buClr>
            </a:pPr>
            <a:r>
              <a:rPr lang="en-US" sz="2400" dirty="0" smtClean="0"/>
              <a:t>When to recognize an asset: when earned or when estimable?</a:t>
            </a:r>
          </a:p>
          <a:p>
            <a:pPr lvl="1">
              <a:buClr>
                <a:schemeClr val="tx1"/>
              </a:buClr>
            </a:pPr>
            <a:r>
              <a:rPr lang="en-US" sz="2400" dirty="0" smtClean="0"/>
              <a:t>One of the core issues of fair value accounting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pPr eaLnBrk="1" hangingPunct="1"/>
            <a:r>
              <a:rPr lang="en-US" dirty="0" smtClean="0"/>
              <a:t>My own views</a:t>
            </a:r>
            <a:br>
              <a:rPr lang="en-US" dirty="0" smtClean="0"/>
            </a:br>
            <a:r>
              <a:rPr lang="en-US" dirty="0" smtClean="0"/>
              <a:t>	Multiple elements</a:t>
            </a:r>
          </a:p>
        </p:txBody>
      </p:sp>
      <p:sp>
        <p:nvSpPr>
          <p:cNvPr id="46083" name="Text Placeholder 4"/>
          <p:cNvSpPr>
            <a:spLocks noGrp="1"/>
          </p:cNvSpPr>
          <p:nvPr>
            <p:ph type="body" idx="1"/>
          </p:nvPr>
        </p:nvSpPr>
        <p:spPr/>
        <p:txBody>
          <a:bodyPr/>
          <a:lstStyle/>
          <a:p>
            <a:pPr eaLnBrk="1" hangingPunct="1">
              <a:buClr>
                <a:schemeClr val="tx1"/>
              </a:buClr>
              <a:buNone/>
            </a:pPr>
            <a:r>
              <a:rPr lang="en-US" sz="2400" dirty="0" smtClean="0"/>
              <a:t>The definition of an asset is flawed</a:t>
            </a:r>
          </a:p>
          <a:p>
            <a:pPr>
              <a:buClr>
                <a:schemeClr val="tx1"/>
              </a:buClr>
            </a:pPr>
            <a:r>
              <a:rPr lang="en-US" sz="2400" dirty="0" smtClean="0"/>
              <a:t>Cash in the currency of account is a separate element</a:t>
            </a:r>
          </a:p>
          <a:p>
            <a:pPr>
              <a:buClr>
                <a:schemeClr val="tx1"/>
              </a:buClr>
            </a:pPr>
            <a:r>
              <a:rPr lang="en-US" sz="2400" dirty="0" smtClean="0"/>
              <a:t>Must be based on rights at law (from a past transaction)</a:t>
            </a:r>
          </a:p>
          <a:p>
            <a:pPr>
              <a:buClr>
                <a:schemeClr val="tx1"/>
              </a:buClr>
            </a:pPr>
            <a:r>
              <a:rPr lang="en-US" sz="2400" dirty="0" smtClean="0"/>
              <a:t>Goodwill is a separate type of asset</a:t>
            </a:r>
          </a:p>
          <a:p>
            <a:pPr lvl="1">
              <a:buClr>
                <a:schemeClr val="tx1"/>
              </a:buClr>
            </a:pPr>
            <a:r>
              <a:rPr lang="en-US" sz="2400" dirty="0" smtClean="0"/>
              <a:t>Estimated future cash flows</a:t>
            </a:r>
          </a:p>
          <a:p>
            <a:pPr lvl="1">
              <a:buClr>
                <a:schemeClr val="tx1"/>
              </a:buClr>
            </a:pPr>
            <a:r>
              <a:rPr lang="en-US" sz="2400" dirty="0" smtClean="0"/>
              <a:t>Different unit of account</a:t>
            </a:r>
          </a:p>
          <a:p>
            <a:pPr>
              <a:buClr>
                <a:schemeClr val="tx1"/>
              </a:buClr>
            </a:pPr>
            <a:r>
              <a:rPr lang="en-US" sz="2400" dirty="0" smtClean="0"/>
              <a:t>Government actions that create legal rights such as patents, copyrights and quotas are also transactions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Executory contracts</a:t>
            </a:r>
            <a:endParaRPr lang="en-US" dirty="0"/>
          </a:p>
        </p:txBody>
      </p:sp>
      <p:pic>
        <p:nvPicPr>
          <p:cNvPr id="5" name="Picture 4" descr="audit_files_color.jpg"/>
          <p:cNvPicPr>
            <a:picLocks/>
          </p:cNvPicPr>
          <p:nvPr/>
        </p:nvPicPr>
        <p:blipFill>
          <a:blip r:embed="rId3" cstate="print"/>
          <a:stretch>
            <a:fillRect/>
          </a:stretch>
        </p:blipFill>
        <p:spPr>
          <a:xfrm>
            <a:off x="3048000" y="2286000"/>
            <a:ext cx="2880360" cy="2880360"/>
          </a:xfrm>
          <a:prstGeom prst="rect">
            <a:avLst/>
          </a:prstGeom>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Executory contracts</a:t>
            </a:r>
            <a:br>
              <a:rPr lang="en-US" dirty="0" smtClean="0"/>
            </a:br>
            <a:r>
              <a:rPr lang="en-US" dirty="0" smtClean="0"/>
              <a:t>	The US SEC identifies the options</a:t>
            </a:r>
            <a:endParaRPr lang="en-US" dirty="0"/>
          </a:p>
        </p:txBody>
      </p:sp>
      <p:sp>
        <p:nvSpPr>
          <p:cNvPr id="3" name="Text Placeholder 2"/>
          <p:cNvSpPr>
            <a:spLocks noGrp="1"/>
          </p:cNvSpPr>
          <p:nvPr>
            <p:ph type="body" idx="1"/>
          </p:nvPr>
        </p:nvSpPr>
        <p:spPr/>
        <p:txBody>
          <a:bodyPr/>
          <a:lstStyle/>
          <a:p>
            <a:pPr marL="457200" indent="-457200">
              <a:buFont typeface="+mj-lt"/>
              <a:buAutoNum type="arabicPeriod"/>
            </a:pPr>
            <a:r>
              <a:rPr lang="en-US" sz="2400" dirty="0" smtClean="0"/>
              <a:t>Recognize all contractual rights and obligations as assets and liabilities. </a:t>
            </a:r>
          </a:p>
          <a:p>
            <a:pPr marL="457200" indent="-457200">
              <a:buFont typeface="+mj-lt"/>
              <a:buAutoNum type="arabicPeriod"/>
            </a:pPr>
            <a:r>
              <a:rPr lang="en-US" sz="2400" dirty="0" smtClean="0"/>
              <a:t>Do not recognize contractual rights and obligations as assets and liabilities.</a:t>
            </a:r>
          </a:p>
          <a:p>
            <a:pPr marL="457200" indent="-457200">
              <a:buFont typeface="+mj-lt"/>
              <a:buAutoNum type="arabicPeriod"/>
            </a:pPr>
            <a:r>
              <a:rPr lang="en-US" sz="2400" dirty="0" smtClean="0"/>
              <a:t>View the contractual rights and obligations within a particular contract as a group, and recognize the group as an asset or liability.</a:t>
            </a:r>
          </a:p>
          <a:p>
            <a:endParaRPr lang="en-US" sz="2400" dirty="0" smtClean="0"/>
          </a:p>
          <a:p>
            <a:pPr>
              <a:buNone/>
            </a:pPr>
            <a:r>
              <a:rPr lang="en-US" sz="2400" i="1" dirty="0" smtClean="0"/>
              <a:t>Standard setters traditionally have selected the second option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IFRS Agenda and the pace of change </a:t>
            </a:r>
            <a:br>
              <a:rPr lang="en-US" dirty="0" smtClean="0"/>
            </a:br>
            <a:r>
              <a:rPr lang="en-US" dirty="0" smtClean="0"/>
              <a:t/>
            </a:r>
            <a:br>
              <a:rPr lang="en-US" dirty="0" smtClean="0"/>
            </a:br>
            <a:r>
              <a:rPr lang="en-US" sz="2000" dirty="0" smtClean="0"/>
              <a:t>Financial Crisis Projects</a:t>
            </a:r>
            <a:endParaRPr lang="en-US" sz="2000" dirty="0"/>
          </a:p>
        </p:txBody>
      </p:sp>
      <p:pic>
        <p:nvPicPr>
          <p:cNvPr id="3" name="Picture 2"/>
          <p:cNvPicPr>
            <a:picLocks noChangeAspect="1" noChangeArrowheads="1"/>
          </p:cNvPicPr>
          <p:nvPr/>
        </p:nvPicPr>
        <p:blipFill>
          <a:blip r:embed="rId3" cstate="print"/>
          <a:srcRect/>
          <a:stretch>
            <a:fillRect/>
          </a:stretch>
        </p:blipFill>
        <p:spPr bwMode="auto">
          <a:xfrm>
            <a:off x="990600" y="2057400"/>
            <a:ext cx="6886575" cy="3962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 Institute prefers the first option</a:t>
            </a:r>
            <a:endParaRPr lang="en-US" dirty="0"/>
          </a:p>
        </p:txBody>
      </p:sp>
      <p:sp>
        <p:nvSpPr>
          <p:cNvPr id="3" name="Text Placeholder 2"/>
          <p:cNvSpPr>
            <a:spLocks noGrp="1"/>
          </p:cNvSpPr>
          <p:nvPr>
            <p:ph type="body" idx="1"/>
          </p:nvPr>
        </p:nvSpPr>
        <p:spPr/>
        <p:txBody>
          <a:bodyPr/>
          <a:lstStyle/>
          <a:p>
            <a:pPr indent="0">
              <a:buNone/>
            </a:pPr>
            <a:r>
              <a:rPr lang="en-US" sz="2000" i="1" dirty="0" smtClean="0"/>
              <a:t>…that all activities that currently are off balance sheet as a result of accounting standards or other conventions must be recognized, including executory contracts. Executory contracts, arrangements for which performance by the various parties is still in progress, represent commitments entered into by the parties. These commitments will affect shareowners’ wealth and should be recognized as any other obligation would be.</a:t>
            </a:r>
            <a:endParaRPr lang="en-US" sz="2000" dirty="0"/>
          </a:p>
        </p:txBody>
      </p:sp>
      <p:pic>
        <p:nvPicPr>
          <p:cNvPr id="4" name="Picture 3"/>
          <p:cNvPicPr>
            <a:picLocks noChangeAspect="1" noChangeArrowheads="1"/>
          </p:cNvPicPr>
          <p:nvPr/>
        </p:nvPicPr>
        <p:blipFill>
          <a:blip r:embed="rId3" cstate="print"/>
          <a:srcRect/>
          <a:stretch>
            <a:fillRect/>
          </a:stretch>
        </p:blipFill>
        <p:spPr bwMode="auto">
          <a:xfrm>
            <a:off x="5410200" y="4800600"/>
            <a:ext cx="3028950" cy="1638952"/>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asset and liability approach to standard setting</a:t>
            </a:r>
            <a:endParaRPr lang="en-US" dirty="0"/>
          </a:p>
        </p:txBody>
      </p:sp>
      <p:sp>
        <p:nvSpPr>
          <p:cNvPr id="3" name="Text Placeholder 2"/>
          <p:cNvSpPr>
            <a:spLocks noGrp="1"/>
          </p:cNvSpPr>
          <p:nvPr>
            <p:ph type="body" idx="1"/>
          </p:nvPr>
        </p:nvSpPr>
        <p:spPr/>
        <p:txBody>
          <a:bodyPr/>
          <a:lstStyle/>
          <a:p>
            <a:pPr indent="0">
              <a:buNone/>
            </a:pPr>
            <a:r>
              <a:rPr lang="en-US" sz="2000" i="1" dirty="0" smtClean="0"/>
              <a:t>In the asset/liability view, the standard setter .. would, first, attempt to define and specify the measurement for the assets and liabilities that arise from a class of transactions. The determination of income would then be based on changes in the assets and liabilities so defined</a:t>
            </a:r>
          </a:p>
          <a:p>
            <a:pPr indent="0">
              <a:buNone/>
            </a:pPr>
            <a:endParaRPr lang="en-US" sz="2000" i="1" dirty="0" smtClean="0"/>
          </a:p>
          <a:p>
            <a:pPr indent="0">
              <a:buNone/>
            </a:pPr>
            <a:r>
              <a:rPr lang="en-US" sz="2000" i="1" dirty="0" smtClean="0"/>
              <a:t>Executory contracts and the asset/liability approach will be key to determining the accounting for revenue recognition and leases.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conceptual framework for fair value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90800" y="1371600"/>
            <a:ext cx="2438400" cy="4468271"/>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Fair value is somewhat misleading</a:t>
            </a:r>
            <a:endParaRPr lang="en-US" dirty="0"/>
          </a:p>
        </p:txBody>
      </p:sp>
      <p:sp>
        <p:nvSpPr>
          <p:cNvPr id="5" name="Text Placeholder 4"/>
          <p:cNvSpPr>
            <a:spLocks noGrp="1"/>
          </p:cNvSpPr>
          <p:nvPr>
            <p:ph type="body" idx="1"/>
          </p:nvPr>
        </p:nvSpPr>
        <p:spPr/>
        <p:txBody>
          <a:bodyPr/>
          <a:lstStyle/>
          <a:p>
            <a:r>
              <a:rPr lang="en-US" sz="2000" dirty="0" smtClean="0"/>
              <a:t>Fair Value: The price that would be received to sell an asset or paid to transfer a liability in an orderly transaction between market participants at the measurement date</a:t>
            </a:r>
          </a:p>
          <a:p>
            <a:pPr lvl="1"/>
            <a:r>
              <a:rPr lang="en-US" sz="2000" dirty="0" smtClean="0"/>
              <a:t>Fair value equals exit value</a:t>
            </a:r>
          </a:p>
          <a:p>
            <a:r>
              <a:rPr lang="en-US" sz="2000" dirty="0" smtClean="0"/>
              <a:t>Principle:  In all instances, the reporting entity shall maximize the use of relevant observable inputs and minimize the use of unobservable inputs. </a:t>
            </a:r>
          </a:p>
          <a:p>
            <a:pPr lvl="1">
              <a:buClr>
                <a:schemeClr val="tx1"/>
              </a:buClr>
            </a:pPr>
            <a:r>
              <a:rPr lang="en-US" sz="2000" dirty="0" smtClean="0"/>
              <a:t>Level I = market value (Max: Observable, Unobservable = 0)</a:t>
            </a:r>
          </a:p>
          <a:p>
            <a:pPr lvl="1">
              <a:buClr>
                <a:schemeClr val="tx1"/>
              </a:buClr>
            </a:pPr>
            <a:r>
              <a:rPr lang="en-US" sz="2000" dirty="0" smtClean="0"/>
              <a:t>Level II = equivalent market value (Observable &gt; Unobservable)</a:t>
            </a:r>
          </a:p>
          <a:p>
            <a:pPr lvl="1">
              <a:buClr>
                <a:schemeClr val="tx1"/>
              </a:buClr>
            </a:pPr>
            <a:r>
              <a:rPr lang="en-US" sz="2000" dirty="0" smtClean="0"/>
              <a:t>Level III = hypothetical market value  (Unobservable &gt; Observable)</a:t>
            </a:r>
            <a:endParaRPr lang="en-US"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pPr eaLnBrk="1" hangingPunct="1"/>
            <a:r>
              <a:rPr lang="en-US" smtClean="0"/>
              <a:t>Assumptions matter</a:t>
            </a:r>
          </a:p>
        </p:txBody>
      </p:sp>
      <p:sp>
        <p:nvSpPr>
          <p:cNvPr id="18435" name="Text Placeholder 4"/>
          <p:cNvSpPr>
            <a:spLocks noGrp="1"/>
          </p:cNvSpPr>
          <p:nvPr>
            <p:ph type="body" idx="1"/>
          </p:nvPr>
        </p:nvSpPr>
        <p:spPr/>
        <p:txBody>
          <a:bodyPr/>
          <a:lstStyle/>
          <a:p>
            <a:pPr eaLnBrk="1" hangingPunct="1"/>
            <a:r>
              <a:rPr lang="en-US" sz="2000" dirty="0" smtClean="0"/>
              <a:t>“Indeed, in the context of completely frictionless markets, where assets trade in fully liquid markets and there are no problems of perverse incentives, </a:t>
            </a:r>
            <a:r>
              <a:rPr lang="en-US" sz="2000" u="sng" dirty="0" smtClean="0"/>
              <a:t>accounting would be irrelevant </a:t>
            </a:r>
            <a:r>
              <a:rPr lang="en-US" sz="2000" dirty="0" smtClean="0"/>
              <a:t>since reliable market prices would be readily available to all.”</a:t>
            </a:r>
          </a:p>
          <a:p>
            <a:pPr eaLnBrk="1" hangingPunct="1"/>
            <a:r>
              <a:rPr lang="en-US" sz="2000" dirty="0" smtClean="0"/>
              <a:t>In the real world, there are transaction costs:</a:t>
            </a:r>
          </a:p>
          <a:p>
            <a:pPr lvl="1"/>
            <a:r>
              <a:rPr lang="en-US" sz="2000" dirty="0" smtClean="0">
                <a:hlinkClick r:id="rId3" action="ppaction://hlinkfile" tooltip="Search cost"/>
              </a:rPr>
              <a:t>Search and information costs</a:t>
            </a:r>
            <a:endParaRPr lang="en-US" sz="2000" dirty="0" smtClean="0"/>
          </a:p>
          <a:p>
            <a:pPr lvl="1" eaLnBrk="1" hangingPunct="1"/>
            <a:r>
              <a:rPr lang="en-US" sz="2000" u="sng" dirty="0" smtClean="0"/>
              <a:t>Bargaining costs </a:t>
            </a:r>
            <a:r>
              <a:rPr lang="en-US" sz="2000" dirty="0" smtClean="0"/>
              <a:t>(how much is this worth)</a:t>
            </a:r>
            <a:endParaRPr lang="en-US" sz="2000" u="sng" dirty="0" smtClean="0"/>
          </a:p>
          <a:p>
            <a:pPr lvl="1" eaLnBrk="1" hangingPunct="1"/>
            <a:r>
              <a:rPr lang="en-US" sz="2000" u="sng" dirty="0" smtClean="0"/>
              <a:t>Policing and enforcement costs </a:t>
            </a:r>
            <a:r>
              <a:rPr lang="en-US" sz="2000" dirty="0" smtClean="0"/>
              <a:t>(making sure the other party sticks to the terms of the contract)</a:t>
            </a:r>
          </a:p>
          <a:p>
            <a:pPr eaLnBrk="1" hangingPunct="1"/>
            <a:endParaRPr lang="en-US"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market value?</a:t>
            </a:r>
            <a:endParaRPr lang="en-US" dirty="0"/>
          </a:p>
        </p:txBody>
      </p:sp>
      <p:sp>
        <p:nvSpPr>
          <p:cNvPr id="5" name="Text Placeholder 4"/>
          <p:cNvSpPr>
            <a:spLocks noGrp="1"/>
          </p:cNvSpPr>
          <p:nvPr>
            <p:ph type="body" idx="1"/>
          </p:nvPr>
        </p:nvSpPr>
        <p:spPr/>
        <p:txBody>
          <a:bodyPr/>
          <a:lstStyle/>
          <a:p>
            <a:pPr>
              <a:buClr>
                <a:schemeClr val="tx1"/>
              </a:buClr>
            </a:pPr>
            <a:r>
              <a:rPr lang="en-US" sz="2000" dirty="0" smtClean="0"/>
              <a:t>Is fair value the intrinsic value of the asset or liability?</a:t>
            </a:r>
          </a:p>
          <a:p>
            <a:pPr>
              <a:buClr>
                <a:schemeClr val="tx1"/>
              </a:buClr>
            </a:pPr>
            <a:r>
              <a:rPr lang="en-US" sz="2000" dirty="0" smtClean="0"/>
              <a:t>In fair value accounting, an observable value in an active market is equal to underlying value:  </a:t>
            </a:r>
          </a:p>
          <a:p>
            <a:pPr lvl="5">
              <a:buClr>
                <a:schemeClr val="tx1"/>
              </a:buClr>
              <a:buNone/>
            </a:pPr>
            <a:r>
              <a:rPr lang="en-US" sz="2000" dirty="0" smtClean="0"/>
              <a:t>	Error = zero</a:t>
            </a:r>
          </a:p>
          <a:p>
            <a:pPr>
              <a:buClr>
                <a:schemeClr val="tx1"/>
              </a:buClr>
            </a:pPr>
            <a:r>
              <a:rPr lang="en-US" sz="2000" u="sng" dirty="0" smtClean="0"/>
              <a:t>In my opinion this is not correct.</a:t>
            </a:r>
            <a:r>
              <a:rPr lang="en-US" sz="2000" dirty="0" smtClean="0"/>
              <a:t>  Market values, even values from an active market, are only an estimate of an unknown underlying value:</a:t>
            </a:r>
          </a:p>
          <a:p>
            <a:pPr lvl="1">
              <a:buClr>
                <a:schemeClr val="tx1"/>
              </a:buClr>
              <a:buNone/>
            </a:pPr>
            <a:r>
              <a:rPr lang="en-US" sz="2000" dirty="0" smtClean="0"/>
              <a:t>				V= (v + e)</a:t>
            </a:r>
          </a:p>
          <a:p>
            <a:pPr lvl="1">
              <a:buClr>
                <a:schemeClr val="tx1"/>
              </a:buClr>
              <a:buNone/>
            </a:pPr>
            <a:r>
              <a:rPr lang="en-US" sz="2000" i="1" dirty="0" smtClean="0"/>
              <a:t>Where V is an estimate of the underlying value v </a:t>
            </a:r>
          </a:p>
          <a:p>
            <a:pPr lvl="1">
              <a:buClr>
                <a:schemeClr val="tx1"/>
              </a:buClr>
              <a:buNone/>
            </a:pPr>
            <a:r>
              <a:rPr lang="en-US" sz="2000" i="1" dirty="0" smtClean="0"/>
              <a:t>	plus an error term e whose </a:t>
            </a:r>
            <a:r>
              <a:rPr lang="en-US" sz="2000" i="1" u="sng" dirty="0" smtClean="0"/>
              <a:t>expected</a:t>
            </a:r>
            <a:r>
              <a:rPr lang="en-US" sz="2000" i="1" dirty="0" smtClean="0"/>
              <a:t> error is zero </a:t>
            </a:r>
            <a:br>
              <a:rPr lang="en-US" sz="2000" i="1" dirty="0" smtClean="0"/>
            </a:br>
            <a:r>
              <a:rPr lang="en-US" sz="2000" i="1" dirty="0" smtClean="0"/>
              <a:t>(and normally distributed)</a:t>
            </a:r>
          </a:p>
          <a:p>
            <a:pPr>
              <a:buNone/>
            </a:pPr>
            <a:endParaRPr lang="en-US" sz="2000" dirty="0" smtClean="0"/>
          </a:p>
          <a:p>
            <a:endParaRPr lang="en-US" sz="2000" dirty="0" smtClean="0"/>
          </a:p>
          <a:p>
            <a:pPr lvl="1">
              <a:buClr>
                <a:schemeClr val="tx1"/>
              </a:buClr>
              <a:buNone/>
            </a:pPr>
            <a:endParaRPr lang="en-US" sz="2000" dirty="0" smtClean="0"/>
          </a:p>
          <a:p>
            <a:pPr>
              <a:buClr>
                <a:schemeClr val="tx1"/>
              </a:buClr>
            </a:pPr>
            <a:endParaRPr lang="en-US" sz="2000" dirty="0" smtClean="0"/>
          </a:p>
          <a:p>
            <a:pPr lvl="1">
              <a:buClr>
                <a:schemeClr val="tx1"/>
              </a:buClr>
              <a:buNone/>
            </a:pPr>
            <a:endParaRPr lang="en-US" dirty="0"/>
          </a:p>
        </p:txBody>
      </p:sp>
      <p:pic>
        <p:nvPicPr>
          <p:cNvPr id="6" name="Picture 2" descr=" \operatorname{Bias}[\,\hat\theta\,] = \operatorname{E}[\,\hat{\theta}\,]-\theta = \operatorname{E}[\, \hat\theta - \theta \,].&#10;"/>
          <p:cNvPicPr>
            <a:picLocks noChangeAspect="1" noChangeArrowheads="1"/>
          </p:cNvPicPr>
          <p:nvPr/>
        </p:nvPicPr>
        <p:blipFill>
          <a:blip r:embed="rId3" cstate="print"/>
          <a:srcRect/>
          <a:stretch>
            <a:fillRect/>
          </a:stretch>
        </p:blipFill>
        <p:spPr bwMode="auto">
          <a:xfrm>
            <a:off x="4572000" y="1143000"/>
            <a:ext cx="4267200" cy="39658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fair value equal to intrinsic value?</a:t>
            </a:r>
            <a:br>
              <a:rPr lang="en-US" dirty="0" smtClean="0"/>
            </a:br>
            <a:r>
              <a:rPr lang="en-US" dirty="0" smtClean="0"/>
              <a:t>Case study: US Housing Markets</a:t>
            </a:r>
            <a:endParaRPr lang="en-US" dirty="0"/>
          </a:p>
        </p:txBody>
      </p:sp>
      <p:sp>
        <p:nvSpPr>
          <p:cNvPr id="4" name="Rectangle 3"/>
          <p:cNvSpPr/>
          <p:nvPr/>
        </p:nvSpPr>
        <p:spPr>
          <a:xfrm>
            <a:off x="1295400" y="4724400"/>
            <a:ext cx="6629400" cy="707886"/>
          </a:xfrm>
          <a:prstGeom prst="rect">
            <a:avLst/>
          </a:prstGeom>
        </p:spPr>
        <p:txBody>
          <a:bodyPr wrap="square">
            <a:spAutoFit/>
          </a:bodyPr>
          <a:lstStyle/>
          <a:p>
            <a:r>
              <a:rPr lang="en-US" sz="2000" dirty="0" smtClean="0"/>
              <a:t>"Mr. Greenspan's Cappuccino" Commentary by </a:t>
            </a:r>
            <a:br>
              <a:rPr lang="en-US" sz="2000" dirty="0" smtClean="0"/>
            </a:br>
            <a:r>
              <a:rPr lang="en-US" sz="2000" dirty="0" smtClean="0"/>
              <a:t>Brian S. </a:t>
            </a:r>
            <a:r>
              <a:rPr lang="en-US" sz="2000" dirty="0" err="1" smtClean="0"/>
              <a:t>Wesbury</a:t>
            </a:r>
            <a:r>
              <a:rPr lang="en-US" sz="2000" dirty="0" smtClean="0"/>
              <a:t>, </a:t>
            </a:r>
            <a:r>
              <a:rPr lang="en-US" sz="2000" i="1" dirty="0" smtClean="0"/>
              <a:t>Wall Street Journal, May 31, 2005.</a:t>
            </a:r>
            <a:endParaRPr lang="en-US" sz="2000" dirty="0"/>
          </a:p>
        </p:txBody>
      </p:sp>
      <p:pic>
        <p:nvPicPr>
          <p:cNvPr id="5" name="Picture 2"/>
          <p:cNvPicPr>
            <a:picLocks noChangeAspect="1" noChangeArrowheads="1"/>
          </p:cNvPicPr>
          <p:nvPr/>
        </p:nvPicPr>
        <p:blipFill>
          <a:blip r:embed="rId3" cstate="print"/>
          <a:srcRect/>
          <a:stretch>
            <a:fillRect/>
          </a:stretch>
        </p:blipFill>
        <p:spPr bwMode="auto">
          <a:xfrm>
            <a:off x="762000" y="2362200"/>
            <a:ext cx="7288213" cy="19812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620000" y="4800600"/>
            <a:ext cx="895350" cy="122872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value may not always be relevant</a:t>
            </a:r>
            <a:br>
              <a:rPr lang="en-US" dirty="0" smtClean="0"/>
            </a:br>
            <a:r>
              <a:rPr lang="en-US" dirty="0" smtClean="0"/>
              <a:t>	and may lead to pro-cyclicality</a:t>
            </a:r>
            <a:endParaRPr lang="en-US" dirty="0"/>
          </a:p>
        </p:txBody>
      </p:sp>
      <p:sp>
        <p:nvSpPr>
          <p:cNvPr id="3" name="Text Placeholder 2"/>
          <p:cNvSpPr>
            <a:spLocks noGrp="1"/>
          </p:cNvSpPr>
          <p:nvPr>
            <p:ph type="body" idx="1"/>
          </p:nvPr>
        </p:nvSpPr>
        <p:spPr/>
        <p:txBody>
          <a:bodyPr/>
          <a:lstStyle/>
          <a:p>
            <a:pPr indent="0">
              <a:buNone/>
            </a:pPr>
            <a:r>
              <a:rPr lang="en-US" sz="2000" dirty="0" smtClean="0"/>
              <a:t>If the purpose of the exercise is to assess the soundness of the aggregate household sector balance sheet, then the marked-to-market value of the total US housing stock (assessed at the current marginal transaction price) may not be a good indicator of the soundness of the aggregate balance sheet. Instead, it would be better to ask how much value can be realized if a substantial proportion of the housing stock were to be put up for sale. The value realized in such a sale would be much smaller than the current marked-to-market value. This is one instance in which marking to market gives a misleading indicator of the aggregate position.</a:t>
            </a:r>
          </a:p>
          <a:p>
            <a:endParaRPr lang="en-US" sz="2000" dirty="0" smtClean="0"/>
          </a:p>
          <a:p>
            <a:pPr>
              <a:buNone/>
            </a:pPr>
            <a:r>
              <a:rPr lang="en-US" sz="2000" dirty="0" smtClean="0"/>
              <a:t>"Fair Value Accounting and Financial Stability" by Guillaume </a:t>
            </a:r>
            <a:r>
              <a:rPr lang="en-US" sz="2000" dirty="0" err="1" smtClean="0"/>
              <a:t>Plantin</a:t>
            </a:r>
            <a:r>
              <a:rPr lang="en-US" sz="2000" dirty="0" smtClean="0"/>
              <a:t>. </a:t>
            </a:r>
            <a:r>
              <a:rPr lang="en-US" sz="2000" dirty="0" err="1" smtClean="0"/>
              <a:t>Haresh</a:t>
            </a:r>
            <a:r>
              <a:rPr lang="en-US" sz="2000" dirty="0" smtClean="0"/>
              <a:t> </a:t>
            </a:r>
            <a:r>
              <a:rPr lang="en-US" sz="2000" dirty="0" err="1" smtClean="0"/>
              <a:t>Sapra</a:t>
            </a:r>
            <a:r>
              <a:rPr lang="en-US" sz="2000" dirty="0" smtClean="0"/>
              <a:t> and Hyun Song Shin (2008)</a:t>
            </a:r>
            <a:endParaRPr lang="en-US"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Instruments</a:t>
            </a:r>
            <a:br>
              <a:rPr lang="en-US" dirty="0" smtClean="0"/>
            </a:br>
            <a:r>
              <a:rPr lang="en-US" dirty="0" smtClean="0"/>
              <a:t>	Never let a crisis go to waste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2414588" y="1673225"/>
            <a:ext cx="4314825" cy="3514725"/>
          </a:xfrm>
          <a:prstGeom prst="rect">
            <a:avLst/>
          </a:prstGeom>
          <a:noFill/>
          <a:ln w="9525">
            <a:noFill/>
            <a:miter lim="800000"/>
            <a:headEnd/>
            <a:tailEnd/>
          </a:ln>
          <a:effec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different models for financial instruments</a:t>
            </a:r>
            <a:endParaRPr lang="en-US" dirty="0"/>
          </a:p>
        </p:txBody>
      </p:sp>
      <p:sp>
        <p:nvSpPr>
          <p:cNvPr id="3" name="Content Placeholder 2"/>
          <p:cNvSpPr>
            <a:spLocks noGrp="1"/>
          </p:cNvSpPr>
          <p:nvPr>
            <p:ph idx="1"/>
          </p:nvPr>
        </p:nvSpPr>
        <p:spPr/>
        <p:txBody>
          <a:bodyPr/>
          <a:lstStyle/>
          <a:p>
            <a:r>
              <a:rPr lang="en-US" dirty="0" smtClean="0"/>
              <a:t>FASB</a:t>
            </a:r>
          </a:p>
          <a:p>
            <a:pPr lvl="1"/>
            <a:r>
              <a:rPr lang="en-US" dirty="0" smtClean="0"/>
              <a:t>Fair value with limited exceptions</a:t>
            </a:r>
          </a:p>
          <a:p>
            <a:r>
              <a:rPr lang="en-US" dirty="0" smtClean="0"/>
              <a:t>IASB</a:t>
            </a:r>
          </a:p>
          <a:p>
            <a:pPr lvl="1"/>
            <a:r>
              <a:rPr lang="en-US" dirty="0" smtClean="0"/>
              <a:t>Amortized cost with a limited fair value option</a:t>
            </a:r>
          </a:p>
        </p:txBody>
      </p:sp>
      <p:pic>
        <p:nvPicPr>
          <p:cNvPr id="4099" name="Picture 3"/>
          <p:cNvPicPr>
            <a:picLocks noChangeAspect="1" noChangeArrowheads="1"/>
          </p:cNvPicPr>
          <p:nvPr/>
        </p:nvPicPr>
        <p:blipFill>
          <a:blip r:embed="rId3" cstate="print"/>
          <a:srcRect/>
          <a:stretch>
            <a:fillRect/>
          </a:stretch>
        </p:blipFill>
        <p:spPr bwMode="auto">
          <a:xfrm>
            <a:off x="5562600" y="4343400"/>
            <a:ext cx="2819400" cy="183832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convergence projects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066800" y="2057400"/>
            <a:ext cx="6896100" cy="42767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FASB visited by a Christmas spirit</a:t>
            </a:r>
            <a:endParaRPr lang="en-US" dirty="0"/>
          </a:p>
        </p:txBody>
      </p:sp>
      <p:sp>
        <p:nvSpPr>
          <p:cNvPr id="3" name="Text Placeholder 2"/>
          <p:cNvSpPr>
            <a:spLocks noGrp="1"/>
          </p:cNvSpPr>
          <p:nvPr>
            <p:ph type="body" idx="1"/>
          </p:nvPr>
        </p:nvSpPr>
        <p:spPr/>
        <p:txBody>
          <a:bodyPr/>
          <a:lstStyle/>
          <a:p>
            <a:r>
              <a:rPr lang="en-US" sz="2000" dirty="0" smtClean="0"/>
              <a:t>The FASB proposal drew heated criticism, including </a:t>
            </a:r>
            <a:br>
              <a:rPr lang="en-US" sz="2000" dirty="0" smtClean="0"/>
            </a:br>
            <a:r>
              <a:rPr lang="en-US" sz="2000" dirty="0" smtClean="0"/>
              <a:t>more than 2,800 comment letters and </a:t>
            </a:r>
            <a:br>
              <a:rPr lang="en-US" sz="2000" dirty="0" smtClean="0"/>
            </a:br>
            <a:r>
              <a:rPr lang="en-US" sz="2000" dirty="0" smtClean="0"/>
              <a:t>passionate remarks at a series of roundtables</a:t>
            </a:r>
          </a:p>
          <a:p>
            <a:r>
              <a:rPr lang="en-US" sz="2000" dirty="0" smtClean="0"/>
              <a:t>Just before breaking for the Christmas holiday, </a:t>
            </a:r>
            <a:br>
              <a:rPr lang="en-US" sz="2000" dirty="0" smtClean="0"/>
            </a:br>
            <a:r>
              <a:rPr lang="en-US" sz="2000" dirty="0" smtClean="0"/>
              <a:t>all five members of the board said that they are </a:t>
            </a:r>
            <a:br>
              <a:rPr lang="en-US" sz="2000" dirty="0" smtClean="0"/>
            </a:br>
            <a:r>
              <a:rPr lang="en-US" sz="2000" dirty="0" smtClean="0"/>
              <a:t>"open to considering" other measurement approaches </a:t>
            </a:r>
            <a:br>
              <a:rPr lang="en-US" sz="2000" dirty="0" smtClean="0"/>
            </a:br>
            <a:r>
              <a:rPr lang="en-US" sz="2000" dirty="0" smtClean="0"/>
              <a:t>for certain financial assets</a:t>
            </a:r>
          </a:p>
          <a:p>
            <a:r>
              <a:rPr lang="en-US" sz="2000" dirty="0" smtClean="0"/>
              <a:t>The FASB tentatively agreed on January 25, 2011, </a:t>
            </a:r>
            <a:br>
              <a:rPr lang="en-US" sz="2000" dirty="0" smtClean="0"/>
            </a:br>
            <a:r>
              <a:rPr lang="en-US" sz="2000" dirty="0" smtClean="0"/>
              <a:t>to revise its approach to classifying and measuring financial assets by narrowing the circumstances under which financial assets would be subject to fair value accounting</a:t>
            </a:r>
            <a:endParaRPr lang="en-US" sz="2000" dirty="0"/>
          </a:p>
        </p:txBody>
      </p:sp>
      <p:pic>
        <p:nvPicPr>
          <p:cNvPr id="5" name="Picture 4" descr="Christmas_tree2_color.jpg"/>
          <p:cNvPicPr>
            <a:picLocks/>
          </p:cNvPicPr>
          <p:nvPr/>
        </p:nvPicPr>
        <p:blipFill>
          <a:blip r:embed="rId3" cstate="print"/>
          <a:stretch>
            <a:fillRect/>
          </a:stretch>
        </p:blipFill>
        <p:spPr>
          <a:xfrm>
            <a:off x="7025640" y="2209800"/>
            <a:ext cx="2118360" cy="22860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400" dirty="0" smtClean="0"/>
              <a:t>The changes to the FASB proposal to use fair value for all loans is an improvement</a:t>
            </a:r>
          </a:p>
          <a:p>
            <a:r>
              <a:rPr lang="en-US" sz="2400" dirty="0" smtClean="0"/>
              <a:t>We do not believe the proposed impairment model is implementable</a:t>
            </a:r>
          </a:p>
          <a:p>
            <a:r>
              <a:rPr lang="en-US" sz="2400" dirty="0" smtClean="0"/>
              <a:t>Measurement will be more labor intensive </a:t>
            </a:r>
          </a:p>
          <a:p>
            <a:r>
              <a:rPr lang="en-US" sz="2400" dirty="0" smtClean="0"/>
              <a:t>Auditing will be more labor intensive</a:t>
            </a:r>
          </a:p>
          <a:p>
            <a:r>
              <a:rPr lang="en-US" sz="2400" dirty="0" smtClean="0"/>
              <a:t>The financial statements will be </a:t>
            </a:r>
            <a:br>
              <a:rPr lang="en-US" sz="2400" dirty="0" smtClean="0"/>
            </a:br>
            <a:r>
              <a:rPr lang="en-US" sz="2400" dirty="0" smtClean="0"/>
              <a:t>more difficult to understand</a:t>
            </a:r>
          </a:p>
          <a:p>
            <a:pPr>
              <a:buNone/>
            </a:pPr>
            <a:endParaRPr lang="en-US" dirty="0" smtClean="0"/>
          </a:p>
          <a:p>
            <a:endParaRPr lang="en-US" dirty="0" smtClean="0"/>
          </a:p>
          <a:p>
            <a:endParaRPr lang="en-US" dirty="0" smtClean="0"/>
          </a:p>
          <a:p>
            <a:endParaRPr lang="en-US" dirty="0"/>
          </a:p>
        </p:txBody>
      </p:sp>
      <p:pic>
        <p:nvPicPr>
          <p:cNvPr id="4" name="Picture 3" descr="books_ledger_black.JPG"/>
          <p:cNvPicPr>
            <a:picLocks/>
          </p:cNvPicPr>
          <p:nvPr/>
        </p:nvPicPr>
        <p:blipFill>
          <a:blip r:embed="rId3" cstate="print"/>
          <a:stretch>
            <a:fillRect/>
          </a:stretch>
        </p:blipFill>
        <p:spPr>
          <a:xfrm>
            <a:off x="6858000" y="4191000"/>
            <a:ext cx="1752600" cy="1828800"/>
          </a:xfrm>
          <a:prstGeom prst="rect">
            <a:avLst/>
          </a:prstGeom>
        </p:spPr>
      </p:pic>
      <p:sp>
        <p:nvSpPr>
          <p:cNvPr id="2" name="Title 1"/>
          <p:cNvSpPr>
            <a:spLocks noGrp="1"/>
          </p:cNvSpPr>
          <p:nvPr>
            <p:ph type="title"/>
          </p:nvPr>
        </p:nvSpPr>
        <p:spPr/>
        <p:txBody>
          <a:bodyPr/>
          <a:lstStyle/>
          <a:p>
            <a:r>
              <a:rPr lang="en-US" dirty="0" smtClean="0"/>
              <a:t>Audit implications</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Revenue Recognition</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4572000" y="1143000"/>
            <a:ext cx="3762375" cy="438150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Recognition</a:t>
            </a:r>
            <a:br>
              <a:rPr lang="en-US" dirty="0" smtClean="0"/>
            </a:br>
            <a:r>
              <a:rPr lang="en-US" dirty="0" smtClean="0"/>
              <a:t>Issues</a:t>
            </a:r>
            <a:endParaRPr lang="en-US" dirty="0"/>
          </a:p>
        </p:txBody>
      </p:sp>
      <p:sp>
        <p:nvSpPr>
          <p:cNvPr id="3" name="Text Placeholder 2"/>
          <p:cNvSpPr>
            <a:spLocks noGrp="1"/>
          </p:cNvSpPr>
          <p:nvPr>
            <p:ph type="body" idx="1"/>
          </p:nvPr>
        </p:nvSpPr>
        <p:spPr/>
        <p:txBody>
          <a:bodyPr/>
          <a:lstStyle/>
          <a:p>
            <a:r>
              <a:rPr lang="en-US" sz="2400" dirty="0" smtClean="0"/>
              <a:t>Executory contracts</a:t>
            </a:r>
          </a:p>
          <a:p>
            <a:pPr lvl="1"/>
            <a:r>
              <a:rPr lang="en-US" sz="2400" dirty="0" smtClean="0"/>
              <a:t>When do you recognize the assets and liabilities arising from a sales contract?</a:t>
            </a:r>
          </a:p>
          <a:p>
            <a:r>
              <a:rPr lang="en-US" sz="2400" dirty="0" smtClean="0"/>
              <a:t>Asset/liability approach</a:t>
            </a:r>
          </a:p>
          <a:p>
            <a:pPr lvl="1"/>
            <a:r>
              <a:rPr lang="en-US" sz="2400" dirty="0" smtClean="0"/>
              <a:t>Is control over a service operational?</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4876800" y="4419600"/>
            <a:ext cx="4038600" cy="1958210"/>
          </a:xfrm>
          <a:prstGeom prst="rect">
            <a:avLst/>
          </a:prstGeom>
          <a:noFill/>
          <a:ln w="9525">
            <a:solidFill>
              <a:srgbClr val="747678">
                <a:alpha val="53000"/>
              </a:srgbClr>
            </a:solid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29 from the ED</a:t>
            </a:r>
            <a:endParaRPr lang="en-US" dirty="0"/>
          </a:p>
        </p:txBody>
      </p:sp>
      <p:sp>
        <p:nvSpPr>
          <p:cNvPr id="3" name="Text Placeholder 2"/>
          <p:cNvSpPr>
            <a:spLocks noGrp="1"/>
          </p:cNvSpPr>
          <p:nvPr>
            <p:ph type="body" idx="1"/>
          </p:nvPr>
        </p:nvSpPr>
        <p:spPr/>
        <p:txBody>
          <a:bodyPr/>
          <a:lstStyle/>
          <a:p>
            <a:pPr>
              <a:buNone/>
            </a:pPr>
            <a:r>
              <a:rPr lang="en-US" sz="2000" dirty="0" smtClean="0"/>
              <a:t>January 1	A vendor enters into a contract with the customer for 			$1,000</a:t>
            </a:r>
          </a:p>
          <a:p>
            <a:pPr>
              <a:buNone/>
            </a:pPr>
            <a:r>
              <a:rPr lang="en-US" sz="2000" dirty="0" smtClean="0"/>
              <a:t>March 31 	The vendor transfers control of the product to the 			customer </a:t>
            </a:r>
          </a:p>
          <a:p>
            <a:pPr>
              <a:buNone/>
            </a:pPr>
            <a:r>
              <a:rPr lang="en-US" sz="2000" dirty="0" smtClean="0"/>
              <a:t>April 30 	The customer pays the vendor </a:t>
            </a:r>
          </a:p>
          <a:p>
            <a:pPr>
              <a:buNone/>
            </a:pPr>
            <a:endParaRPr lang="en-US" sz="2000" dirty="0" smtClean="0"/>
          </a:p>
          <a:p>
            <a:endParaRPr lang="en-US" sz="2000" dirty="0" smtClean="0"/>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29 from the ED</a:t>
            </a:r>
            <a:br>
              <a:rPr lang="en-US" dirty="0" smtClean="0"/>
            </a:br>
            <a:r>
              <a:rPr lang="en-US" i="1" dirty="0" smtClean="0"/>
              <a:t>	</a:t>
            </a:r>
            <a:br>
              <a:rPr lang="en-US" i="1" dirty="0" smtClean="0"/>
            </a:br>
            <a:endParaRPr lang="en-US" dirty="0"/>
          </a:p>
        </p:txBody>
      </p:sp>
      <p:sp>
        <p:nvSpPr>
          <p:cNvPr id="3" name="Text Placeholder 2"/>
          <p:cNvSpPr>
            <a:spLocks noGrp="1"/>
          </p:cNvSpPr>
          <p:nvPr>
            <p:ph type="body" idx="1"/>
          </p:nvPr>
        </p:nvSpPr>
        <p:spPr/>
        <p:txBody>
          <a:bodyPr/>
          <a:lstStyle/>
          <a:p>
            <a:pPr>
              <a:buNone/>
            </a:pPr>
            <a:r>
              <a:rPr lang="en-US" sz="2000" b="1" dirty="0" smtClean="0"/>
              <a:t>January 1, contract inception</a:t>
            </a:r>
          </a:p>
          <a:p>
            <a:pPr marL="342900" lvl="1" indent="-342900">
              <a:buNone/>
            </a:pPr>
            <a:r>
              <a:rPr lang="en-US" sz="2000" dirty="0" smtClean="0">
                <a:ea typeface="+mn-ea"/>
                <a:cs typeface="+mn-cs"/>
              </a:rPr>
              <a:t>	No entry</a:t>
            </a:r>
          </a:p>
          <a:p>
            <a:pPr>
              <a:buNone/>
            </a:pPr>
            <a:r>
              <a:rPr lang="en-US" sz="2000" b="1" dirty="0" smtClean="0"/>
              <a:t>March 31, control transferred</a:t>
            </a:r>
          </a:p>
          <a:p>
            <a:pPr marL="342900" lvl="1" indent="-342900">
              <a:buNone/>
            </a:pPr>
            <a:r>
              <a:rPr lang="en-US" sz="2000" dirty="0" smtClean="0">
                <a:ea typeface="+mn-ea"/>
                <a:cs typeface="+mn-cs"/>
              </a:rPr>
              <a:t>	Dr.	Receivable			$1,000</a:t>
            </a:r>
          </a:p>
          <a:p>
            <a:pPr>
              <a:buNone/>
            </a:pPr>
            <a:r>
              <a:rPr lang="en-US" sz="2000" dirty="0" smtClean="0"/>
              <a:t>		Cr.	Revenue				$1,000</a:t>
            </a:r>
          </a:p>
          <a:p>
            <a:pPr>
              <a:buNone/>
            </a:pPr>
            <a:r>
              <a:rPr lang="en-US" sz="2000" b="1" dirty="0" smtClean="0"/>
              <a:t>April 30, payment received</a:t>
            </a:r>
          </a:p>
          <a:p>
            <a:pPr>
              <a:buNone/>
            </a:pPr>
            <a:r>
              <a:rPr lang="en-US" sz="2000" dirty="0" smtClean="0"/>
              <a:t>	Dr.	 Cash				$1,000</a:t>
            </a:r>
          </a:p>
          <a:p>
            <a:pPr>
              <a:buNone/>
            </a:pPr>
            <a:r>
              <a:rPr lang="en-US" sz="2000" dirty="0" smtClean="0"/>
              <a:t>		Cr.	Receivable				$1,000</a:t>
            </a:r>
          </a:p>
          <a:p>
            <a:endParaRPr lang="en-US" sz="2000" dirty="0" smtClean="0"/>
          </a:p>
          <a:p>
            <a:pPr indent="0">
              <a:buNone/>
            </a:pPr>
            <a:r>
              <a:rPr lang="en-US" sz="2000" dirty="0" smtClean="0"/>
              <a:t>From the journal entries provided in the ED, it is not observable how or when the performance obligation was created or satisfied and therefore, it is not observable how revenue was generated.</a:t>
            </a:r>
          </a:p>
          <a:p>
            <a:endParaRPr lang="en-US" sz="2000" dirty="0" smtClean="0"/>
          </a:p>
          <a:p>
            <a:endParaRPr lang="en-US" sz="2000" dirty="0" smtClean="0"/>
          </a:p>
          <a:p>
            <a:endParaRPr lang="en-US" sz="2000" dirty="0" smtClean="0"/>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the executory contract</a:t>
            </a:r>
            <a:endParaRPr lang="en-US" dirty="0"/>
          </a:p>
        </p:txBody>
      </p:sp>
      <p:sp>
        <p:nvSpPr>
          <p:cNvPr id="3" name="Text Placeholder 2"/>
          <p:cNvSpPr>
            <a:spLocks noGrp="1"/>
          </p:cNvSpPr>
          <p:nvPr>
            <p:ph type="body" idx="1"/>
          </p:nvPr>
        </p:nvSpPr>
        <p:spPr/>
        <p:txBody>
          <a:bodyPr/>
          <a:lstStyle/>
          <a:p>
            <a:pPr>
              <a:buNone/>
            </a:pPr>
            <a:r>
              <a:rPr lang="en-US" sz="2000" b="1" dirty="0" smtClean="0"/>
              <a:t>January 1, contract inception</a:t>
            </a:r>
          </a:p>
          <a:p>
            <a:pPr>
              <a:buNone/>
            </a:pPr>
            <a:r>
              <a:rPr lang="en-US" sz="2000" dirty="0" smtClean="0"/>
              <a:t>	Dr. Contract asset (memo) 		$1,000</a:t>
            </a:r>
          </a:p>
          <a:p>
            <a:pPr>
              <a:buNone/>
            </a:pPr>
            <a:r>
              <a:rPr lang="en-US" sz="2000" dirty="0" smtClean="0"/>
              <a:t>		Cr. Performance obligation (memo) 		$1,000</a:t>
            </a:r>
          </a:p>
          <a:p>
            <a:pPr>
              <a:buNone/>
            </a:pPr>
            <a:r>
              <a:rPr lang="en-US" sz="2000" b="1" dirty="0" smtClean="0"/>
              <a:t>March 31, control transferred</a:t>
            </a:r>
          </a:p>
          <a:p>
            <a:pPr>
              <a:buNone/>
            </a:pPr>
            <a:r>
              <a:rPr lang="en-US" sz="2000" dirty="0" smtClean="0"/>
              <a:t>	Dr. Receivable 			$1,000</a:t>
            </a:r>
          </a:p>
          <a:p>
            <a:pPr>
              <a:buNone/>
            </a:pPr>
            <a:r>
              <a:rPr lang="en-US" sz="2000" dirty="0" smtClean="0"/>
              <a:t>		Cr. Contract asset (memo) 			$1,000</a:t>
            </a:r>
          </a:p>
          <a:p>
            <a:pPr>
              <a:buNone/>
            </a:pPr>
            <a:r>
              <a:rPr lang="en-US" sz="2000" dirty="0" smtClean="0"/>
              <a:t>	Dr. Performance obligation (memo) 	$1,000</a:t>
            </a:r>
          </a:p>
          <a:p>
            <a:pPr>
              <a:buNone/>
            </a:pPr>
            <a:r>
              <a:rPr lang="en-US" sz="2000" dirty="0" smtClean="0"/>
              <a:t>		Cr. Revenue 					$1,000</a:t>
            </a:r>
          </a:p>
          <a:p>
            <a:pPr>
              <a:buNone/>
            </a:pPr>
            <a:endParaRPr lang="en-US" sz="2000" dirty="0" smtClean="0"/>
          </a:p>
          <a:p>
            <a:pPr>
              <a:buNone/>
            </a:pPr>
            <a:r>
              <a:rPr lang="en-US" sz="2000" dirty="0" smtClean="0"/>
              <a:t>The performance obligation is satisfied and revenue is recognized</a:t>
            </a:r>
          </a:p>
          <a:p>
            <a:pPr>
              <a:buNone/>
            </a:pPr>
            <a:endParaRPr lang="en-US" sz="2000" dirty="0" smtClean="0"/>
          </a:p>
          <a:p>
            <a:pPr>
              <a:buNone/>
            </a:pPr>
            <a:endParaRPr lang="en-US" sz="2000" dirty="0" smtClean="0"/>
          </a:p>
          <a:p>
            <a:pPr>
              <a:buNone/>
            </a:pPr>
            <a:endParaRPr lang="en-US"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3"/>
          <p:cNvGrpSpPr/>
          <p:nvPr/>
        </p:nvGrpSpPr>
        <p:grpSpPr>
          <a:xfrm>
            <a:off x="304800" y="2057400"/>
            <a:ext cx="7391400" cy="519462"/>
            <a:chOff x="4572000" y="610612"/>
            <a:chExt cx="4572000" cy="519462"/>
          </a:xfrm>
        </p:grpSpPr>
        <p:sp>
          <p:nvSpPr>
            <p:cNvPr id="5" name="Rectangle 4"/>
            <p:cNvSpPr/>
            <p:nvPr/>
          </p:nvSpPr>
          <p:spPr>
            <a:xfrm>
              <a:off x="4572000" y="610612"/>
              <a:ext cx="4572000" cy="519462"/>
            </a:xfrm>
            <a:prstGeom prst="rect">
              <a:avLst/>
            </a:prstGeom>
            <a:solidFill>
              <a:schemeClr val="accent1"/>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Rectangle 5"/>
            <p:cNvSpPr/>
            <p:nvPr/>
          </p:nvSpPr>
          <p:spPr>
            <a:xfrm>
              <a:off x="4572000" y="610612"/>
              <a:ext cx="4572000" cy="519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r>
                <a:rPr lang="en-US" sz="1800" dirty="0" smtClean="0"/>
                <a:t>Revenue recognition = Satisfaction of a performance obligation</a:t>
              </a:r>
              <a:endParaRPr lang="en-US" sz="1800" dirty="0"/>
            </a:p>
          </p:txBody>
        </p:sp>
      </p:grpSp>
      <p:sp>
        <p:nvSpPr>
          <p:cNvPr id="7" name="Rectangle 6"/>
          <p:cNvSpPr/>
          <p:nvPr/>
        </p:nvSpPr>
        <p:spPr>
          <a:xfrm>
            <a:off x="304800" y="2895600"/>
            <a:ext cx="7391400" cy="519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r>
              <a:rPr lang="en-US" sz="1800" dirty="0" smtClean="0"/>
              <a:t>Satisfaction of a </a:t>
            </a:r>
            <a:br>
              <a:rPr lang="en-US" sz="1800" dirty="0" smtClean="0"/>
            </a:br>
            <a:r>
              <a:rPr lang="en-US" sz="1800" dirty="0" smtClean="0"/>
              <a:t>performance obligation = Transfer of a good or service to a customer</a:t>
            </a:r>
            <a:endParaRPr lang="en-US" sz="1800" dirty="0"/>
          </a:p>
        </p:txBody>
      </p:sp>
      <p:sp>
        <p:nvSpPr>
          <p:cNvPr id="8" name="Rectangle 7"/>
          <p:cNvSpPr/>
          <p:nvPr/>
        </p:nvSpPr>
        <p:spPr>
          <a:xfrm>
            <a:off x="304800" y="3810000"/>
            <a:ext cx="7391400" cy="519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r>
              <a:rPr lang="en-US" sz="1800" dirty="0" smtClean="0"/>
              <a:t>Transfer of a good or </a:t>
            </a:r>
            <a:br>
              <a:rPr lang="en-US" sz="1800" dirty="0" smtClean="0"/>
            </a:br>
            <a:r>
              <a:rPr lang="en-US" sz="1800" dirty="0" smtClean="0"/>
              <a:t>service to a customer =  Customer obtains control of a good or service</a:t>
            </a:r>
          </a:p>
        </p:txBody>
      </p:sp>
      <p:cxnSp>
        <p:nvCxnSpPr>
          <p:cNvPr id="10" name="Straight Connector 9"/>
          <p:cNvCxnSpPr/>
          <p:nvPr/>
        </p:nvCxnSpPr>
        <p:spPr>
          <a:xfrm>
            <a:off x="381000" y="4800600"/>
            <a:ext cx="548640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304800" y="5029200"/>
            <a:ext cx="7391400" cy="519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r>
              <a:rPr lang="en-US" sz="1800" dirty="0" smtClean="0"/>
              <a:t>Revenue recognition =  Customer obtains control of a good or service</a:t>
            </a:r>
            <a:endParaRPr lang="en-US" sz="1800" dirty="0"/>
          </a:p>
        </p:txBody>
      </p:sp>
      <p:sp>
        <p:nvSpPr>
          <p:cNvPr id="15" name="Rectangle 14"/>
          <p:cNvSpPr/>
          <p:nvPr/>
        </p:nvSpPr>
        <p:spPr>
          <a:xfrm>
            <a:off x="6477000" y="22860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r>
              <a:rPr lang="en-US" sz="1400" i="1" dirty="0" smtClean="0"/>
              <a:t>The initial principle…</a:t>
            </a:r>
            <a:endParaRPr lang="en-US" sz="1400" i="1" dirty="0"/>
          </a:p>
        </p:txBody>
      </p:sp>
      <p:sp>
        <p:nvSpPr>
          <p:cNvPr id="16" name="Rectangle 15"/>
          <p:cNvSpPr/>
          <p:nvPr/>
        </p:nvSpPr>
        <p:spPr>
          <a:xfrm>
            <a:off x="6019800" y="1143000"/>
            <a:ext cx="2819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endParaRPr lang="en-US" sz="1400" dirty="0" smtClean="0">
              <a:solidFill>
                <a:srgbClr val="7030A0"/>
              </a:solidFill>
            </a:endParaRPr>
          </a:p>
        </p:txBody>
      </p:sp>
      <p:sp>
        <p:nvSpPr>
          <p:cNvPr id="17" name="Rectangle 16"/>
          <p:cNvSpPr/>
          <p:nvPr/>
        </p:nvSpPr>
        <p:spPr>
          <a:xfrm>
            <a:off x="304800" y="228600"/>
            <a:ext cx="80772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r>
              <a:rPr lang="en-US" dirty="0" smtClean="0">
                <a:solidFill>
                  <a:schemeClr val="tx2"/>
                </a:solidFill>
                <a:latin typeface="+mj-lt"/>
                <a:ea typeface="+mj-ea"/>
                <a:cs typeface="+mj-cs"/>
              </a:rPr>
              <a:t>A change in accounting principle</a:t>
            </a:r>
            <a:endParaRPr lang="en-US" dirty="0">
              <a:solidFill>
                <a:schemeClr val="tx2"/>
              </a:solidFill>
              <a:latin typeface="+mj-lt"/>
              <a:ea typeface="+mj-ea"/>
              <a:cs typeface="+mj-cs"/>
            </a:endParaRPr>
          </a:p>
        </p:txBody>
      </p:sp>
      <p:sp>
        <p:nvSpPr>
          <p:cNvPr id="18" name="Rectangle 17"/>
          <p:cNvSpPr/>
          <p:nvPr/>
        </p:nvSpPr>
        <p:spPr>
          <a:xfrm>
            <a:off x="304800" y="1295400"/>
            <a:ext cx="5867400" cy="519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endParaRPr lang="en-US" sz="1400" dirty="0">
              <a:solidFill>
                <a:srgbClr val="7030A0"/>
              </a:solidFill>
            </a:endParaRPr>
          </a:p>
        </p:txBody>
      </p:sp>
      <p:sp>
        <p:nvSpPr>
          <p:cNvPr id="20" name="Rectangle 19"/>
          <p:cNvSpPr/>
          <p:nvPr/>
        </p:nvSpPr>
        <p:spPr>
          <a:xfrm>
            <a:off x="6400800" y="30480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endParaRPr lang="en-US" sz="1400" i="1" dirty="0"/>
          </a:p>
        </p:txBody>
      </p:sp>
      <p:sp>
        <p:nvSpPr>
          <p:cNvPr id="29" name="Rectangle 28"/>
          <p:cNvSpPr/>
          <p:nvPr/>
        </p:nvSpPr>
        <p:spPr>
          <a:xfrm>
            <a:off x="6172200" y="43434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endParaRPr lang="en-US" sz="1000" i="1" dirty="0">
              <a:solidFill>
                <a:srgbClr val="FF0000"/>
              </a:solidFill>
            </a:endParaRPr>
          </a:p>
        </p:txBody>
      </p:sp>
      <p:sp>
        <p:nvSpPr>
          <p:cNvPr id="22" name="Rectangle 21"/>
          <p:cNvSpPr/>
          <p:nvPr/>
        </p:nvSpPr>
        <p:spPr>
          <a:xfrm>
            <a:off x="6705600" y="32766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r>
              <a:rPr lang="en-US" sz="1400" i="1" dirty="0" smtClean="0"/>
              <a:t>is transformed…</a:t>
            </a:r>
            <a:endParaRPr lang="en-US" sz="1400" i="1" dirty="0"/>
          </a:p>
        </p:txBody>
      </p:sp>
      <p:sp>
        <p:nvSpPr>
          <p:cNvPr id="24" name="Rectangle 23"/>
          <p:cNvSpPr/>
          <p:nvPr/>
        </p:nvSpPr>
        <p:spPr>
          <a:xfrm>
            <a:off x="6553200" y="44958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endParaRPr lang="en-US" sz="1400" i="1" dirty="0"/>
          </a:p>
        </p:txBody>
      </p:sp>
      <p:sp>
        <p:nvSpPr>
          <p:cNvPr id="23" name="Rectangle 22"/>
          <p:cNvSpPr/>
          <p:nvPr/>
        </p:nvSpPr>
        <p:spPr>
          <a:xfrm>
            <a:off x="6477000" y="41910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r>
              <a:rPr lang="en-US" sz="1400" i="1" dirty="0" smtClean="0"/>
              <a:t>to a different principle</a:t>
            </a:r>
            <a:endParaRPr lang="en-US" sz="1400" i="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cutting issues</a:t>
            </a:r>
            <a:endParaRPr lang="en-US" dirty="0"/>
          </a:p>
        </p:txBody>
      </p:sp>
      <p:sp>
        <p:nvSpPr>
          <p:cNvPr id="3" name="Text Placeholder 2"/>
          <p:cNvSpPr>
            <a:spLocks noGrp="1"/>
          </p:cNvSpPr>
          <p:nvPr>
            <p:ph type="body" idx="1"/>
          </p:nvPr>
        </p:nvSpPr>
        <p:spPr/>
        <p:txBody>
          <a:bodyPr/>
          <a:lstStyle/>
          <a:p>
            <a:r>
              <a:rPr lang="en-US" sz="2400" dirty="0" smtClean="0"/>
              <a:t>A model that focuses on derecognition of the performance obligation instead of transfer of control may prove to be more understandable to both preparers and readers of the financial statements</a:t>
            </a:r>
          </a:p>
          <a:p>
            <a:r>
              <a:rPr lang="en-US" sz="2400" dirty="0" smtClean="0"/>
              <a:t>The issue of executory contracts extends beyond revenue recognition</a:t>
            </a:r>
          </a:p>
          <a:p>
            <a:pPr lvl="1"/>
            <a:r>
              <a:rPr lang="en-US" sz="2400" dirty="0" smtClean="0"/>
              <a:t>The accounting for purchases</a:t>
            </a:r>
          </a:p>
          <a:p>
            <a:pPr lvl="1"/>
            <a:r>
              <a:rPr lang="en-US" sz="2400" dirty="0" smtClean="0"/>
              <a:t>The accounting for leases </a:t>
            </a:r>
          </a:p>
          <a:p>
            <a:endParaRPr lang="en-US" dirty="0"/>
          </a:p>
        </p:txBody>
      </p:sp>
      <p:pic>
        <p:nvPicPr>
          <p:cNvPr id="5" name="Picture 4" descr="books_ledger_black.JPG"/>
          <p:cNvPicPr>
            <a:picLocks/>
          </p:cNvPicPr>
          <p:nvPr/>
        </p:nvPicPr>
        <p:blipFill>
          <a:blip r:embed="rId3" cstate="print"/>
          <a:stretch>
            <a:fillRect/>
          </a:stretch>
        </p:blipFill>
        <p:spPr>
          <a:xfrm>
            <a:off x="6858000" y="4191000"/>
            <a:ext cx="1752600" cy="18288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private conceptual framework:</a:t>
            </a:r>
            <a:br>
              <a:rPr lang="en-US" dirty="0" smtClean="0"/>
            </a:br>
            <a:r>
              <a:rPr lang="en-US" dirty="0" smtClean="0"/>
              <a:t>Revenue recognition</a:t>
            </a:r>
            <a:endParaRPr lang="en-US" dirty="0"/>
          </a:p>
        </p:txBody>
      </p:sp>
      <p:sp>
        <p:nvSpPr>
          <p:cNvPr id="3" name="Text Placeholder 2"/>
          <p:cNvSpPr>
            <a:spLocks noGrp="1"/>
          </p:cNvSpPr>
          <p:nvPr>
            <p:ph type="body" idx="1"/>
          </p:nvPr>
        </p:nvSpPr>
        <p:spPr>
          <a:xfrm>
            <a:off x="304800" y="2133600"/>
            <a:ext cx="8423275" cy="4197370"/>
          </a:xfrm>
        </p:spPr>
        <p:txBody>
          <a:bodyPr/>
          <a:lstStyle/>
          <a:p>
            <a:pPr>
              <a:buNone/>
            </a:pPr>
            <a:r>
              <a:rPr lang="en-US" sz="2000" b="1" i="1" dirty="0" smtClean="0"/>
              <a:t>Paragraph 5</a:t>
            </a:r>
          </a:p>
          <a:p>
            <a:pPr>
              <a:buNone/>
            </a:pPr>
            <a:r>
              <a:rPr lang="en-US" sz="2000" b="1" i="1" dirty="0" smtClean="0"/>
              <a:t>5. The objective of the proposed guidance is to establish the principles that an entity shall apply to report useful information to users of its financial statements about the amount, timing, and uncertainty of revenue and cash flows arising from a contract with a customer.</a:t>
            </a:r>
          </a:p>
          <a:p>
            <a:pPr>
              <a:buNone/>
            </a:pPr>
            <a:endParaRPr lang="en-US" sz="2000" b="1" i="1" dirty="0" smtClean="0"/>
          </a:p>
          <a:p>
            <a:pPr>
              <a:buNone/>
            </a:pPr>
            <a:r>
              <a:rPr lang="en-US" sz="2000" b="1" i="1" dirty="0" smtClean="0"/>
              <a:t>Question 10 - The objective of the Boards’ proposed disclosure requirements is to help users of financial statements understand the amount, timing, and uncertainty of revenue and cash flows arising from contracts with customers. Do you think the proposed disclosure requirements will meet that objective? If not, why?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new conceptual framework…</a:t>
            </a:r>
            <a:br>
              <a:rPr lang="en-US" dirty="0" smtClean="0"/>
            </a:br>
            <a:r>
              <a:rPr lang="en-US" dirty="0" smtClean="0"/>
              <a:t>	now running late</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80999" y="2209800"/>
            <a:ext cx="5510623" cy="1600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response</a:t>
            </a:r>
            <a:endParaRPr lang="en-US" dirty="0"/>
          </a:p>
        </p:txBody>
      </p:sp>
      <p:sp>
        <p:nvSpPr>
          <p:cNvPr id="3" name="Text Placeholder 2"/>
          <p:cNvSpPr>
            <a:spLocks noGrp="1"/>
          </p:cNvSpPr>
          <p:nvPr>
            <p:ph type="body" idx="1"/>
          </p:nvPr>
        </p:nvSpPr>
        <p:spPr/>
        <p:txBody>
          <a:bodyPr/>
          <a:lstStyle/>
          <a:p>
            <a:pPr indent="0">
              <a:buNone/>
            </a:pPr>
            <a:r>
              <a:rPr lang="en-US" sz="2000" b="1" i="1" dirty="0" smtClean="0"/>
              <a:t>We think the proposed disclosure objective is inconsistent with The Conceptual Framework for Financial Reporting 2010. That document (at OB3 for example) explains that the users of financial statements make an assessment of prospects for future net cash inflows to an entity. </a:t>
            </a:r>
          </a:p>
          <a:p>
            <a:pPr indent="0">
              <a:buNone/>
            </a:pPr>
            <a:r>
              <a:rPr lang="en-US" sz="2000" b="1" i="1" dirty="0" smtClean="0"/>
              <a:t>The proposed objectives in paragraph 5 and in paragraph 69 could be viewed as shifting responsibility from the user to the reporting entity to make the assessment of the amount, timing and uncertainty of future cash flows. </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issues</a:t>
            </a:r>
            <a:endParaRPr lang="en-US" dirty="0"/>
          </a:p>
        </p:txBody>
      </p:sp>
      <p:sp>
        <p:nvSpPr>
          <p:cNvPr id="3" name="Text Placeholder 2"/>
          <p:cNvSpPr>
            <a:spLocks noGrp="1"/>
          </p:cNvSpPr>
          <p:nvPr>
            <p:ph type="body" idx="1"/>
          </p:nvPr>
        </p:nvSpPr>
        <p:spPr/>
        <p:txBody>
          <a:bodyPr/>
          <a:lstStyle/>
          <a:p>
            <a:r>
              <a:rPr lang="en-US" sz="2400" dirty="0" smtClean="0"/>
              <a:t>More focus on contracts than shipping or billing documents</a:t>
            </a:r>
          </a:p>
          <a:p>
            <a:r>
              <a:rPr lang="en-US" sz="2400" dirty="0" smtClean="0"/>
              <a:t>Allocation of revenue to multiple element contracts</a:t>
            </a:r>
          </a:p>
          <a:p>
            <a:r>
              <a:rPr lang="en-US" sz="2400" dirty="0" smtClean="0"/>
              <a:t>Onerous contracts</a:t>
            </a:r>
          </a:p>
          <a:p>
            <a:endParaRPr lang="en-US" dirty="0"/>
          </a:p>
        </p:txBody>
      </p:sp>
      <p:pic>
        <p:nvPicPr>
          <p:cNvPr id="4" name="Picture 3" descr="books_ledger_black.JPG"/>
          <p:cNvPicPr>
            <a:picLocks/>
          </p:cNvPicPr>
          <p:nvPr/>
        </p:nvPicPr>
        <p:blipFill>
          <a:blip r:embed="rId3" cstate="print"/>
          <a:stretch>
            <a:fillRect/>
          </a:stretch>
        </p:blipFill>
        <p:spPr>
          <a:xfrm>
            <a:off x="6858000" y="4191000"/>
            <a:ext cx="1752600" cy="18288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304800" y="1905000"/>
            <a:ext cx="8423275" cy="4337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Lease Accounting: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A Whole New Ballgame</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endParaRPr kumimoji="0" lang="en-US" sz="24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5" name="Picture 4" descr="whistle_orange.JPG"/>
          <p:cNvPicPr>
            <a:picLocks/>
          </p:cNvPicPr>
          <p:nvPr/>
        </p:nvPicPr>
        <p:blipFill>
          <a:blip r:embed="rId3" cstate="print"/>
          <a:stretch>
            <a:fillRect/>
          </a:stretch>
        </p:blipFill>
        <p:spPr>
          <a:xfrm>
            <a:off x="685800" y="2743200"/>
            <a:ext cx="2880360" cy="2880360"/>
          </a:xfrm>
          <a:prstGeom prst="rect">
            <a:avLst/>
          </a:prstGeom>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When is a lease a sale, a partial sale, or an executory contract? </a:t>
            </a:r>
            <a:br>
              <a:rPr lang="en-US" dirty="0" smtClean="0"/>
            </a:br>
            <a:r>
              <a:rPr lang="en-US" dirty="0" smtClean="0"/>
              <a:t/>
            </a:r>
            <a:br>
              <a:rPr lang="en-US" dirty="0" smtClean="0"/>
            </a:br>
            <a:endParaRPr lang="en-US" dirty="0"/>
          </a:p>
        </p:txBody>
      </p:sp>
      <p:sp>
        <p:nvSpPr>
          <p:cNvPr id="11" name="TextBox 10"/>
          <p:cNvSpPr txBox="1"/>
          <p:nvPr/>
        </p:nvSpPr>
        <p:spPr>
          <a:xfrm>
            <a:off x="1275080" y="5613400"/>
            <a:ext cx="6917278" cy="646331"/>
          </a:xfrm>
          <a:prstGeom prst="rect">
            <a:avLst/>
          </a:prstGeom>
          <a:noFill/>
        </p:spPr>
        <p:txBody>
          <a:bodyPr wrap="none" rtlCol="0">
            <a:spAutoFit/>
          </a:bodyPr>
          <a:lstStyle/>
          <a:p>
            <a:pPr>
              <a:buClr>
                <a:srgbClr val="000000"/>
              </a:buClr>
            </a:pPr>
            <a:r>
              <a:rPr lang="en-US" sz="1800" dirty="0" smtClean="0">
                <a:solidFill>
                  <a:srgbClr val="000000"/>
                </a:solidFill>
              </a:rPr>
              <a:t>The Boards have not redeliberated this model but are likely to</a:t>
            </a:r>
            <a:br>
              <a:rPr lang="en-US" sz="1800" dirty="0" smtClean="0">
                <a:solidFill>
                  <a:srgbClr val="000000"/>
                </a:solidFill>
              </a:rPr>
            </a:br>
            <a:r>
              <a:rPr lang="en-US" sz="1800" dirty="0" smtClean="0">
                <a:solidFill>
                  <a:srgbClr val="000000"/>
                </a:solidFill>
              </a:rPr>
              <a:t>make changes based on decisions made about lessee accounting</a:t>
            </a:r>
          </a:p>
        </p:txBody>
      </p:sp>
      <p:sp>
        <p:nvSpPr>
          <p:cNvPr id="13" name="Rectangle 12"/>
          <p:cNvSpPr/>
          <p:nvPr/>
        </p:nvSpPr>
        <p:spPr>
          <a:xfrm>
            <a:off x="990600" y="5410200"/>
            <a:ext cx="7416800" cy="955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2D7F"/>
              </a:solidFill>
            </a:endParaRPr>
          </a:p>
        </p:txBody>
      </p:sp>
      <p:grpSp>
        <p:nvGrpSpPr>
          <p:cNvPr id="3" name="Group 18"/>
          <p:cNvGrpSpPr/>
          <p:nvPr/>
        </p:nvGrpSpPr>
        <p:grpSpPr>
          <a:xfrm>
            <a:off x="530768" y="2193536"/>
            <a:ext cx="7969149" cy="2832605"/>
            <a:chOff x="493189" y="2143432"/>
            <a:chExt cx="7969149" cy="2832605"/>
          </a:xfrm>
        </p:grpSpPr>
        <p:sp>
          <p:nvSpPr>
            <p:cNvPr id="7" name="TextBox 6"/>
            <p:cNvSpPr txBox="1"/>
            <p:nvPr/>
          </p:nvSpPr>
          <p:spPr>
            <a:xfrm>
              <a:off x="493189" y="4299256"/>
              <a:ext cx="2063385" cy="584775"/>
            </a:xfrm>
            <a:prstGeom prst="rect">
              <a:avLst/>
            </a:prstGeom>
            <a:noFill/>
          </p:spPr>
          <p:txBody>
            <a:bodyPr wrap="none" rtlCol="0">
              <a:spAutoFit/>
            </a:bodyPr>
            <a:lstStyle/>
            <a:p>
              <a:r>
                <a:rPr lang="en-US" sz="1600" dirty="0" smtClean="0">
                  <a:solidFill>
                    <a:srgbClr val="000000"/>
                  </a:solidFill>
                </a:rPr>
                <a:t>Revenue recognition</a:t>
              </a:r>
            </a:p>
            <a:p>
              <a:pPr algn="ctr"/>
              <a:r>
                <a:rPr lang="en-US" sz="1600" dirty="0">
                  <a:solidFill>
                    <a:srgbClr val="000000"/>
                  </a:solidFill>
                </a:rPr>
                <a:t>s</a:t>
              </a:r>
              <a:r>
                <a:rPr lang="en-US" sz="1600" dirty="0" smtClean="0">
                  <a:solidFill>
                    <a:srgbClr val="000000"/>
                  </a:solidFill>
                </a:rPr>
                <a:t>tandard</a:t>
              </a:r>
            </a:p>
          </p:txBody>
        </p:sp>
        <p:sp>
          <p:nvSpPr>
            <p:cNvPr id="8" name="TextBox 7"/>
            <p:cNvSpPr txBox="1"/>
            <p:nvPr/>
          </p:nvSpPr>
          <p:spPr>
            <a:xfrm>
              <a:off x="3541590" y="4318699"/>
              <a:ext cx="1848583" cy="584775"/>
            </a:xfrm>
            <a:prstGeom prst="rect">
              <a:avLst/>
            </a:prstGeom>
            <a:noFill/>
          </p:spPr>
          <p:txBody>
            <a:bodyPr wrap="none" rtlCol="0">
              <a:spAutoFit/>
            </a:bodyPr>
            <a:lstStyle/>
            <a:p>
              <a:pPr algn="ctr"/>
              <a:r>
                <a:rPr lang="en-US" sz="1600" dirty="0" smtClean="0">
                  <a:solidFill>
                    <a:srgbClr val="000000"/>
                  </a:solidFill>
                </a:rPr>
                <a:t>Lease accounting </a:t>
              </a:r>
              <a:br>
                <a:rPr lang="en-US" sz="1600" dirty="0" smtClean="0">
                  <a:solidFill>
                    <a:srgbClr val="000000"/>
                  </a:solidFill>
                </a:rPr>
              </a:br>
              <a:r>
                <a:rPr lang="en-US" sz="1600" dirty="0" smtClean="0">
                  <a:solidFill>
                    <a:srgbClr val="000000"/>
                  </a:solidFill>
                </a:rPr>
                <a:t>standard</a:t>
              </a:r>
            </a:p>
          </p:txBody>
        </p:sp>
        <p:sp>
          <p:nvSpPr>
            <p:cNvPr id="9" name="TextBox 8"/>
            <p:cNvSpPr txBox="1"/>
            <p:nvPr/>
          </p:nvSpPr>
          <p:spPr>
            <a:xfrm>
              <a:off x="6398953" y="4293646"/>
              <a:ext cx="2063385" cy="584775"/>
            </a:xfrm>
            <a:prstGeom prst="rect">
              <a:avLst/>
            </a:prstGeom>
            <a:noFill/>
          </p:spPr>
          <p:txBody>
            <a:bodyPr wrap="none" rtlCol="0">
              <a:spAutoFit/>
            </a:bodyPr>
            <a:lstStyle/>
            <a:p>
              <a:pPr algn="ctr"/>
              <a:r>
                <a:rPr lang="en-US" sz="1600" dirty="0" smtClean="0">
                  <a:solidFill>
                    <a:srgbClr val="000000"/>
                  </a:solidFill>
                </a:rPr>
                <a:t>Revenue recognition</a:t>
              </a:r>
            </a:p>
            <a:p>
              <a:pPr algn="ctr"/>
              <a:r>
                <a:rPr lang="en-US" sz="1600" dirty="0" smtClean="0">
                  <a:solidFill>
                    <a:srgbClr val="000000"/>
                  </a:solidFill>
                </a:rPr>
                <a:t>standard</a:t>
              </a:r>
            </a:p>
          </p:txBody>
        </p:sp>
        <p:sp>
          <p:nvSpPr>
            <p:cNvPr id="10" name="TextBox 9"/>
            <p:cNvSpPr txBox="1"/>
            <p:nvPr/>
          </p:nvSpPr>
          <p:spPr>
            <a:xfrm>
              <a:off x="5396714" y="2143432"/>
              <a:ext cx="1713614" cy="584775"/>
            </a:xfrm>
            <a:prstGeom prst="rect">
              <a:avLst/>
            </a:prstGeom>
            <a:noFill/>
          </p:spPr>
          <p:txBody>
            <a:bodyPr wrap="square" rtlCol="0">
              <a:spAutoFit/>
            </a:bodyPr>
            <a:lstStyle/>
            <a:p>
              <a:pPr algn="ctr"/>
              <a:r>
                <a:rPr lang="en-US" sz="1600" dirty="0" smtClean="0">
                  <a:solidFill>
                    <a:srgbClr val="000000"/>
                  </a:solidFill>
                </a:rPr>
                <a:t>Boundary for distinct services</a:t>
              </a:r>
              <a:endParaRPr lang="en-US" sz="1600" dirty="0">
                <a:solidFill>
                  <a:srgbClr val="000000"/>
                </a:solidFill>
              </a:endParaRPr>
            </a:p>
          </p:txBody>
        </p:sp>
        <p:sp>
          <p:nvSpPr>
            <p:cNvPr id="14" name="Rectangle 13"/>
            <p:cNvSpPr/>
            <p:nvPr/>
          </p:nvSpPr>
          <p:spPr>
            <a:xfrm>
              <a:off x="4538663" y="3043555"/>
              <a:ext cx="3795712" cy="1026160"/>
            </a:xfrm>
            <a:prstGeom prst="rect">
              <a:avLst/>
            </a:prstGeom>
            <a:gradFill flip="none" rotWithShape="0">
              <a:gsLst>
                <a:gs pos="0">
                  <a:schemeClr val="accent2">
                    <a:lumMod val="50000"/>
                    <a:lumOff val="50000"/>
                  </a:schemeClr>
                </a:gs>
                <a:gs pos="50000">
                  <a:schemeClr val="accent1">
                    <a:shade val="67500"/>
                    <a:satMod val="115000"/>
                  </a:schemeClr>
                </a:gs>
                <a:gs pos="100000">
                  <a:schemeClr val="accent1">
                    <a:shade val="100000"/>
                    <a:satMod val="115000"/>
                  </a:schemeClr>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2D7F"/>
                </a:solidFill>
              </a:endParaRPr>
            </a:p>
          </p:txBody>
        </p:sp>
        <p:sp>
          <p:nvSpPr>
            <p:cNvPr id="15" name="Rectangle 14"/>
            <p:cNvSpPr/>
            <p:nvPr/>
          </p:nvSpPr>
          <p:spPr>
            <a:xfrm rot="10800000">
              <a:off x="796925" y="3043555"/>
              <a:ext cx="3741738" cy="1026160"/>
            </a:xfrm>
            <a:prstGeom prst="rect">
              <a:avLst/>
            </a:prstGeom>
            <a:gradFill flip="none" rotWithShape="1">
              <a:gsLst>
                <a:gs pos="0">
                  <a:srgbClr val="4F2D7F"/>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2D7F"/>
                </a:solidFill>
              </a:endParaRPr>
            </a:p>
          </p:txBody>
        </p:sp>
        <p:cxnSp>
          <p:nvCxnSpPr>
            <p:cNvPr id="17" name="Straight Connector 16"/>
            <p:cNvCxnSpPr/>
            <p:nvPr/>
          </p:nvCxnSpPr>
          <p:spPr>
            <a:xfrm rot="5400000">
              <a:off x="4046618" y="3556507"/>
              <a:ext cx="1004410"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423969" y="3113947"/>
              <a:ext cx="1743001" cy="1015663"/>
            </a:xfrm>
            <a:prstGeom prst="rect">
              <a:avLst/>
            </a:prstGeom>
          </p:spPr>
          <p:txBody>
            <a:bodyPr wrap="square">
              <a:spAutoFit/>
            </a:bodyPr>
            <a:lstStyle/>
            <a:p>
              <a:pPr algn="ctr"/>
              <a:r>
                <a:rPr lang="en-US" sz="2000" dirty="0" smtClean="0">
                  <a:solidFill>
                    <a:srgbClr val="000000"/>
                  </a:solidFill>
                </a:rPr>
                <a:t>Performance obligation (service)</a:t>
              </a:r>
            </a:p>
          </p:txBody>
        </p:sp>
        <p:sp>
          <p:nvSpPr>
            <p:cNvPr id="22" name="Rectangle 21"/>
            <p:cNvSpPr/>
            <p:nvPr/>
          </p:nvSpPr>
          <p:spPr>
            <a:xfrm>
              <a:off x="2743200" y="3088895"/>
              <a:ext cx="1828800" cy="1015663"/>
            </a:xfrm>
            <a:prstGeom prst="rect">
              <a:avLst/>
            </a:prstGeom>
          </p:spPr>
          <p:txBody>
            <a:bodyPr wrap="square">
              <a:spAutoFit/>
            </a:bodyPr>
            <a:lstStyle/>
            <a:p>
              <a:pPr algn="ctr"/>
              <a:r>
                <a:rPr lang="en-US" sz="2000" dirty="0" smtClean="0">
                  <a:solidFill>
                    <a:srgbClr val="000000"/>
                  </a:solidFill>
                </a:rPr>
                <a:t>Derecognition approach</a:t>
              </a:r>
            </a:p>
            <a:p>
              <a:pPr algn="ctr"/>
              <a:r>
                <a:rPr lang="en-US" sz="2000" dirty="0" smtClean="0">
                  <a:solidFill>
                    <a:srgbClr val="000000"/>
                  </a:solidFill>
                </a:rPr>
                <a:t>(partial sale)</a:t>
              </a:r>
            </a:p>
          </p:txBody>
        </p:sp>
        <p:sp>
          <p:nvSpPr>
            <p:cNvPr id="23" name="Rectangle 22"/>
            <p:cNvSpPr/>
            <p:nvPr/>
          </p:nvSpPr>
          <p:spPr>
            <a:xfrm>
              <a:off x="1164922" y="3151525"/>
              <a:ext cx="1227549" cy="707886"/>
            </a:xfrm>
            <a:prstGeom prst="rect">
              <a:avLst/>
            </a:prstGeom>
          </p:spPr>
          <p:txBody>
            <a:bodyPr wrap="square">
              <a:spAutoFit/>
            </a:bodyPr>
            <a:lstStyle/>
            <a:p>
              <a:pPr algn="ctr"/>
              <a:r>
                <a:rPr lang="en-US" sz="2000" dirty="0" smtClean="0">
                  <a:solidFill>
                    <a:srgbClr val="000000"/>
                  </a:solidFill>
                </a:rPr>
                <a:t>Sale of a good</a:t>
              </a:r>
            </a:p>
          </p:txBody>
        </p:sp>
        <p:cxnSp>
          <p:nvCxnSpPr>
            <p:cNvPr id="25" name="Straight Connector 24"/>
            <p:cNvCxnSpPr/>
            <p:nvPr/>
          </p:nvCxnSpPr>
          <p:spPr>
            <a:xfrm rot="5400000">
              <a:off x="1567791" y="3902145"/>
              <a:ext cx="2147783" cy="1"/>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185531" y="3868108"/>
              <a:ext cx="2147783" cy="1"/>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4574088" y="3153613"/>
            <a:ext cx="1828800" cy="1015663"/>
          </a:xfrm>
          <a:prstGeom prst="rect">
            <a:avLst/>
          </a:prstGeom>
        </p:spPr>
        <p:txBody>
          <a:bodyPr wrap="square">
            <a:spAutoFit/>
          </a:bodyPr>
          <a:lstStyle/>
          <a:p>
            <a:pPr algn="ctr"/>
            <a:r>
              <a:rPr lang="en-US" sz="2000" dirty="0" smtClean="0">
                <a:solidFill>
                  <a:srgbClr val="000000"/>
                </a:solidFill>
              </a:rPr>
              <a:t>Performance</a:t>
            </a:r>
            <a:br>
              <a:rPr lang="en-US" sz="2000" dirty="0" smtClean="0">
                <a:solidFill>
                  <a:srgbClr val="000000"/>
                </a:solidFill>
              </a:rPr>
            </a:br>
            <a:r>
              <a:rPr lang="en-US" sz="2000" dirty="0" smtClean="0">
                <a:solidFill>
                  <a:srgbClr val="000000"/>
                </a:solidFill>
              </a:rPr>
              <a:t>obligation</a:t>
            </a:r>
          </a:p>
          <a:p>
            <a:pPr algn="ctr"/>
            <a:r>
              <a:rPr lang="en-US" sz="2000" dirty="0" smtClean="0">
                <a:solidFill>
                  <a:srgbClr val="000000"/>
                </a:solidFill>
              </a:rPr>
              <a:t>(lease)</a:t>
            </a:r>
          </a:p>
        </p:txBody>
      </p:sp>
      <p:cxnSp>
        <p:nvCxnSpPr>
          <p:cNvPr id="24" name="Straight Connector 23"/>
          <p:cNvCxnSpPr/>
          <p:nvPr/>
        </p:nvCxnSpPr>
        <p:spPr>
          <a:xfrm rot="5400000">
            <a:off x="4037611" y="3610100"/>
            <a:ext cx="1021278" cy="4"/>
          </a:xfrm>
          <a:prstGeom prst="line">
            <a:avLst/>
          </a:prstGeom>
          <a:ln w="508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67559" y="1960117"/>
            <a:ext cx="2208810" cy="830997"/>
          </a:xfrm>
          <a:prstGeom prst="rect">
            <a:avLst/>
          </a:prstGeom>
          <a:noFill/>
        </p:spPr>
        <p:txBody>
          <a:bodyPr wrap="square" rtlCol="0">
            <a:spAutoFit/>
          </a:bodyPr>
          <a:lstStyle/>
          <a:p>
            <a:pPr algn="ctr"/>
            <a:r>
              <a:rPr lang="en-US" sz="1600" dirty="0" smtClean="0">
                <a:solidFill>
                  <a:srgbClr val="000000"/>
                </a:solidFill>
              </a:rPr>
              <a:t>Boundary determined by control at the </a:t>
            </a:r>
            <a:r>
              <a:rPr lang="en-US" sz="1600" b="1" dirty="0" smtClean="0">
                <a:solidFill>
                  <a:srgbClr val="000000"/>
                </a:solidFill>
              </a:rPr>
              <a:t>end</a:t>
            </a:r>
            <a:r>
              <a:rPr lang="en-US" sz="1600" dirty="0" smtClean="0">
                <a:solidFill>
                  <a:srgbClr val="000000"/>
                </a:solidFill>
              </a:rPr>
              <a:t> of the lease term</a:t>
            </a:r>
            <a:endParaRPr lang="en-US" sz="1600" dirty="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of use" asset model </a:t>
            </a:r>
            <a:br>
              <a:rPr lang="en-US" dirty="0" smtClean="0"/>
            </a:br>
            <a:endParaRPr lang="en-US" dirty="0"/>
          </a:p>
        </p:txBody>
      </p:sp>
      <p:grpSp>
        <p:nvGrpSpPr>
          <p:cNvPr id="3" name="Group 19"/>
          <p:cNvGrpSpPr/>
          <p:nvPr/>
        </p:nvGrpSpPr>
        <p:grpSpPr>
          <a:xfrm>
            <a:off x="853440" y="5520180"/>
            <a:ext cx="7416800" cy="955040"/>
            <a:chOff x="853440" y="5567680"/>
            <a:chExt cx="7416800" cy="955040"/>
          </a:xfrm>
        </p:grpSpPr>
        <p:sp>
          <p:nvSpPr>
            <p:cNvPr id="11" name="TextBox 10"/>
            <p:cNvSpPr txBox="1"/>
            <p:nvPr/>
          </p:nvSpPr>
          <p:spPr>
            <a:xfrm>
              <a:off x="1579880" y="5765800"/>
              <a:ext cx="5775940" cy="369332"/>
            </a:xfrm>
            <a:prstGeom prst="rect">
              <a:avLst/>
            </a:prstGeom>
            <a:noFill/>
          </p:spPr>
          <p:txBody>
            <a:bodyPr wrap="none" rtlCol="0">
              <a:spAutoFit/>
            </a:bodyPr>
            <a:lstStyle/>
            <a:p>
              <a:pPr>
                <a:buClr>
                  <a:srgbClr val="000000"/>
                </a:buClr>
              </a:pPr>
              <a:r>
                <a:rPr lang="en-US" sz="1800" dirty="0" smtClean="0">
                  <a:solidFill>
                    <a:srgbClr val="000000"/>
                  </a:solidFill>
                </a:rPr>
                <a:t>The original model as presented in the Exposure Draft </a:t>
              </a:r>
            </a:p>
          </p:txBody>
        </p:sp>
        <p:sp>
          <p:nvSpPr>
            <p:cNvPr id="13" name="Rectangle 12"/>
            <p:cNvSpPr/>
            <p:nvPr/>
          </p:nvSpPr>
          <p:spPr>
            <a:xfrm>
              <a:off x="853440" y="5567680"/>
              <a:ext cx="7416800" cy="955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2D7F"/>
                </a:solidFill>
              </a:endParaRPr>
            </a:p>
          </p:txBody>
        </p:sp>
      </p:grpSp>
      <p:grpSp>
        <p:nvGrpSpPr>
          <p:cNvPr id="4" name="Group 18"/>
          <p:cNvGrpSpPr/>
          <p:nvPr/>
        </p:nvGrpSpPr>
        <p:grpSpPr>
          <a:xfrm>
            <a:off x="796925" y="1912617"/>
            <a:ext cx="7537450" cy="3237079"/>
            <a:chOff x="796925" y="1912617"/>
            <a:chExt cx="7537450" cy="3237079"/>
          </a:xfrm>
        </p:grpSpPr>
        <p:sp>
          <p:nvSpPr>
            <p:cNvPr id="6" name="TextBox 5"/>
            <p:cNvSpPr txBox="1"/>
            <p:nvPr/>
          </p:nvSpPr>
          <p:spPr>
            <a:xfrm>
              <a:off x="2125684" y="1912617"/>
              <a:ext cx="2208810" cy="830997"/>
            </a:xfrm>
            <a:prstGeom prst="rect">
              <a:avLst/>
            </a:prstGeom>
            <a:noFill/>
          </p:spPr>
          <p:txBody>
            <a:bodyPr wrap="square" rtlCol="0">
              <a:spAutoFit/>
            </a:bodyPr>
            <a:lstStyle/>
            <a:p>
              <a:pPr algn="ctr"/>
              <a:r>
                <a:rPr lang="en-US" sz="1600" dirty="0" smtClean="0">
                  <a:solidFill>
                    <a:srgbClr val="000000"/>
                  </a:solidFill>
                </a:rPr>
                <a:t>Boundary determined by control at the </a:t>
              </a:r>
              <a:r>
                <a:rPr lang="en-US" sz="1600" b="1" dirty="0" smtClean="0">
                  <a:solidFill>
                    <a:srgbClr val="000000"/>
                  </a:solidFill>
                </a:rPr>
                <a:t>end</a:t>
              </a:r>
              <a:r>
                <a:rPr lang="en-US" sz="1600" dirty="0" smtClean="0">
                  <a:solidFill>
                    <a:srgbClr val="000000"/>
                  </a:solidFill>
                </a:rPr>
                <a:t> of the lease term</a:t>
              </a:r>
              <a:endParaRPr lang="en-US" sz="1600" dirty="0">
                <a:solidFill>
                  <a:srgbClr val="000000"/>
                </a:solidFill>
              </a:endParaRPr>
            </a:p>
          </p:txBody>
        </p:sp>
        <p:sp>
          <p:nvSpPr>
            <p:cNvPr id="7" name="TextBox 6"/>
            <p:cNvSpPr txBox="1"/>
            <p:nvPr/>
          </p:nvSpPr>
          <p:spPr>
            <a:xfrm>
              <a:off x="981704" y="4318699"/>
              <a:ext cx="1906163" cy="830997"/>
            </a:xfrm>
            <a:prstGeom prst="rect">
              <a:avLst/>
            </a:prstGeom>
            <a:noFill/>
          </p:spPr>
          <p:txBody>
            <a:bodyPr wrap="none" rtlCol="0">
              <a:spAutoFit/>
            </a:bodyPr>
            <a:lstStyle/>
            <a:p>
              <a:r>
                <a:rPr lang="en-US" sz="1600" dirty="0" smtClean="0">
                  <a:solidFill>
                    <a:srgbClr val="000000"/>
                  </a:solidFill>
                </a:rPr>
                <a:t>IAS 16 or ASC 360</a:t>
              </a:r>
              <a:br>
                <a:rPr lang="en-US" sz="1600" dirty="0" smtClean="0">
                  <a:solidFill>
                    <a:srgbClr val="000000"/>
                  </a:solidFill>
                </a:rPr>
              </a:br>
              <a:r>
                <a:rPr lang="en-US" sz="1600" dirty="0" smtClean="0">
                  <a:solidFill>
                    <a:srgbClr val="000000"/>
                  </a:solidFill>
                </a:rPr>
                <a:t>Property, Plant </a:t>
              </a:r>
            </a:p>
            <a:p>
              <a:r>
                <a:rPr lang="en-US" sz="1600" dirty="0" smtClean="0">
                  <a:solidFill>
                    <a:srgbClr val="000000"/>
                  </a:solidFill>
                </a:rPr>
                <a:t>and Equipment </a:t>
              </a:r>
            </a:p>
          </p:txBody>
        </p:sp>
        <p:sp>
          <p:nvSpPr>
            <p:cNvPr id="8" name="TextBox 7"/>
            <p:cNvSpPr txBox="1"/>
            <p:nvPr/>
          </p:nvSpPr>
          <p:spPr>
            <a:xfrm>
              <a:off x="3541590" y="4318699"/>
              <a:ext cx="1848583" cy="584775"/>
            </a:xfrm>
            <a:prstGeom prst="rect">
              <a:avLst/>
            </a:prstGeom>
            <a:noFill/>
          </p:spPr>
          <p:txBody>
            <a:bodyPr wrap="none" rtlCol="0">
              <a:spAutoFit/>
            </a:bodyPr>
            <a:lstStyle/>
            <a:p>
              <a:pPr algn="ctr"/>
              <a:r>
                <a:rPr lang="en-US" sz="1600" dirty="0" smtClean="0">
                  <a:solidFill>
                    <a:srgbClr val="000000"/>
                  </a:solidFill>
                </a:rPr>
                <a:t>Lease accounting </a:t>
              </a:r>
              <a:br>
                <a:rPr lang="en-US" sz="1600" dirty="0" smtClean="0">
                  <a:solidFill>
                    <a:srgbClr val="000000"/>
                  </a:solidFill>
                </a:rPr>
              </a:br>
              <a:r>
                <a:rPr lang="en-US" sz="1600" dirty="0" smtClean="0">
                  <a:solidFill>
                    <a:srgbClr val="000000"/>
                  </a:solidFill>
                </a:rPr>
                <a:t>standard</a:t>
              </a:r>
            </a:p>
          </p:txBody>
        </p:sp>
        <p:sp>
          <p:nvSpPr>
            <p:cNvPr id="9" name="TextBox 8"/>
            <p:cNvSpPr txBox="1"/>
            <p:nvPr/>
          </p:nvSpPr>
          <p:spPr>
            <a:xfrm>
              <a:off x="5886673" y="4318699"/>
              <a:ext cx="1885452" cy="584775"/>
            </a:xfrm>
            <a:prstGeom prst="rect">
              <a:avLst/>
            </a:prstGeom>
            <a:noFill/>
          </p:spPr>
          <p:txBody>
            <a:bodyPr wrap="none" rtlCol="0">
              <a:spAutoFit/>
            </a:bodyPr>
            <a:lstStyle/>
            <a:p>
              <a:pPr algn="ctr"/>
              <a:r>
                <a:rPr lang="en-US" sz="1600" dirty="0" smtClean="0">
                  <a:solidFill>
                    <a:srgbClr val="000000"/>
                  </a:solidFill>
                </a:rPr>
                <a:t>Executory contract</a:t>
              </a:r>
              <a:br>
                <a:rPr lang="en-US" sz="1600" dirty="0" smtClean="0">
                  <a:solidFill>
                    <a:srgbClr val="000000"/>
                  </a:solidFill>
                </a:rPr>
              </a:br>
              <a:r>
                <a:rPr lang="en-US" sz="1600" dirty="0" smtClean="0">
                  <a:solidFill>
                    <a:srgbClr val="000000"/>
                  </a:solidFill>
                </a:rPr>
                <a:t>no recognition</a:t>
              </a:r>
            </a:p>
          </p:txBody>
        </p:sp>
        <p:sp>
          <p:nvSpPr>
            <p:cNvPr id="10" name="TextBox 9"/>
            <p:cNvSpPr txBox="1"/>
            <p:nvPr/>
          </p:nvSpPr>
          <p:spPr>
            <a:xfrm>
              <a:off x="4793512" y="2055099"/>
              <a:ext cx="1713614" cy="584775"/>
            </a:xfrm>
            <a:prstGeom prst="rect">
              <a:avLst/>
            </a:prstGeom>
            <a:noFill/>
          </p:spPr>
          <p:txBody>
            <a:bodyPr wrap="square" rtlCol="0">
              <a:spAutoFit/>
            </a:bodyPr>
            <a:lstStyle/>
            <a:p>
              <a:pPr algn="ctr"/>
              <a:r>
                <a:rPr lang="en-US" sz="1600" dirty="0" smtClean="0">
                  <a:solidFill>
                    <a:srgbClr val="000000"/>
                  </a:solidFill>
                </a:rPr>
                <a:t>Boundary for distinct services</a:t>
              </a:r>
              <a:endParaRPr lang="en-US" sz="1600" dirty="0">
                <a:solidFill>
                  <a:srgbClr val="000000"/>
                </a:solidFill>
              </a:endParaRPr>
            </a:p>
          </p:txBody>
        </p:sp>
        <p:sp>
          <p:nvSpPr>
            <p:cNvPr id="14" name="Rectangle 13"/>
            <p:cNvSpPr/>
            <p:nvPr/>
          </p:nvSpPr>
          <p:spPr>
            <a:xfrm>
              <a:off x="4538663" y="3043555"/>
              <a:ext cx="3795712" cy="1026160"/>
            </a:xfrm>
            <a:prstGeom prst="rect">
              <a:avLst/>
            </a:prstGeom>
            <a:gradFill flip="none" rotWithShape="0">
              <a:gsLst>
                <a:gs pos="0">
                  <a:schemeClr val="accent2">
                    <a:lumMod val="50000"/>
                    <a:lumOff val="50000"/>
                  </a:schemeClr>
                </a:gs>
                <a:gs pos="50000">
                  <a:schemeClr val="accent1">
                    <a:shade val="67500"/>
                    <a:satMod val="115000"/>
                  </a:schemeClr>
                </a:gs>
                <a:gs pos="100000">
                  <a:schemeClr val="accent1">
                    <a:shade val="100000"/>
                    <a:satMod val="115000"/>
                  </a:schemeClr>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2D7F"/>
                </a:solidFill>
              </a:endParaRPr>
            </a:p>
          </p:txBody>
        </p:sp>
        <p:sp>
          <p:nvSpPr>
            <p:cNvPr id="15" name="Rectangle 14"/>
            <p:cNvSpPr/>
            <p:nvPr/>
          </p:nvSpPr>
          <p:spPr>
            <a:xfrm rot="10800000">
              <a:off x="796925" y="3043555"/>
              <a:ext cx="3741738" cy="1026160"/>
            </a:xfrm>
            <a:prstGeom prst="rect">
              <a:avLst/>
            </a:prstGeom>
            <a:gradFill flip="none" rotWithShape="1">
              <a:gsLst>
                <a:gs pos="0">
                  <a:srgbClr val="4F2D7F"/>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2D7F"/>
                </a:solidFill>
              </a:endParaRPr>
            </a:p>
          </p:txBody>
        </p:sp>
        <p:cxnSp>
          <p:nvCxnSpPr>
            <p:cNvPr id="17" name="Straight Connector 16"/>
            <p:cNvCxnSpPr/>
            <p:nvPr/>
          </p:nvCxnSpPr>
          <p:spPr>
            <a:xfrm rot="5400000">
              <a:off x="4046618" y="3556507"/>
              <a:ext cx="1004410"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373865" y="3151525"/>
              <a:ext cx="1743001" cy="830997"/>
            </a:xfrm>
            <a:prstGeom prst="rect">
              <a:avLst/>
            </a:prstGeom>
          </p:spPr>
          <p:txBody>
            <a:bodyPr wrap="square">
              <a:spAutoFit/>
            </a:bodyPr>
            <a:lstStyle/>
            <a:p>
              <a:r>
                <a:rPr lang="en-US" sz="2400" dirty="0" smtClean="0">
                  <a:solidFill>
                    <a:srgbClr val="000000"/>
                  </a:solidFill>
                </a:rPr>
                <a:t>Purchase of a service</a:t>
              </a:r>
            </a:p>
          </p:txBody>
        </p:sp>
        <p:sp>
          <p:nvSpPr>
            <p:cNvPr id="22" name="Rectangle 21"/>
            <p:cNvSpPr/>
            <p:nvPr/>
          </p:nvSpPr>
          <p:spPr>
            <a:xfrm>
              <a:off x="3809405" y="3151525"/>
              <a:ext cx="1515070" cy="830997"/>
            </a:xfrm>
            <a:prstGeom prst="rect">
              <a:avLst/>
            </a:prstGeom>
          </p:spPr>
          <p:txBody>
            <a:bodyPr wrap="square">
              <a:spAutoFit/>
            </a:bodyPr>
            <a:lstStyle/>
            <a:p>
              <a:r>
                <a:rPr lang="en-US" sz="2400" dirty="0" smtClean="0">
                  <a:solidFill>
                    <a:srgbClr val="000000"/>
                  </a:solidFill>
                </a:rPr>
                <a:t>Right-of-use asset</a:t>
              </a:r>
            </a:p>
          </p:txBody>
        </p:sp>
        <p:sp>
          <p:nvSpPr>
            <p:cNvPr id="23" name="Rectangle 22"/>
            <p:cNvSpPr/>
            <p:nvPr/>
          </p:nvSpPr>
          <p:spPr>
            <a:xfrm>
              <a:off x="1164922" y="3151525"/>
              <a:ext cx="1612664" cy="830997"/>
            </a:xfrm>
            <a:prstGeom prst="rect">
              <a:avLst/>
            </a:prstGeom>
          </p:spPr>
          <p:txBody>
            <a:bodyPr wrap="square">
              <a:spAutoFit/>
            </a:bodyPr>
            <a:lstStyle/>
            <a:p>
              <a:r>
                <a:rPr lang="en-US" sz="2400" dirty="0" smtClean="0">
                  <a:solidFill>
                    <a:srgbClr val="000000"/>
                  </a:solidFill>
                </a:rPr>
                <a:t>Purchase of a good</a:t>
              </a:r>
            </a:p>
          </p:txBody>
        </p:sp>
        <p:cxnSp>
          <p:nvCxnSpPr>
            <p:cNvPr id="25" name="Straight Connector 24"/>
            <p:cNvCxnSpPr/>
            <p:nvPr/>
          </p:nvCxnSpPr>
          <p:spPr>
            <a:xfrm rot="5400000">
              <a:off x="2169040" y="3902145"/>
              <a:ext cx="2147783" cy="1"/>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596807" y="3905686"/>
              <a:ext cx="2147783" cy="1"/>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of use asset model is breaking down </a:t>
            </a:r>
            <a:br>
              <a:rPr lang="en-US" dirty="0" smtClean="0"/>
            </a:br>
            <a:endParaRPr lang="en-US" dirty="0"/>
          </a:p>
        </p:txBody>
      </p:sp>
      <p:grpSp>
        <p:nvGrpSpPr>
          <p:cNvPr id="4" name="Group 18"/>
          <p:cNvGrpSpPr/>
          <p:nvPr/>
        </p:nvGrpSpPr>
        <p:grpSpPr>
          <a:xfrm>
            <a:off x="838200" y="1905000"/>
            <a:ext cx="7537450" cy="3023175"/>
            <a:chOff x="796925" y="1905000"/>
            <a:chExt cx="7537450" cy="3023175"/>
          </a:xfrm>
        </p:grpSpPr>
        <p:sp>
          <p:nvSpPr>
            <p:cNvPr id="10" name="TextBox 9"/>
            <p:cNvSpPr txBox="1"/>
            <p:nvPr/>
          </p:nvSpPr>
          <p:spPr>
            <a:xfrm>
              <a:off x="5140325" y="1905000"/>
              <a:ext cx="2133600" cy="830997"/>
            </a:xfrm>
            <a:prstGeom prst="rect">
              <a:avLst/>
            </a:prstGeom>
            <a:noFill/>
          </p:spPr>
          <p:txBody>
            <a:bodyPr wrap="square" rtlCol="0">
              <a:spAutoFit/>
            </a:bodyPr>
            <a:lstStyle/>
            <a:p>
              <a:pPr algn="ctr"/>
              <a:r>
                <a:rPr lang="en-US" sz="1600" dirty="0" smtClean="0">
                  <a:solidFill>
                    <a:srgbClr val="000000"/>
                  </a:solidFill>
                </a:rPr>
                <a:t>Boundary for distinct services from Revenue Recognition</a:t>
              </a:r>
              <a:endParaRPr lang="en-US" sz="1600" dirty="0">
                <a:solidFill>
                  <a:srgbClr val="000000"/>
                </a:solidFill>
              </a:endParaRPr>
            </a:p>
          </p:txBody>
        </p:sp>
        <p:sp>
          <p:nvSpPr>
            <p:cNvPr id="6" name="TextBox 5"/>
            <p:cNvSpPr txBox="1"/>
            <p:nvPr/>
          </p:nvSpPr>
          <p:spPr>
            <a:xfrm>
              <a:off x="2057400" y="1981200"/>
              <a:ext cx="2208810" cy="584775"/>
            </a:xfrm>
            <a:prstGeom prst="rect">
              <a:avLst/>
            </a:prstGeom>
            <a:noFill/>
          </p:spPr>
          <p:txBody>
            <a:bodyPr wrap="square" rtlCol="0">
              <a:spAutoFit/>
            </a:bodyPr>
            <a:lstStyle/>
            <a:p>
              <a:pPr algn="ctr"/>
              <a:r>
                <a:rPr lang="en-US" sz="1600" dirty="0" smtClean="0">
                  <a:solidFill>
                    <a:srgbClr val="000000"/>
                  </a:solidFill>
                </a:rPr>
                <a:t>Boundary to be determined</a:t>
              </a:r>
              <a:endParaRPr lang="en-US" sz="1600" dirty="0">
                <a:solidFill>
                  <a:srgbClr val="000000"/>
                </a:solidFill>
              </a:endParaRPr>
            </a:p>
          </p:txBody>
        </p:sp>
        <p:sp>
          <p:nvSpPr>
            <p:cNvPr id="7" name="TextBox 6"/>
            <p:cNvSpPr txBox="1"/>
            <p:nvPr/>
          </p:nvSpPr>
          <p:spPr>
            <a:xfrm>
              <a:off x="981704" y="4318699"/>
              <a:ext cx="1885453" cy="584775"/>
            </a:xfrm>
            <a:prstGeom prst="rect">
              <a:avLst/>
            </a:prstGeom>
            <a:noFill/>
          </p:spPr>
          <p:txBody>
            <a:bodyPr wrap="none" rtlCol="0">
              <a:spAutoFit/>
            </a:bodyPr>
            <a:lstStyle/>
            <a:p>
              <a:r>
                <a:rPr lang="en-US" sz="1600" dirty="0" smtClean="0">
                  <a:solidFill>
                    <a:srgbClr val="000000"/>
                  </a:solidFill>
                </a:rPr>
                <a:t>Right of use asset,</a:t>
              </a:r>
              <a:br>
                <a:rPr lang="en-US" sz="1600" dirty="0" smtClean="0">
                  <a:solidFill>
                    <a:srgbClr val="000000"/>
                  </a:solidFill>
                </a:rPr>
              </a:br>
              <a:r>
                <a:rPr lang="en-US" sz="1600" dirty="0" smtClean="0">
                  <a:solidFill>
                    <a:srgbClr val="000000"/>
                  </a:solidFill>
                </a:rPr>
                <a:t>amortized liability</a:t>
              </a:r>
            </a:p>
          </p:txBody>
        </p:sp>
        <p:sp>
          <p:nvSpPr>
            <p:cNvPr id="8" name="TextBox 7"/>
            <p:cNvSpPr txBox="1"/>
            <p:nvPr/>
          </p:nvSpPr>
          <p:spPr>
            <a:xfrm>
              <a:off x="3276600" y="4343400"/>
              <a:ext cx="2451312" cy="338554"/>
            </a:xfrm>
            <a:prstGeom prst="rect">
              <a:avLst/>
            </a:prstGeom>
            <a:noFill/>
          </p:spPr>
          <p:txBody>
            <a:bodyPr wrap="none" rtlCol="0">
              <a:spAutoFit/>
            </a:bodyPr>
            <a:lstStyle/>
            <a:p>
              <a:pPr algn="ctr"/>
              <a:r>
                <a:rPr lang="en-US" sz="1600" dirty="0" smtClean="0">
                  <a:solidFill>
                    <a:srgbClr val="000000"/>
                  </a:solidFill>
                </a:rPr>
                <a:t>Straight-line recognition?</a:t>
              </a:r>
            </a:p>
          </p:txBody>
        </p:sp>
        <p:sp>
          <p:nvSpPr>
            <p:cNvPr id="9" name="TextBox 8"/>
            <p:cNvSpPr txBox="1"/>
            <p:nvPr/>
          </p:nvSpPr>
          <p:spPr>
            <a:xfrm>
              <a:off x="6400800" y="4343400"/>
              <a:ext cx="1885452" cy="584775"/>
            </a:xfrm>
            <a:prstGeom prst="rect">
              <a:avLst/>
            </a:prstGeom>
            <a:noFill/>
          </p:spPr>
          <p:txBody>
            <a:bodyPr wrap="none" rtlCol="0">
              <a:spAutoFit/>
            </a:bodyPr>
            <a:lstStyle/>
            <a:p>
              <a:pPr algn="ctr"/>
              <a:r>
                <a:rPr lang="en-US" sz="1600" dirty="0" smtClean="0">
                  <a:solidFill>
                    <a:srgbClr val="000000"/>
                  </a:solidFill>
                </a:rPr>
                <a:t>Executory contract</a:t>
              </a:r>
              <a:br>
                <a:rPr lang="en-US" sz="1600" dirty="0" smtClean="0">
                  <a:solidFill>
                    <a:srgbClr val="000000"/>
                  </a:solidFill>
                </a:rPr>
              </a:br>
              <a:r>
                <a:rPr lang="en-US" sz="1600" dirty="0" smtClean="0">
                  <a:solidFill>
                    <a:srgbClr val="000000"/>
                  </a:solidFill>
                </a:rPr>
                <a:t>no recognition</a:t>
              </a:r>
            </a:p>
          </p:txBody>
        </p:sp>
        <p:sp>
          <p:nvSpPr>
            <p:cNvPr id="14" name="Rectangle 13"/>
            <p:cNvSpPr/>
            <p:nvPr/>
          </p:nvSpPr>
          <p:spPr>
            <a:xfrm>
              <a:off x="4538663" y="3043555"/>
              <a:ext cx="3795712" cy="1026160"/>
            </a:xfrm>
            <a:prstGeom prst="rect">
              <a:avLst/>
            </a:prstGeom>
            <a:gradFill flip="none" rotWithShape="0">
              <a:gsLst>
                <a:gs pos="0">
                  <a:schemeClr val="accent2">
                    <a:lumMod val="50000"/>
                    <a:lumOff val="50000"/>
                  </a:schemeClr>
                </a:gs>
                <a:gs pos="50000">
                  <a:schemeClr val="accent1">
                    <a:shade val="67500"/>
                    <a:satMod val="115000"/>
                  </a:schemeClr>
                </a:gs>
                <a:gs pos="100000">
                  <a:schemeClr val="accent1">
                    <a:shade val="100000"/>
                    <a:satMod val="115000"/>
                  </a:schemeClr>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2D7F"/>
                </a:solidFill>
              </a:endParaRPr>
            </a:p>
          </p:txBody>
        </p:sp>
        <p:sp>
          <p:nvSpPr>
            <p:cNvPr id="15" name="Rectangle 14"/>
            <p:cNvSpPr/>
            <p:nvPr/>
          </p:nvSpPr>
          <p:spPr>
            <a:xfrm rot="10800000">
              <a:off x="796925" y="3043555"/>
              <a:ext cx="3741738" cy="1026160"/>
            </a:xfrm>
            <a:prstGeom prst="rect">
              <a:avLst/>
            </a:prstGeom>
            <a:gradFill flip="none" rotWithShape="1">
              <a:gsLst>
                <a:gs pos="0">
                  <a:srgbClr val="4F2D7F"/>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2D7F"/>
                </a:solidFill>
              </a:endParaRPr>
            </a:p>
          </p:txBody>
        </p:sp>
        <p:cxnSp>
          <p:nvCxnSpPr>
            <p:cNvPr id="17" name="Straight Connector 16"/>
            <p:cNvCxnSpPr/>
            <p:nvPr/>
          </p:nvCxnSpPr>
          <p:spPr>
            <a:xfrm rot="5400000">
              <a:off x="4046618" y="3556507"/>
              <a:ext cx="1004410"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373865" y="3151525"/>
              <a:ext cx="1743001" cy="830997"/>
            </a:xfrm>
            <a:prstGeom prst="rect">
              <a:avLst/>
            </a:prstGeom>
          </p:spPr>
          <p:txBody>
            <a:bodyPr wrap="square">
              <a:spAutoFit/>
            </a:bodyPr>
            <a:lstStyle/>
            <a:p>
              <a:r>
                <a:rPr lang="en-US" sz="2400" dirty="0" smtClean="0">
                  <a:solidFill>
                    <a:srgbClr val="000000"/>
                  </a:solidFill>
                </a:rPr>
                <a:t>Purchase of a service</a:t>
              </a:r>
            </a:p>
          </p:txBody>
        </p:sp>
        <p:sp>
          <p:nvSpPr>
            <p:cNvPr id="22" name="Rectangle 21"/>
            <p:cNvSpPr/>
            <p:nvPr/>
          </p:nvSpPr>
          <p:spPr>
            <a:xfrm>
              <a:off x="3429000" y="3124200"/>
              <a:ext cx="1981795" cy="461665"/>
            </a:xfrm>
            <a:prstGeom prst="rect">
              <a:avLst/>
            </a:prstGeom>
          </p:spPr>
          <p:txBody>
            <a:bodyPr wrap="square">
              <a:spAutoFit/>
            </a:bodyPr>
            <a:lstStyle/>
            <a:p>
              <a:r>
                <a:rPr lang="en-US" sz="2400" dirty="0" smtClean="0">
                  <a:solidFill>
                    <a:srgbClr val="000000"/>
                  </a:solidFill>
                </a:rPr>
                <a:t>Other leases</a:t>
              </a:r>
            </a:p>
          </p:txBody>
        </p:sp>
        <p:sp>
          <p:nvSpPr>
            <p:cNvPr id="23" name="Rectangle 22"/>
            <p:cNvSpPr/>
            <p:nvPr/>
          </p:nvSpPr>
          <p:spPr>
            <a:xfrm>
              <a:off x="1164922" y="3151525"/>
              <a:ext cx="1612664" cy="830997"/>
            </a:xfrm>
            <a:prstGeom prst="rect">
              <a:avLst/>
            </a:prstGeom>
          </p:spPr>
          <p:txBody>
            <a:bodyPr wrap="square">
              <a:spAutoFit/>
            </a:bodyPr>
            <a:lstStyle/>
            <a:p>
              <a:r>
                <a:rPr lang="en-US" sz="2400" dirty="0" smtClean="0">
                  <a:solidFill>
                    <a:srgbClr val="000000"/>
                  </a:solidFill>
                </a:rPr>
                <a:t>Financing </a:t>
              </a:r>
            </a:p>
            <a:p>
              <a:r>
                <a:rPr lang="en-US" sz="2400" dirty="0" smtClean="0">
                  <a:solidFill>
                    <a:srgbClr val="000000"/>
                  </a:solidFill>
                </a:rPr>
                <a:t>Lease	</a:t>
              </a:r>
            </a:p>
          </p:txBody>
        </p:sp>
        <p:cxnSp>
          <p:nvCxnSpPr>
            <p:cNvPr id="25" name="Straight Connector 24"/>
            <p:cNvCxnSpPr/>
            <p:nvPr/>
          </p:nvCxnSpPr>
          <p:spPr>
            <a:xfrm rot="5400000">
              <a:off x="1974109" y="3740891"/>
              <a:ext cx="2147783" cy="1"/>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057034" y="3817091"/>
              <a:ext cx="2147783" cy="1"/>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ffice_black.jpg"/>
          <p:cNvPicPr>
            <a:picLocks/>
          </p:cNvPicPr>
          <p:nvPr/>
        </p:nvPicPr>
        <p:blipFill>
          <a:blip r:embed="rId5" cstate="print"/>
          <a:stretch>
            <a:fillRect/>
          </a:stretch>
        </p:blipFill>
        <p:spPr>
          <a:xfrm>
            <a:off x="6019800" y="3352800"/>
            <a:ext cx="2880360" cy="2880360"/>
          </a:xfrm>
          <a:prstGeom prst="rect">
            <a:avLst/>
          </a:prstGeom>
        </p:spPr>
      </p:pic>
      <p:sp>
        <p:nvSpPr>
          <p:cNvPr id="23554" name="Rectangle 2"/>
          <p:cNvSpPr>
            <a:spLocks noGrp="1" noChangeArrowheads="1"/>
          </p:cNvSpPr>
          <p:nvPr>
            <p:ph type="title"/>
          </p:nvPr>
        </p:nvSpPr>
        <p:spPr/>
        <p:txBody>
          <a:bodyPr/>
          <a:lstStyle/>
          <a:p>
            <a:pPr eaLnBrk="1" hangingPunct="1">
              <a:spcBef>
                <a:spcPts val="600"/>
              </a:spcBef>
            </a:pPr>
            <a:r>
              <a:rPr lang="en-US" dirty="0" smtClean="0"/>
              <a:t>Leases</a:t>
            </a:r>
            <a:r>
              <a:rPr lang="en-US" sz="2400" dirty="0" smtClean="0"/>
              <a:t/>
            </a:r>
            <a:br>
              <a:rPr lang="en-US" sz="2400" dirty="0" smtClean="0"/>
            </a:br>
            <a:r>
              <a:rPr lang="en-US" sz="2400" dirty="0" smtClean="0"/>
              <a:t/>
            </a:r>
            <a:br>
              <a:rPr lang="en-US" sz="2400" dirty="0" smtClean="0"/>
            </a:br>
            <a:r>
              <a:rPr lang="en-US" sz="2300" dirty="0" smtClean="0"/>
              <a:t>Example – lessee accounting</a:t>
            </a:r>
          </a:p>
        </p:txBody>
      </p:sp>
      <p:sp>
        <p:nvSpPr>
          <p:cNvPr id="23555" name="Text Placeholder 3"/>
          <p:cNvSpPr>
            <a:spLocks noGrp="1"/>
          </p:cNvSpPr>
          <p:nvPr>
            <p:ph type="body" idx="1"/>
          </p:nvPr>
        </p:nvSpPr>
        <p:spPr/>
        <p:txBody>
          <a:bodyPr/>
          <a:lstStyle/>
          <a:p>
            <a:pPr>
              <a:lnSpc>
                <a:spcPct val="150000"/>
              </a:lnSpc>
              <a:buClr>
                <a:schemeClr val="tx1"/>
              </a:buClr>
            </a:pPr>
            <a:r>
              <a:rPr lang="en-US" sz="2400" dirty="0" smtClean="0"/>
              <a:t>5 year lease of office space with 5 year renewal at market</a:t>
            </a:r>
          </a:p>
          <a:p>
            <a:pPr>
              <a:lnSpc>
                <a:spcPct val="150000"/>
              </a:lnSpc>
              <a:buClr>
                <a:schemeClr val="tx1"/>
              </a:buClr>
            </a:pPr>
            <a:r>
              <a:rPr lang="en-US" sz="2400" dirty="0" smtClean="0"/>
              <a:t>Initial monthly rent of $100,000</a:t>
            </a:r>
          </a:p>
          <a:p>
            <a:pPr>
              <a:lnSpc>
                <a:spcPct val="150000"/>
              </a:lnSpc>
              <a:buClr>
                <a:schemeClr val="tx1"/>
              </a:buClr>
            </a:pPr>
            <a:r>
              <a:rPr lang="en-US" sz="2400" dirty="0" smtClean="0"/>
              <a:t>Rent increases by 2% each year</a:t>
            </a:r>
          </a:p>
          <a:p>
            <a:pPr>
              <a:lnSpc>
                <a:spcPct val="150000"/>
              </a:lnSpc>
              <a:buClr>
                <a:schemeClr val="tx1"/>
              </a:buClr>
            </a:pPr>
            <a:r>
              <a:rPr lang="en-US" sz="2400" dirty="0" smtClean="0"/>
              <a:t>Lessee's incremental borrowing rate is 9%</a:t>
            </a:r>
          </a:p>
          <a:p>
            <a:pPr>
              <a:buClr>
                <a:schemeClr val="tx1"/>
              </a:buClr>
              <a:buNone/>
            </a:pPr>
            <a:endParaRPr lang="en-US" sz="2400" dirty="0" smtClean="0"/>
          </a:p>
        </p:txBody>
      </p:sp>
    </p:spTree>
    <p:custDataLst>
      <p:tags r:id="rId2"/>
    </p:custData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Income statement</a:t>
            </a:r>
            <a:br>
              <a:rPr lang="en-US" dirty="0" smtClean="0"/>
            </a:br>
            <a:r>
              <a:rPr lang="en-US" dirty="0" smtClean="0"/>
              <a:t/>
            </a:r>
            <a:br>
              <a:rPr lang="en-US" dirty="0" smtClean="0"/>
            </a:br>
            <a:r>
              <a:rPr lang="en-US" sz="2300" dirty="0" smtClean="0"/>
              <a:t>Frontloading of expense for lessees, revenue for lessors</a:t>
            </a:r>
            <a:r>
              <a:rPr lang="en-US" dirty="0" smtClean="0"/>
              <a:t/>
            </a:r>
            <a:br>
              <a:rPr lang="en-US" dirty="0" smtClean="0"/>
            </a:b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954451" y="2093530"/>
            <a:ext cx="6548036" cy="393969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audit issues</a:t>
            </a:r>
            <a:endParaRPr lang="en-US" dirty="0"/>
          </a:p>
        </p:txBody>
      </p:sp>
      <p:sp>
        <p:nvSpPr>
          <p:cNvPr id="3" name="Text Placeholder 2"/>
          <p:cNvSpPr>
            <a:spLocks noGrp="1"/>
          </p:cNvSpPr>
          <p:nvPr>
            <p:ph type="body" idx="1"/>
          </p:nvPr>
        </p:nvSpPr>
        <p:spPr/>
        <p:txBody>
          <a:bodyPr/>
          <a:lstStyle/>
          <a:p>
            <a:r>
              <a:rPr lang="en-US" sz="2400" dirty="0" smtClean="0"/>
              <a:t>How to distinguish between a lease and a service contract</a:t>
            </a:r>
          </a:p>
          <a:p>
            <a:r>
              <a:rPr lang="en-US" sz="2400" dirty="0" smtClean="0"/>
              <a:t>Accounting for multiple element lease contracts</a:t>
            </a:r>
          </a:p>
          <a:p>
            <a:r>
              <a:rPr lang="en-US" sz="2400" dirty="0" smtClean="0"/>
              <a:t>How to measure an impaired right of use asset</a:t>
            </a:r>
          </a:p>
          <a:p>
            <a:r>
              <a:rPr lang="en-US" sz="2400" dirty="0" smtClean="0"/>
              <a:t>Determining the lease term</a:t>
            </a:r>
          </a:p>
          <a:p>
            <a:r>
              <a:rPr lang="en-US" sz="2400" dirty="0" smtClean="0"/>
              <a:t>Measuring contingent rents</a:t>
            </a:r>
          </a:p>
          <a:p>
            <a:endParaRPr lang="en-US" dirty="0"/>
          </a:p>
        </p:txBody>
      </p:sp>
      <p:pic>
        <p:nvPicPr>
          <p:cNvPr id="4" name="Picture 3" descr="books_ledger_black.JPG"/>
          <p:cNvPicPr>
            <a:picLocks/>
          </p:cNvPicPr>
          <p:nvPr/>
        </p:nvPicPr>
        <p:blipFill>
          <a:blip r:embed="rId3" cstate="print"/>
          <a:stretch>
            <a:fillRect/>
          </a:stretch>
        </p:blipFill>
        <p:spPr>
          <a:xfrm>
            <a:off x="6858000" y="4191000"/>
            <a:ext cx="1752600" cy="18288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304800" y="1905000"/>
            <a:ext cx="8423275" cy="4337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Conclusion</a:t>
            </a:r>
            <a:endParaRPr kumimoji="0" lang="en-US" sz="24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6" name="Picture 5" descr="world_map_color.jpg"/>
          <p:cNvPicPr>
            <a:picLocks/>
          </p:cNvPicPr>
          <p:nvPr/>
        </p:nvPicPr>
        <p:blipFill>
          <a:blip r:embed="rId3" cstate="print"/>
          <a:stretch>
            <a:fillRect/>
          </a:stretch>
        </p:blipFill>
        <p:spPr>
          <a:xfrm>
            <a:off x="2895600" y="2438400"/>
            <a:ext cx="2880360" cy="2880360"/>
          </a:xfrm>
          <a:prstGeom prst="rect">
            <a:avLst/>
          </a:prstGeom>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Deferred projects to be resumed later in 2011</a:t>
            </a:r>
            <a:endParaRPr lang="en-US" dirty="0"/>
          </a:p>
        </p:txBody>
      </p:sp>
      <p:sp>
        <p:nvSpPr>
          <p:cNvPr id="3" name="Content Placeholder 2"/>
          <p:cNvSpPr>
            <a:spLocks noGrp="1"/>
          </p:cNvSpPr>
          <p:nvPr>
            <p:ph idx="1"/>
          </p:nvPr>
        </p:nvSpPr>
        <p:spPr/>
        <p:txBody>
          <a:bodyPr/>
          <a:lstStyle/>
          <a:p>
            <a:r>
              <a:rPr lang="en-US" sz="2400" dirty="0" smtClean="0"/>
              <a:t>Financial Statement Presentation</a:t>
            </a:r>
          </a:p>
          <a:p>
            <a:r>
              <a:rPr lang="en-US" sz="2400" dirty="0" smtClean="0"/>
              <a:t>Financial Instruments with Characteristics of Equity</a:t>
            </a:r>
          </a:p>
          <a:p>
            <a:r>
              <a:rPr lang="en-US" sz="2400" dirty="0" smtClean="0"/>
              <a:t>Emissions Trading Schemes</a:t>
            </a:r>
          </a:p>
          <a:p>
            <a:r>
              <a:rPr lang="en-US" sz="2400" dirty="0" smtClean="0"/>
              <a:t>Liabilities</a:t>
            </a:r>
          </a:p>
          <a:p>
            <a:r>
              <a:rPr lang="en-US" sz="2400" dirty="0" smtClean="0"/>
              <a:t>Income Taxes</a:t>
            </a:r>
            <a:endParaRPr lang="en-US" sz="2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7239000" y="4572000"/>
            <a:ext cx="1428750" cy="14287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6172200" y="4572000"/>
            <a:ext cx="1428750" cy="142875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More than a cosmetic change</a:t>
            </a:r>
            <a:endParaRPr lang="en-US" dirty="0"/>
          </a:p>
        </p:txBody>
      </p:sp>
      <p:sp>
        <p:nvSpPr>
          <p:cNvPr id="5" name="Text Placeholder 4"/>
          <p:cNvSpPr>
            <a:spLocks noGrp="1"/>
          </p:cNvSpPr>
          <p:nvPr>
            <p:ph type="body" idx="1"/>
          </p:nvPr>
        </p:nvSpPr>
        <p:spPr/>
        <p:txBody>
          <a:bodyPr/>
          <a:lstStyle/>
          <a:p>
            <a:r>
              <a:rPr lang="en-US" sz="2000" dirty="0" smtClean="0"/>
              <a:t>“The intellectualization of financial reporting in the shadow of financial economics is not just a matter of technical measurement – it is a blueprint for redesigning the knowledge base of an entire profession.”</a:t>
            </a:r>
          </a:p>
          <a:p>
            <a:pPr lvl="1">
              <a:buNone/>
            </a:pPr>
            <a:r>
              <a:rPr lang="en-US" sz="1800" dirty="0" smtClean="0"/>
              <a:t>Michael Power, Professor of Accounting, London School of Economics and Political Science</a:t>
            </a:r>
          </a:p>
          <a:p>
            <a:r>
              <a:rPr lang="en-US" sz="2000" dirty="0" smtClean="0"/>
              <a:t>Previous core competencies based on accounting conventions are being replaced by valuation techniques. </a:t>
            </a:r>
          </a:p>
          <a:p>
            <a:r>
              <a:rPr lang="en-US" sz="2000" dirty="0" smtClean="0"/>
              <a:t>Preparing, auditing, and understanding fair value</a:t>
            </a:r>
            <a:br>
              <a:rPr lang="en-US" sz="2000" dirty="0" smtClean="0"/>
            </a:br>
            <a:r>
              <a:rPr lang="en-US" sz="2000" dirty="0" smtClean="0"/>
              <a:t>measurements a whole new set of skills</a:t>
            </a:r>
            <a:endParaRPr lang="en-US"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additional reading</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1000" y="2133600"/>
            <a:ext cx="3242819" cy="4162425"/>
          </a:xfrm>
          <a:prstGeom prst="rect">
            <a:avLst/>
          </a:prstGeom>
          <a:noFill/>
          <a:ln w="9525">
            <a:solidFill>
              <a:schemeClr val="accent2">
                <a:alpha val="68000"/>
              </a:schemeClr>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19600" y="2133600"/>
            <a:ext cx="3276600" cy="4212771"/>
          </a:xfrm>
          <a:prstGeom prst="rect">
            <a:avLst/>
          </a:prstGeom>
          <a:noFill/>
          <a:ln w="9525">
            <a:solidFill>
              <a:schemeClr val="accent2">
                <a:alpha val="59000"/>
              </a:schemeClr>
            </a:solid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pic>
        <p:nvPicPr>
          <p:cNvPr id="4" name="Picture 3" descr="question_mark_purple.jpg"/>
          <p:cNvPicPr>
            <a:picLocks/>
          </p:cNvPicPr>
          <p:nvPr/>
        </p:nvPicPr>
        <p:blipFill>
          <a:blip r:embed="rId3" cstate="print"/>
          <a:stretch>
            <a:fillRect/>
          </a:stretch>
        </p:blipFill>
        <p:spPr>
          <a:xfrm>
            <a:off x="3124200" y="2590800"/>
            <a:ext cx="2880360" cy="288036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Questionable support for a rapid pace of change</a:t>
            </a:r>
            <a:endParaRPr lang="en-US" dirty="0"/>
          </a:p>
        </p:txBody>
      </p:sp>
      <p:sp>
        <p:nvSpPr>
          <p:cNvPr id="3" name="Text Placeholder 2"/>
          <p:cNvSpPr>
            <a:spLocks noGrp="1"/>
          </p:cNvSpPr>
          <p:nvPr>
            <p:ph type="body" idx="1"/>
          </p:nvPr>
        </p:nvSpPr>
        <p:spPr>
          <a:xfrm>
            <a:off x="381000" y="1905000"/>
            <a:ext cx="8423275" cy="4197370"/>
          </a:xfrm>
        </p:spPr>
        <p:txBody>
          <a:bodyPr/>
          <a:lstStyle/>
          <a:p>
            <a:pPr indent="0">
              <a:buNone/>
            </a:pPr>
            <a:r>
              <a:rPr lang="en-US" sz="2000" b="1" dirty="0" smtClean="0"/>
              <a:t>During 2011, the FASB and the IASB plan to issue standards that will include major revisions to the current accounting. How should these standards be implemented in the U.S.?</a:t>
            </a:r>
          </a:p>
          <a:p>
            <a:endParaRPr lang="en-US" dirty="0"/>
          </a:p>
        </p:txBody>
      </p:sp>
      <p:graphicFrame>
        <p:nvGraphicFramePr>
          <p:cNvPr id="4" name="Table 3"/>
          <p:cNvGraphicFramePr>
            <a:graphicFrameLocks noGrp="1"/>
          </p:cNvGraphicFramePr>
          <p:nvPr/>
        </p:nvGraphicFramePr>
        <p:xfrm>
          <a:off x="609600" y="2971800"/>
          <a:ext cx="7848601" cy="3326130"/>
        </p:xfrm>
        <a:graphic>
          <a:graphicData uri="http://schemas.openxmlformats.org/drawingml/2006/table">
            <a:tbl>
              <a:tblPr/>
              <a:tblGrid>
                <a:gridCol w="5867400"/>
                <a:gridCol w="838200"/>
                <a:gridCol w="1143001"/>
              </a:tblGrid>
              <a:tr h="133350">
                <a:tc>
                  <a:txBody>
                    <a:bodyPr/>
                    <a:lstStyle/>
                    <a:p>
                      <a:pPr marL="0" marR="0">
                        <a:spcBef>
                          <a:spcPts val="0"/>
                        </a:spcBef>
                        <a:spcAft>
                          <a:spcPts val="0"/>
                        </a:spcAft>
                      </a:pPr>
                      <a:r>
                        <a:rPr lang="en-US" sz="1400" dirty="0">
                          <a:latin typeface="Verdana"/>
                          <a:ea typeface="Times New Roman"/>
                          <a:cs typeface="Times New Roman"/>
                        </a:rPr>
                        <a:t>Item</a:t>
                      </a:r>
                      <a:endParaRPr lang="en-US" sz="1400" dirty="0">
                        <a:latin typeface="Times New Roman"/>
                        <a:ea typeface="Times New Roman"/>
                        <a:cs typeface="Times New Roman"/>
                      </a:endParaRPr>
                    </a:p>
                  </a:txBody>
                  <a:tcPr marL="9525" marR="9525" marT="9525" marB="9525" anchor="ctr">
                    <a:lnL>
                      <a:noFill/>
                    </a:lnL>
                    <a:lnR>
                      <a:noFill/>
                    </a:lnR>
                    <a:lnT>
                      <a:noFill/>
                    </a:lnT>
                    <a:lnB w="12700" cap="flat" cmpd="sng" algn="ctr">
                      <a:solidFill>
                        <a:srgbClr val="000000"/>
                      </a:solidFill>
                      <a:prstDash val="solid"/>
                      <a:round/>
                      <a:headEnd type="none" w="med" len="med"/>
                      <a:tailEnd type="none" w="med" len="med"/>
                    </a:lnB>
                    <a:solidFill>
                      <a:srgbClr val="CBE3FF"/>
                    </a:solidFill>
                  </a:tcPr>
                </a:tc>
                <a:tc>
                  <a:txBody>
                    <a:bodyPr/>
                    <a:lstStyle/>
                    <a:p>
                      <a:pPr marL="0" marR="0">
                        <a:spcBef>
                          <a:spcPts val="0"/>
                        </a:spcBef>
                        <a:spcAft>
                          <a:spcPts val="0"/>
                        </a:spcAft>
                      </a:pPr>
                      <a:r>
                        <a:rPr lang="en-US" sz="1400">
                          <a:latin typeface="Verdana"/>
                          <a:ea typeface="Times New Roman"/>
                          <a:cs typeface="Times New Roman"/>
                        </a:rPr>
                        <a:t>Count</a:t>
                      </a:r>
                      <a:endParaRPr lang="en-US" sz="1400">
                        <a:latin typeface="Times New Roman"/>
                        <a:ea typeface="Times New Roman"/>
                        <a:cs typeface="Times New Roman"/>
                      </a:endParaRPr>
                    </a:p>
                  </a:txBody>
                  <a:tcPr marL="9525" marR="9525" marT="9525" marB="9525" anchor="ctr">
                    <a:lnL>
                      <a:noFill/>
                    </a:lnL>
                    <a:lnR>
                      <a:noFill/>
                    </a:lnR>
                    <a:lnT>
                      <a:noFill/>
                    </a:lnT>
                    <a:lnB w="12700" cap="flat" cmpd="sng" algn="ctr">
                      <a:solidFill>
                        <a:srgbClr val="000000"/>
                      </a:solidFill>
                      <a:prstDash val="solid"/>
                      <a:round/>
                      <a:headEnd type="none" w="med" len="med"/>
                      <a:tailEnd type="none" w="med" len="med"/>
                    </a:lnB>
                    <a:solidFill>
                      <a:srgbClr val="EEEEEE"/>
                    </a:solidFill>
                  </a:tcPr>
                </a:tc>
                <a:tc>
                  <a:txBody>
                    <a:bodyPr/>
                    <a:lstStyle/>
                    <a:p>
                      <a:pPr marL="0" marR="0">
                        <a:spcBef>
                          <a:spcPts val="0"/>
                        </a:spcBef>
                        <a:spcAft>
                          <a:spcPts val="0"/>
                        </a:spcAft>
                      </a:pPr>
                      <a:r>
                        <a:rPr lang="en-US" sz="1400" dirty="0">
                          <a:latin typeface="Verdana"/>
                          <a:ea typeface="Times New Roman"/>
                          <a:cs typeface="Times New Roman"/>
                        </a:rPr>
                        <a:t>Percent %</a:t>
                      </a:r>
                      <a:endParaRPr lang="en-US" sz="1400" dirty="0">
                        <a:latin typeface="Times New Roman"/>
                        <a:ea typeface="Times New Roman"/>
                        <a:cs typeface="Times New Roman"/>
                      </a:endParaRPr>
                    </a:p>
                  </a:txBody>
                  <a:tcPr marL="9525" marR="9525" marT="9525" marB="9525" anchor="ctr">
                    <a:lnL>
                      <a:noFill/>
                    </a:lnL>
                    <a:lnR>
                      <a:noFill/>
                    </a:lnR>
                    <a:lnT>
                      <a:noFill/>
                    </a:lnT>
                    <a:lnB w="12700" cap="flat" cmpd="sng" algn="ctr">
                      <a:solidFill>
                        <a:srgbClr val="000000"/>
                      </a:solidFill>
                      <a:prstDash val="solid"/>
                      <a:round/>
                      <a:headEnd type="none" w="med" len="med"/>
                      <a:tailEnd type="none" w="med" len="med"/>
                    </a:lnB>
                    <a:solidFill>
                      <a:srgbClr val="EEEEEE"/>
                    </a:solidFill>
                  </a:tcPr>
                </a:tc>
              </a:tr>
              <a:tr h="619125">
                <a:tc>
                  <a:txBody>
                    <a:bodyPr/>
                    <a:lstStyle/>
                    <a:p>
                      <a:pPr marL="0" marR="0">
                        <a:spcBef>
                          <a:spcPts val="0"/>
                        </a:spcBef>
                        <a:spcAft>
                          <a:spcPts val="0"/>
                        </a:spcAft>
                      </a:pPr>
                      <a:r>
                        <a:rPr lang="en-US" sz="1800" dirty="0">
                          <a:latin typeface="Verdana"/>
                          <a:ea typeface="Times New Roman"/>
                          <a:cs typeface="Times New Roman"/>
                        </a:rPr>
                        <a:t>Use an incremental approach where no more than one major standard takes effect in a given reporting </a:t>
                      </a:r>
                      <a:r>
                        <a:rPr lang="en-US" sz="1800" dirty="0" smtClean="0">
                          <a:latin typeface="Verdana"/>
                          <a:ea typeface="Times New Roman"/>
                          <a:cs typeface="Times New Roman"/>
                        </a:rPr>
                        <a:t>year</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marL="0" marR="0" algn="ctr">
                        <a:spcBef>
                          <a:spcPts val="0"/>
                        </a:spcBef>
                        <a:spcAft>
                          <a:spcPts val="0"/>
                        </a:spcAft>
                      </a:pPr>
                      <a:r>
                        <a:rPr lang="en-US" sz="1800" dirty="0">
                          <a:latin typeface="Verdana"/>
                          <a:ea typeface="Times New Roman"/>
                          <a:cs typeface="Times New Roman"/>
                        </a:rPr>
                        <a:t>89</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Verdana"/>
                          <a:ea typeface="Times New Roman"/>
                          <a:cs typeface="Times New Roman"/>
                        </a:rPr>
                        <a:t>37%</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800" dirty="0">
                          <a:latin typeface="Verdana"/>
                          <a:ea typeface="Times New Roman"/>
                          <a:cs typeface="Times New Roman"/>
                        </a:rPr>
                        <a:t>The Boards </a:t>
                      </a:r>
                      <a:r>
                        <a:rPr lang="en-US" sz="1800" dirty="0" smtClean="0">
                          <a:latin typeface="Verdana"/>
                          <a:ea typeface="Times New Roman"/>
                          <a:cs typeface="Times New Roman"/>
                        </a:rPr>
                        <a:t>should </a:t>
                      </a:r>
                      <a:r>
                        <a:rPr lang="en-US" sz="1800" dirty="0">
                          <a:latin typeface="Verdana"/>
                          <a:ea typeface="Times New Roman"/>
                          <a:cs typeface="Times New Roman"/>
                        </a:rPr>
                        <a:t>defer major changes in the financial reporting model until the projects have been more fully </a:t>
                      </a:r>
                      <a:r>
                        <a:rPr lang="en-US" sz="1800" dirty="0" smtClean="0">
                          <a:latin typeface="Verdana"/>
                          <a:ea typeface="Times New Roman"/>
                          <a:cs typeface="Times New Roman"/>
                        </a:rPr>
                        <a:t>developed</a:t>
                      </a:r>
                      <a:r>
                        <a:rPr lang="en-US" sz="1800" baseline="0" dirty="0" smtClean="0">
                          <a:latin typeface="Verdana"/>
                          <a:ea typeface="Times New Roman"/>
                          <a:cs typeface="Times New Roman"/>
                        </a:rPr>
                        <a:t> and</a:t>
                      </a:r>
                      <a:r>
                        <a:rPr lang="en-US" sz="1800" dirty="0" smtClean="0">
                          <a:latin typeface="Verdana"/>
                          <a:ea typeface="Times New Roman"/>
                          <a:cs typeface="Times New Roman"/>
                        </a:rPr>
                        <a:t> field-tested</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marL="0" marR="0" algn="ctr">
                        <a:spcBef>
                          <a:spcPts val="0"/>
                        </a:spcBef>
                        <a:spcAft>
                          <a:spcPts val="0"/>
                        </a:spcAft>
                      </a:pPr>
                      <a:r>
                        <a:rPr lang="en-US" sz="1800" dirty="0">
                          <a:latin typeface="Verdana"/>
                          <a:ea typeface="Times New Roman"/>
                          <a:cs typeface="Times New Roman"/>
                        </a:rPr>
                        <a:t>66</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gn="r">
                        <a:spcBef>
                          <a:spcPts val="0"/>
                        </a:spcBef>
                        <a:spcAft>
                          <a:spcPts val="0"/>
                        </a:spcAft>
                      </a:pPr>
                      <a:r>
                        <a:rPr lang="en-US" sz="1800" dirty="0" smtClean="0">
                          <a:latin typeface="Verdana"/>
                          <a:ea typeface="Times New Roman"/>
                          <a:cs typeface="Times New Roman"/>
                        </a:rPr>
                        <a:t>27%</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0">
                <a:tc>
                  <a:txBody>
                    <a:bodyPr/>
                    <a:lstStyle/>
                    <a:p>
                      <a:pPr marL="0" marR="0">
                        <a:spcBef>
                          <a:spcPts val="0"/>
                        </a:spcBef>
                        <a:spcAft>
                          <a:spcPts val="0"/>
                        </a:spcAft>
                      </a:pPr>
                      <a:r>
                        <a:rPr lang="en-US" sz="1800" dirty="0">
                          <a:latin typeface="Verdana"/>
                          <a:ea typeface="Times New Roman"/>
                          <a:cs typeface="Times New Roman"/>
                        </a:rPr>
                        <a:t>Use a “big bang” approach </a:t>
                      </a:r>
                      <a:r>
                        <a:rPr lang="en-US" sz="1800" dirty="0" smtClean="0">
                          <a:latin typeface="Verdana"/>
                          <a:ea typeface="Times New Roman"/>
                          <a:cs typeface="Times New Roman"/>
                        </a:rPr>
                        <a:t>to </a:t>
                      </a:r>
                      <a:r>
                        <a:rPr lang="en-US" sz="1800" dirty="0">
                          <a:latin typeface="Verdana"/>
                          <a:ea typeface="Times New Roman"/>
                          <a:cs typeface="Times New Roman"/>
                        </a:rPr>
                        <a:t>improve the financial reporting model as quickly as possible</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marL="0" marR="0" algn="ctr">
                        <a:spcBef>
                          <a:spcPts val="0"/>
                        </a:spcBef>
                        <a:spcAft>
                          <a:spcPts val="0"/>
                        </a:spcAft>
                      </a:pPr>
                      <a:r>
                        <a:rPr lang="en-US" sz="1800" dirty="0">
                          <a:latin typeface="Verdana"/>
                          <a:ea typeface="Times New Roman"/>
                          <a:cs typeface="Times New Roman"/>
                        </a:rPr>
                        <a:t>48</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Verdana"/>
                          <a:ea typeface="Times New Roman"/>
                          <a:cs typeface="Times New Roman"/>
                        </a:rPr>
                        <a:t>20%</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800" dirty="0">
                          <a:latin typeface="Verdana"/>
                          <a:ea typeface="Times New Roman"/>
                          <a:cs typeface="Times New Roman"/>
                        </a:rPr>
                        <a:t>The standards should be implemented first in IFRS; U.S. companies can adopt the standards on adoption of IFRS</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3FF"/>
                    </a:solidFill>
                  </a:tcPr>
                </a:tc>
                <a:tc>
                  <a:txBody>
                    <a:bodyPr/>
                    <a:lstStyle/>
                    <a:p>
                      <a:pPr marL="0" marR="0" algn="ctr">
                        <a:spcBef>
                          <a:spcPts val="0"/>
                        </a:spcBef>
                        <a:spcAft>
                          <a:spcPts val="0"/>
                        </a:spcAft>
                      </a:pPr>
                      <a:r>
                        <a:rPr lang="en-US" sz="1800" dirty="0">
                          <a:latin typeface="Verdana"/>
                          <a:ea typeface="Times New Roman"/>
                          <a:cs typeface="Times New Roman"/>
                        </a:rPr>
                        <a:t>40</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gn="r">
                        <a:spcBef>
                          <a:spcPts val="0"/>
                        </a:spcBef>
                        <a:spcAft>
                          <a:spcPts val="0"/>
                        </a:spcAft>
                      </a:pPr>
                      <a:r>
                        <a:rPr lang="en-US" sz="1800" dirty="0" smtClean="0">
                          <a:latin typeface="Verdana"/>
                          <a:ea typeface="Times New Roman"/>
                          <a:cs typeface="Times New Roman"/>
                        </a:rPr>
                        <a:t>16%</a:t>
                      </a:r>
                      <a:endParaRPr lang="en-US" sz="18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bl>
          </a:graphicData>
        </a:graphic>
      </p:graphicFrame>
      <p:sp>
        <p:nvSpPr>
          <p:cNvPr id="5123" name="Rectangle 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The Global Convergence Project</a:t>
            </a:r>
            <a:endParaRPr lang="en-US" dirty="0"/>
          </a:p>
        </p:txBody>
      </p:sp>
      <p:grpSp>
        <p:nvGrpSpPr>
          <p:cNvPr id="12" name="Group 11"/>
          <p:cNvGrpSpPr/>
          <p:nvPr/>
        </p:nvGrpSpPr>
        <p:grpSpPr>
          <a:xfrm>
            <a:off x="914400" y="3505200"/>
            <a:ext cx="6528328" cy="1965960"/>
            <a:chOff x="685800" y="4572000"/>
            <a:chExt cx="6528328" cy="1965960"/>
          </a:xfrm>
        </p:grpSpPr>
        <p:pic>
          <p:nvPicPr>
            <p:cNvPr id="9" name="Picture 8" descr="arrow_short_black.jpg"/>
            <p:cNvPicPr>
              <a:picLocks/>
            </p:cNvPicPr>
            <p:nvPr/>
          </p:nvPicPr>
          <p:blipFill>
            <a:blip r:embed="rId3" cstate="print"/>
            <a:stretch>
              <a:fillRect/>
            </a:stretch>
          </p:blipFill>
          <p:spPr>
            <a:xfrm rot="5400000">
              <a:off x="2095500" y="4533900"/>
              <a:ext cx="1524000" cy="2057400"/>
            </a:xfrm>
            <a:prstGeom prst="rect">
              <a:avLst/>
            </a:prstGeom>
          </p:spPr>
        </p:pic>
        <p:sp>
          <p:nvSpPr>
            <p:cNvPr id="4" name="TextBox 3"/>
            <p:cNvSpPr txBox="1"/>
            <p:nvPr/>
          </p:nvSpPr>
          <p:spPr>
            <a:xfrm>
              <a:off x="685800" y="4648200"/>
              <a:ext cx="1778051" cy="1384995"/>
            </a:xfrm>
            <a:prstGeom prst="rect">
              <a:avLst/>
            </a:prstGeom>
            <a:noFill/>
          </p:spPr>
          <p:txBody>
            <a:bodyPr wrap="none" rtlCol="0">
              <a:spAutoFit/>
            </a:bodyPr>
            <a:lstStyle/>
            <a:p>
              <a:r>
                <a:rPr lang="en-US" dirty="0" smtClean="0"/>
                <a:t>US GAAP</a:t>
              </a:r>
            </a:p>
            <a:p>
              <a:endParaRPr lang="en-US" dirty="0" smtClean="0"/>
            </a:p>
            <a:p>
              <a:endParaRPr lang="en-US" dirty="0"/>
            </a:p>
          </p:txBody>
        </p:sp>
        <p:pic>
          <p:nvPicPr>
            <p:cNvPr id="6" name="Picture 6" descr="See full size image">
              <a:hlinkClick r:id="rId4"/>
            </p:cNvPr>
            <p:cNvPicPr>
              <a:picLocks noChangeAspect="1" noChangeArrowheads="1"/>
            </p:cNvPicPr>
            <p:nvPr/>
          </p:nvPicPr>
          <p:blipFill>
            <a:blip r:embed="rId5" cstate="print"/>
            <a:srcRect/>
            <a:stretch>
              <a:fillRect/>
            </a:stretch>
          </p:blipFill>
          <p:spPr bwMode="auto">
            <a:xfrm>
              <a:off x="914401" y="5181600"/>
              <a:ext cx="762000" cy="940593"/>
            </a:xfrm>
            <a:prstGeom prst="rect">
              <a:avLst/>
            </a:prstGeom>
            <a:noFill/>
          </p:spPr>
        </p:pic>
        <p:sp>
          <p:nvSpPr>
            <p:cNvPr id="7" name="TextBox 6"/>
            <p:cNvSpPr txBox="1"/>
            <p:nvPr/>
          </p:nvSpPr>
          <p:spPr>
            <a:xfrm>
              <a:off x="5715000" y="4648200"/>
              <a:ext cx="1499128" cy="1384995"/>
            </a:xfrm>
            <a:prstGeom prst="rect">
              <a:avLst/>
            </a:prstGeom>
            <a:noFill/>
          </p:spPr>
          <p:txBody>
            <a:bodyPr wrap="none" rtlCol="0">
              <a:spAutoFit/>
            </a:bodyPr>
            <a:lstStyle/>
            <a:p>
              <a:r>
                <a:rPr lang="en-US" dirty="0" smtClean="0"/>
                <a:t>IFRS     </a:t>
              </a:r>
            </a:p>
            <a:p>
              <a:endParaRPr lang="en-US" dirty="0" smtClean="0"/>
            </a:p>
            <a:p>
              <a:endParaRPr lang="en-US" dirty="0"/>
            </a:p>
          </p:txBody>
        </p:sp>
        <p:pic>
          <p:nvPicPr>
            <p:cNvPr id="8" name="Picture 4" descr="http://t1.gstatic.com/images?q=tbn:-TJ5Htyw-h-ngM:http://www.michaelpage.co.uk/imagebank/IASB_310805_lg_al.gif">
              <a:hlinkClick r:id="rId6"/>
            </p:cNvPr>
            <p:cNvPicPr>
              <a:picLocks noChangeAspect="1" noChangeArrowheads="1"/>
            </p:cNvPicPr>
            <p:nvPr/>
          </p:nvPicPr>
          <p:blipFill>
            <a:blip r:embed="rId7" cstate="print"/>
            <a:srcRect l="21818" t="10909" r="21818" b="43636"/>
            <a:stretch>
              <a:fillRect/>
            </a:stretch>
          </p:blipFill>
          <p:spPr bwMode="auto">
            <a:xfrm flipH="1">
              <a:off x="5715000" y="5257800"/>
              <a:ext cx="1066800" cy="860322"/>
            </a:xfrm>
            <a:prstGeom prst="rect">
              <a:avLst/>
            </a:prstGeom>
            <a:noFill/>
          </p:spPr>
        </p:pic>
        <p:pic>
          <p:nvPicPr>
            <p:cNvPr id="10" name="Picture 9" descr="arrow_short_red.jpg"/>
            <p:cNvPicPr>
              <a:picLocks/>
            </p:cNvPicPr>
            <p:nvPr/>
          </p:nvPicPr>
          <p:blipFill>
            <a:blip r:embed="rId8" cstate="print"/>
            <a:stretch>
              <a:fillRect/>
            </a:stretch>
          </p:blipFill>
          <p:spPr>
            <a:xfrm rot="16200000">
              <a:off x="3848100" y="4686300"/>
              <a:ext cx="1965960" cy="1737360"/>
            </a:xfrm>
            <a:prstGeom prst="rect">
              <a:avLst/>
            </a:prstGeom>
          </p:spPr>
        </p:pic>
      </p:grpSp>
      <p:sp>
        <p:nvSpPr>
          <p:cNvPr id="11" name="TextBox 10"/>
          <p:cNvSpPr txBox="1"/>
          <p:nvPr/>
        </p:nvSpPr>
        <p:spPr>
          <a:xfrm>
            <a:off x="2819400" y="2514600"/>
            <a:ext cx="2326278" cy="523220"/>
          </a:xfrm>
          <a:prstGeom prst="rect">
            <a:avLst/>
          </a:prstGeom>
          <a:noFill/>
        </p:spPr>
        <p:txBody>
          <a:bodyPr wrap="none" rtlCol="0">
            <a:spAutoFit/>
          </a:bodyPr>
          <a:lstStyle/>
          <a:p>
            <a:r>
              <a:rPr lang="en-US" dirty="0" smtClean="0"/>
              <a:t>Convergence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02b10a92-2825-4d13-9ec8-fd12b6e65ca1"/>
</p:tagLst>
</file>

<file path=ppt/theme/theme1.xml><?xml version="1.0" encoding="utf-8"?>
<a:theme xmlns:a="http://schemas.openxmlformats.org/drawingml/2006/main" name="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000000"/>
    </a:dk2>
    <a:lt2>
      <a:srgbClr val="0099FF"/>
    </a:lt2>
    <a:accent1>
      <a:srgbClr val="4F2D7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10.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11.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12.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13.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14.xml><?xml version="1.0" encoding="utf-8"?>
<a:themeOverride xmlns:a="http://schemas.openxmlformats.org/drawingml/2006/main">
  <a:clrScheme name="">
    <a:dk1>
      <a:srgbClr val="0099FF"/>
    </a:dk1>
    <a:lt1>
      <a:srgbClr val="FFFFFF"/>
    </a:lt1>
    <a:dk2>
      <a:srgbClr val="0046AD"/>
    </a:dk2>
    <a:lt2>
      <a:srgbClr val="FFFFFF"/>
    </a:lt2>
    <a:accent1>
      <a:srgbClr val="0046AD"/>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15.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16.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17.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18.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19.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0.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1.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2.xml><?xml version="1.0" encoding="utf-8"?>
<a:themeOverride xmlns:a="http://schemas.openxmlformats.org/drawingml/2006/main">
  <a:clrScheme name="">
    <a:dk1>
      <a:srgbClr val="0099FF"/>
    </a:dk1>
    <a:lt1>
      <a:srgbClr val="FFFFFF"/>
    </a:lt1>
    <a:dk2>
      <a:srgbClr val="824BB0"/>
    </a:dk2>
    <a:lt2>
      <a:srgbClr val="FFFFFF"/>
    </a:lt2>
    <a:accent1>
      <a:srgbClr val="824BB0"/>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23.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4.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5.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6.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7.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8.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9.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0.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1.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2.xml><?xml version="1.0" encoding="utf-8"?>
<a:themeOverride xmlns:a="http://schemas.openxmlformats.org/drawingml/2006/main">
  <a:clrScheme name="">
    <a:dk1>
      <a:srgbClr val="0099FF"/>
    </a:dk1>
    <a:lt1>
      <a:srgbClr val="FFFFFF"/>
    </a:lt1>
    <a:dk2>
      <a:srgbClr val="C30045"/>
    </a:dk2>
    <a:lt2>
      <a:srgbClr val="FFFFFF"/>
    </a:lt2>
    <a:accent1>
      <a:srgbClr val="C30045"/>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33.xml><?xml version="1.0" encoding="utf-8"?>
<a:themeOverride xmlns:a="http://schemas.openxmlformats.org/drawingml/2006/main">
  <a:clrScheme name="">
    <a:dk1>
      <a:srgbClr val="000000"/>
    </a:dk1>
    <a:lt1>
      <a:srgbClr val="C3004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4.xml><?xml version="1.0" encoding="utf-8"?>
<a:themeOverride xmlns:a="http://schemas.openxmlformats.org/drawingml/2006/main">
  <a:clrScheme name="">
    <a:dk1>
      <a:srgbClr val="000000"/>
    </a:dk1>
    <a:lt1>
      <a:srgbClr val="C3004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5.xml><?xml version="1.0" encoding="utf-8"?>
<a:themeOverride xmlns:a="http://schemas.openxmlformats.org/drawingml/2006/main">
  <a:clrScheme name="">
    <a:dk1>
      <a:srgbClr val="000000"/>
    </a:dk1>
    <a:lt1>
      <a:srgbClr val="C3004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6.xml><?xml version="1.0" encoding="utf-8"?>
<a:themeOverride xmlns:a="http://schemas.openxmlformats.org/drawingml/2006/main">
  <a:clrScheme name="">
    <a:dk1>
      <a:srgbClr val="000000"/>
    </a:dk1>
    <a:lt1>
      <a:srgbClr val="C3004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7.xml><?xml version="1.0" encoding="utf-8"?>
<a:themeOverride xmlns:a="http://schemas.openxmlformats.org/drawingml/2006/main">
  <a:clrScheme name="">
    <a:dk1>
      <a:srgbClr val="000000"/>
    </a:dk1>
    <a:lt1>
      <a:srgbClr val="C3004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8.xml><?xml version="1.0" encoding="utf-8"?>
<a:themeOverride xmlns:a="http://schemas.openxmlformats.org/drawingml/2006/main">
  <a:clrScheme name="">
    <a:dk1>
      <a:srgbClr val="0099FF"/>
    </a:dk1>
    <a:lt1>
      <a:srgbClr val="FFFFFF"/>
    </a:lt1>
    <a:dk2>
      <a:srgbClr val="006D55"/>
    </a:dk2>
    <a:lt2>
      <a:srgbClr val="FFFFFF"/>
    </a:lt2>
    <a:accent1>
      <a:srgbClr val="006D55"/>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39.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0.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1.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2.xml><?xml version="1.0" encoding="utf-8"?>
<a:themeOverride xmlns:a="http://schemas.openxmlformats.org/drawingml/2006/main">
  <a:clrScheme name="">
    <a:dk1>
      <a:srgbClr val="0099FF"/>
    </a:dk1>
    <a:lt1>
      <a:srgbClr val="FFFFFF"/>
    </a:lt1>
    <a:dk2>
      <a:srgbClr val="0046AD"/>
    </a:dk2>
    <a:lt2>
      <a:srgbClr val="FFFFFF"/>
    </a:lt2>
    <a:accent1>
      <a:srgbClr val="0046AD"/>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43.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4.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5.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6.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7.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8.xml><?xml version="1.0" encoding="utf-8"?>
<a:themeOverride xmlns:a="http://schemas.openxmlformats.org/drawingml/2006/main">
  <a:clrScheme name="">
    <a:dk1>
      <a:srgbClr val="0099FF"/>
    </a:dk1>
    <a:lt1>
      <a:srgbClr val="FFFFFF"/>
    </a:lt1>
    <a:dk2>
      <a:srgbClr val="006D55"/>
    </a:dk2>
    <a:lt2>
      <a:srgbClr val="FFFFFF"/>
    </a:lt2>
    <a:accent1>
      <a:srgbClr val="006D55"/>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49.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0.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1.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2.xml><?xml version="1.0" encoding="utf-8"?>
<a:themeOverride xmlns:a="http://schemas.openxmlformats.org/drawingml/2006/main">
  <a:clrScheme name="">
    <a:dk1>
      <a:srgbClr val="0099FF"/>
    </a:dk1>
    <a:lt1>
      <a:srgbClr val="FFFFFF"/>
    </a:lt1>
    <a:dk2>
      <a:srgbClr val="747678"/>
    </a:dk2>
    <a:lt2>
      <a:srgbClr val="FFFFFF"/>
    </a:lt2>
    <a:accent1>
      <a:srgbClr val="747678"/>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53.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4.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5.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6.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7.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8.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9.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0.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1.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2.xml><?xml version="1.0" encoding="utf-8"?>
<a:themeOverride xmlns:a="http://schemas.openxmlformats.org/drawingml/2006/main">
  <a:clrScheme name="">
    <a:dk1>
      <a:srgbClr val="0099FF"/>
    </a:dk1>
    <a:lt1>
      <a:srgbClr val="FFFFFF"/>
    </a:lt1>
    <a:dk2>
      <a:srgbClr val="FF7900"/>
    </a:dk2>
    <a:lt2>
      <a:srgbClr val="FFFFFF"/>
    </a:lt2>
    <a:accent1>
      <a:srgbClr val="FF7900"/>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63.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4.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5.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6.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7.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8.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9.xml><?xml version="1.0" encoding="utf-8"?>
<a:themeOverride xmlns:a="http://schemas.openxmlformats.org/drawingml/2006/main">
  <a:clrScheme name="">
    <a:dk1>
      <a:srgbClr val="0099FF"/>
    </a:dk1>
    <a:lt1>
      <a:srgbClr val="FFFFFF"/>
    </a:lt1>
    <a:dk2>
      <a:srgbClr val="824BB0"/>
    </a:dk2>
    <a:lt2>
      <a:srgbClr val="FFFFFF"/>
    </a:lt2>
    <a:accent1>
      <a:srgbClr val="824BB0"/>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7.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70.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71.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72.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8.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9.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729</TotalTime>
  <Words>3186</Words>
  <Application>Microsoft Office PowerPoint</Application>
  <PresentationFormat>On-screen Show (4:3)</PresentationFormat>
  <Paragraphs>429</Paragraphs>
  <Slides>72</Slides>
  <Notes>6</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Blank</vt:lpstr>
      <vt:lpstr>A discussion of the changing nature of accounting and financial reporting      John Hepp Partner Professional Standards Group    </vt:lpstr>
      <vt:lpstr>Disclaimer</vt:lpstr>
      <vt:lpstr>Thomas Kuhn: The Structure of Scientific Revolutions (1962) </vt:lpstr>
      <vt:lpstr>IFRS Agenda and the pace of change   Financial Crisis Projects</vt:lpstr>
      <vt:lpstr>The convergence projects</vt:lpstr>
      <vt:lpstr>And a new conceptual framework…  now running late</vt:lpstr>
      <vt:lpstr>Deferred projects to be resumed later in 2011</vt:lpstr>
      <vt:lpstr>Questionable support for a rapid pace of change</vt:lpstr>
      <vt:lpstr> The Global Convergence Project</vt:lpstr>
      <vt:lpstr> Convergence The European View </vt:lpstr>
      <vt:lpstr> Convergence The American view</vt:lpstr>
      <vt:lpstr>Or something else?</vt:lpstr>
      <vt:lpstr>CFO survey results  Still looking for consensus</vt:lpstr>
      <vt:lpstr>Dueling paradigms  The battle to define accounting</vt:lpstr>
      <vt:lpstr>Dueling paradigms </vt:lpstr>
      <vt:lpstr>A legal perspective: General Purpose Financial Reporting</vt:lpstr>
      <vt:lpstr>Mixed attribute accounting model Motivation:  accountability for assets, measurement of profit or loss</vt:lpstr>
      <vt:lpstr>A finance perspective Information for Investors and Creditors</vt:lpstr>
      <vt:lpstr>Cohesiveness and financial statement presentation Proposed Motivation: Accounting as forecasts of future cash flows</vt:lpstr>
      <vt:lpstr>CFO survey results  Net income or   comprehensive income?</vt:lpstr>
      <vt:lpstr>Is double entry bookkeeping still relevant?</vt:lpstr>
      <vt:lpstr>The objective of financial reporting </vt:lpstr>
      <vt:lpstr>Objective of General Purpose Financial Reporting A more traditional approach</vt:lpstr>
      <vt:lpstr>CBRM  The primary objective of financial reporting is</vt:lpstr>
      <vt:lpstr>The new framework Conceptual Framework for Financial Reporting September 2010</vt:lpstr>
      <vt:lpstr>Financial reporting provides information to help the reader prepare an assessment of future cash flows</vt:lpstr>
      <vt:lpstr>A minor problem</vt:lpstr>
      <vt:lpstr>CFO survey results Valuation or performance? </vt:lpstr>
      <vt:lpstr>CFO survey results Owners or potential investors?</vt:lpstr>
      <vt:lpstr>My view of the objective of financial reporting  Also found in paragraph 12 of the framework!</vt:lpstr>
      <vt:lpstr>Qualitative characteristics  A complete rewrite</vt:lpstr>
      <vt:lpstr>Elemental differences</vt:lpstr>
      <vt:lpstr>The fundamental element</vt:lpstr>
      <vt:lpstr>What is wrong with the old definition?  According to the staff…</vt:lpstr>
      <vt:lpstr>And the same with liabilities</vt:lpstr>
      <vt:lpstr>Legal rights and obligations  Or estimated future cash flows?</vt:lpstr>
      <vt:lpstr>My own views  Multiple elements</vt:lpstr>
      <vt:lpstr>Executory contracts</vt:lpstr>
      <vt:lpstr>Executory contracts  The US SEC identifies the options</vt:lpstr>
      <vt:lpstr>CFA Institute prefers the first option</vt:lpstr>
      <vt:lpstr>The asset and liability approach to standard setting</vt:lpstr>
      <vt:lpstr>A conceptual framework for fair value</vt:lpstr>
      <vt:lpstr>Fair value is somewhat misleading</vt:lpstr>
      <vt:lpstr>Assumptions matter</vt:lpstr>
      <vt:lpstr>What is market value?</vt:lpstr>
      <vt:lpstr>Is fair value equal to intrinsic value? Case study: US Housing Markets</vt:lpstr>
      <vt:lpstr>Market value may not always be relevant  and may lead to pro-cyclicality</vt:lpstr>
      <vt:lpstr>Financial Instruments  Never let a crisis go to waste</vt:lpstr>
      <vt:lpstr>Two different models for financial instruments</vt:lpstr>
      <vt:lpstr>FASB visited by a Christmas spirit</vt:lpstr>
      <vt:lpstr>Audit implications</vt:lpstr>
      <vt:lpstr>  Revenue Recognition</vt:lpstr>
      <vt:lpstr>Revenue Recognition Issues</vt:lpstr>
      <vt:lpstr>Example 29 from the ED</vt:lpstr>
      <vt:lpstr>Example 29 from the ED   </vt:lpstr>
      <vt:lpstr>Recording the executory contract</vt:lpstr>
      <vt:lpstr>Slide 57</vt:lpstr>
      <vt:lpstr>Cross cutting issues</vt:lpstr>
      <vt:lpstr>A private conceptual framework: Revenue recognition</vt:lpstr>
      <vt:lpstr>Our response</vt:lpstr>
      <vt:lpstr>Audit issues</vt:lpstr>
      <vt:lpstr>Slide 62</vt:lpstr>
      <vt:lpstr>Scope: When is a lease a sale, a partial sale, or an executory contract?   </vt:lpstr>
      <vt:lpstr>The "right of use" asset model  </vt:lpstr>
      <vt:lpstr>The right of use asset model is breaking down  </vt:lpstr>
      <vt:lpstr>Leases  Example – lessee accounting</vt:lpstr>
      <vt:lpstr>Income statement  Frontloading of expense for lessees, revenue for lessors </vt:lpstr>
      <vt:lpstr>Other audit issues</vt:lpstr>
      <vt:lpstr>Slide 69</vt:lpstr>
      <vt:lpstr>More than a cosmetic change</vt:lpstr>
      <vt:lpstr>Some additional reading</vt:lpstr>
      <vt:lpstr>Questions or comments?</vt:lpstr>
    </vt:vector>
  </TitlesOfParts>
  <Company>Grant Thornton LLP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Hepp</dc:creator>
  <cp:lastModifiedBy>John Hepp</cp:lastModifiedBy>
  <cp:revision>76</cp:revision>
  <dcterms:created xsi:type="dcterms:W3CDTF">2011-04-03T17:07:40Z</dcterms:created>
  <dcterms:modified xsi:type="dcterms:W3CDTF">2011-04-10T16:47:40Z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T Templates Version">
    <vt:lpwstr>1.0</vt:lpwstr>
  </property>
</Properties>
</file>