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theme/themeOverride12.xml" ContentType="application/vnd.openxmlformats-officedocument.themeOverrid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comments/comment19.xml" ContentType="application/vnd.openxmlformats-officedocument.presentationml.comments+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comments/comment4.xml" ContentType="application/vnd.openxmlformats-officedocument.presentationml.comments+xml"/>
  <Override PartName="/ppt/comments/comment11.xml" ContentType="application/vnd.openxmlformats-officedocument.presentationml.comments+xml"/>
  <Override PartName="/ppt/theme/themeOverride39.xml" ContentType="application/vnd.openxmlformats-officedocument.themeOverride+xml"/>
  <Override PartName="/ppt/comments/comment22.xml" ContentType="application/vnd.openxmlformats-officedocument.presentationml.comments+xml"/>
  <Override PartName="/ppt/theme/themeOverride17.xml" ContentType="application/vnd.openxmlformats-officedocument.themeOverride+xml"/>
  <Override PartName="/ppt/theme/themeOverride28.xml" ContentType="application/vnd.openxmlformats-officedocument.themeOverride+xml"/>
  <Override PartName="/ppt/theme/themeOverride64.xml" ContentType="application/vnd.openxmlformats-officedocument.themeOverride+xml"/>
  <Override PartName="/ppt/diagrams/layout1.xml" ContentType="application/vnd.openxmlformats-officedocument.drawingml.diagramLayout+xml"/>
  <Override PartName="/ppt/theme/themeOverride5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Override20.xml" ContentType="application/vnd.openxmlformats-officedocument.themeOverride+xml"/>
  <Override PartName="/ppt/theme/themeOverride31.xml" ContentType="application/vnd.openxmlformats-officedocument.themeOverr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theme/themeOverride6.xml" ContentType="application/vnd.openxmlformats-officedocument.themeOverride+xml"/>
  <Override PartName="/ppt/comments/comment9.xml" ContentType="application/vnd.openxmlformats-officedocument.presentationml.comments+xml"/>
  <Override PartName="/ppt/comments/comment27.xml" ContentType="application/vnd.openxmlformats-officedocument.presentationml.comments+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Default Extension="emf" ContentType="image/x-emf"/>
  <Override PartName="/ppt/comments/comment16.xml" ContentType="application/vnd.openxmlformats-officedocument.presentationml.comments+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theme/themeOverride69.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theme/themeOverride47.xml" ContentType="application/vnd.openxmlformats-officedocument.themeOverride+xml"/>
  <Override PartName="/ppt/theme/themeOverride58.xml" ContentType="application/vnd.openxmlformats-officedocument.themeOverride+xml"/>
  <Override PartName="/ppt/comments/comment30.xml" ContentType="application/vnd.openxmlformats-officedocument.presentationml.comments+xml"/>
  <Override PartName="/ppt/slideLayouts/slideLayout10.xml" ContentType="application/vnd.openxmlformats-officedocument.presentationml.slideLayout+xml"/>
  <Override PartName="/ppt/comments/comment1.xml" ContentType="application/vnd.openxmlformats-officedocument.presentationml.comments+xml"/>
  <Override PartName="/ppt/theme/themeOverride36.xml" ContentType="application/vnd.openxmlformats-officedocument.themeOverride+xml"/>
  <Override PartName="/ppt/theme/themeOverride25.xml" ContentType="application/vnd.openxmlformats-officedocument.themeOverride+xml"/>
  <Override PartName="/ppt/theme/themeOverride72.xml" ContentType="application/vnd.openxmlformats-officedocument.themeOverrid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theme/themeOverride14.xml" ContentType="application/vnd.openxmlformats-officedocument.themeOverride+xml"/>
  <Override PartName="/ppt/theme/themeOverride61.xml" ContentType="application/vnd.openxmlformats-officedocument.themeOverride+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comments/comment28.xml" ContentType="application/vnd.openxmlformats-officedocument.presentationml.comment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theme/themeOverride3.xml" ContentType="application/vnd.openxmlformats-officedocument.themeOverride+xml"/>
  <Override PartName="/ppt/comments/comment17.xml" ContentType="application/vnd.openxmlformats-officedocument.presentationml.comment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comments/comment6.xml" ContentType="application/vnd.openxmlformats-officedocument.presentationml.comments+xml"/>
  <Override PartName="/ppt/comments/comment13.xml" ContentType="application/vnd.openxmlformats-officedocument.presentationml.comments+xml"/>
  <Override PartName="/ppt/comments/comment24.xml" ContentType="application/vnd.openxmlformats-officedocument.presentationml.comments+xml"/>
  <Override PartName="/ppt/theme/themeOverride59.xml" ContentType="application/vnd.openxmlformats-officedocument.themeOverr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66.xml" ContentType="application/vnd.openxmlformats-officedocument.themeOverride+xml"/>
  <Override PartName="/ppt/commentAuthors.xml" ContentType="application/vnd.openxmlformats-officedocument.presentationml.commentAuthors+xml"/>
  <Override PartName="/ppt/comments/comment2.xml" ContentType="application/vnd.openxmlformats-officedocument.presentationml.comments+xml"/>
  <Override PartName="/ppt/theme/themeOverride37.xml" ContentType="application/vnd.openxmlformats-officedocument.themeOverride+xml"/>
  <Override PartName="/ppt/comments/comment20.xml" ContentType="application/vnd.openxmlformats-officedocument.presentationml.comments+xml"/>
  <Override PartName="/ppt/theme/themeOverride55.xml" ContentType="application/vnd.openxmlformats-officedocument.themeOverride+xml"/>
  <Override PartName="/ppt/slideMasters/slideMaster6.xml" ContentType="application/vnd.openxmlformats-officedocument.presentationml.slideMaster+xml"/>
  <Override PartName="/ppt/theme/theme8.xml" ContentType="application/vnd.openxmlformats-officedocument.them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theme/themeOverride62.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comments/comment29.xml" ContentType="application/vnd.openxmlformats-officedocument.presentationml.comment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comments/comment18.xml" ContentType="application/vnd.openxmlformats-officedocument.presentationml.comments+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theme/themeOverride4.xml" ContentType="application/vnd.openxmlformats-officedocument.themeOverride+xml"/>
  <Override PartName="/ppt/comments/comment7.xml" ContentType="application/vnd.openxmlformats-officedocument.presentationml.comments+xml"/>
  <Override PartName="/ppt/comments/comment25.xml" ContentType="application/vnd.openxmlformats-officedocument.presentationml.comment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comments/comment14.xml" ContentType="application/vnd.openxmlformats-officedocument.presentationml.comments+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comments/comment3.xml" ContentType="application/vnd.openxmlformats-officedocument.presentationml.comments+xml"/>
  <Override PartName="/ppt/theme/themeOverride38.xml" ContentType="application/vnd.openxmlformats-officedocument.themeOverride+xml"/>
  <Override PartName="/ppt/comments/comment21.xml" ContentType="application/vnd.openxmlformats-officedocument.presentationml.comments+xml"/>
  <Override PartName="/ppt/theme/themeOverride49.xml" ContentType="application/vnd.openxmlformats-officedocument.themeOverride+xml"/>
  <Override PartName="/ppt/theme/themeOverride67.xml" ContentType="application/vnd.openxmlformats-officedocument.themeOverride+xml"/>
  <Override PartName="/ppt/comments/comment10.xml" ContentType="application/vnd.openxmlformats-officedocument.presentationml.comments+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theme/themeOverride16.xml" ContentType="application/vnd.openxmlformats-officedocument.themeOverride+xml"/>
  <Override PartName="/ppt/theme/themeOverride34.xml" ContentType="application/vnd.openxmlformats-officedocument.themeOverride+xml"/>
  <Override PartName="/ppt/theme/themeOverride63.xml" ContentType="application/vnd.openxmlformats-officedocument.themeOverr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diagrams/data1.xml" ContentType="application/vnd.openxmlformats-officedocument.drawingml.diagramData+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theme/themeOverride70.xml" ContentType="application/vnd.openxmlformats-officedocument.themeOverride+xml"/>
  <Override PartName="/ppt/slides/slide29.xml" ContentType="application/vnd.openxmlformats-officedocument.presentationml.slide+xml"/>
  <Override PartName="/ppt/slideLayouts/slideLayout39.xml" ContentType="application/vnd.openxmlformats-officedocument.presentationml.slideLayout+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comments/comment8.xml" ContentType="application/vnd.openxmlformats-officedocument.presentationml.comments+xml"/>
  <Override PartName="/ppt/comments/comment26.xml" ContentType="application/vnd.openxmlformats-officedocument.presentationml.comments+xml"/>
  <Override PartName="/ppt/slides/slide32.xml" ContentType="application/vnd.openxmlformats-officedocument.presentationml.slide+xml"/>
  <Override PartName="/ppt/slideLayouts/slideLayout42.xml" ContentType="application/vnd.openxmlformats-officedocument.presentationml.slideLayout+xml"/>
  <Override PartName="/ppt/comments/comment15.xml" ContentType="application/vnd.openxmlformats-officedocument.presentationml.comments+xml"/>
  <Override PartName="/ppt/theme/themeOverride68.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Override57.xml" ContentType="application/vnd.openxmlformats-officedocument.themeOverride+xml"/>
  <Override PartName="/ppt/theme/themeOverride46.xml" ContentType="application/vnd.openxmlformats-officedocument.themeOverride+xml"/>
  <Override PartName="/ppt/theme/themeOverride24.xml" ContentType="application/vnd.openxmlformats-officedocument.themeOverride+xml"/>
  <Override PartName="/ppt/theme/themeOverride35.xml" ContentType="application/vnd.openxmlformats-officedocument.themeOverride+xml"/>
  <Override PartName="/ppt/theme/themeOverride71.xml" ContentType="application/vnd.openxmlformats-officedocument.themeOverrid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theme/themeOverride13.xml" ContentType="application/vnd.openxmlformats-officedocument.themeOverride+xml"/>
  <Override PartName="/ppt/theme/themeOverride60.xml" ContentType="application/vnd.openxmlformats-officedocument.themeOverride+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ppt/comments/comment5.xml" ContentType="application/vnd.openxmlformats-officedocument.presentationml.comments+xml"/>
  <Override PartName="/ppt/comments/comment23.xml" ContentType="application/vnd.openxmlformats-officedocument.presentationml.comments+xml"/>
  <Override PartName="/ppt/tags/tag1.xml" ContentType="application/vnd.openxmlformats-officedocument.presentationml.tags+xml"/>
  <Override PartName="/ppt/slides/slide40.xml" ContentType="application/vnd.openxmlformats-officedocument.presentationml.slide+xml"/>
  <Override PartName="/ppt/slideLayouts/slideLayout50.xml" ContentType="application/vnd.openxmlformats-officedocument.presentationml.slideLayout+xml"/>
  <Override PartName="/ppt/comments/comment12.xml" ContentType="application/vnd.openxmlformats-officedocument.presentationml.comments+xml"/>
  <Override PartName="/ppt/theme/themeOverride29.xml" ContentType="application/vnd.openxmlformats-officedocument.themeOverride+xml"/>
  <Override PartName="/ppt/theme/themeOverride18.xml" ContentType="application/vnd.openxmlformats-officedocument.themeOverride+xml"/>
  <Override PartName="/ppt/theme/themeOverride6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handoutMasters/handoutMaster1.xml" ContentType="application/vnd.openxmlformats-officedocument.presentationml.handoutMaster+xml"/>
  <Override PartName="/ppt/theme/themeOverride32.xml" ContentType="application/vnd.openxmlformats-officedocument.themeOverr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10" r:id="rId6"/>
  </p:sldMasterIdLst>
  <p:notesMasterIdLst>
    <p:notesMasterId r:id="rId79"/>
  </p:notesMasterIdLst>
  <p:handoutMasterIdLst>
    <p:handoutMasterId r:id="rId80"/>
  </p:handout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 id="316" r:id="rId67"/>
    <p:sldId id="317" r:id="rId68"/>
    <p:sldId id="318" r:id="rId69"/>
    <p:sldId id="319" r:id="rId70"/>
    <p:sldId id="320" r:id="rId71"/>
    <p:sldId id="321" r:id="rId72"/>
    <p:sldId id="322" r:id="rId73"/>
    <p:sldId id="323" r:id="rId74"/>
    <p:sldId id="324" r:id="rId75"/>
    <p:sldId id="325" r:id="rId76"/>
    <p:sldId id="326" r:id="rId77"/>
    <p:sldId id="327" r:id="rId7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ai" initials="n" lastIdx="59"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71" d="100"/>
          <a:sy n="71" d="100"/>
        </p:scale>
        <p:origin x="-86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theme" Target="theme/theme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5.xml"/><Relationship Id="rId82" Type="http://schemas.openxmlformats.org/officeDocument/2006/relationships/presProps" Target="presProps.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handoutMaster" Target="handoutMasters/handoutMaster1.xml"/><Relationship Id="rId85"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1-04-11T18:25:45.152" idx="3">
    <p:pos x="4887" y="1361"/>
    <p:text>增加了“特定”两个字</p:text>
  </p:cm>
</p:cmLst>
</file>

<file path=ppt/comments/comment10.xml><?xml version="1.0" encoding="utf-8"?>
<p:cmLst xmlns:a="http://schemas.openxmlformats.org/drawingml/2006/main" xmlns:r="http://schemas.openxmlformats.org/officeDocument/2006/relationships" xmlns:p="http://schemas.openxmlformats.org/presentationml/2006/main">
  <p:cm authorId="0" dt="2011-04-11T20:06:08.356" idx="33">
    <p:pos x="2355" y="496"/>
    <p:text>净收入或综合收入?，改为净收益或综合收益?</p:text>
  </p:cm>
  <p:cm authorId="0" dt="2011-04-11T20:10:16.106" idx="35">
    <p:pos x="5504" y="1257"/>
    <p:text>提示信息改为指标</p:text>
  </p:cm>
</p:cmLst>
</file>

<file path=ppt/comments/comment11.xml><?xml version="1.0" encoding="utf-8"?>
<p:cmLst xmlns:a="http://schemas.openxmlformats.org/drawingml/2006/main" xmlns:r="http://schemas.openxmlformats.org/officeDocument/2006/relationships" xmlns:p="http://schemas.openxmlformats.org/presentationml/2006/main">
  <p:cm authorId="0" dt="2011-04-11T20:14:15.434" idx="36">
    <p:pos x="3931" y="1361"/>
    <p:text>应以何种方式表现财务报表，改为财务报表应当是什么样的勾稽关系？ </p:text>
  </p:cm>
  <p:cm authorId="0" dt="2011-04-11T20:15:20.231" idx="37">
    <p:pos x="3931" y="1913"/>
    <p:text>其他全面收益，改为其他综合收益</p:text>
  </p:cm>
  <p:cm authorId="0" dt="2011-04-11T20:15:53.777" idx="38">
    <p:pos x="3931" y="2189"/>
    <p:text>无法认定的，改为未确认的</p:text>
  </p:cm>
  <p:cm authorId="0" dt="2011-04-11T20:18:38.824" idx="39">
    <p:pos x="3931" y="2741"/>
    <p:text>预付账款与预收账款，改为预付费用和未实现收入</p:text>
  </p:cm>
</p:cmLst>
</file>

<file path=ppt/comments/comment12.xml><?xml version="1.0" encoding="utf-8"?>
<p:cmLst xmlns:a="http://schemas.openxmlformats.org/drawingml/2006/main" xmlns:r="http://schemas.openxmlformats.org/officeDocument/2006/relationships" xmlns:p="http://schemas.openxmlformats.org/presentationml/2006/main">
  <p:cm authorId="0" dt="2011-04-11T20:27:04.731" idx="40">
    <p:pos x="5409" y="1361"/>
    <p:text>目标2，改为目标第二段，目标的内容根据财政部的翻译修改了</p:text>
  </p:cm>
</p:cmLst>
</file>

<file path=ppt/comments/comment13.xml><?xml version="1.0" encoding="utf-8"?>
<p:cmLst xmlns:a="http://schemas.openxmlformats.org/drawingml/2006/main" xmlns:r="http://schemas.openxmlformats.org/officeDocument/2006/relationships" xmlns:p="http://schemas.openxmlformats.org/presentationml/2006/main">
  <p:cm authorId="0" dt="2011-04-11T20:33:51.965" idx="41">
    <p:pos x="5379" y="496"/>
    <p:text>删除作出两字</p:text>
  </p:cm>
</p:cmLst>
</file>

<file path=ppt/comments/comment14.xml><?xml version="1.0" encoding="utf-8"?>
<p:cmLst xmlns:a="http://schemas.openxmlformats.org/drawingml/2006/main" xmlns:r="http://schemas.openxmlformats.org/officeDocument/2006/relationships" xmlns:p="http://schemas.openxmlformats.org/presentationml/2006/main">
  <p:cm authorId="0" dt="2011-04-11T20:37:40.027" idx="42">
    <p:pos x="2355" y="227"/>
    <p:text>财务总监，改为首席财务官</p:text>
  </p:cm>
</p:cmLst>
</file>

<file path=ppt/comments/comment15.xml><?xml version="1.0" encoding="utf-8"?>
<p:cmLst xmlns:a="http://schemas.openxmlformats.org/drawingml/2006/main" xmlns:r="http://schemas.openxmlformats.org/officeDocument/2006/relationships" xmlns:p="http://schemas.openxmlformats.org/presentationml/2006/main">
  <p:cm authorId="0" dt="2011-04-11T20:45:11.637" idx="43">
    <p:pos x="5470" y="1726"/>
    <p:text>此段按照财政部的翻译进行了修改</p:text>
  </p:cm>
</p:cmLst>
</file>

<file path=ppt/comments/comment16.xml><?xml version="1.0" encoding="utf-8"?>
<p:cmLst xmlns:a="http://schemas.openxmlformats.org/drawingml/2006/main" xmlns:r="http://schemas.openxmlformats.org/officeDocument/2006/relationships" xmlns:p="http://schemas.openxmlformats.org/presentationml/2006/main">
  <p:cm authorId="0" dt="2011-04-11T20:47:42.324" idx="44">
    <p:pos x="5700" y="2678"/>
    <p:text>反映真实性，改为如实反映</p:text>
  </p:cm>
</p:cmLst>
</file>

<file path=ppt/comments/comment17.xml><?xml version="1.0" encoding="utf-8"?>
<p:cmLst xmlns:a="http://schemas.openxmlformats.org/drawingml/2006/main" xmlns:r="http://schemas.openxmlformats.org/officeDocument/2006/relationships" xmlns:p="http://schemas.openxmlformats.org/presentationml/2006/main">
  <p:cm authorId="0" dt="2011-04-11T20:49:48.965" idx="45">
    <p:pos x="5495" y="2649"/>
    <p:text>接触渠道改为使用权</p:text>
  </p:cm>
</p:cmLst>
</file>

<file path=ppt/comments/comment18.xml><?xml version="1.0" encoding="utf-8"?>
<p:cmLst xmlns:a="http://schemas.openxmlformats.org/drawingml/2006/main" xmlns:r="http://schemas.openxmlformats.org/officeDocument/2006/relationships" xmlns:p="http://schemas.openxmlformats.org/presentationml/2006/main">
  <p:cm authorId="0" dt="2011-04-11T21:38:02.652" idx="46">
    <p:pos x="5531" y="1637"/>
    <p:text>认定改为确认，不可预见实现改为或有事项</p:text>
  </p:cm>
</p:cmLst>
</file>

<file path=ppt/comments/comment19.xml><?xml version="1.0" encoding="utf-8"?>
<p:cmLst xmlns:a="http://schemas.openxmlformats.org/drawingml/2006/main" xmlns:r="http://schemas.openxmlformats.org/officeDocument/2006/relationships" xmlns:p="http://schemas.openxmlformats.org/presentationml/2006/main">
  <p:cm authorId="0" dt="2011-04-11T21:40:45.684" idx="47">
    <p:pos x="5448" y="2628"/>
    <p:text>记账单位改为账户单元</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1-04-11T18:26:26.387" idx="2">
    <p:pos x="2549" y="1745"/>
    <p:text>“修订稿”改为“替代”</p:text>
  </p:cm>
  <p:cm authorId="0" dt="2011-04-11T18:27:44.981" idx="4">
    <p:pos x="2549" y="2022"/>
    <p:text>是对减值项目发布了补充文件，补充文件的评论期</p:text>
  </p:cm>
  <p:cm authorId="0" dt="2011-04-11T18:28:09.809" idx="5">
    <p:pos x="2549" y="2296"/>
    <p:text>“草案”改为“征求意见稿”</p:text>
  </p:cm>
  <p:cm authorId="0" dt="2011-04-11T18:31:06.715" idx="6">
    <p:pos x="4107" y="2022"/>
    <p:text>“征求意见”改为“投票表决”</p:text>
  </p:cm>
  <p:cm authorId="0" dt="2011-04-11T18:32:29.137" idx="7">
    <p:pos x="3652" y="3803"/>
    <p:text>“草案”改为“征求意见稿”</p:text>
  </p:cm>
  <p:cm authorId="0" dt="2011-04-11T18:34:01.684" idx="8">
    <p:pos x="2024" y="2729"/>
    <p:text>“修订稿”改为“替代”</p:text>
  </p:cm>
</p:cmLst>
</file>

<file path=ppt/comments/comment20.xml><?xml version="1.0" encoding="utf-8"?>
<p:cmLst xmlns:a="http://schemas.openxmlformats.org/drawingml/2006/main" xmlns:r="http://schemas.openxmlformats.org/officeDocument/2006/relationships" xmlns:p="http://schemas.openxmlformats.org/presentationml/2006/main">
  <p:cm authorId="0" dt="2011-04-11T21:43:00.184" idx="48">
    <p:pos x="5507" y="1361"/>
    <p:text>归为改为确认</p:text>
  </p:cm>
</p:cmLst>
</file>

<file path=ppt/comments/comment21.xml><?xml version="1.0" encoding="utf-8"?>
<p:cmLst xmlns:a="http://schemas.openxmlformats.org/drawingml/2006/main" xmlns:r="http://schemas.openxmlformats.org/officeDocument/2006/relationships" xmlns:p="http://schemas.openxmlformats.org/presentationml/2006/main">
  <p:cm authorId="0" dt="2011-04-11T21:48:55.449" idx="49">
    <p:pos x="3438" y="227"/>
    <p:text>债务改为负债</p:text>
  </p:cm>
  <p:cm authorId="0" dt="2011-04-11T21:51:01.559" idx="50">
    <p:pos x="5643" y="2205"/>
    <p:text>确定对营业收入的确认和租赁所得进行会计的关键因素，改为决定对收入确认和租赁进行会计处理的关键因素</p:text>
  </p:cm>
</p:cmLst>
</file>

<file path=ppt/comments/comment22.xml><?xml version="1.0" encoding="utf-8"?>
<p:cmLst xmlns:a="http://schemas.openxmlformats.org/drawingml/2006/main" xmlns:r="http://schemas.openxmlformats.org/officeDocument/2006/relationships" xmlns:p="http://schemas.openxmlformats.org/presentationml/2006/main">
  <p:cm authorId="0" dt="2011-04-11T21:55:28.106" idx="51">
    <p:pos x="5403" y="2205"/>
    <p:text>可见投入，改为可观察输入值</p:text>
  </p:cm>
</p:cmLst>
</file>

<file path=ppt/comments/comment23.xml><?xml version="1.0" encoding="utf-8"?>
<p:cmLst xmlns:a="http://schemas.openxmlformats.org/drawingml/2006/main" xmlns:r="http://schemas.openxmlformats.org/officeDocument/2006/relationships" xmlns:p="http://schemas.openxmlformats.org/presentationml/2006/main">
  <p:cm authorId="0" dt="2011-04-11T22:01:19.059" idx="52">
    <p:pos x="5403" y="1553"/>
    <p:text>激励倒错改为不当动机</p:text>
  </p:cm>
</p:cmLst>
</file>

<file path=ppt/comments/comment24.xml><?xml version="1.0" encoding="utf-8"?>
<p:cmLst xmlns:a="http://schemas.openxmlformats.org/drawingml/2006/main" xmlns:r="http://schemas.openxmlformats.org/officeDocument/2006/relationships" xmlns:p="http://schemas.openxmlformats.org/presentationml/2006/main">
  <p:cm authorId="0" dt="2011-04-11T22:07:51.699" idx="53">
    <p:pos x="4102" y="1684"/>
    <p:text>仅有有限例外的公允价值，改为除了有限例外，均采用公允价值</p:text>
  </p:cm>
</p:cmLst>
</file>

<file path=ppt/comments/comment25.xml><?xml version="1.0" encoding="utf-8"?>
<p:cmLst xmlns:a="http://schemas.openxmlformats.org/drawingml/2006/main" xmlns:r="http://schemas.openxmlformats.org/officeDocument/2006/relationships" xmlns:p="http://schemas.openxmlformats.org/presentationml/2006/main">
  <p:cm authorId="0" dt="2011-04-11T22:15:21.559" idx="54">
    <p:pos x="4558" y="227"/>
    <p:text>增加了美国两字</p:text>
  </p:cm>
</p:cmLst>
</file>

<file path=ppt/comments/comment26.xml><?xml version="1.0" encoding="utf-8"?>
<p:cmLst xmlns:a="http://schemas.openxmlformats.org/drawingml/2006/main" xmlns:r="http://schemas.openxmlformats.org/officeDocument/2006/relationships" xmlns:p="http://schemas.openxmlformats.org/presentationml/2006/main">
  <p:cm authorId="0" dt="2011-04-11T22:22:18.996" idx="55">
    <p:pos x="5627" y="1361"/>
    <p:text>增加了美国两个字，借款改为贷款</p:text>
  </p:cm>
</p:cmLst>
</file>

<file path=ppt/comments/comment27.xml><?xml version="1.0" encoding="utf-8"?>
<p:cmLst xmlns:a="http://schemas.openxmlformats.org/drawingml/2006/main" xmlns:r="http://schemas.openxmlformats.org/officeDocument/2006/relationships" xmlns:p="http://schemas.openxmlformats.org/presentationml/2006/main">
  <p:cm authorId="0" dt="2011-04-11T22:27:57.027" idx="56">
    <p:pos x="3920" y="1591"/>
    <p:text>备忘录改为备查账</p:text>
  </p:cm>
</p:cmLst>
</file>

<file path=ppt/comments/comment28.xml><?xml version="1.0" encoding="utf-8"?>
<p:cmLst xmlns:a="http://schemas.openxmlformats.org/drawingml/2006/main" xmlns:r="http://schemas.openxmlformats.org/officeDocument/2006/relationships" xmlns:p="http://schemas.openxmlformats.org/presentationml/2006/main">
  <p:cm authorId="0" dt="2011-04-11T22:31:49.465" idx="57">
    <p:pos x="5371" y="1630"/>
    <p:text>行为义务，改为履约义务</p:text>
  </p:cm>
</p:cmLst>
</file>

<file path=ppt/comments/comment29.xml><?xml version="1.0" encoding="utf-8"?>
<p:cmLst xmlns:a="http://schemas.openxmlformats.org/drawingml/2006/main" xmlns:r="http://schemas.openxmlformats.org/officeDocument/2006/relationships" xmlns:p="http://schemas.openxmlformats.org/presentationml/2006/main">
  <p:cm authorId="0" dt="2011-04-11T22:38:19.340" idx="58">
    <p:pos x="4571" y="1913"/>
    <p:text>繁多的合同改为亏损性合同</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1-04-11T18:51:05.199" idx="9">
    <p:pos x="1552" y="3854"/>
    <p:text>年度修订改为年度改进</p:text>
  </p:cm>
  <p:cm authorId="0" dt="2011-04-11T18:51:56.246" idx="10">
    <p:pos x="4073" y="1887"/>
    <p:text>征求意见改为投票表决</p:text>
  </p:cm>
  <p:cm authorId="0" dt="2011-04-11T18:52:10.293" idx="11">
    <p:pos x="3489" y="4160"/>
    <p:text>草案改为征求意见稿</p:text>
  </p:cm>
</p:cmLst>
</file>

<file path=ppt/comments/comment30.xml><?xml version="1.0" encoding="utf-8"?>
<p:cmLst xmlns:a="http://schemas.openxmlformats.org/drawingml/2006/main" xmlns:r="http://schemas.openxmlformats.org/officeDocument/2006/relationships" xmlns:p="http://schemas.openxmlformats.org/presentationml/2006/main">
  <p:cm authorId="0" dt="2011-04-11T22:41:38.652" idx="59">
    <p:pos x="3816" y="2045"/>
    <p:text>行为义务改为履约义务</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11-04-11T18:54:02.481" idx="12">
    <p:pos x="2259" y="496"/>
    <p:text>正在运行中改为目前推迟进行</p:text>
  </p:cm>
  <p:cm authorId="0" dt="2011-04-11T18:55:17.856" idx="13">
    <p:pos x="1451" y="2897"/>
    <p:text>报告实体改为报告主体</p:text>
  </p:cm>
  <p:cm authorId="0" dt="2011-04-11T18:55:24.637" idx="14">
    <p:pos x="3254" y="2532"/>
    <p:text/>
  </p:cm>
  <p:cm authorId="0" dt="2011-04-11T18:56:09.215" idx="15">
    <p:pos x="4755" y="2532"/>
    <p:text>已完成草案改为征求意见稿</p:text>
  </p:cm>
  <p:cm authorId="0" dt="2011-04-11T18:56:52.574" idx="16">
    <p:pos x="3651" y="2897"/>
    <p:text>最后一章改为定稿完成</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11-04-11T18:58:24.434" idx="17">
    <p:pos x="4199" y="227"/>
    <p:text>增加了下半年</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1-04-11T19:01:11.496" idx="18">
    <p:pos x="5452" y="1200"/>
    <p:text>财务报告准则理事会改为美国财务会计准则委员会</p:text>
  </p:cm>
  <p:cm authorId="0" dt="2011-04-11T19:05:50.246" idx="19">
    <p:pos x="3990" y="2285"/>
    <p:text>只能应用一项准则，改为重要变化的准则不超过一项</p:text>
  </p:cm>
  <p:cm authorId="0" dt="2011-04-11T19:06:52.121" idx="20">
    <p:pos x="3990" y="2816"/>
    <p:text>实地检验改为实地测试</p:text>
  </p:cm>
  <p:cm authorId="0" dt="2011-04-11T19:09:36.809" idx="21">
    <p:pos x="3990" y="3704"/>
    <p:text>美国企业应在采用国际财务报告准则的基础上采用这些准则，改为采用国际财务报告准则的美国企业可以应用这些准则
</p:text>
  </p:cm>
  <p:cm authorId="0" dt="2011-04-11T19:11:32.856" idx="22">
    <p:pos x="3475" y="227"/>
    <p:text>对快速发展的怀疑性支持，改为对变化速度过快产生质疑的论据</p:text>
  </p:cm>
</p:cmLst>
</file>

<file path=ppt/comments/comment7.xml><?xml version="1.0" encoding="utf-8"?>
<p:cmLst xmlns:a="http://schemas.openxmlformats.org/drawingml/2006/main" xmlns:r="http://schemas.openxmlformats.org/officeDocument/2006/relationships" xmlns:p="http://schemas.openxmlformats.org/presentationml/2006/main">
  <p:cm authorId="0" dt="2011-04-11T19:21:43.324" idx="23">
    <p:pos x="5495" y="2051"/>
    <p:text>服务改为经管责任</p:text>
  </p:cm>
  <p:cm authorId="0" dt="2011-04-11T19:22:55.246" idx="24">
    <p:pos x="5495" y="2281"/>
    <p:text>收入改为收益</p:text>
  </p:cm>
  <p:cm authorId="0" dt="2011-04-11T19:24:38.496" idx="25">
    <p:pos x="5495" y="2511"/>
    <p:text>对收入采取保守计量，改为谨慎计量收益</p:text>
  </p:cm>
  <p:cm authorId="0" dt="2011-04-11T19:26:21.512" idx="26">
    <p:pos x="5495" y="2741"/>
    <p:text>识别发生的亏损和实现的收入，改为损失在发生时确认，收益在实现时确认</p:text>
  </p:cm>
</p:cmLst>
</file>

<file path=ppt/comments/comment8.xml><?xml version="1.0" encoding="utf-8"?>
<p:cmLst xmlns:a="http://schemas.openxmlformats.org/drawingml/2006/main" xmlns:r="http://schemas.openxmlformats.org/officeDocument/2006/relationships" xmlns:p="http://schemas.openxmlformats.org/presentationml/2006/main">
  <p:cm authorId="0" dt="2011-04-11T19:52:21.699" idx="27">
    <p:pos x="3815" y="2281"/>
    <p:text>折价基础上的未来现金流的价值，改为根据未来现金流的折现值估值</p:text>
  </p:cm>
  <p:cm authorId="0" dt="2011-04-11T19:52:44.481" idx="28">
    <p:pos x="3815" y="2741"/>
    <p:text>无偏见的识别，改为无偏地确认</p:text>
  </p:cm>
  <p:cm authorId="0" dt="2011-04-11T19:54:18.887" idx="29">
    <p:pos x="3815" y="2971"/>
    <p:text>在可预测的情况下识别收益和亏损，改为在可估计的情况下确认利得和损失</p:text>
  </p:cm>
</p:cmLst>
</file>

<file path=ppt/comments/comment9.xml><?xml version="1.0" encoding="utf-8"?>
<p:cmLst xmlns:a="http://schemas.openxmlformats.org/drawingml/2006/main" xmlns:r="http://schemas.openxmlformats.org/officeDocument/2006/relationships" xmlns:p="http://schemas.openxmlformats.org/presentationml/2006/main">
  <p:cm authorId="0" dt="2011-04-11T19:56:37.731" idx="30">
    <p:pos x="3475" y="227"/>
    <p:text>一致性改为内在一致性</p:text>
  </p:cm>
  <p:cm authorId="0" dt="2011-04-11T20:01:35.762" idx="31">
    <p:pos x="3058" y="1229"/>
    <p:text>综合现金流，改为内在一致的现金流</p:text>
  </p:cm>
  <p:cm authorId="0" dt="2011-04-11T20:04:10.199" idx="32">
    <p:pos x="3693" y="496"/>
    <p:text>未来现金流预测会计，改为按照未来现金流预测进行会计处理</p:text>
  </p:cm>
  <p:cm authorId="0" dt="2011-04-11T20:08:35.981" idx="34">
    <p:pos x="2945" y="3741"/>
    <p:text>该表关注剩余及未注明的价值，改为该表现在是多余的并没有什么价值</p:text>
  </p:cm>
</p:cmLst>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68576BA-59A0-452E-92B3-C1993A666CB9}" type="doc">
      <dgm:prSet loTypeId="urn:microsoft.com/office/officeart/2005/8/layout/cycle1" loCatId="cycle" qsTypeId="urn:microsoft.com/office/officeart/2005/8/quickstyle/simple1#1" qsCatId="simple" csTypeId="urn:microsoft.com/office/officeart/2005/8/colors/accent1_2#1" csCatId="accent1" phldr="1"/>
      <dgm:spPr/>
      <dgm:t>
        <a:bodyPr/>
        <a:lstStyle/>
        <a:p>
          <a:endParaRPr lang="zh-CN" altLang="en-US"/>
        </a:p>
      </dgm:t>
    </dgm:pt>
    <dgm:pt modelId="{9B9B6668-ABCB-40E6-896B-05915512032E}">
      <dgm:prSet phldrT="[文本]"/>
      <dgm:spPr/>
      <dgm:t>
        <a:bodyPr/>
        <a:lstStyle/>
        <a:p>
          <a:r>
            <a:rPr lang="en-US" altLang="zh-CN" dirty="0" smtClean="0"/>
            <a:t>1.</a:t>
          </a:r>
          <a:r>
            <a:rPr lang="zh-CN" altLang="en-US" dirty="0" smtClean="0"/>
            <a:t>常规科学</a:t>
          </a:r>
          <a:endParaRPr lang="zh-CN" altLang="en-US" dirty="0"/>
        </a:p>
      </dgm:t>
    </dgm:pt>
    <dgm:pt modelId="{F5DF6945-12E6-41FE-A8B6-82C1833544C2}" type="parTrans" cxnId="{D0D29B2B-6DD5-45CA-A1E6-6F3A7B40CE5D}">
      <dgm:prSet/>
      <dgm:spPr/>
      <dgm:t>
        <a:bodyPr/>
        <a:lstStyle/>
        <a:p>
          <a:endParaRPr lang="zh-CN" altLang="en-US"/>
        </a:p>
      </dgm:t>
    </dgm:pt>
    <dgm:pt modelId="{84ADFB43-4FC1-44A1-AC10-2D97BD30EB85}" type="sibTrans" cxnId="{D0D29B2B-6DD5-45CA-A1E6-6F3A7B40CE5D}">
      <dgm:prSet/>
      <dgm:spPr/>
      <dgm:t>
        <a:bodyPr/>
        <a:lstStyle/>
        <a:p>
          <a:endParaRPr lang="zh-CN" altLang="en-US"/>
        </a:p>
      </dgm:t>
    </dgm:pt>
    <dgm:pt modelId="{B5AC3E6E-033E-4658-B725-FDA94C37C765}">
      <dgm:prSet phldrT="[文本]"/>
      <dgm:spPr/>
      <dgm:t>
        <a:bodyPr/>
        <a:lstStyle/>
        <a:p>
          <a:r>
            <a:rPr lang="en-US" altLang="zh-CN" dirty="0" smtClean="0"/>
            <a:t>2.</a:t>
          </a:r>
          <a:r>
            <a:rPr lang="zh-CN" altLang="en-US" dirty="0" smtClean="0"/>
            <a:t>模型漂移</a:t>
          </a:r>
          <a:endParaRPr lang="zh-CN" altLang="en-US" dirty="0"/>
        </a:p>
      </dgm:t>
    </dgm:pt>
    <dgm:pt modelId="{1412C8EB-F621-4130-95C2-937A9E813138}" type="parTrans" cxnId="{A950DD7D-5BAD-42E6-A2B7-DA383E7A2A24}">
      <dgm:prSet/>
      <dgm:spPr/>
      <dgm:t>
        <a:bodyPr/>
        <a:lstStyle/>
        <a:p>
          <a:endParaRPr lang="zh-CN" altLang="en-US"/>
        </a:p>
      </dgm:t>
    </dgm:pt>
    <dgm:pt modelId="{89024F8B-465B-4AB2-B7B5-6A58276A8A61}" type="sibTrans" cxnId="{A950DD7D-5BAD-42E6-A2B7-DA383E7A2A24}">
      <dgm:prSet/>
      <dgm:spPr/>
      <dgm:t>
        <a:bodyPr/>
        <a:lstStyle/>
        <a:p>
          <a:endParaRPr lang="zh-CN" altLang="en-US"/>
        </a:p>
      </dgm:t>
    </dgm:pt>
    <dgm:pt modelId="{A56572F4-66FB-4A99-B533-12096151D0DB}">
      <dgm:prSet phldrT="[文本]"/>
      <dgm:spPr/>
      <dgm:t>
        <a:bodyPr/>
        <a:lstStyle/>
        <a:p>
          <a:r>
            <a:rPr lang="en-US" altLang="zh-CN" dirty="0" smtClean="0"/>
            <a:t>3.</a:t>
          </a:r>
          <a:r>
            <a:rPr lang="zh-CN" altLang="en-US" dirty="0" smtClean="0"/>
            <a:t>模型危机</a:t>
          </a:r>
          <a:endParaRPr lang="zh-CN" altLang="en-US" dirty="0"/>
        </a:p>
      </dgm:t>
    </dgm:pt>
    <dgm:pt modelId="{BC4B43B8-BCE9-40FB-9618-C5B4EFCCA75B}" type="parTrans" cxnId="{7D54AD2C-B9C6-45BE-85A3-1D21BA42427A}">
      <dgm:prSet/>
      <dgm:spPr/>
      <dgm:t>
        <a:bodyPr/>
        <a:lstStyle/>
        <a:p>
          <a:endParaRPr lang="zh-CN" altLang="en-US"/>
        </a:p>
      </dgm:t>
    </dgm:pt>
    <dgm:pt modelId="{05548465-D82B-434C-A549-870C5C428F86}" type="sibTrans" cxnId="{7D54AD2C-B9C6-45BE-85A3-1D21BA42427A}">
      <dgm:prSet/>
      <dgm:spPr/>
      <dgm:t>
        <a:bodyPr/>
        <a:lstStyle/>
        <a:p>
          <a:endParaRPr lang="zh-CN" altLang="en-US"/>
        </a:p>
      </dgm:t>
    </dgm:pt>
    <dgm:pt modelId="{E17515AF-EB6A-43F4-93F7-DE15E41EAB67}">
      <dgm:prSet phldrT="[文本]"/>
      <dgm:spPr/>
      <dgm:t>
        <a:bodyPr/>
        <a:lstStyle/>
        <a:p>
          <a:r>
            <a:rPr lang="en-US" altLang="zh-CN" dirty="0" smtClean="0">
              <a:solidFill>
                <a:srgbClr val="C00000"/>
              </a:solidFill>
            </a:rPr>
            <a:t>4.</a:t>
          </a:r>
          <a:r>
            <a:rPr lang="zh-CN" altLang="en-US" dirty="0" smtClean="0">
              <a:solidFill>
                <a:srgbClr val="C00000"/>
              </a:solidFill>
            </a:rPr>
            <a:t>范式革命模型</a:t>
          </a:r>
          <a:endParaRPr lang="zh-CN" altLang="en-US" dirty="0">
            <a:solidFill>
              <a:srgbClr val="C00000"/>
            </a:solidFill>
          </a:endParaRPr>
        </a:p>
      </dgm:t>
    </dgm:pt>
    <dgm:pt modelId="{78E389ED-4320-4F1A-A638-302942C45058}" type="parTrans" cxnId="{60592849-07E1-429A-9BE5-1A5F42918514}">
      <dgm:prSet/>
      <dgm:spPr/>
      <dgm:t>
        <a:bodyPr/>
        <a:lstStyle/>
        <a:p>
          <a:endParaRPr lang="zh-CN" altLang="en-US"/>
        </a:p>
      </dgm:t>
    </dgm:pt>
    <dgm:pt modelId="{B8DF2442-56B8-4A0C-AFD1-3EB00B54E830}" type="sibTrans" cxnId="{60592849-07E1-429A-9BE5-1A5F42918514}">
      <dgm:prSet/>
      <dgm:spPr/>
      <dgm:t>
        <a:bodyPr/>
        <a:lstStyle/>
        <a:p>
          <a:endParaRPr lang="zh-CN" altLang="en-US"/>
        </a:p>
      </dgm:t>
    </dgm:pt>
    <dgm:pt modelId="{9418CF2C-4E6E-4709-9825-EA14E8F57558}">
      <dgm:prSet phldrT="[文本]"/>
      <dgm:spPr/>
      <dgm:t>
        <a:bodyPr/>
        <a:lstStyle/>
        <a:p>
          <a:r>
            <a:rPr lang="en-US" altLang="zh-CN" dirty="0" smtClean="0"/>
            <a:t>5.</a:t>
          </a:r>
          <a:r>
            <a:rPr lang="zh-CN" altLang="en-US" dirty="0" smtClean="0"/>
            <a:t>范式</a:t>
          </a:r>
          <a:endParaRPr lang="en-US" altLang="zh-CN" dirty="0" smtClean="0"/>
        </a:p>
        <a:p>
          <a:r>
            <a:rPr lang="zh-CN" altLang="en-US" dirty="0" smtClean="0"/>
            <a:t>转换</a:t>
          </a:r>
          <a:endParaRPr lang="zh-CN" altLang="en-US" dirty="0"/>
        </a:p>
      </dgm:t>
    </dgm:pt>
    <dgm:pt modelId="{5D9610DC-EE92-4B08-9584-3D7D5C76D1AA}" type="parTrans" cxnId="{3A7E5AC6-4FA7-440C-86C5-B45B8D65ACB8}">
      <dgm:prSet/>
      <dgm:spPr/>
      <dgm:t>
        <a:bodyPr/>
        <a:lstStyle/>
        <a:p>
          <a:endParaRPr lang="zh-CN" altLang="en-US"/>
        </a:p>
      </dgm:t>
    </dgm:pt>
    <dgm:pt modelId="{71FB8716-A5DA-4008-8857-A7DD83176319}" type="sibTrans" cxnId="{3A7E5AC6-4FA7-440C-86C5-B45B8D65ACB8}">
      <dgm:prSet/>
      <dgm:spPr/>
      <dgm:t>
        <a:bodyPr/>
        <a:lstStyle/>
        <a:p>
          <a:endParaRPr lang="zh-CN" altLang="en-US"/>
        </a:p>
      </dgm:t>
    </dgm:pt>
    <dgm:pt modelId="{8D076AAD-71FA-4162-A78C-407C7E1B5FFD}" type="pres">
      <dgm:prSet presAssocID="{268576BA-59A0-452E-92B3-C1993A666CB9}" presName="cycle" presStyleCnt="0">
        <dgm:presLayoutVars>
          <dgm:dir/>
          <dgm:resizeHandles val="exact"/>
        </dgm:presLayoutVars>
      </dgm:prSet>
      <dgm:spPr/>
      <dgm:t>
        <a:bodyPr/>
        <a:lstStyle/>
        <a:p>
          <a:endParaRPr lang="zh-CN" altLang="en-US"/>
        </a:p>
      </dgm:t>
    </dgm:pt>
    <dgm:pt modelId="{D2F5D91E-3949-4135-B56E-5585E979A331}" type="pres">
      <dgm:prSet presAssocID="{9B9B6668-ABCB-40E6-896B-05915512032E}" presName="dummy" presStyleCnt="0"/>
      <dgm:spPr/>
    </dgm:pt>
    <dgm:pt modelId="{2A0A1238-CD46-450F-B220-F8EF4C4F52D7}" type="pres">
      <dgm:prSet presAssocID="{9B9B6668-ABCB-40E6-896B-05915512032E}" presName="node" presStyleLbl="revTx" presStyleIdx="0" presStyleCnt="5" custScaleX="185750" custScaleY="48100" custRadScaleRad="92296" custRadScaleInc="35253">
        <dgm:presLayoutVars>
          <dgm:bulletEnabled val="1"/>
        </dgm:presLayoutVars>
      </dgm:prSet>
      <dgm:spPr/>
      <dgm:t>
        <a:bodyPr/>
        <a:lstStyle/>
        <a:p>
          <a:endParaRPr lang="zh-CN" altLang="en-US"/>
        </a:p>
      </dgm:t>
    </dgm:pt>
    <dgm:pt modelId="{ED84584E-887A-4BD0-873A-229C0BEC7460}" type="pres">
      <dgm:prSet presAssocID="{84ADFB43-4FC1-44A1-AC10-2D97BD30EB85}" presName="sibTrans" presStyleLbl="node1" presStyleIdx="0" presStyleCnt="5"/>
      <dgm:spPr/>
      <dgm:t>
        <a:bodyPr/>
        <a:lstStyle/>
        <a:p>
          <a:endParaRPr lang="zh-CN" altLang="en-US"/>
        </a:p>
      </dgm:t>
    </dgm:pt>
    <dgm:pt modelId="{498290C3-46FB-4A35-A343-A5E3E4100FCB}" type="pres">
      <dgm:prSet presAssocID="{B5AC3E6E-033E-4658-B725-FDA94C37C765}" presName="dummy" presStyleCnt="0"/>
      <dgm:spPr/>
    </dgm:pt>
    <dgm:pt modelId="{415928F1-EB9C-4408-8AF9-0B23EACEF64C}" type="pres">
      <dgm:prSet presAssocID="{B5AC3E6E-033E-4658-B725-FDA94C37C765}" presName="node" presStyleLbl="revTx" presStyleIdx="1" presStyleCnt="5" custScaleX="197654">
        <dgm:presLayoutVars>
          <dgm:bulletEnabled val="1"/>
        </dgm:presLayoutVars>
      </dgm:prSet>
      <dgm:spPr/>
      <dgm:t>
        <a:bodyPr/>
        <a:lstStyle/>
        <a:p>
          <a:endParaRPr lang="zh-CN" altLang="en-US"/>
        </a:p>
      </dgm:t>
    </dgm:pt>
    <dgm:pt modelId="{68A6CDAF-8AB2-48D3-AD5C-316E50106D3E}" type="pres">
      <dgm:prSet presAssocID="{89024F8B-465B-4AB2-B7B5-6A58276A8A61}" presName="sibTrans" presStyleLbl="node1" presStyleIdx="1" presStyleCnt="5"/>
      <dgm:spPr/>
      <dgm:t>
        <a:bodyPr/>
        <a:lstStyle/>
        <a:p>
          <a:endParaRPr lang="zh-CN" altLang="en-US"/>
        </a:p>
      </dgm:t>
    </dgm:pt>
    <dgm:pt modelId="{2E07AD83-0226-4F89-B426-F3BD312C5493}" type="pres">
      <dgm:prSet presAssocID="{A56572F4-66FB-4A99-B533-12096151D0DB}" presName="dummy" presStyleCnt="0"/>
      <dgm:spPr/>
    </dgm:pt>
    <dgm:pt modelId="{BB681866-806A-46CB-8495-8F510AFB6A1D}" type="pres">
      <dgm:prSet presAssocID="{A56572F4-66FB-4A99-B533-12096151D0DB}" presName="node" presStyleLbl="revTx" presStyleIdx="2" presStyleCnt="5">
        <dgm:presLayoutVars>
          <dgm:bulletEnabled val="1"/>
        </dgm:presLayoutVars>
      </dgm:prSet>
      <dgm:spPr/>
      <dgm:t>
        <a:bodyPr/>
        <a:lstStyle/>
        <a:p>
          <a:endParaRPr lang="zh-CN" altLang="en-US"/>
        </a:p>
      </dgm:t>
    </dgm:pt>
    <dgm:pt modelId="{326F44BC-61B7-47D2-995C-E4CB6AF6023C}" type="pres">
      <dgm:prSet presAssocID="{05548465-D82B-434C-A549-870C5C428F86}" presName="sibTrans" presStyleLbl="node1" presStyleIdx="2" presStyleCnt="5"/>
      <dgm:spPr/>
      <dgm:t>
        <a:bodyPr/>
        <a:lstStyle/>
        <a:p>
          <a:endParaRPr lang="zh-CN" altLang="en-US"/>
        </a:p>
      </dgm:t>
    </dgm:pt>
    <dgm:pt modelId="{FFAFA9EE-05EE-4D72-951E-AF387ABC3DCC}" type="pres">
      <dgm:prSet presAssocID="{E17515AF-EB6A-43F4-93F7-DE15E41EAB67}" presName="dummy" presStyleCnt="0"/>
      <dgm:spPr/>
    </dgm:pt>
    <dgm:pt modelId="{83425BA0-8F2E-46CB-85AD-02DB88A01BE9}" type="pres">
      <dgm:prSet presAssocID="{E17515AF-EB6A-43F4-93F7-DE15E41EAB67}" presName="node" presStyleLbl="revTx" presStyleIdx="3" presStyleCnt="5" custScaleX="202979">
        <dgm:presLayoutVars>
          <dgm:bulletEnabled val="1"/>
        </dgm:presLayoutVars>
      </dgm:prSet>
      <dgm:spPr/>
      <dgm:t>
        <a:bodyPr/>
        <a:lstStyle/>
        <a:p>
          <a:endParaRPr lang="zh-CN" altLang="en-US"/>
        </a:p>
      </dgm:t>
    </dgm:pt>
    <dgm:pt modelId="{DE63CDD8-C3B6-4A5D-B360-658385059C4B}" type="pres">
      <dgm:prSet presAssocID="{B8DF2442-56B8-4A0C-AFD1-3EB00B54E830}" presName="sibTrans" presStyleLbl="node1" presStyleIdx="3" presStyleCnt="5"/>
      <dgm:spPr/>
      <dgm:t>
        <a:bodyPr/>
        <a:lstStyle/>
        <a:p>
          <a:endParaRPr lang="zh-CN" altLang="en-US"/>
        </a:p>
      </dgm:t>
    </dgm:pt>
    <dgm:pt modelId="{B1A76137-F6E5-4E21-B9D7-036BED9352E1}" type="pres">
      <dgm:prSet presAssocID="{9418CF2C-4E6E-4709-9825-EA14E8F57558}" presName="dummy" presStyleCnt="0"/>
      <dgm:spPr/>
    </dgm:pt>
    <dgm:pt modelId="{1DFE1B8F-2485-49C5-8563-36EDCB4F7BB7}" type="pres">
      <dgm:prSet presAssocID="{9418CF2C-4E6E-4709-9825-EA14E8F57558}" presName="node" presStyleLbl="revTx" presStyleIdx="4" presStyleCnt="5" custScaleX="179135" custRadScaleRad="93692" custRadScaleInc="33004">
        <dgm:presLayoutVars>
          <dgm:bulletEnabled val="1"/>
        </dgm:presLayoutVars>
      </dgm:prSet>
      <dgm:spPr/>
      <dgm:t>
        <a:bodyPr/>
        <a:lstStyle/>
        <a:p>
          <a:endParaRPr lang="zh-CN" altLang="en-US"/>
        </a:p>
      </dgm:t>
    </dgm:pt>
    <dgm:pt modelId="{5DB00C98-A479-4D6B-96B2-0827EF80A6DF}" type="pres">
      <dgm:prSet presAssocID="{71FB8716-A5DA-4008-8857-A7DD83176319}" presName="sibTrans" presStyleLbl="node1" presStyleIdx="4" presStyleCnt="5" custLinFactNeighborX="-8912" custLinFactNeighborY="-2511"/>
      <dgm:spPr/>
      <dgm:t>
        <a:bodyPr/>
        <a:lstStyle/>
        <a:p>
          <a:endParaRPr lang="zh-CN" altLang="en-US"/>
        </a:p>
      </dgm:t>
    </dgm:pt>
  </dgm:ptLst>
  <dgm:cxnLst>
    <dgm:cxn modelId="{5B61B59A-771E-4DB2-AB57-A231316C5203}" type="presOf" srcId="{84ADFB43-4FC1-44A1-AC10-2D97BD30EB85}" destId="{ED84584E-887A-4BD0-873A-229C0BEC7460}" srcOrd="0" destOrd="0" presId="urn:microsoft.com/office/officeart/2005/8/layout/cycle1"/>
    <dgm:cxn modelId="{A950DD7D-5BAD-42E6-A2B7-DA383E7A2A24}" srcId="{268576BA-59A0-452E-92B3-C1993A666CB9}" destId="{B5AC3E6E-033E-4658-B725-FDA94C37C765}" srcOrd="1" destOrd="0" parTransId="{1412C8EB-F621-4130-95C2-937A9E813138}" sibTransId="{89024F8B-465B-4AB2-B7B5-6A58276A8A61}"/>
    <dgm:cxn modelId="{F5B87157-7B88-4EAD-B803-5DEBC69AAB8E}" type="presOf" srcId="{268576BA-59A0-452E-92B3-C1993A666CB9}" destId="{8D076AAD-71FA-4162-A78C-407C7E1B5FFD}" srcOrd="0" destOrd="0" presId="urn:microsoft.com/office/officeart/2005/8/layout/cycle1"/>
    <dgm:cxn modelId="{60592849-07E1-429A-9BE5-1A5F42918514}" srcId="{268576BA-59A0-452E-92B3-C1993A666CB9}" destId="{E17515AF-EB6A-43F4-93F7-DE15E41EAB67}" srcOrd="3" destOrd="0" parTransId="{78E389ED-4320-4F1A-A638-302942C45058}" sibTransId="{B8DF2442-56B8-4A0C-AFD1-3EB00B54E830}"/>
    <dgm:cxn modelId="{D0D29B2B-6DD5-45CA-A1E6-6F3A7B40CE5D}" srcId="{268576BA-59A0-452E-92B3-C1993A666CB9}" destId="{9B9B6668-ABCB-40E6-896B-05915512032E}" srcOrd="0" destOrd="0" parTransId="{F5DF6945-12E6-41FE-A8B6-82C1833544C2}" sibTransId="{84ADFB43-4FC1-44A1-AC10-2D97BD30EB85}"/>
    <dgm:cxn modelId="{58558061-C31F-4EAA-859F-97EDFC1116B4}" type="presOf" srcId="{9418CF2C-4E6E-4709-9825-EA14E8F57558}" destId="{1DFE1B8F-2485-49C5-8563-36EDCB4F7BB7}" srcOrd="0" destOrd="0" presId="urn:microsoft.com/office/officeart/2005/8/layout/cycle1"/>
    <dgm:cxn modelId="{3654F286-09E7-4B9B-9C4F-9350CBA87EDE}" type="presOf" srcId="{B5AC3E6E-033E-4658-B725-FDA94C37C765}" destId="{415928F1-EB9C-4408-8AF9-0B23EACEF64C}" srcOrd="0" destOrd="0" presId="urn:microsoft.com/office/officeart/2005/8/layout/cycle1"/>
    <dgm:cxn modelId="{A155FB78-6D2B-4AA4-AECC-C81835C06695}" type="presOf" srcId="{9B9B6668-ABCB-40E6-896B-05915512032E}" destId="{2A0A1238-CD46-450F-B220-F8EF4C4F52D7}" srcOrd="0" destOrd="0" presId="urn:microsoft.com/office/officeart/2005/8/layout/cycle1"/>
    <dgm:cxn modelId="{CCA69A5C-CB67-4C00-B552-85056269C000}" type="presOf" srcId="{71FB8716-A5DA-4008-8857-A7DD83176319}" destId="{5DB00C98-A479-4D6B-96B2-0827EF80A6DF}" srcOrd="0" destOrd="0" presId="urn:microsoft.com/office/officeart/2005/8/layout/cycle1"/>
    <dgm:cxn modelId="{6AFD04D0-48BF-4F1D-917E-0E6E55D3AD90}" type="presOf" srcId="{A56572F4-66FB-4A99-B533-12096151D0DB}" destId="{BB681866-806A-46CB-8495-8F510AFB6A1D}" srcOrd="0" destOrd="0" presId="urn:microsoft.com/office/officeart/2005/8/layout/cycle1"/>
    <dgm:cxn modelId="{DDA1869F-DE2D-485A-B1A9-6BF7F973585B}" type="presOf" srcId="{B8DF2442-56B8-4A0C-AFD1-3EB00B54E830}" destId="{DE63CDD8-C3B6-4A5D-B360-658385059C4B}" srcOrd="0" destOrd="0" presId="urn:microsoft.com/office/officeart/2005/8/layout/cycle1"/>
    <dgm:cxn modelId="{17A7E2D5-A20B-4AD5-8F1F-4BABA7A73685}" type="presOf" srcId="{05548465-D82B-434C-A549-870C5C428F86}" destId="{326F44BC-61B7-47D2-995C-E4CB6AF6023C}" srcOrd="0" destOrd="0" presId="urn:microsoft.com/office/officeart/2005/8/layout/cycle1"/>
    <dgm:cxn modelId="{8DB42073-4BE0-4462-88F5-48D73DC8D3FC}" type="presOf" srcId="{89024F8B-465B-4AB2-B7B5-6A58276A8A61}" destId="{68A6CDAF-8AB2-48D3-AD5C-316E50106D3E}" srcOrd="0" destOrd="0" presId="urn:microsoft.com/office/officeart/2005/8/layout/cycle1"/>
    <dgm:cxn modelId="{3A7E5AC6-4FA7-440C-86C5-B45B8D65ACB8}" srcId="{268576BA-59A0-452E-92B3-C1993A666CB9}" destId="{9418CF2C-4E6E-4709-9825-EA14E8F57558}" srcOrd="4" destOrd="0" parTransId="{5D9610DC-EE92-4B08-9584-3D7D5C76D1AA}" sibTransId="{71FB8716-A5DA-4008-8857-A7DD83176319}"/>
    <dgm:cxn modelId="{5837CFC7-7F10-4ED9-BD3F-C9BB9D58D58E}" type="presOf" srcId="{E17515AF-EB6A-43F4-93F7-DE15E41EAB67}" destId="{83425BA0-8F2E-46CB-85AD-02DB88A01BE9}" srcOrd="0" destOrd="0" presId="urn:microsoft.com/office/officeart/2005/8/layout/cycle1"/>
    <dgm:cxn modelId="{7D54AD2C-B9C6-45BE-85A3-1D21BA42427A}" srcId="{268576BA-59A0-452E-92B3-C1993A666CB9}" destId="{A56572F4-66FB-4A99-B533-12096151D0DB}" srcOrd="2" destOrd="0" parTransId="{BC4B43B8-BCE9-40FB-9618-C5B4EFCCA75B}" sibTransId="{05548465-D82B-434C-A549-870C5C428F86}"/>
    <dgm:cxn modelId="{98523C18-8747-4CFE-ACE4-2A73F32A2FF0}" type="presParOf" srcId="{8D076AAD-71FA-4162-A78C-407C7E1B5FFD}" destId="{D2F5D91E-3949-4135-B56E-5585E979A331}" srcOrd="0" destOrd="0" presId="urn:microsoft.com/office/officeart/2005/8/layout/cycle1"/>
    <dgm:cxn modelId="{44ED8A3F-D57D-412B-BADF-B06D2F85881D}" type="presParOf" srcId="{8D076AAD-71FA-4162-A78C-407C7E1B5FFD}" destId="{2A0A1238-CD46-450F-B220-F8EF4C4F52D7}" srcOrd="1" destOrd="0" presId="urn:microsoft.com/office/officeart/2005/8/layout/cycle1"/>
    <dgm:cxn modelId="{9ECAE9EF-125B-411F-B506-04DE30425AB6}" type="presParOf" srcId="{8D076AAD-71FA-4162-A78C-407C7E1B5FFD}" destId="{ED84584E-887A-4BD0-873A-229C0BEC7460}" srcOrd="2" destOrd="0" presId="urn:microsoft.com/office/officeart/2005/8/layout/cycle1"/>
    <dgm:cxn modelId="{A0F3F6E2-7B18-41AB-9C77-D340772D8CC8}" type="presParOf" srcId="{8D076AAD-71FA-4162-A78C-407C7E1B5FFD}" destId="{498290C3-46FB-4A35-A343-A5E3E4100FCB}" srcOrd="3" destOrd="0" presId="urn:microsoft.com/office/officeart/2005/8/layout/cycle1"/>
    <dgm:cxn modelId="{2CDA020C-9156-4DFD-BAD9-EF63AE543B97}" type="presParOf" srcId="{8D076AAD-71FA-4162-A78C-407C7E1B5FFD}" destId="{415928F1-EB9C-4408-8AF9-0B23EACEF64C}" srcOrd="4" destOrd="0" presId="urn:microsoft.com/office/officeart/2005/8/layout/cycle1"/>
    <dgm:cxn modelId="{36D058E9-F64C-4902-9248-CAEC5081BD07}" type="presParOf" srcId="{8D076AAD-71FA-4162-A78C-407C7E1B5FFD}" destId="{68A6CDAF-8AB2-48D3-AD5C-316E50106D3E}" srcOrd="5" destOrd="0" presId="urn:microsoft.com/office/officeart/2005/8/layout/cycle1"/>
    <dgm:cxn modelId="{7B2070D9-34A1-453F-9010-F932D22B4661}" type="presParOf" srcId="{8D076AAD-71FA-4162-A78C-407C7E1B5FFD}" destId="{2E07AD83-0226-4F89-B426-F3BD312C5493}" srcOrd="6" destOrd="0" presId="urn:microsoft.com/office/officeart/2005/8/layout/cycle1"/>
    <dgm:cxn modelId="{F2349FC0-1AF6-49FE-B507-343D9D791334}" type="presParOf" srcId="{8D076AAD-71FA-4162-A78C-407C7E1B5FFD}" destId="{BB681866-806A-46CB-8495-8F510AFB6A1D}" srcOrd="7" destOrd="0" presId="urn:microsoft.com/office/officeart/2005/8/layout/cycle1"/>
    <dgm:cxn modelId="{E5CB021D-F7A2-4CBA-8CF5-B41A9E6AB8C3}" type="presParOf" srcId="{8D076AAD-71FA-4162-A78C-407C7E1B5FFD}" destId="{326F44BC-61B7-47D2-995C-E4CB6AF6023C}" srcOrd="8" destOrd="0" presId="urn:microsoft.com/office/officeart/2005/8/layout/cycle1"/>
    <dgm:cxn modelId="{88562F7E-960C-4C92-8D8C-662E22C8E1A3}" type="presParOf" srcId="{8D076AAD-71FA-4162-A78C-407C7E1B5FFD}" destId="{FFAFA9EE-05EE-4D72-951E-AF387ABC3DCC}" srcOrd="9" destOrd="0" presId="urn:microsoft.com/office/officeart/2005/8/layout/cycle1"/>
    <dgm:cxn modelId="{3F7EB6E5-B89C-410F-B866-CBD1C0527760}" type="presParOf" srcId="{8D076AAD-71FA-4162-A78C-407C7E1B5FFD}" destId="{83425BA0-8F2E-46CB-85AD-02DB88A01BE9}" srcOrd="10" destOrd="0" presId="urn:microsoft.com/office/officeart/2005/8/layout/cycle1"/>
    <dgm:cxn modelId="{737CDAD7-1D80-46CF-BFC6-5E5F1E76F92E}" type="presParOf" srcId="{8D076AAD-71FA-4162-A78C-407C7E1B5FFD}" destId="{DE63CDD8-C3B6-4A5D-B360-658385059C4B}" srcOrd="11" destOrd="0" presId="urn:microsoft.com/office/officeart/2005/8/layout/cycle1"/>
    <dgm:cxn modelId="{6A03130C-78D6-4F4D-BA47-CAF7764F7A67}" type="presParOf" srcId="{8D076AAD-71FA-4162-A78C-407C7E1B5FFD}" destId="{B1A76137-F6E5-4E21-B9D7-036BED9352E1}" srcOrd="12" destOrd="0" presId="urn:microsoft.com/office/officeart/2005/8/layout/cycle1"/>
    <dgm:cxn modelId="{D75F0EE1-5706-4E7B-BCE5-AD595007595E}" type="presParOf" srcId="{8D076AAD-71FA-4162-A78C-407C7E1B5FFD}" destId="{1DFE1B8F-2485-49C5-8563-36EDCB4F7BB7}" srcOrd="13" destOrd="0" presId="urn:microsoft.com/office/officeart/2005/8/layout/cycle1"/>
    <dgm:cxn modelId="{CE108DDE-6B58-4055-B640-C2B3A7C3EEF9}" type="presParOf" srcId="{8D076AAD-71FA-4162-A78C-407C7E1B5FFD}" destId="{5DB00C98-A479-4D6B-96B2-0827EF80A6DF}" srcOrd="14" destOrd="0" presId="urn:microsoft.com/office/officeart/2005/8/layout/cycle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2D3D23CC-C5AF-4F11-B8C8-6E9013C360CA}" type="datetimeFigureOut">
              <a:rPr lang="zh-CN" altLang="en-US"/>
              <a:pPr>
                <a:defRPr/>
              </a:pPr>
              <a:t>2011-4-12</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FE5AE44-CC72-412B-868F-CF80829D50F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E5E09880-B8E4-4ABA-A2E2-D29D8CA3BE78}" type="datetimeFigureOut">
              <a:rPr lang="zh-CN" altLang="en-US"/>
              <a:pPr>
                <a:defRPr/>
              </a:pPr>
              <a:t>2011-4-12</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7076EA1E-7D5B-456C-89A6-58AD752A5174}"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幻灯片图像占位符 1"/>
          <p:cNvSpPr>
            <a:spLocks noGrp="1" noRot="1" noChangeAspect="1" noTextEdit="1"/>
          </p:cNvSpPr>
          <p:nvPr>
            <p:ph type="sldImg"/>
          </p:nvPr>
        </p:nvSpPr>
        <p:spPr bwMode="auto">
          <a:noFill/>
          <a:ln>
            <a:solidFill>
              <a:srgbClr val="000000"/>
            </a:solidFill>
            <a:miter lim="800000"/>
            <a:headEnd/>
            <a:tailEnd/>
          </a:ln>
        </p:spPr>
      </p:sp>
      <p:sp>
        <p:nvSpPr>
          <p:cNvPr id="80898" name="备注占位符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zh-CN" altLang="en-US" smtClean="0"/>
          </a:p>
        </p:txBody>
      </p:sp>
      <p:sp>
        <p:nvSpPr>
          <p:cNvPr id="80899" name="灯片编号占位符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26867AC-9509-475D-8949-76862525F4B1}" type="slidenum">
              <a:rPr lang="en-US" altLang="zh-CN">
                <a:solidFill>
                  <a:srgbClr val="000000"/>
                </a:solidFill>
                <a:latin typeface="Times New Roman" pitchFamily="18" charset="0"/>
              </a:rPr>
              <a:pPr fontAlgn="base">
                <a:spcBef>
                  <a:spcPct val="0"/>
                </a:spcBef>
                <a:spcAft>
                  <a:spcPct val="0"/>
                </a:spcAft>
              </a:pPr>
              <a:t>1</a:t>
            </a:fld>
            <a:endParaRPr lang="en-US" altLang="zh-CN">
              <a:solidFill>
                <a:srgbClr val="000000"/>
              </a:solidFill>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Slide Image Placeholder 1"/>
          <p:cNvSpPr>
            <a:spLocks noGrp="1" noRot="1" noChangeAspect="1"/>
          </p:cNvSpPr>
          <p:nvPr>
            <p:ph type="sldImg"/>
          </p:nvPr>
        </p:nvSpPr>
        <p:spPr bwMode="auto">
          <a:noFill/>
          <a:ln>
            <a:solidFill>
              <a:srgbClr val="000000"/>
            </a:solidFill>
            <a:miter lim="800000"/>
            <a:headEnd/>
            <a:tailEnd/>
          </a:ln>
        </p:spPr>
      </p:sp>
      <p:sp>
        <p:nvSpPr>
          <p:cNvPr id="1341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ltLang="zh-CN" smtClean="0"/>
          </a:p>
        </p:txBody>
      </p:sp>
      <p:sp>
        <p:nvSpPr>
          <p:cNvPr id="1341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3FF30D-B9FB-4960-80D9-1078D36AC4C1}" type="slidenum">
              <a:rPr lang="en-US" altLang="zh-CN">
                <a:solidFill>
                  <a:srgbClr val="000000"/>
                </a:solidFill>
              </a:rPr>
              <a:pPr fontAlgn="base">
                <a:spcBef>
                  <a:spcPct val="0"/>
                </a:spcBef>
                <a:spcAft>
                  <a:spcPct val="0"/>
                </a:spcAft>
              </a:pPr>
              <a:t>52</a:t>
            </a:fld>
            <a:endParaRPr lang="en-US" altLang="zh-CN">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Slide Image Placeholder 1"/>
          <p:cNvSpPr>
            <a:spLocks noGrp="1" noRot="1" noChangeAspect="1" noTextEdit="1"/>
          </p:cNvSpPr>
          <p:nvPr>
            <p:ph type="sldImg"/>
          </p:nvPr>
        </p:nvSpPr>
        <p:spPr bwMode="auto">
          <a:noFill/>
          <a:ln>
            <a:solidFill>
              <a:srgbClr val="000000"/>
            </a:solidFill>
            <a:miter lim="800000"/>
            <a:headEnd/>
            <a:tailEnd/>
          </a:ln>
        </p:spPr>
      </p:sp>
      <p:sp>
        <p:nvSpPr>
          <p:cNvPr id="146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Both lessors and lessees would be required to evaluate whether the lease payments should be allocated between service and lease components, considering all concurrently negotiated contracts with a third party.</a:t>
            </a:r>
            <a:br>
              <a:rPr lang="en-US" altLang="zh-CN" smtClean="0"/>
            </a:br>
            <a:r>
              <a:rPr lang="en-US" altLang="zh-CN" smtClean="0"/>
              <a:t/>
            </a:r>
            <a:br>
              <a:rPr lang="en-US" altLang="zh-CN" smtClean="0"/>
            </a:br>
            <a:r>
              <a:rPr lang="en-US" altLang="zh-CN" smtClean="0"/>
              <a:t>A lessor would be subject to the revenue recognition requirements regarding the identification of separate performance obligations within an arrangement. That is, if the service component is not considered distinct, total payments under the arrangement should be accounted for as the lease. If the service component is considered distinct, total payments under the arrangement should be allocated between the service and lease components using the same principles as those proposed in the revenue recognition project.</a:t>
            </a:r>
            <a:br>
              <a:rPr lang="en-US" altLang="zh-CN" smtClean="0"/>
            </a:br>
            <a:r>
              <a:rPr lang="en-US" altLang="zh-CN" smtClean="0"/>
              <a:t/>
            </a:r>
            <a:br>
              <a:rPr lang="en-US" altLang="zh-CN" smtClean="0"/>
            </a:br>
            <a:r>
              <a:rPr lang="en-US" altLang="zh-CN" smtClean="0"/>
              <a:t>The lessee’s identification of distinct components within an arrangement and measurement of the allocation between distinct service and lease components within an arrangement would be based on the same principles used by the lessor. The Boards noted that if the proposed revenue recognition guidance is incorporated into the proposed new leases guidance, some language changes would be necessary.</a:t>
            </a:r>
            <a:br>
              <a:rPr lang="en-US" altLang="zh-CN" smtClean="0"/>
            </a:br>
            <a:r>
              <a:rPr lang="en-US" altLang="zh-CN" smtClean="0"/>
              <a:t/>
            </a:r>
            <a:br>
              <a:rPr lang="en-US" altLang="zh-CN" smtClean="0"/>
            </a:br>
            <a:r>
              <a:rPr lang="en-US" altLang="zh-CN" smtClean="0"/>
              <a:t>If the lessor or lessee is unable to allocate the total payments among the service and lease components of an arrangement, the entire arrangement should be considered and accounted for as a lease.</a:t>
            </a:r>
            <a:br>
              <a:rPr lang="en-US" altLang="zh-CN" smtClean="0"/>
            </a:br>
            <a:r>
              <a:rPr lang="en-US" altLang="zh-CN" smtClean="0"/>
              <a:t/>
            </a:r>
            <a:br>
              <a:rPr lang="en-US" altLang="zh-CN" smtClean="0"/>
            </a:br>
            <a:r>
              <a:rPr lang="en-US" altLang="zh-CN" smtClean="0"/>
              <a:t>If the total payments under an arrangement that contains both lease and service components change after the inception of the lease (for example, term options or contingent rentals), an entity would first determine whether the entire change is directly attributable to either the lease or the service component. If it is unable to do so, then the change in total consideration should be allocated on a pro rata basis to the various contract components in the same proportion as determined at contract inception.</a:t>
            </a:r>
            <a:br>
              <a:rPr lang="en-US" altLang="zh-CN" smtClean="0"/>
            </a:br>
            <a:endParaRPr lang="en-US" altLang="zh-CN" smtClean="0"/>
          </a:p>
        </p:txBody>
      </p:sp>
      <p:sp>
        <p:nvSpPr>
          <p:cNvPr id="146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0A30CAC-EE74-4B06-9A35-B7C903CAE8DA}" type="slidenum">
              <a:rPr lang="en-US" altLang="zh-CN">
                <a:solidFill>
                  <a:srgbClr val="000000"/>
                </a:solidFill>
                <a:latin typeface="Times New Roman" pitchFamily="18" charset="0"/>
              </a:rPr>
              <a:pPr fontAlgn="base">
                <a:spcBef>
                  <a:spcPct val="0"/>
                </a:spcBef>
                <a:spcAft>
                  <a:spcPct val="0"/>
                </a:spcAft>
              </a:pPr>
              <a:t>63</a:t>
            </a:fld>
            <a:endParaRPr lang="en-US" altLang="zh-CN">
              <a:solidFill>
                <a:srgbClr val="000000"/>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Slide Image Placeholder 1"/>
          <p:cNvSpPr>
            <a:spLocks noGrp="1" noRot="1" noChangeAspect="1" noTextEdit="1"/>
          </p:cNvSpPr>
          <p:nvPr>
            <p:ph type="sldImg"/>
          </p:nvPr>
        </p:nvSpPr>
        <p:spPr bwMode="auto">
          <a:noFill/>
          <a:ln>
            <a:solidFill>
              <a:srgbClr val="000000"/>
            </a:solidFill>
            <a:miter lim="800000"/>
            <a:headEnd/>
            <a:tailEnd/>
          </a:ln>
        </p:spPr>
      </p:sp>
      <p:sp>
        <p:nvSpPr>
          <p:cNvPr id="148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Both lessors and lessees would be required to evaluate whether the lease payments should be allocated between service and lease components, considering all concurrently negotiated contracts with a third party.</a:t>
            </a:r>
            <a:br>
              <a:rPr lang="en-US" altLang="zh-CN" smtClean="0"/>
            </a:br>
            <a:r>
              <a:rPr lang="en-US" altLang="zh-CN" smtClean="0"/>
              <a:t/>
            </a:r>
            <a:br>
              <a:rPr lang="en-US" altLang="zh-CN" smtClean="0"/>
            </a:br>
            <a:r>
              <a:rPr lang="en-US" altLang="zh-CN" smtClean="0"/>
              <a:t>A lessor would be subject to the revenue recognition requirements regarding the identification of separate performance obligations within an arrangement. That is, if the service component is not considered distinct, total payments under the arrangement should be accounted for as the lease. If the service component is considered distinct, total payments under the arrangement should be allocated between the service and lease components using the same principles as those proposed in the revenue recognition project.</a:t>
            </a:r>
            <a:br>
              <a:rPr lang="en-US" altLang="zh-CN" smtClean="0"/>
            </a:br>
            <a:r>
              <a:rPr lang="en-US" altLang="zh-CN" smtClean="0"/>
              <a:t/>
            </a:r>
            <a:br>
              <a:rPr lang="en-US" altLang="zh-CN" smtClean="0"/>
            </a:br>
            <a:r>
              <a:rPr lang="en-US" altLang="zh-CN" smtClean="0"/>
              <a:t>The lessee’s identification of distinct components within an arrangement and measurement of the allocation between distinct service and lease components within an arrangement would be based on the same principles used by the lessor. The Boards noted that if the proposed revenue recognition guidance is incorporated into the proposed new leases guidance, some language changes would be necessary.</a:t>
            </a:r>
            <a:br>
              <a:rPr lang="en-US" altLang="zh-CN" smtClean="0"/>
            </a:br>
            <a:r>
              <a:rPr lang="en-US" altLang="zh-CN" smtClean="0"/>
              <a:t/>
            </a:r>
            <a:br>
              <a:rPr lang="en-US" altLang="zh-CN" smtClean="0"/>
            </a:br>
            <a:r>
              <a:rPr lang="en-US" altLang="zh-CN" smtClean="0"/>
              <a:t>If the lessor or lessee is unable to allocate the total payments among the service and lease components of an arrangement, the entire arrangement should be considered and accounted for as a lease.</a:t>
            </a:r>
            <a:br>
              <a:rPr lang="en-US" altLang="zh-CN" smtClean="0"/>
            </a:br>
            <a:r>
              <a:rPr lang="en-US" altLang="zh-CN" smtClean="0"/>
              <a:t/>
            </a:r>
            <a:br>
              <a:rPr lang="en-US" altLang="zh-CN" smtClean="0"/>
            </a:br>
            <a:r>
              <a:rPr lang="en-US" altLang="zh-CN" smtClean="0"/>
              <a:t>If the total payments under an arrangement that contains both lease and service components change after the inception of the lease (for example, term options or contingent rentals), an entity would first determine whether the entire change is directly attributable to either the lease or the service component. If it is unable to do so, then the change in total consideration should be allocated on a pro rata basis to the various contract components in the same proportion as determined at contract inception.</a:t>
            </a:r>
            <a:br>
              <a:rPr lang="en-US" altLang="zh-CN" smtClean="0"/>
            </a:br>
            <a:endParaRPr lang="en-US" altLang="zh-CN" smtClean="0"/>
          </a:p>
        </p:txBody>
      </p:sp>
      <p:sp>
        <p:nvSpPr>
          <p:cNvPr id="148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FBAB798-12A4-4EDC-9AAB-68E57D6F9515}" type="slidenum">
              <a:rPr lang="en-US" altLang="zh-CN">
                <a:solidFill>
                  <a:srgbClr val="000000"/>
                </a:solidFill>
                <a:latin typeface="Times New Roman" pitchFamily="18" charset="0"/>
              </a:rPr>
              <a:pPr fontAlgn="base">
                <a:spcBef>
                  <a:spcPct val="0"/>
                </a:spcBef>
                <a:spcAft>
                  <a:spcPct val="0"/>
                </a:spcAft>
              </a:pPr>
              <a:t>64</a:t>
            </a:fld>
            <a:endParaRPr lang="en-US" altLang="zh-CN">
              <a:solidFill>
                <a:srgbClr val="000000"/>
              </a:solidFill>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zh-CN" smtClean="0"/>
              <a:t>Both lessors and lessees would be required to evaluate whether the lease payments should be allocated between service and lease components, considering all concurrently negotiated contracts with a third party.</a:t>
            </a:r>
            <a:br>
              <a:rPr lang="en-US" altLang="zh-CN" smtClean="0"/>
            </a:br>
            <a:r>
              <a:rPr lang="en-US" altLang="zh-CN" smtClean="0"/>
              <a:t/>
            </a:r>
            <a:br>
              <a:rPr lang="en-US" altLang="zh-CN" smtClean="0"/>
            </a:br>
            <a:r>
              <a:rPr lang="en-US" altLang="zh-CN" smtClean="0"/>
              <a:t>A lessor would be subject to the revenue recognition requirements regarding the identification of separate performance obligations within an arrangement. That is, if the service component is not considered distinct, total payments under the arrangement should be accounted for as the lease. If the service component is considered distinct, total payments under the arrangement should be allocated between the service and lease components using the same principles as those proposed in the revenue recognition project.</a:t>
            </a:r>
            <a:br>
              <a:rPr lang="en-US" altLang="zh-CN" smtClean="0"/>
            </a:br>
            <a:r>
              <a:rPr lang="en-US" altLang="zh-CN" smtClean="0"/>
              <a:t/>
            </a:r>
            <a:br>
              <a:rPr lang="en-US" altLang="zh-CN" smtClean="0"/>
            </a:br>
            <a:r>
              <a:rPr lang="en-US" altLang="zh-CN" smtClean="0"/>
              <a:t>The lessee’s identification of distinct components within an arrangement and measurement of the allocation between distinct service and lease components within an arrangement would be based on the same principles used by the lessor. The Boards noted that if the proposed revenue recognition guidance is incorporated into the proposed new leases guidance, some language changes would be necessary.</a:t>
            </a:r>
            <a:br>
              <a:rPr lang="en-US" altLang="zh-CN" smtClean="0"/>
            </a:br>
            <a:r>
              <a:rPr lang="en-US" altLang="zh-CN" smtClean="0"/>
              <a:t/>
            </a:r>
            <a:br>
              <a:rPr lang="en-US" altLang="zh-CN" smtClean="0"/>
            </a:br>
            <a:r>
              <a:rPr lang="en-US" altLang="zh-CN" smtClean="0"/>
              <a:t>If the lessor or lessee is unable to allocate the total payments among the service and lease components of an arrangement, the entire arrangement should be considered and accounted for as a lease.</a:t>
            </a:r>
            <a:br>
              <a:rPr lang="en-US" altLang="zh-CN" smtClean="0"/>
            </a:br>
            <a:r>
              <a:rPr lang="en-US" altLang="zh-CN" smtClean="0"/>
              <a:t/>
            </a:r>
            <a:br>
              <a:rPr lang="en-US" altLang="zh-CN" smtClean="0"/>
            </a:br>
            <a:r>
              <a:rPr lang="en-US" altLang="zh-CN" smtClean="0"/>
              <a:t>If the total payments under an arrangement that contains both lease and service components change after the inception of the lease (for example, term options or contingent rentals), an entity would first determine whether the entire change is directly attributable to either the lease or the service component. If it is unable to do so, then the change in total consideration should be allocated on a pro rata basis to the various contract components in the same proportion as determined at contract inception.</a:t>
            </a:r>
            <a:br>
              <a:rPr lang="en-US" altLang="zh-CN" smtClean="0"/>
            </a:br>
            <a:endParaRPr lang="en-US" altLang="zh-CN" smtClean="0"/>
          </a:p>
        </p:txBody>
      </p:sp>
      <p:sp>
        <p:nvSpPr>
          <p:cNvPr id="150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0DB025F-9885-4ECD-9D44-21676CCC1DB0}" type="slidenum">
              <a:rPr lang="en-US" altLang="zh-CN">
                <a:solidFill>
                  <a:srgbClr val="000000"/>
                </a:solidFill>
                <a:latin typeface="Times New Roman" pitchFamily="18" charset="0"/>
              </a:rPr>
              <a:pPr fontAlgn="base">
                <a:spcBef>
                  <a:spcPct val="0"/>
                </a:spcBef>
                <a:spcAft>
                  <a:spcPct val="0"/>
                </a:spcAft>
              </a:pPr>
              <a:t>65</a:t>
            </a:fld>
            <a:endParaRPr lang="en-US" altLang="zh-CN">
              <a:solidFill>
                <a:srgbClr val="000000"/>
              </a:solidFill>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441826-B44B-467D-90C8-DD2DFC2FC167}" type="slidenum">
              <a:rPr lang="en-US" altLang="zh-CN">
                <a:solidFill>
                  <a:srgbClr val="000000"/>
                </a:solidFill>
                <a:latin typeface="Times New Roman" pitchFamily="18" charset="0"/>
              </a:rPr>
              <a:pPr fontAlgn="base">
                <a:spcBef>
                  <a:spcPct val="0"/>
                </a:spcBef>
                <a:spcAft>
                  <a:spcPct val="0"/>
                </a:spcAft>
              </a:pPr>
              <a:t>66</a:t>
            </a:fld>
            <a:endParaRPr lang="en-US" altLang="zh-CN">
              <a:solidFill>
                <a:srgbClr val="000000"/>
              </a:solidFill>
              <a:latin typeface="Times New Roman" pitchFamily="18" charset="0"/>
            </a:endParaRPr>
          </a:p>
        </p:txBody>
      </p:sp>
      <p:sp>
        <p:nvSpPr>
          <p:cNvPr id="1525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52579" name="Rectangle 3"/>
          <p:cNvSpPr>
            <a:spLocks noGrp="1" noChangeArrowheads="1"/>
          </p:cNvSpPr>
          <p:nvPr>
            <p:ph type="body" idx="1"/>
          </p:nvPr>
        </p:nvSpPr>
        <p:spPr bwMode="auto">
          <a:xfrm>
            <a:off x="685800" y="4341813"/>
            <a:ext cx="5486400" cy="4116387"/>
          </a:xfrm>
          <a:noFill/>
        </p:spPr>
        <p:txBody>
          <a:bodyPr wrap="square" numCol="1" anchor="t" anchorCtr="0" compatLnSpc="1">
            <a:prstTxWarp prst="textNoShape">
              <a:avLst/>
            </a:prstTxWarp>
          </a:bodyPr>
          <a:lstStyle/>
          <a:p>
            <a:pPr>
              <a:spcBef>
                <a:spcPct val="0"/>
              </a:spcBef>
            </a:pPr>
            <a:endParaRPr lang="en-US" altLang="zh-CN"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6DFE9F72-1CCF-4C61-B7E2-427F58F99432}" type="datetimeFigureOut">
              <a:rPr lang="zh-CN" altLang="en-US"/>
              <a:pPr>
                <a:defRPr/>
              </a:pPr>
              <a:t>2011-4-12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19DF1B0-D1B5-4DAB-9735-D9DF1F524BA8}"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C1C7FBBC-6DE5-485F-938E-F6D4B6C20FE6}" type="datetimeFigureOut">
              <a:rPr lang="zh-CN" altLang="en-US"/>
              <a:pPr>
                <a:defRPr/>
              </a:pPr>
              <a:t>2011-4-12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AF39D75-EE2C-4405-9FBF-30302FB1FEA9}"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49EED9BA-067F-4169-920D-55B8942AB017}" type="datetimeFigureOut">
              <a:rPr lang="zh-CN" altLang="en-US"/>
              <a:pPr>
                <a:defRPr/>
              </a:pPr>
              <a:t>2011-4-12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A472A69-C890-40B9-ACFC-19BDF6DB62D5}"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60363" y="2160588"/>
            <a:ext cx="4135437" cy="419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60588"/>
            <a:ext cx="4135438" cy="419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026" name="Picture 2" descr="GTlogo-RGB-135"/>
          <p:cNvPicPr>
            <a:picLocks noChangeAspect="1" noChangeArrowheads="1"/>
          </p:cNvPicPr>
          <p:nvPr userDrawn="1"/>
        </p:nvPicPr>
        <p:blipFill>
          <a:blip r:embed="rId2"/>
          <a:srcRect/>
          <a:stretch>
            <a:fillRect/>
          </a:stretch>
        </p:blipFill>
        <p:spPr bwMode="auto">
          <a:xfrm>
            <a:off x="214282" y="142852"/>
            <a:ext cx="3714776" cy="928694"/>
          </a:xfrm>
          <a:prstGeom prst="rect">
            <a:avLst/>
          </a:prstGeom>
          <a:noFill/>
          <a:ln w="9525">
            <a:noFill/>
            <a:miter lim="800000"/>
            <a:headEnd/>
            <a:tailEnd/>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0AD68574-4709-49D1-9EED-EEB341A09052}" type="datetimeFigureOut">
              <a:rPr lang="zh-CN" altLang="en-US"/>
              <a:pPr>
                <a:defRPr/>
              </a:pPr>
              <a:t>2011-4-12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ADC86C3-25D9-499D-B9D8-6A3538C17F2A}" type="slidenum">
              <a:rPr lang="zh-CN" altLang="en-US"/>
              <a:pPr>
                <a:defRPr/>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8613" y="360363"/>
            <a:ext cx="2105025" cy="5997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60363" y="360363"/>
            <a:ext cx="6165850" cy="5997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60363" y="2160588"/>
            <a:ext cx="4135437" cy="419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2160588"/>
            <a:ext cx="4135438" cy="41973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D31BEC55-FFD3-459B-8AEF-FE520604F297}" type="datetimeFigureOut">
              <a:rPr lang="zh-CN" altLang="en-US"/>
              <a:pPr>
                <a:defRPr/>
              </a:pPr>
              <a:t>2011-4-12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8B67C3A-C91C-4C2F-95A4-5CF45D4E6E1A}" type="slidenum">
              <a:rPr lang="zh-CN" altLang="en-US"/>
              <a:pPr>
                <a:defRPr/>
              </a:pPr>
              <a:t>‹#›</a:t>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78613" y="360363"/>
            <a:ext cx="2105025" cy="599757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60363" y="360363"/>
            <a:ext cx="6165850" cy="599757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0"/>
            <a:ext cx="9144000" cy="1800225"/>
          </a:xfrm>
          <a:prstGeom prst="rect">
            <a:avLst/>
          </a:prstGeom>
          <a:solidFill>
            <a:schemeClr val="bg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pic>
        <p:nvPicPr>
          <p:cNvPr id="5" name="Picture 10"/>
          <p:cNvPicPr>
            <a:picLocks noChangeAspect="1" noChangeArrowheads="1"/>
          </p:cNvPicPr>
          <p:nvPr/>
        </p:nvPicPr>
        <p:blipFill>
          <a:blip r:embed="rId2"/>
          <a:srcRect/>
          <a:stretch>
            <a:fillRect/>
          </a:stretch>
        </p:blipFill>
        <p:spPr bwMode="auto">
          <a:xfrm>
            <a:off x="165100" y="34925"/>
            <a:ext cx="3740150" cy="1023938"/>
          </a:xfrm>
          <a:prstGeom prst="rect">
            <a:avLst/>
          </a:prstGeom>
          <a:noFill/>
          <a:ln w="9525">
            <a:noFill/>
            <a:miter lim="800000"/>
            <a:headEnd/>
            <a:tailEnd/>
          </a:ln>
        </p:spPr>
      </p:pic>
      <p:sp>
        <p:nvSpPr>
          <p:cNvPr id="6" name="Body Colour"/>
          <p:cNvSpPr>
            <a:spLocks noChangeArrowheads="1"/>
          </p:cNvSpPr>
          <p:nvPr/>
        </p:nvSpPr>
        <p:spPr bwMode="auto">
          <a:xfrm>
            <a:off x="0" y="1800225"/>
            <a:ext cx="9144000" cy="5057775"/>
          </a:xfrm>
          <a:prstGeom prst="rect">
            <a:avLst/>
          </a:prstGeom>
          <a:solidFill>
            <a:schemeClr val="accent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sp>
        <p:nvSpPr>
          <p:cNvPr id="7" name="Copyright"/>
          <p:cNvSpPr txBox="1">
            <a:spLocks noChangeArrowheads="1"/>
          </p:cNvSpPr>
          <p:nvPr/>
        </p:nvSpPr>
        <p:spPr bwMode="auto">
          <a:xfrm>
            <a:off x="285750" y="6572250"/>
            <a:ext cx="1919288"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GB" altLang="zh-CN" sz="900" smtClean="0">
                <a:solidFill>
                  <a:srgbClr val="777777"/>
                </a:solidFill>
                <a:ea typeface="宋体" pitchFamily="2" charset="-122"/>
              </a:rPr>
              <a:t>© Grant Thornton. All rights reserved.</a:t>
            </a:r>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r>
              <a:rPr lang="en-US" smtClean="0"/>
              <a:t>Click to edit Master title style</a:t>
            </a:r>
            <a:endParaRPr lang="en-US" dirty="0"/>
          </a:p>
        </p:txBody>
      </p:sp>
      <p:sp>
        <p:nvSpPr>
          <p:cNvPr id="3080" name="Text Placeholder" hidden="1"/>
          <p:cNvSpPr>
            <a:spLocks noGrp="1" noChangeArrowheads="1"/>
          </p:cNvSpPr>
          <p:nvPr>
            <p:ph type="subTitle" sz="quarter" idx="1"/>
          </p:nvPr>
        </p:nvSpPr>
        <p:spPr>
          <a:xfrm>
            <a:off x="0" y="0"/>
            <a:ext cx="1588" cy="1588"/>
          </a:xfrm>
        </p:spPr>
        <p:txBody>
          <a:bodyPr wrap="none"/>
          <a:lstStyle>
            <a:lvl1pPr marL="0" indent="0" algn="ctr">
              <a:buFontTx/>
              <a:buNone/>
              <a:defRPr/>
            </a:lvl1pPr>
          </a:lstStyle>
          <a:p>
            <a:r>
              <a:rPr lang="zh-CN" altLang="en-US" smtClean="0"/>
              <a:t>单击此处编辑母版副标题样式</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152AC7B5-769E-4EDC-92B1-7386EC7E554F}" type="datetimeFigureOut">
              <a:rPr lang="zh-CN" altLang="en-US"/>
              <a:pPr>
                <a:defRPr/>
              </a:pPr>
              <a:t>2011-4-12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0163E18-208C-44FE-9961-E6396184AF3B}" type="slidenum">
              <a:rPr lang="zh-CN" altLang="en-US"/>
              <a:pPr>
                <a:defRPr/>
              </a:pPr>
              <a:t>‹#›</a:t>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60363"/>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3"/>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sz="2800">
              <a:solidFill>
                <a:srgbClr val="000000"/>
              </a:solidFill>
              <a:latin typeface="+mn-lt"/>
              <a:ea typeface="+mn-ea"/>
            </a:endParaRPr>
          </a:p>
        </p:txBody>
      </p:sp>
      <p:pic>
        <p:nvPicPr>
          <p:cNvPr id="5" name="Picture 10"/>
          <p:cNvPicPr>
            <a:picLocks noChangeAspect="1" noChangeArrowheads="1"/>
          </p:cNvPicPr>
          <p:nvPr/>
        </p:nvPicPr>
        <p:blipFill>
          <a:blip r:embed="rId2"/>
          <a:srcRect/>
          <a:stretch>
            <a:fillRect/>
          </a:stretch>
        </p:blipFill>
        <p:spPr bwMode="auto">
          <a:xfrm>
            <a:off x="165100" y="34925"/>
            <a:ext cx="3740150" cy="1023938"/>
          </a:xfrm>
          <a:prstGeom prst="rect">
            <a:avLst/>
          </a:prstGeom>
          <a:noFill/>
          <a:ln w="19050">
            <a:noFill/>
            <a:miter lim="800000"/>
            <a:headEnd/>
            <a:tailEnd/>
          </a:ln>
        </p:spPr>
      </p:pic>
      <p:sp>
        <p:nvSpPr>
          <p:cNvPr id="6"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defRPr/>
            </a:pPr>
            <a:endParaRPr lang="en-US" sz="2800">
              <a:solidFill>
                <a:srgbClr val="000000"/>
              </a:solidFill>
              <a:latin typeface="+mn-lt"/>
              <a:ea typeface="+mn-ea"/>
            </a:endParaRPr>
          </a:p>
        </p:txBody>
      </p:sp>
      <p:sp>
        <p:nvSpPr>
          <p:cNvPr id="7" name="Copyright"/>
          <p:cNvSpPr txBox="1">
            <a:spLocks noChangeArrowheads="1"/>
          </p:cNvSpPr>
          <p:nvPr/>
        </p:nvSpPr>
        <p:spPr bwMode="auto">
          <a:xfrm>
            <a:off x="285750" y="6572250"/>
            <a:ext cx="1919288" cy="138113"/>
          </a:xfrm>
          <a:prstGeom prst="rect">
            <a:avLst/>
          </a:prstGeom>
          <a:noFill/>
          <a:ln w="9525">
            <a:noFill/>
            <a:miter lim="800000"/>
            <a:headEnd/>
            <a:tailEnd/>
          </a:ln>
          <a:effectLst/>
        </p:spPr>
        <p:txBody>
          <a:bodyPr wrap="none" lIns="0" tIns="0" rIns="0" bIns="0">
            <a:spAutoFit/>
          </a:bodyPr>
          <a:lstStyle/>
          <a:p>
            <a:pPr>
              <a:defRPr/>
            </a:pPr>
            <a:r>
              <a:rPr lang="en-GB" sz="900" dirty="0">
                <a:solidFill>
                  <a:srgbClr val="777777"/>
                </a:solidFill>
                <a:latin typeface="+mn-lt"/>
                <a:ea typeface="+mn-ea"/>
              </a:rPr>
              <a:t>© Grant Thornton. All rights reserved.</a:t>
            </a:r>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r>
              <a:rPr lang="en-US" smtClean="0"/>
              <a:t>Click to edit Master title style</a:t>
            </a:r>
            <a:endParaRPr lang="en-US" dirty="0"/>
          </a:p>
        </p:txBody>
      </p:sp>
      <p:sp>
        <p:nvSpPr>
          <p:cNvPr id="3080" name="Text Placeholder" hidden="1"/>
          <p:cNvSpPr>
            <a:spLocks noGrp="1" noChangeArrowheads="1"/>
          </p:cNvSpPr>
          <p:nvPr>
            <p:ph type="subTitle" sz="quarter" idx="1"/>
          </p:nvPr>
        </p:nvSpPr>
        <p:spPr>
          <a:xfrm>
            <a:off x="0" y="0"/>
            <a:ext cx="1588" cy="1588"/>
          </a:xfrm>
        </p:spPr>
        <p:txBody>
          <a:bodyPr wrap="none"/>
          <a:lstStyle>
            <a:lvl1pPr marL="0" indent="0" algn="ctr">
              <a:buFontTx/>
              <a:buNone/>
              <a:defRPr/>
            </a:lvl1pPr>
          </a:lstStyle>
          <a:p>
            <a:r>
              <a:rPr lang="en-US" altLang="zh-CN" smtClean="0"/>
              <a:t>Click to edit Master subtitle style</a:t>
            </a:r>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4E78E676-1BCF-4EC4-87BD-AB870A7D5B42}" type="datetimeFigureOut">
              <a:rPr lang="zh-CN" altLang="en-US"/>
              <a:pPr>
                <a:defRPr/>
              </a:pPr>
              <a:t>2011-4-12</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ED0ED52-4A79-450A-A0F6-0694884A88B9}" type="slidenum">
              <a:rPr lang="zh-CN" altLang="en-US"/>
              <a:pPr>
                <a:defRPr/>
              </a:pPr>
              <a:t>‹#›</a:t>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60363"/>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3"/>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itle Colour"/>
          <p:cNvSpPr>
            <a:spLocks noChangeArrowheads="1"/>
          </p:cNvSpPr>
          <p:nvPr/>
        </p:nvSpPr>
        <p:spPr bwMode="auto">
          <a:xfrm>
            <a:off x="0" y="0"/>
            <a:ext cx="9144000" cy="1800225"/>
          </a:xfrm>
          <a:prstGeom prst="rect">
            <a:avLst/>
          </a:prstGeom>
          <a:solidFill>
            <a:schemeClr val="bg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pic>
        <p:nvPicPr>
          <p:cNvPr id="5" name="Picture 10"/>
          <p:cNvPicPr>
            <a:picLocks noChangeAspect="1" noChangeArrowheads="1"/>
          </p:cNvPicPr>
          <p:nvPr/>
        </p:nvPicPr>
        <p:blipFill>
          <a:blip r:embed="rId2"/>
          <a:srcRect/>
          <a:stretch>
            <a:fillRect/>
          </a:stretch>
        </p:blipFill>
        <p:spPr bwMode="auto">
          <a:xfrm>
            <a:off x="165100" y="34925"/>
            <a:ext cx="3740150" cy="1023938"/>
          </a:xfrm>
          <a:prstGeom prst="rect">
            <a:avLst/>
          </a:prstGeom>
          <a:noFill/>
          <a:ln w="9525">
            <a:noFill/>
            <a:miter lim="800000"/>
            <a:headEnd/>
            <a:tailEnd/>
          </a:ln>
        </p:spPr>
      </p:pic>
      <p:sp>
        <p:nvSpPr>
          <p:cNvPr id="6" name="Body Colour"/>
          <p:cNvSpPr>
            <a:spLocks noChangeArrowheads="1"/>
          </p:cNvSpPr>
          <p:nvPr/>
        </p:nvSpPr>
        <p:spPr bwMode="auto">
          <a:xfrm>
            <a:off x="0" y="1800225"/>
            <a:ext cx="9144000" cy="5057775"/>
          </a:xfrm>
          <a:prstGeom prst="rect">
            <a:avLst/>
          </a:prstGeom>
          <a:solidFill>
            <a:schemeClr val="accent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sp>
        <p:nvSpPr>
          <p:cNvPr id="7" name="Copyright"/>
          <p:cNvSpPr txBox="1">
            <a:spLocks noChangeArrowheads="1"/>
          </p:cNvSpPr>
          <p:nvPr/>
        </p:nvSpPr>
        <p:spPr bwMode="auto">
          <a:xfrm>
            <a:off x="285750" y="6572250"/>
            <a:ext cx="1919288"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GB" altLang="zh-CN" sz="900" smtClean="0">
                <a:solidFill>
                  <a:srgbClr val="777777"/>
                </a:solidFill>
                <a:ea typeface="宋体" pitchFamily="2" charset="-122"/>
              </a:rPr>
              <a:t>© Grant Thornton. All rights reserved.</a:t>
            </a:r>
          </a:p>
        </p:txBody>
      </p:sp>
      <p:sp>
        <p:nvSpPr>
          <p:cNvPr id="3079" name="Title Placeholder"/>
          <p:cNvSpPr>
            <a:spLocks noGrp="1" noChangeArrowheads="1"/>
          </p:cNvSpPr>
          <p:nvPr>
            <p:ph type="ctrTitle" sz="quarter"/>
          </p:nvPr>
        </p:nvSpPr>
        <p:spPr>
          <a:xfrm>
            <a:off x="360363" y="2160588"/>
            <a:ext cx="8423275" cy="4337050"/>
          </a:xfrm>
        </p:spPr>
        <p:txBody>
          <a:bodyPr/>
          <a:lstStyle>
            <a:lvl1pPr>
              <a:defRPr>
                <a:solidFill>
                  <a:schemeClr val="tx1"/>
                </a:solidFill>
              </a:defRPr>
            </a:lvl1pPr>
          </a:lstStyle>
          <a:p>
            <a:r>
              <a:rPr lang="en-US" smtClean="0"/>
              <a:t>Click to edit Master title style</a:t>
            </a:r>
            <a:endParaRPr lang="en-US" dirty="0"/>
          </a:p>
        </p:txBody>
      </p:sp>
      <p:sp>
        <p:nvSpPr>
          <p:cNvPr id="3080" name="Text Placeholder" hidden="1"/>
          <p:cNvSpPr>
            <a:spLocks noGrp="1" noChangeArrowheads="1"/>
          </p:cNvSpPr>
          <p:nvPr>
            <p:ph type="subTitle" sz="quarter" idx="1"/>
          </p:nvPr>
        </p:nvSpPr>
        <p:spPr>
          <a:xfrm>
            <a:off x="0" y="0"/>
            <a:ext cx="1588" cy="1588"/>
          </a:xfrm>
        </p:spPr>
        <p:txBody>
          <a:bodyPr wrap="none"/>
          <a:lstStyle>
            <a:lvl1pPr marL="0" indent="0" algn="ctr">
              <a:buFontTx/>
              <a:buNone/>
              <a:defRPr/>
            </a:lvl1pPr>
          </a:lstStyle>
          <a:p>
            <a:r>
              <a:rPr lang="zh-CN" altLang="en-US" smtClean="0"/>
              <a:t>单击此处编辑母版副标题样式</a:t>
            </a:r>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C9862CC-0364-4961-BEF9-24699F1A91BB}" type="datetimeFigureOut">
              <a:rPr lang="zh-CN" altLang="en-US"/>
              <a:pPr>
                <a:defRPr/>
              </a:pPr>
              <a:t>2011-4-12</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B718D6AE-939D-46D6-8FE0-85A49A90C866}" type="slidenum">
              <a:rPr lang="zh-CN" altLang="en-US"/>
              <a:pPr>
                <a:defRPr/>
              </a:pPr>
              <a:t>‹#›</a:t>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0363" y="2160588"/>
            <a:ext cx="4135437"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60588"/>
            <a:ext cx="4135438" cy="43370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8613" y="360363"/>
            <a:ext cx="2105025" cy="61372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60363" y="360363"/>
            <a:ext cx="6165850" cy="61372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52984A1F-3C5B-4D18-BFD6-B7E04C3A1205}" type="datetimeFigureOut">
              <a:rPr lang="zh-CN" altLang="en-US"/>
              <a:pPr>
                <a:defRPr/>
              </a:pPr>
              <a:t>2011-4-12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3DA77897-D86D-4561-8708-7DE9C4EA4C60}"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06BD2C35-EC6B-433F-95FC-01796E8B4AFD}" type="datetimeFigureOut">
              <a:rPr lang="zh-CN" altLang="en-US"/>
              <a:pPr>
                <a:defRPr/>
              </a:pPr>
              <a:t>2011-4-12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591E831A-5E81-4F71-AF6F-03FCAF8C2D8B}"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67623351-ADF1-4722-A1F0-E7034A5CA940}" type="datetimeFigureOut">
              <a:rPr lang="zh-CN" altLang="en-US"/>
              <a:pPr>
                <a:defRPr/>
              </a:pPr>
              <a:t>2011-4-12</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F6CBFD68-CD87-4A39-B79E-19CD366D2E6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heme" Target="../theme/theme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fld id="{A55C4ADE-5D41-4C42-9E5B-8590D985E615}" type="datetimeFigureOut">
              <a:rPr lang="zh-CN" altLang="en-US"/>
              <a:pPr>
                <a:defRPr/>
              </a:pPr>
              <a:t>2011-4-12</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A53D2E0A-E6F7-47E5-9E33-6CB1B3958045}"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724" r:id="rId1"/>
    <p:sldLayoutId id="2147483723" r:id="rId2"/>
    <p:sldLayoutId id="2147483722" r:id="rId3"/>
    <p:sldLayoutId id="2147483721" r:id="rId4"/>
    <p:sldLayoutId id="2147483720" r:id="rId5"/>
    <p:sldLayoutId id="2147483719" r:id="rId6"/>
    <p:sldLayoutId id="2147483718" r:id="rId7"/>
    <p:sldLayoutId id="2147483717" r:id="rId8"/>
    <p:sldLayoutId id="2147483716" r:id="rId9"/>
    <p:sldLayoutId id="2147483715" r:id="rId10"/>
    <p:sldLayoutId id="2147483714"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ea typeface="宋体" charset="-122"/>
        </a:defRPr>
      </a:lvl2pPr>
      <a:lvl3pPr algn="ctr" rtl="0" fontAlgn="base">
        <a:spcBef>
          <a:spcPct val="0"/>
        </a:spcBef>
        <a:spcAft>
          <a:spcPct val="0"/>
        </a:spcAft>
        <a:defRPr sz="4400">
          <a:solidFill>
            <a:schemeClr val="tx1"/>
          </a:solidFill>
          <a:latin typeface="Calibri" pitchFamily="34" charset="0"/>
          <a:ea typeface="宋体" charset="-122"/>
        </a:defRPr>
      </a:lvl3pPr>
      <a:lvl4pPr algn="ctr" rtl="0" fontAlgn="base">
        <a:spcBef>
          <a:spcPct val="0"/>
        </a:spcBef>
        <a:spcAft>
          <a:spcPct val="0"/>
        </a:spcAft>
        <a:defRPr sz="4400">
          <a:solidFill>
            <a:schemeClr val="tx1"/>
          </a:solidFill>
          <a:latin typeface="Calibri" pitchFamily="34" charset="0"/>
          <a:ea typeface="宋体" charset="-122"/>
        </a:defRPr>
      </a:lvl4pPr>
      <a:lvl5pPr algn="ctr" rtl="0" fontAlgn="base">
        <a:spcBef>
          <a:spcPct val="0"/>
        </a:spcBef>
        <a:spcAft>
          <a:spcPct val="0"/>
        </a:spcAft>
        <a:defRPr sz="4400">
          <a:solidFill>
            <a:schemeClr val="tx1"/>
          </a:solidFill>
          <a:latin typeface="Calibri" pitchFamily="34" charset="0"/>
          <a:ea typeface="宋体" charset="-122"/>
        </a:defRPr>
      </a:lvl5pPr>
      <a:lvl6pPr marL="457200" algn="ctr" rtl="0" fontAlgn="base">
        <a:spcBef>
          <a:spcPct val="0"/>
        </a:spcBef>
        <a:spcAft>
          <a:spcPct val="0"/>
        </a:spcAft>
        <a:defRPr sz="4400">
          <a:solidFill>
            <a:schemeClr val="tx1"/>
          </a:solidFill>
          <a:latin typeface="Calibri" pitchFamily="34" charset="0"/>
          <a:ea typeface="宋体" charset="-122"/>
        </a:defRPr>
      </a:lvl6pPr>
      <a:lvl7pPr marL="914400" algn="ctr" rtl="0" fontAlgn="base">
        <a:spcBef>
          <a:spcPct val="0"/>
        </a:spcBef>
        <a:spcAft>
          <a:spcPct val="0"/>
        </a:spcAft>
        <a:defRPr sz="4400">
          <a:solidFill>
            <a:schemeClr val="tx1"/>
          </a:solidFill>
          <a:latin typeface="Calibri" pitchFamily="34" charset="0"/>
          <a:ea typeface="宋体" charset="-122"/>
        </a:defRPr>
      </a:lvl7pPr>
      <a:lvl8pPr marL="1371600" algn="ctr" rtl="0" fontAlgn="base">
        <a:spcBef>
          <a:spcPct val="0"/>
        </a:spcBef>
        <a:spcAft>
          <a:spcPct val="0"/>
        </a:spcAft>
        <a:defRPr sz="4400">
          <a:solidFill>
            <a:schemeClr val="tx1"/>
          </a:solidFill>
          <a:latin typeface="Calibri" pitchFamily="34" charset="0"/>
          <a:ea typeface="宋体" charset="-122"/>
        </a:defRPr>
      </a:lvl8pPr>
      <a:lvl9pPr marL="1828800" algn="ctr" rtl="0" fontAlgn="base">
        <a:spcBef>
          <a:spcPct val="0"/>
        </a:spcBef>
        <a:spcAft>
          <a:spcPct val="0"/>
        </a:spcAft>
        <a:defRPr sz="4400">
          <a:solidFill>
            <a:schemeClr val="tx1"/>
          </a:solidFill>
          <a:latin typeface="Calibri" pitchFamily="34" charset="0"/>
          <a:ea typeface="宋体" charset="-122"/>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Title Colour"/>
          <p:cNvSpPr>
            <a:spLocks noChangeArrowheads="1"/>
          </p:cNvSpPr>
          <p:nvPr/>
        </p:nvSpPr>
        <p:spPr bwMode="auto">
          <a:xfrm>
            <a:off x="0" y="0"/>
            <a:ext cx="9144000" cy="1800225"/>
          </a:xfrm>
          <a:prstGeom prst="rect">
            <a:avLst/>
          </a:prstGeom>
          <a:solidFill>
            <a:schemeClr val="bg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pic>
        <p:nvPicPr>
          <p:cNvPr id="13315" name="Picture 10"/>
          <p:cNvPicPr>
            <a:picLocks noChangeAspect="1" noChangeArrowheads="1"/>
          </p:cNvPicPr>
          <p:nvPr/>
        </p:nvPicPr>
        <p:blipFill>
          <a:blip r:embed="rId13"/>
          <a:srcRect/>
          <a:stretch>
            <a:fillRect/>
          </a:stretch>
        </p:blipFill>
        <p:spPr bwMode="auto">
          <a:xfrm>
            <a:off x="165100" y="34925"/>
            <a:ext cx="3740150" cy="1023938"/>
          </a:xfrm>
          <a:prstGeom prst="rect">
            <a:avLst/>
          </a:prstGeom>
          <a:noFill/>
          <a:ln w="9525">
            <a:noFill/>
            <a:miter lim="800000"/>
            <a:headEnd/>
            <a:tailEnd/>
          </a:ln>
        </p:spPr>
      </p:pic>
      <p:sp>
        <p:nvSpPr>
          <p:cNvPr id="2052" name="Body Colour"/>
          <p:cNvSpPr>
            <a:spLocks noChangeArrowheads="1"/>
          </p:cNvSpPr>
          <p:nvPr/>
        </p:nvSpPr>
        <p:spPr bwMode="auto">
          <a:xfrm>
            <a:off x="0" y="1800225"/>
            <a:ext cx="9144000" cy="5057775"/>
          </a:xfrm>
          <a:prstGeom prst="rect">
            <a:avLst/>
          </a:prstGeom>
          <a:solidFill>
            <a:schemeClr val="accent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sp>
        <p:nvSpPr>
          <p:cNvPr id="2053" name="Copyright"/>
          <p:cNvSpPr txBox="1">
            <a:spLocks noChangeArrowheads="1"/>
          </p:cNvSpPr>
          <p:nvPr/>
        </p:nvSpPr>
        <p:spPr bwMode="auto">
          <a:xfrm>
            <a:off x="285750" y="6572250"/>
            <a:ext cx="1900238" cy="136525"/>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defRPr/>
            </a:pPr>
            <a:r>
              <a:rPr lang="en-GB" altLang="en-US" sz="900" smtClean="0">
                <a:solidFill>
                  <a:srgbClr val="777777"/>
                </a:solidFill>
              </a:rPr>
              <a:t>© Grant Thornton. All rights reserved.</a:t>
            </a:r>
          </a:p>
        </p:txBody>
      </p:sp>
      <p:sp>
        <p:nvSpPr>
          <p:cNvPr id="13318"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13319" name="Text Placeholder"/>
          <p:cNvSpPr>
            <a:spLocks noGrp="1" noChangeArrowheads="1"/>
          </p:cNvSpPr>
          <p:nvPr>
            <p:ph type="body" idx="1"/>
          </p:nvPr>
        </p:nvSpPr>
        <p:spPr bwMode="auto">
          <a:xfrm>
            <a:off x="360363" y="2160588"/>
            <a:ext cx="8423275" cy="4197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lt1" tx1="dk1" bg2="lt2" tx2="dk2" accent1="accent1" accent2="accent2" accent3="accent3" accent4="accent4" accent5="accent5" accent6="accent6" hlink="hlink" folHlink="folHlink"/>
  <p:sldLayoutIdLst>
    <p:sldLayoutId id="2147483735" r:id="rId1"/>
    <p:sldLayoutId id="2147483734" r:id="rId2"/>
    <p:sldLayoutId id="2147483733" r:id="rId3"/>
    <p:sldLayoutId id="2147483732" r:id="rId4"/>
    <p:sldLayoutId id="2147483731" r:id="rId5"/>
    <p:sldLayoutId id="2147483730" r:id="rId6"/>
    <p:sldLayoutId id="2147483729" r:id="rId7"/>
    <p:sldLayoutId id="2147483728" r:id="rId8"/>
    <p:sldLayoutId id="2147483727" r:id="rId9"/>
    <p:sldLayoutId id="2147483726" r:id="rId10"/>
    <p:sldLayoutId id="2147483725"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eaLnBrk="0" fontAlgn="base" hangingPunct="0">
        <a:spcBef>
          <a:spcPct val="0"/>
        </a:spcBef>
        <a:spcAft>
          <a:spcPct val="0"/>
        </a:spcAft>
        <a:defRPr sz="2800">
          <a:solidFill>
            <a:schemeClr val="tx2"/>
          </a:solidFill>
          <a:latin typeface="Arial" pitchFamily="34" charset="0"/>
        </a:defRPr>
      </a:lvl6pPr>
      <a:lvl7pPr marL="914400" algn="l" rtl="0" eaLnBrk="0" fontAlgn="base" hangingPunct="0">
        <a:spcBef>
          <a:spcPct val="0"/>
        </a:spcBef>
        <a:spcAft>
          <a:spcPct val="0"/>
        </a:spcAft>
        <a:defRPr sz="2800">
          <a:solidFill>
            <a:schemeClr val="tx2"/>
          </a:solidFill>
          <a:latin typeface="Arial" pitchFamily="34" charset="0"/>
        </a:defRPr>
      </a:lvl7pPr>
      <a:lvl8pPr marL="1371600" algn="l" rtl="0" eaLnBrk="0" fontAlgn="base" hangingPunct="0">
        <a:spcBef>
          <a:spcPct val="0"/>
        </a:spcBef>
        <a:spcAft>
          <a:spcPct val="0"/>
        </a:spcAft>
        <a:defRPr sz="2800">
          <a:solidFill>
            <a:schemeClr val="tx2"/>
          </a:solidFill>
          <a:latin typeface="Arial" pitchFamily="34" charset="0"/>
        </a:defRPr>
      </a:lvl8pPr>
      <a:lvl9pPr marL="1828800" algn="l" rtl="0" eaLnBrk="0" fontAlgn="base" hangingPunct="0">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eaLnBrk="0" fontAlgn="base" hangingPunct="0">
        <a:spcBef>
          <a:spcPct val="20000"/>
        </a:spcBef>
        <a:spcAft>
          <a:spcPct val="0"/>
        </a:spcAft>
        <a:buChar char="»"/>
        <a:defRPr sz="2800">
          <a:solidFill>
            <a:schemeClr val="tx1"/>
          </a:solidFill>
          <a:latin typeface="+mn-lt"/>
        </a:defRPr>
      </a:lvl6pPr>
      <a:lvl7pPr marL="2971800" indent="-228600" algn="l" rtl="0" eaLnBrk="0" fontAlgn="base" hangingPunct="0">
        <a:spcBef>
          <a:spcPct val="20000"/>
        </a:spcBef>
        <a:spcAft>
          <a:spcPct val="0"/>
        </a:spcAft>
        <a:buChar char="»"/>
        <a:defRPr sz="2800">
          <a:solidFill>
            <a:schemeClr val="tx1"/>
          </a:solidFill>
          <a:latin typeface="+mn-lt"/>
        </a:defRPr>
      </a:lvl7pPr>
      <a:lvl8pPr marL="3429000" indent="-228600" algn="l" rtl="0" eaLnBrk="0" fontAlgn="base" hangingPunct="0">
        <a:spcBef>
          <a:spcPct val="20000"/>
        </a:spcBef>
        <a:spcAft>
          <a:spcPct val="0"/>
        </a:spcAft>
        <a:buChar char="»"/>
        <a:defRPr sz="2800">
          <a:solidFill>
            <a:schemeClr val="tx1"/>
          </a:solidFill>
          <a:latin typeface="+mn-lt"/>
        </a:defRPr>
      </a:lvl8pPr>
      <a:lvl9pPr marL="3886200" indent="-228600" algn="l" rtl="0" eaLnBrk="0" fontAlgn="base" hangingPunct="0">
        <a:spcBef>
          <a:spcPct val="20000"/>
        </a:spcBef>
        <a:spcAft>
          <a:spcPct val="0"/>
        </a:spcAft>
        <a:buChar char="»"/>
        <a:defRPr sz="28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Body Colour"/>
          <p:cNvSpPr>
            <a:spLocks noChangeArrowheads="1"/>
          </p:cNvSpPr>
          <p:nvPr/>
        </p:nvSpPr>
        <p:spPr bwMode="auto">
          <a:xfrm>
            <a:off x="0" y="1800225"/>
            <a:ext cx="9144000" cy="5057775"/>
          </a:xfrm>
          <a:prstGeom prst="rect">
            <a:avLst/>
          </a:prstGeom>
          <a:solidFill>
            <a:schemeClr val="accent1"/>
          </a:solidFill>
          <a:ln>
            <a:noFill/>
          </a:ln>
          <a:extLst>
            <a:ext uri="{91240B29-F687-4F45-9708-019B960494DF}"/>
          </a:extLst>
        </p:spPr>
        <p:txBody>
          <a:bodyPr wrap="none" anchor="ctr"/>
          <a:lstStyle/>
          <a:p>
            <a:pPr algn="ctr">
              <a:defRPr/>
            </a:pPr>
            <a:endParaRPr lang="en-US" altLang="zh-CN" sz="2400">
              <a:solidFill>
                <a:srgbClr val="FFFFFF"/>
              </a:solidFill>
              <a:latin typeface="Times New Roman" pitchFamily="18" charset="0"/>
              <a:ea typeface="宋体" pitchFamily="2" charset="-122"/>
            </a:endParaRPr>
          </a:p>
        </p:txBody>
      </p:sp>
      <p:sp>
        <p:nvSpPr>
          <p:cNvPr id="1027" name="Title Colour"/>
          <p:cNvSpPr>
            <a:spLocks noChangeArrowheads="1"/>
          </p:cNvSpPr>
          <p:nvPr/>
        </p:nvSpPr>
        <p:spPr bwMode="auto">
          <a:xfrm>
            <a:off x="0" y="0"/>
            <a:ext cx="9144000" cy="1800225"/>
          </a:xfrm>
          <a:prstGeom prst="rect">
            <a:avLst/>
          </a:prstGeom>
          <a:solidFill>
            <a:schemeClr val="bg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sp>
        <p:nvSpPr>
          <p:cNvPr id="25604"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25605" name="Text Placeholder"/>
          <p:cNvSpPr>
            <a:spLocks noGrp="1" noChangeArrowheads="1"/>
          </p:cNvSpPr>
          <p:nvPr>
            <p:ph type="body" idx="1"/>
          </p:nvPr>
        </p:nvSpPr>
        <p:spPr bwMode="auto">
          <a:xfrm>
            <a:off x="360363" y="2160588"/>
            <a:ext cx="8423275" cy="4197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1030" name="GTLogo"/>
          <p:cNvSpPr>
            <a:spLocks noChangeAspect="1" noChangeArrowheads="1"/>
          </p:cNvSpPr>
          <p:nvPr/>
        </p:nvSpPr>
        <p:spPr bwMode="auto">
          <a:xfrm>
            <a:off x="-1588" y="6419850"/>
            <a:ext cx="9150351" cy="438150"/>
          </a:xfrm>
          <a:prstGeom prst="rect">
            <a:avLst/>
          </a:prstGeom>
          <a:noFill/>
          <a:ln>
            <a:noFill/>
          </a:ln>
          <a:extLst>
            <a:ext uri="{909E8E84-426E-40DD-AFC4-6F175D3DCCD1}"/>
            <a:ext uri="{91240B29-F687-4F45-9708-019B960494DF}"/>
          </a:extLst>
        </p:spPr>
        <p:txBody>
          <a:bodyPr/>
          <a:lstStyle/>
          <a:p>
            <a:pPr>
              <a:defRPr/>
            </a:pPr>
            <a:endParaRPr lang="zh-CN" altLang="en-US" sz="2800">
              <a:solidFill>
                <a:srgbClr val="000000"/>
              </a:solidFill>
              <a:latin typeface="+mn-lt"/>
              <a:ea typeface="宋体" pitchFamily="2" charset="-122"/>
            </a:endParaRPr>
          </a:p>
        </p:txBody>
      </p:sp>
      <p:sp>
        <p:nvSpPr>
          <p:cNvPr id="1031" name="Copyright"/>
          <p:cNvSpPr txBox="1">
            <a:spLocks noChangeArrowheads="1"/>
          </p:cNvSpPr>
          <p:nvPr/>
        </p:nvSpPr>
        <p:spPr bwMode="auto">
          <a:xfrm>
            <a:off x="285750" y="6572250"/>
            <a:ext cx="1931988" cy="136525"/>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800">
                <a:solidFill>
                  <a:schemeClr val="tx1"/>
                </a:solidFill>
                <a:latin typeface="Arial" charset="0"/>
                <a:ea typeface="宋体" pitchFamily="2" charset="-122"/>
              </a:defRPr>
            </a:lvl1pPr>
            <a:lvl2pPr marL="742950" indent="-285750" eaLnBrk="0" hangingPunct="0">
              <a:defRPr sz="2800">
                <a:solidFill>
                  <a:schemeClr val="tx1"/>
                </a:solidFill>
                <a:latin typeface="Arial" charset="0"/>
                <a:ea typeface="宋体" pitchFamily="2" charset="-122"/>
              </a:defRPr>
            </a:lvl2pPr>
            <a:lvl3pPr marL="1143000" indent="-228600" eaLnBrk="0" hangingPunct="0">
              <a:defRPr sz="2800">
                <a:solidFill>
                  <a:schemeClr val="tx1"/>
                </a:solidFill>
                <a:latin typeface="Arial" charset="0"/>
                <a:ea typeface="宋体" pitchFamily="2" charset="-122"/>
              </a:defRPr>
            </a:lvl3pPr>
            <a:lvl4pPr marL="1600200" indent="-228600" eaLnBrk="0" hangingPunct="0">
              <a:defRPr sz="2800">
                <a:solidFill>
                  <a:schemeClr val="tx1"/>
                </a:solidFill>
                <a:latin typeface="Arial" charset="0"/>
                <a:ea typeface="宋体" pitchFamily="2" charset="-122"/>
              </a:defRPr>
            </a:lvl4pPr>
            <a:lvl5pPr marL="2057400" indent="-228600" eaLnBrk="0" hangingPunct="0">
              <a:defRPr sz="2800">
                <a:solidFill>
                  <a:schemeClr val="tx1"/>
                </a:solidFill>
                <a:latin typeface="Arial" charset="0"/>
                <a:ea typeface="宋体" pitchFamily="2" charset="-122"/>
              </a:defRPr>
            </a:lvl5pPr>
            <a:lvl6pPr marL="2514600" indent="-228600" eaLnBrk="0" fontAlgn="base" hangingPunct="0">
              <a:spcBef>
                <a:spcPct val="0"/>
              </a:spcBef>
              <a:spcAft>
                <a:spcPct val="0"/>
              </a:spcAft>
              <a:defRPr sz="2800">
                <a:solidFill>
                  <a:schemeClr val="tx1"/>
                </a:solidFill>
                <a:latin typeface="Arial" charset="0"/>
                <a:ea typeface="宋体" pitchFamily="2" charset="-122"/>
              </a:defRPr>
            </a:lvl6pPr>
            <a:lvl7pPr marL="2971800" indent="-228600" eaLnBrk="0" fontAlgn="base" hangingPunct="0">
              <a:spcBef>
                <a:spcPct val="0"/>
              </a:spcBef>
              <a:spcAft>
                <a:spcPct val="0"/>
              </a:spcAft>
              <a:defRPr sz="2800">
                <a:solidFill>
                  <a:schemeClr val="tx1"/>
                </a:solidFill>
                <a:latin typeface="Arial" charset="0"/>
                <a:ea typeface="宋体" pitchFamily="2" charset="-122"/>
              </a:defRPr>
            </a:lvl7pPr>
            <a:lvl8pPr marL="3429000" indent="-228600" eaLnBrk="0" fontAlgn="base" hangingPunct="0">
              <a:spcBef>
                <a:spcPct val="0"/>
              </a:spcBef>
              <a:spcAft>
                <a:spcPct val="0"/>
              </a:spcAft>
              <a:defRPr sz="2800">
                <a:solidFill>
                  <a:schemeClr val="tx1"/>
                </a:solidFill>
                <a:latin typeface="Arial" charset="0"/>
                <a:ea typeface="宋体" pitchFamily="2" charset="-122"/>
              </a:defRPr>
            </a:lvl8pPr>
            <a:lvl9pPr marL="3886200" indent="-228600" eaLnBrk="0" fontAlgn="base" hangingPunct="0">
              <a:spcBef>
                <a:spcPct val="0"/>
              </a:spcBef>
              <a:spcAft>
                <a:spcPct val="0"/>
              </a:spcAft>
              <a:defRPr sz="2800">
                <a:solidFill>
                  <a:schemeClr val="tx1"/>
                </a:solidFill>
                <a:latin typeface="Arial" charset="0"/>
                <a:ea typeface="宋体" pitchFamily="2" charset="-122"/>
              </a:defRPr>
            </a:lvl9pPr>
          </a:lstStyle>
          <a:p>
            <a:pPr eaLnBrk="1" hangingPunct="1">
              <a:defRPr/>
            </a:pPr>
            <a:r>
              <a:rPr lang="en-GB" altLang="en-US" sz="900" smtClean="0">
                <a:solidFill>
                  <a:srgbClr val="777777"/>
                </a:solidFill>
              </a:rPr>
              <a:t>©  Grant Thornton. All rights reserved.</a:t>
            </a:r>
          </a:p>
        </p:txBody>
      </p:sp>
    </p:spTree>
  </p:cSld>
  <p:clrMap bg1="lt1" tx1="dk1" bg2="lt2" tx2="dk2" accent1="accent1" accent2="accent2" accent3="accent3" accent4="accent4" accent5="accent5" accent6="accent6" hlink="hlink" folHlink="folHlink"/>
  <p:sldLayoutIdLst>
    <p:sldLayoutId id="2147483746" r:id="rId1"/>
    <p:sldLayoutId id="2147483745" r:id="rId2"/>
    <p:sldLayoutId id="2147483744" r:id="rId3"/>
    <p:sldLayoutId id="2147483743" r:id="rId4"/>
    <p:sldLayoutId id="2147483742" r:id="rId5"/>
    <p:sldLayoutId id="2147483741" r:id="rId6"/>
    <p:sldLayoutId id="2147483740" r:id="rId7"/>
    <p:sldLayoutId id="2147483739" r:id="rId8"/>
    <p:sldLayoutId id="2147483738" r:id="rId9"/>
    <p:sldLayoutId id="2147483737" r:id="rId10"/>
    <p:sldLayoutId id="2147483736" r:id="rId11"/>
  </p:sldLayoutIdLst>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pitchFamily="34" charset="0"/>
        </a:defRPr>
      </a:lvl2pPr>
      <a:lvl3pPr algn="l" rtl="0" eaLnBrk="0" fontAlgn="base" hangingPunct="0">
        <a:spcBef>
          <a:spcPct val="0"/>
        </a:spcBef>
        <a:spcAft>
          <a:spcPct val="0"/>
        </a:spcAft>
        <a:defRPr sz="2800">
          <a:solidFill>
            <a:schemeClr val="tx2"/>
          </a:solidFill>
          <a:latin typeface="Arial" pitchFamily="34" charset="0"/>
        </a:defRPr>
      </a:lvl3pPr>
      <a:lvl4pPr algn="l" rtl="0" eaLnBrk="0" fontAlgn="base" hangingPunct="0">
        <a:spcBef>
          <a:spcPct val="0"/>
        </a:spcBef>
        <a:spcAft>
          <a:spcPct val="0"/>
        </a:spcAft>
        <a:defRPr sz="2800">
          <a:solidFill>
            <a:schemeClr val="tx2"/>
          </a:solidFill>
          <a:latin typeface="Arial" pitchFamily="34" charset="0"/>
        </a:defRPr>
      </a:lvl4pPr>
      <a:lvl5pPr algn="l" rtl="0" eaLnBrk="0" fontAlgn="base" hangingPunct="0">
        <a:spcBef>
          <a:spcPct val="0"/>
        </a:spcBef>
        <a:spcAft>
          <a:spcPct val="0"/>
        </a:spcAft>
        <a:defRPr sz="2800">
          <a:solidFill>
            <a:schemeClr val="tx2"/>
          </a:solidFill>
          <a:latin typeface="Arial" pitchFamily="34" charset="0"/>
        </a:defRPr>
      </a:lvl5pPr>
      <a:lvl6pPr marL="457200" algn="l" rtl="0" eaLnBrk="0" fontAlgn="base" hangingPunct="0">
        <a:spcBef>
          <a:spcPct val="0"/>
        </a:spcBef>
        <a:spcAft>
          <a:spcPct val="0"/>
        </a:spcAft>
        <a:defRPr sz="2800">
          <a:solidFill>
            <a:schemeClr val="tx2"/>
          </a:solidFill>
          <a:latin typeface="Arial" pitchFamily="34" charset="0"/>
        </a:defRPr>
      </a:lvl6pPr>
      <a:lvl7pPr marL="914400" algn="l" rtl="0" eaLnBrk="0" fontAlgn="base" hangingPunct="0">
        <a:spcBef>
          <a:spcPct val="0"/>
        </a:spcBef>
        <a:spcAft>
          <a:spcPct val="0"/>
        </a:spcAft>
        <a:defRPr sz="2800">
          <a:solidFill>
            <a:schemeClr val="tx2"/>
          </a:solidFill>
          <a:latin typeface="Arial" pitchFamily="34" charset="0"/>
        </a:defRPr>
      </a:lvl7pPr>
      <a:lvl8pPr marL="1371600" algn="l" rtl="0" eaLnBrk="0" fontAlgn="base" hangingPunct="0">
        <a:spcBef>
          <a:spcPct val="0"/>
        </a:spcBef>
        <a:spcAft>
          <a:spcPct val="0"/>
        </a:spcAft>
        <a:defRPr sz="2800">
          <a:solidFill>
            <a:schemeClr val="tx2"/>
          </a:solidFill>
          <a:latin typeface="Arial" pitchFamily="34" charset="0"/>
        </a:defRPr>
      </a:lvl8pPr>
      <a:lvl9pPr marL="1828800" algn="l" rtl="0" eaLnBrk="0" fontAlgn="base" hangingPunct="0">
        <a:spcBef>
          <a:spcPct val="0"/>
        </a:spcBef>
        <a:spcAft>
          <a:spcPct val="0"/>
        </a:spcAft>
        <a:defRPr sz="28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eaLnBrk="0" fontAlgn="base" hangingPunct="0">
        <a:spcBef>
          <a:spcPct val="20000"/>
        </a:spcBef>
        <a:spcAft>
          <a:spcPct val="0"/>
        </a:spcAft>
        <a:buChar char="»"/>
        <a:defRPr sz="2800">
          <a:solidFill>
            <a:schemeClr val="tx1"/>
          </a:solidFill>
          <a:latin typeface="+mn-lt"/>
        </a:defRPr>
      </a:lvl6pPr>
      <a:lvl7pPr marL="2971800" indent="-228600" algn="l" rtl="0" eaLnBrk="0" fontAlgn="base" hangingPunct="0">
        <a:spcBef>
          <a:spcPct val="20000"/>
        </a:spcBef>
        <a:spcAft>
          <a:spcPct val="0"/>
        </a:spcAft>
        <a:buChar char="»"/>
        <a:defRPr sz="2800">
          <a:solidFill>
            <a:schemeClr val="tx1"/>
          </a:solidFill>
          <a:latin typeface="+mn-lt"/>
        </a:defRPr>
      </a:lvl7pPr>
      <a:lvl8pPr marL="3429000" indent="-228600" algn="l" rtl="0" eaLnBrk="0" fontAlgn="base" hangingPunct="0">
        <a:spcBef>
          <a:spcPct val="20000"/>
        </a:spcBef>
        <a:spcAft>
          <a:spcPct val="0"/>
        </a:spcAft>
        <a:buChar char="»"/>
        <a:defRPr sz="2800">
          <a:solidFill>
            <a:schemeClr val="tx1"/>
          </a:solidFill>
          <a:latin typeface="+mn-lt"/>
        </a:defRPr>
      </a:lvl8pPr>
      <a:lvl9pPr marL="3886200" indent="-228600" algn="l" rtl="0" eaLnBrk="0" fontAlgn="base" hangingPunct="0">
        <a:spcBef>
          <a:spcPct val="20000"/>
        </a:spcBef>
        <a:spcAft>
          <a:spcPct val="0"/>
        </a:spcAft>
        <a:buChar char="»"/>
        <a:defRPr sz="2800">
          <a:solidFill>
            <a:schemeClr val="tx1"/>
          </a:solidFill>
          <a:latin typeface="+mn-lt"/>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ody Colour"/>
          <p:cNvSpPr>
            <a:spLocks noChangeArrowheads="1"/>
          </p:cNvSpPr>
          <p:nvPr/>
        </p:nvSpPr>
        <p:spPr bwMode="auto">
          <a:xfrm>
            <a:off x="0" y="1800225"/>
            <a:ext cx="9144000" cy="5057775"/>
          </a:xfrm>
          <a:prstGeom prst="rect">
            <a:avLst/>
          </a:prstGeom>
          <a:solidFill>
            <a:schemeClr val="accent1"/>
          </a:solidFill>
          <a:ln>
            <a:noFill/>
          </a:ln>
          <a:extLst>
            <a:ext uri="{91240B29-F687-4F45-9708-019B960494DF}"/>
          </a:extLst>
        </p:spPr>
        <p:txBody>
          <a:bodyPr wrap="none" anchor="ctr"/>
          <a:lstStyle/>
          <a:p>
            <a:pPr algn="ctr">
              <a:defRPr/>
            </a:pPr>
            <a:endParaRPr lang="en-US" altLang="zh-CN" sz="2400">
              <a:solidFill>
                <a:srgbClr val="FFFFFF"/>
              </a:solidFill>
              <a:latin typeface="Times New Roman" pitchFamily="18" charset="0"/>
              <a:ea typeface="宋体" pitchFamily="2" charset="-122"/>
            </a:endParaRPr>
          </a:p>
        </p:txBody>
      </p:sp>
      <p:sp>
        <p:nvSpPr>
          <p:cNvPr id="1027" name="Title Colour"/>
          <p:cNvSpPr>
            <a:spLocks noChangeArrowheads="1"/>
          </p:cNvSpPr>
          <p:nvPr/>
        </p:nvSpPr>
        <p:spPr bwMode="auto">
          <a:xfrm>
            <a:off x="0" y="0"/>
            <a:ext cx="9144000" cy="1800225"/>
          </a:xfrm>
          <a:prstGeom prst="rect">
            <a:avLst/>
          </a:prstGeom>
          <a:solidFill>
            <a:schemeClr val="bg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sp>
        <p:nvSpPr>
          <p:cNvPr id="37892"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37893" name="Text Placeholder"/>
          <p:cNvSpPr>
            <a:spLocks noGrp="1" noChangeArrowheads="1"/>
          </p:cNvSpPr>
          <p:nvPr>
            <p:ph type="body" idx="1"/>
          </p:nvPr>
        </p:nvSpPr>
        <p:spPr bwMode="auto">
          <a:xfrm>
            <a:off x="360363" y="2160588"/>
            <a:ext cx="8423275" cy="4197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37894" name="GTLogo"/>
          <p:cNvPicPr>
            <a:picLocks noChangeAspect="1" noChangeArrowheads="1"/>
          </p:cNvPicPr>
          <p:nvPr/>
        </p:nvPicPr>
        <p:blipFill>
          <a:blip r:embed="rId14"/>
          <a:srcRect/>
          <a:stretch>
            <a:fillRect/>
          </a:stretch>
        </p:blipFill>
        <p:spPr bwMode="auto">
          <a:xfrm>
            <a:off x="-4763" y="6419850"/>
            <a:ext cx="9153526" cy="438150"/>
          </a:xfrm>
          <a:prstGeom prst="rect">
            <a:avLst/>
          </a:prstGeom>
          <a:noFill/>
          <a:ln w="9525">
            <a:noFill/>
            <a:miter lim="800000"/>
            <a:headEnd/>
            <a:tailEnd/>
          </a:ln>
        </p:spPr>
      </p:pic>
      <p:sp>
        <p:nvSpPr>
          <p:cNvPr id="1031" name="Copyright"/>
          <p:cNvSpPr txBox="1">
            <a:spLocks noChangeArrowheads="1"/>
          </p:cNvSpPr>
          <p:nvPr/>
        </p:nvSpPr>
        <p:spPr bwMode="auto">
          <a:xfrm>
            <a:off x="285750" y="6572250"/>
            <a:ext cx="2014538"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GB" altLang="zh-CN" sz="900" smtClean="0">
                <a:solidFill>
                  <a:srgbClr val="777777"/>
                </a:solidFill>
                <a:ea typeface="宋体" pitchFamily="2" charset="-122"/>
              </a:rPr>
              <a:t>©  Grant Thornton. All rights reserved.</a:t>
            </a:r>
          </a:p>
        </p:txBody>
      </p:sp>
    </p:spTree>
  </p:cSld>
  <p:clrMap bg1="lt1" tx1="dk1" bg2="lt2" tx2="dk2" accent1="accent1" accent2="accent2" accent3="accent3" accent4="accent4" accent5="accent5" accent6="accent6" hlink="hlink" folHlink="folHlink"/>
  <p:sldLayoutIdLst>
    <p:sldLayoutId id="2147483780" r:id="rId1"/>
    <p:sldLayoutId id="2147483757" r:id="rId2"/>
    <p:sldLayoutId id="2147483756" r:id="rId3"/>
    <p:sldLayoutId id="2147483755" r:id="rId4"/>
    <p:sldLayoutId id="2147483754" r:id="rId5"/>
    <p:sldLayoutId id="2147483753" r:id="rId6"/>
    <p:sldLayoutId id="2147483752" r:id="rId7"/>
    <p:sldLayoutId id="2147483751" r:id="rId8"/>
    <p:sldLayoutId id="2147483750" r:id="rId9"/>
    <p:sldLayoutId id="2147483749" r:id="rId10"/>
    <p:sldLayoutId id="2147483748" r:id="rId11"/>
    <p:sldLayoutId id="2147483747" r:id="rId12"/>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8" name="Body Colour"/>
          <p:cNvSpPr>
            <a:spLocks noChangeArrowheads="1"/>
          </p:cNvSpPr>
          <p:nvPr/>
        </p:nvSpPr>
        <p:spPr bwMode="auto">
          <a:xfrm>
            <a:off x="0" y="1800225"/>
            <a:ext cx="9144000" cy="5057775"/>
          </a:xfrm>
          <a:prstGeom prst="rect">
            <a:avLst/>
          </a:prstGeom>
          <a:solidFill>
            <a:schemeClr val="accent1"/>
          </a:solidFill>
          <a:ln w="9525">
            <a:noFill/>
            <a:miter lim="800000"/>
            <a:headEnd/>
            <a:tailEnd/>
          </a:ln>
          <a:effectLst/>
        </p:spPr>
        <p:txBody>
          <a:bodyPr wrap="none" anchor="ctr"/>
          <a:lstStyle/>
          <a:p>
            <a:pPr algn="ctr">
              <a:defRPr/>
            </a:pPr>
            <a:endParaRPr lang="en-US" sz="2400">
              <a:solidFill>
                <a:srgbClr val="FFFFFF"/>
              </a:solidFill>
              <a:latin typeface="Times New Roman" pitchFamily="18" charset="0"/>
              <a:ea typeface="+mn-ea"/>
            </a:endParaRPr>
          </a:p>
        </p:txBody>
      </p:sp>
      <p:sp>
        <p:nvSpPr>
          <p:cNvPr id="1034" name="Title Colour"/>
          <p:cNvSpPr>
            <a:spLocks noChangeArrowheads="1"/>
          </p:cNvSpPr>
          <p:nvPr/>
        </p:nvSpPr>
        <p:spPr bwMode="auto">
          <a:xfrm>
            <a:off x="0" y="0"/>
            <a:ext cx="9144000" cy="1800225"/>
          </a:xfrm>
          <a:prstGeom prst="rect">
            <a:avLst/>
          </a:prstGeom>
          <a:solidFill>
            <a:schemeClr val="bg1"/>
          </a:solidFill>
          <a:ln w="9525">
            <a:noFill/>
            <a:miter lim="800000"/>
            <a:headEnd/>
            <a:tailEnd/>
          </a:ln>
          <a:effectLst/>
        </p:spPr>
        <p:txBody>
          <a:bodyPr wrap="none" anchor="ctr"/>
          <a:lstStyle/>
          <a:p>
            <a:pPr>
              <a:defRPr/>
            </a:pPr>
            <a:endParaRPr lang="en-US" sz="2800">
              <a:solidFill>
                <a:srgbClr val="000000"/>
              </a:solidFill>
              <a:latin typeface="+mn-lt"/>
              <a:ea typeface="+mn-ea"/>
            </a:endParaRPr>
          </a:p>
        </p:txBody>
      </p:sp>
      <p:sp>
        <p:nvSpPr>
          <p:cNvPr id="51204"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51205" name="Text Placeholder"/>
          <p:cNvSpPr>
            <a:spLocks noGrp="1" noChangeArrowheads="1"/>
          </p:cNvSpPr>
          <p:nvPr>
            <p:ph type="body" idx="1"/>
          </p:nvPr>
        </p:nvSpPr>
        <p:spPr bwMode="auto">
          <a:xfrm>
            <a:off x="360363" y="2160588"/>
            <a:ext cx="8423275" cy="4197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51206" name="GTLogo"/>
          <p:cNvPicPr>
            <a:picLocks noChangeAspect="1" noChangeArrowheads="1"/>
          </p:cNvPicPr>
          <p:nvPr/>
        </p:nvPicPr>
        <p:blipFill>
          <a:blip r:embed="rId14"/>
          <a:srcRect/>
          <a:stretch>
            <a:fillRect/>
          </a:stretch>
        </p:blipFill>
        <p:spPr bwMode="auto">
          <a:xfrm>
            <a:off x="-4763" y="6419850"/>
            <a:ext cx="9153526" cy="438150"/>
          </a:xfrm>
          <a:prstGeom prst="rect">
            <a:avLst/>
          </a:prstGeom>
          <a:noFill/>
          <a:ln w="9525">
            <a:noFill/>
            <a:miter lim="800000"/>
            <a:headEnd/>
            <a:tailEnd/>
          </a:ln>
        </p:spPr>
      </p:pic>
      <p:sp>
        <p:nvSpPr>
          <p:cNvPr id="8" name="Copyright"/>
          <p:cNvSpPr txBox="1">
            <a:spLocks noChangeArrowheads="1"/>
          </p:cNvSpPr>
          <p:nvPr/>
        </p:nvSpPr>
        <p:spPr bwMode="auto">
          <a:xfrm>
            <a:off x="285750" y="6572250"/>
            <a:ext cx="2014538" cy="138113"/>
          </a:xfrm>
          <a:prstGeom prst="rect">
            <a:avLst/>
          </a:prstGeom>
          <a:noFill/>
          <a:ln w="9525">
            <a:noFill/>
            <a:miter lim="800000"/>
            <a:headEnd/>
            <a:tailEnd/>
          </a:ln>
          <a:effectLst/>
        </p:spPr>
        <p:txBody>
          <a:bodyPr wrap="none" lIns="0" tIns="0" rIns="0" bIns="0">
            <a:spAutoFit/>
          </a:bodyPr>
          <a:lstStyle/>
          <a:p>
            <a:pPr>
              <a:defRPr/>
            </a:pPr>
            <a:r>
              <a:rPr lang="en-GB" sz="900">
                <a:solidFill>
                  <a:srgbClr val="777777"/>
                </a:solidFill>
                <a:latin typeface="+mn-lt"/>
                <a:ea typeface="+mn-ea"/>
              </a:rPr>
              <a:t>©  </a:t>
            </a:r>
            <a:r>
              <a:rPr lang="en-GB" sz="900" dirty="0">
                <a:solidFill>
                  <a:srgbClr val="777777"/>
                </a:solidFill>
                <a:latin typeface="+mn-lt"/>
                <a:ea typeface="+mn-ea"/>
              </a:rPr>
              <a:t>Grant Thornton. All rights reserved.</a:t>
            </a:r>
          </a:p>
        </p:txBody>
      </p:sp>
    </p:spTree>
  </p:cSld>
  <p:clrMap bg1="lt1" tx1="dk1" bg2="lt2" tx2="dk2" accent1="accent1" accent2="accent2" accent3="accent3" accent4="accent4" accent5="accent5" accent6="accent6" hlink="hlink" folHlink="folHlink"/>
  <p:sldLayoutIdLst>
    <p:sldLayoutId id="2147483781" r:id="rId1"/>
    <p:sldLayoutId id="2147483768" r:id="rId2"/>
    <p:sldLayoutId id="2147483767" r:id="rId3"/>
    <p:sldLayoutId id="2147483766" r:id="rId4"/>
    <p:sldLayoutId id="2147483765" r:id="rId5"/>
    <p:sldLayoutId id="2147483764" r:id="rId6"/>
    <p:sldLayoutId id="2147483763" r:id="rId7"/>
    <p:sldLayoutId id="2147483762" r:id="rId8"/>
    <p:sldLayoutId id="2147483761" r:id="rId9"/>
    <p:sldLayoutId id="2147483760" r:id="rId10"/>
    <p:sldLayoutId id="2147483759" r:id="rId11"/>
    <p:sldLayoutId id="2147483758" r:id="rId12"/>
  </p:sldLayoutIdLst>
  <p:timing>
    <p:tnLst>
      <p:par>
        <p:cTn id="1" dur="indefinite" restart="never" nodeType="tmRoot"/>
      </p:par>
    </p:tnLst>
  </p:timing>
  <p:txStyles>
    <p:titleStyle>
      <a:lvl1pPr algn="l" rtl="0" fontAlgn="base">
        <a:spcBef>
          <a:spcPct val="0"/>
        </a:spcBef>
        <a:spcAft>
          <a:spcPct val="0"/>
        </a:spcAft>
        <a:defRPr sz="28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charset="0"/>
        </a:defRPr>
      </a:lvl2pPr>
      <a:lvl3pPr algn="l" rtl="0" fontAlgn="base">
        <a:spcBef>
          <a:spcPct val="0"/>
        </a:spcBef>
        <a:spcAft>
          <a:spcPct val="0"/>
        </a:spcAft>
        <a:defRPr sz="2800">
          <a:solidFill>
            <a:schemeClr val="tx2"/>
          </a:solidFill>
          <a:latin typeface="Arial" charset="0"/>
        </a:defRPr>
      </a:lvl3pPr>
      <a:lvl4pPr algn="l" rtl="0" fontAlgn="base">
        <a:spcBef>
          <a:spcPct val="0"/>
        </a:spcBef>
        <a:spcAft>
          <a:spcPct val="0"/>
        </a:spcAft>
        <a:defRPr sz="2800">
          <a:solidFill>
            <a:schemeClr val="tx2"/>
          </a:solidFill>
          <a:latin typeface="Arial" charset="0"/>
        </a:defRPr>
      </a:lvl4pPr>
      <a:lvl5pPr algn="l" rtl="0" fontAlgn="base">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fontAlgn="base">
        <a:spcBef>
          <a:spcPct val="20000"/>
        </a:spcBef>
        <a:spcAft>
          <a:spcPct val="0"/>
        </a:spcAft>
        <a:buChar char="•"/>
        <a:defRPr sz="28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800">
          <a:solidFill>
            <a:schemeClr val="tx1"/>
          </a:solidFill>
          <a:latin typeface="+mn-lt"/>
        </a:defRPr>
      </a:lvl3pPr>
      <a:lvl4pPr marL="1600200" indent="-228600" algn="l" rtl="0" fontAlgn="base">
        <a:spcBef>
          <a:spcPct val="20000"/>
        </a:spcBef>
        <a:spcAft>
          <a:spcPct val="0"/>
        </a:spcAft>
        <a:buChar char="–"/>
        <a:defRPr sz="2800">
          <a:solidFill>
            <a:schemeClr val="tx1"/>
          </a:solidFill>
          <a:latin typeface="+mn-lt"/>
        </a:defRPr>
      </a:lvl4pPr>
      <a:lvl5pPr marL="2057400" indent="-228600" algn="l" rtl="0" fontAlgn="base">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Body Colour"/>
          <p:cNvSpPr>
            <a:spLocks noChangeArrowheads="1"/>
          </p:cNvSpPr>
          <p:nvPr/>
        </p:nvSpPr>
        <p:spPr bwMode="auto">
          <a:xfrm>
            <a:off x="0" y="1800225"/>
            <a:ext cx="9144000" cy="5057775"/>
          </a:xfrm>
          <a:prstGeom prst="rect">
            <a:avLst/>
          </a:prstGeom>
          <a:solidFill>
            <a:schemeClr val="accent1"/>
          </a:solidFill>
          <a:ln>
            <a:noFill/>
          </a:ln>
          <a:extLst>
            <a:ext uri="{91240B29-F687-4F45-9708-019B960494DF}"/>
          </a:extLst>
        </p:spPr>
        <p:txBody>
          <a:bodyPr wrap="none" anchor="ctr"/>
          <a:lstStyle/>
          <a:p>
            <a:pPr algn="ctr">
              <a:defRPr/>
            </a:pPr>
            <a:endParaRPr lang="en-US" altLang="zh-CN" sz="2400">
              <a:solidFill>
                <a:srgbClr val="FFFFFF"/>
              </a:solidFill>
              <a:latin typeface="Times New Roman" pitchFamily="18" charset="0"/>
              <a:ea typeface="宋体" pitchFamily="2" charset="-122"/>
            </a:endParaRPr>
          </a:p>
        </p:txBody>
      </p:sp>
      <p:sp>
        <p:nvSpPr>
          <p:cNvPr id="1027" name="Title Colour"/>
          <p:cNvSpPr>
            <a:spLocks noChangeArrowheads="1"/>
          </p:cNvSpPr>
          <p:nvPr/>
        </p:nvSpPr>
        <p:spPr bwMode="auto">
          <a:xfrm>
            <a:off x="0" y="0"/>
            <a:ext cx="9144000" cy="1800225"/>
          </a:xfrm>
          <a:prstGeom prst="rect">
            <a:avLst/>
          </a:prstGeom>
          <a:solidFill>
            <a:schemeClr val="bg1"/>
          </a:solidFill>
          <a:ln>
            <a:noFill/>
          </a:ln>
          <a:extLst>
            <a:ext uri="{91240B29-F687-4F45-9708-019B960494DF}"/>
          </a:extLst>
        </p:spPr>
        <p:txBody>
          <a:bodyPr wrap="none" anchor="ctr"/>
          <a:lstStyle/>
          <a:p>
            <a:pPr>
              <a:defRPr/>
            </a:pPr>
            <a:endParaRPr lang="en-US" altLang="zh-CN" sz="2800">
              <a:solidFill>
                <a:srgbClr val="000000"/>
              </a:solidFill>
              <a:latin typeface="+mn-lt"/>
              <a:ea typeface="宋体" pitchFamily="2" charset="-122"/>
            </a:endParaRPr>
          </a:p>
        </p:txBody>
      </p:sp>
      <p:sp>
        <p:nvSpPr>
          <p:cNvPr id="64516" name="Title Placeholder"/>
          <p:cNvSpPr>
            <a:spLocks noGrp="1" noChangeArrowheads="1"/>
          </p:cNvSpPr>
          <p:nvPr>
            <p:ph type="title"/>
          </p:nvPr>
        </p:nvSpPr>
        <p:spPr bwMode="auto">
          <a:xfrm>
            <a:off x="360363" y="360363"/>
            <a:ext cx="8423275" cy="14398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title style</a:t>
            </a:r>
          </a:p>
        </p:txBody>
      </p:sp>
      <p:sp>
        <p:nvSpPr>
          <p:cNvPr id="64517" name="Text Placeholder"/>
          <p:cNvSpPr>
            <a:spLocks noGrp="1" noChangeArrowheads="1"/>
          </p:cNvSpPr>
          <p:nvPr>
            <p:ph type="body" idx="1"/>
          </p:nvPr>
        </p:nvSpPr>
        <p:spPr bwMode="auto">
          <a:xfrm>
            <a:off x="360363" y="2160588"/>
            <a:ext cx="8423275" cy="41973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pic>
        <p:nvPicPr>
          <p:cNvPr id="64518" name="GTLogo"/>
          <p:cNvPicPr>
            <a:picLocks noChangeAspect="1" noChangeArrowheads="1"/>
          </p:cNvPicPr>
          <p:nvPr/>
        </p:nvPicPr>
        <p:blipFill>
          <a:blip r:embed="rId14"/>
          <a:srcRect/>
          <a:stretch>
            <a:fillRect/>
          </a:stretch>
        </p:blipFill>
        <p:spPr bwMode="auto">
          <a:xfrm>
            <a:off x="-4763" y="6419850"/>
            <a:ext cx="9153526" cy="438150"/>
          </a:xfrm>
          <a:prstGeom prst="rect">
            <a:avLst/>
          </a:prstGeom>
          <a:noFill/>
          <a:ln w="9525">
            <a:noFill/>
            <a:miter lim="800000"/>
            <a:headEnd/>
            <a:tailEnd/>
          </a:ln>
        </p:spPr>
      </p:pic>
      <p:sp>
        <p:nvSpPr>
          <p:cNvPr id="1031" name="Copyright"/>
          <p:cNvSpPr txBox="1">
            <a:spLocks noChangeArrowheads="1"/>
          </p:cNvSpPr>
          <p:nvPr/>
        </p:nvSpPr>
        <p:spPr bwMode="auto">
          <a:xfrm>
            <a:off x="285750" y="6572250"/>
            <a:ext cx="2014538" cy="138113"/>
          </a:xfrm>
          <a:prstGeom prst="rect">
            <a:avLst/>
          </a:prstGeom>
          <a:noFill/>
          <a:ln>
            <a:noFill/>
          </a:ln>
          <a:extLst>
            <a:ext uri="{909E8E84-426E-40DD-AFC4-6F175D3DCCD1}"/>
            <a:ext uri="{91240B29-F687-4F45-9708-019B960494DF}"/>
          </a:extLst>
        </p:spPr>
        <p:txBody>
          <a:bodyPr wrap="none" lIns="0" tIns="0" rIns="0" bIns="0">
            <a:spAutoFit/>
          </a:bodyPr>
          <a:lstStyle>
            <a:lvl1pPr eaLnBrk="0" hangingPunct="0">
              <a:defRPr sz="2800">
                <a:solidFill>
                  <a:schemeClr val="tx1"/>
                </a:solidFill>
                <a:latin typeface="Arial" charset="0"/>
              </a:defRPr>
            </a:lvl1pPr>
            <a:lvl2pPr marL="742950" indent="-285750" eaLnBrk="0" hangingPunct="0">
              <a:defRPr sz="2800">
                <a:solidFill>
                  <a:schemeClr val="tx1"/>
                </a:solidFill>
                <a:latin typeface="Arial" charset="0"/>
              </a:defRPr>
            </a:lvl2pPr>
            <a:lvl3pPr marL="1143000" indent="-228600" eaLnBrk="0" hangingPunct="0">
              <a:defRPr sz="2800">
                <a:solidFill>
                  <a:schemeClr val="tx1"/>
                </a:solidFill>
                <a:latin typeface="Arial" charset="0"/>
              </a:defRPr>
            </a:lvl3pPr>
            <a:lvl4pPr marL="1600200" indent="-228600" eaLnBrk="0" hangingPunct="0">
              <a:defRPr sz="2800">
                <a:solidFill>
                  <a:schemeClr val="tx1"/>
                </a:solidFill>
                <a:latin typeface="Arial" charset="0"/>
              </a:defRPr>
            </a:lvl4pPr>
            <a:lvl5pPr marL="2057400" indent="-228600" eaLnBrk="0" hangingPunct="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eaLnBrk="1" hangingPunct="1">
              <a:defRPr/>
            </a:pPr>
            <a:r>
              <a:rPr lang="en-GB" altLang="zh-CN" sz="900" smtClean="0">
                <a:solidFill>
                  <a:srgbClr val="777777"/>
                </a:solidFill>
                <a:ea typeface="宋体" pitchFamily="2" charset="-122"/>
              </a:rPr>
              <a:t>©  Grant Thornton. All rights reserved.</a:t>
            </a:r>
          </a:p>
        </p:txBody>
      </p:sp>
    </p:spTree>
  </p:cSld>
  <p:clrMap bg1="lt1" tx1="dk1" bg2="lt2" tx2="dk2" accent1="accent1" accent2="accent2" accent3="accent3" accent4="accent4" accent5="accent5" accent6="accent6" hlink="hlink" folHlink="folHlink"/>
  <p:sldLayoutIdLst>
    <p:sldLayoutId id="2147483782" r:id="rId1"/>
    <p:sldLayoutId id="2147483779" r:id="rId2"/>
    <p:sldLayoutId id="2147483778" r:id="rId3"/>
    <p:sldLayoutId id="2147483777" r:id="rId4"/>
    <p:sldLayoutId id="2147483776" r:id="rId5"/>
    <p:sldLayoutId id="2147483775" r:id="rId6"/>
    <p:sldLayoutId id="2147483774" r:id="rId7"/>
    <p:sldLayoutId id="2147483773" r:id="rId8"/>
    <p:sldLayoutId id="2147483772" r:id="rId9"/>
    <p:sldLayoutId id="2147483771" r:id="rId10"/>
    <p:sldLayoutId id="2147483770" r:id="rId11"/>
    <p:sldLayoutId id="2147483769" r:id="rId12"/>
  </p:sldLayoutIdLst>
  <p:timing>
    <p:tnLst>
      <p:par>
        <p:cTn id="1" dur="indefinite" restart="never" nodeType="tmRoot"/>
      </p:par>
    </p:tnLst>
  </p:timing>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200" algn="l" rtl="0" eaLnBrk="1" fontAlgn="base" hangingPunct="1">
        <a:spcBef>
          <a:spcPct val="0"/>
        </a:spcBef>
        <a:spcAft>
          <a:spcPct val="0"/>
        </a:spcAft>
        <a:defRPr sz="2800">
          <a:solidFill>
            <a:schemeClr val="tx2"/>
          </a:solidFill>
          <a:latin typeface="Arial" charset="0"/>
        </a:defRPr>
      </a:lvl6pPr>
      <a:lvl7pPr marL="914400" algn="l" rtl="0" eaLnBrk="1" fontAlgn="base" hangingPunct="1">
        <a:spcBef>
          <a:spcPct val="0"/>
        </a:spcBef>
        <a:spcAft>
          <a:spcPct val="0"/>
        </a:spcAft>
        <a:defRPr sz="2800">
          <a:solidFill>
            <a:schemeClr val="tx2"/>
          </a:solidFill>
          <a:latin typeface="Arial" charset="0"/>
        </a:defRPr>
      </a:lvl7pPr>
      <a:lvl8pPr marL="1371600" algn="l" rtl="0" eaLnBrk="1" fontAlgn="base" hangingPunct="1">
        <a:spcBef>
          <a:spcPct val="0"/>
        </a:spcBef>
        <a:spcAft>
          <a:spcPct val="0"/>
        </a:spcAft>
        <a:defRPr sz="2800">
          <a:solidFill>
            <a:schemeClr val="tx2"/>
          </a:solidFill>
          <a:latin typeface="Arial" charset="0"/>
        </a:defRPr>
      </a:lvl8pPr>
      <a:lvl9pPr marL="1828800" algn="l" rtl="0" eaLnBrk="1" fontAlgn="base" hangingPunct="1">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800">
          <a:solidFill>
            <a:schemeClr val="tx1"/>
          </a:solidFill>
          <a:latin typeface="+mn-lt"/>
        </a:defRPr>
      </a:lvl3pPr>
      <a:lvl4pPr marL="1600200" indent="-228600" algn="l" rtl="0" eaLnBrk="0" fontAlgn="base" hangingPunct="0">
        <a:spcBef>
          <a:spcPct val="20000"/>
        </a:spcBef>
        <a:spcAft>
          <a:spcPct val="0"/>
        </a:spcAft>
        <a:buChar char="–"/>
        <a:defRPr sz="2800">
          <a:solidFill>
            <a:schemeClr val="tx1"/>
          </a:solidFill>
          <a:latin typeface="+mn-lt"/>
        </a:defRPr>
      </a:lvl4pPr>
      <a:lvl5pPr marL="2057400" indent="-228600" algn="l" rtl="0" eaLnBrk="0" fontAlgn="base" hangingPunct="0">
        <a:spcBef>
          <a:spcPct val="20000"/>
        </a:spcBef>
        <a:spcAft>
          <a:spcPct val="0"/>
        </a:spcAft>
        <a:buChar char="»"/>
        <a:defRPr sz="2800">
          <a:solidFill>
            <a:schemeClr val="tx1"/>
          </a:solidFill>
          <a:latin typeface="+mn-lt"/>
        </a:defRPr>
      </a:lvl5pPr>
      <a:lvl6pPr marL="2514600" indent="-228600" algn="l" rtl="0" eaLnBrk="1" fontAlgn="base" hangingPunct="1">
        <a:spcBef>
          <a:spcPct val="20000"/>
        </a:spcBef>
        <a:spcAft>
          <a:spcPct val="0"/>
        </a:spcAft>
        <a:buChar char="»"/>
        <a:defRPr sz="2800">
          <a:solidFill>
            <a:schemeClr val="tx1"/>
          </a:solidFill>
          <a:latin typeface="+mn-lt"/>
        </a:defRPr>
      </a:lvl6pPr>
      <a:lvl7pPr marL="2971800" indent="-228600" algn="l" rtl="0" eaLnBrk="1" fontAlgn="base" hangingPunct="1">
        <a:spcBef>
          <a:spcPct val="20000"/>
        </a:spcBef>
        <a:spcAft>
          <a:spcPct val="0"/>
        </a:spcAft>
        <a:buChar char="»"/>
        <a:defRPr sz="2800">
          <a:solidFill>
            <a:schemeClr val="tx1"/>
          </a:solidFill>
          <a:latin typeface="+mn-lt"/>
        </a:defRPr>
      </a:lvl7pPr>
      <a:lvl8pPr marL="3429000" indent="-228600" algn="l" rtl="0" eaLnBrk="1" fontAlgn="base" hangingPunct="1">
        <a:spcBef>
          <a:spcPct val="20000"/>
        </a:spcBef>
        <a:spcAft>
          <a:spcPct val="0"/>
        </a:spcAft>
        <a:buChar char="»"/>
        <a:defRPr sz="2800">
          <a:solidFill>
            <a:schemeClr val="tx1"/>
          </a:solidFill>
          <a:latin typeface="+mn-lt"/>
        </a:defRPr>
      </a:lvl8pPr>
      <a:lvl9pPr marL="3886200" indent="-228600" algn="l" rtl="0" eaLnBrk="1" fontAlgn="base" hangingPunct="1">
        <a:spcBef>
          <a:spcPct val="20000"/>
        </a:spcBef>
        <a:spcAft>
          <a:spcPct val="0"/>
        </a:spcAft>
        <a:buChar char="»"/>
        <a:defRPr sz="28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Layout" Target="../slideLayouts/slideLayout29.xml"/><Relationship Id="rId1" Type="http://schemas.openxmlformats.org/officeDocument/2006/relationships/themeOverride" Target="../theme/themeOverride10.xml"/><Relationship Id="rId6"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5" Type="http://schemas.openxmlformats.org/officeDocument/2006/relationships/image" Target="../media/image7.jpeg"/><Relationship Id="rId4" Type="http://schemas.openxmlformats.org/officeDocument/2006/relationships/hyperlink" Target="http://cpasuccess.typepad.com/photos/uncategorized/2007/11/09/fasb.jp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7" Type="http://schemas.openxmlformats.org/officeDocument/2006/relationships/image" Target="../media/image7.jpeg"/><Relationship Id="rId2" Type="http://schemas.openxmlformats.org/officeDocument/2006/relationships/slideLayout" Target="../slideLayouts/slideLayout29.xml"/><Relationship Id="rId1" Type="http://schemas.openxmlformats.org/officeDocument/2006/relationships/themeOverride" Target="../theme/themeOverride11.xml"/><Relationship Id="rId6" Type="http://schemas.openxmlformats.org/officeDocument/2006/relationships/hyperlink" Target="http://cpasuccess.typepad.com/photos/uncategorized/2007/11/09/fasb.jpg" TargetMode="External"/><Relationship Id="rId5" Type="http://schemas.openxmlformats.org/officeDocument/2006/relationships/image" Target="../media/image9.jpeg"/><Relationship Id="rId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hyperlink" Target="http://cpasuccess.typepad.com/photos/uncategorized/2007/11/09/fasb.jpg" TargetMode="External"/><Relationship Id="rId2" Type="http://schemas.openxmlformats.org/officeDocument/2006/relationships/slideLayout" Target="../slideLayouts/slideLayout29.xml"/><Relationship Id="rId1" Type="http://schemas.openxmlformats.org/officeDocument/2006/relationships/themeOverride" Target="../theme/themeOverride12.xml"/><Relationship Id="rId6" Type="http://schemas.openxmlformats.org/officeDocument/2006/relationships/image" Target="../media/image8.jpeg"/><Relationship Id="rId5"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3.xml"/></Relationships>
</file>

<file path=ppt/slides/_rels/slide14.xml.rels><?xml version="1.0" encoding="UTF-8" standalone="yes"?>
<Relationships xmlns="http://schemas.openxmlformats.org/package/2006/relationships"><Relationship Id="rId3" Type="http://schemas.openxmlformats.org/officeDocument/2006/relationships/hyperlink" Target="http://images.google.com/imgres?imgurl=http://etc.usf.edu/clipart/6000/6021/fencing_6_lg.gif&amp;imgrefurl=http://etc.usf.edu/clipart/6000/6021/fencing_6.htm&amp;usg=__DKJLE4BdR_raTdwyzd3VO9KebNw=&amp;h=456&amp;w=700&amp;sz=17&amp;hl=en&amp;start=6&amp;tbnid=h4HoH4JaKfrFPM:&amp;tbnh=91&amp;tbnw=140&amp;prev=/images?q=fencing+pictures&amp;gbv=2&amp;hl=en&amp;biw=1135" TargetMode="External"/><Relationship Id="rId2" Type="http://schemas.openxmlformats.org/officeDocument/2006/relationships/slideLayout" Target="../slideLayouts/slideLayout29.xml"/><Relationship Id="rId1" Type="http://schemas.openxmlformats.org/officeDocument/2006/relationships/themeOverride" Target="../theme/themeOverride14.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hyperlink" Target="http://images.google.com/imgres?imgurl=http://etc.usf.edu/clipart/6000/6021/fencing_6_lg.gif&amp;imgrefurl=http://etc.usf.edu/clipart/6000/6021/fencing_6.htm&amp;usg=__DKJLE4BdR_raTdwyzd3VO9KebNw=&amp;h=456&amp;w=700&amp;sz=17&amp;hl=en&amp;start=6&amp;tbnid=h4HoH4JaKfrFPM:&amp;tbnh=91&amp;tbnw=140&amp;prev=/images?q=fencing+pictures&amp;gbv=2&amp;hl=en&amp;biw=1135" TargetMode="External"/><Relationship Id="rId2" Type="http://schemas.openxmlformats.org/officeDocument/2006/relationships/slideLayout" Target="../slideLayouts/slideLayout29.xml"/><Relationship Id="rId1" Type="http://schemas.openxmlformats.org/officeDocument/2006/relationships/themeOverride" Target="../theme/themeOverride15.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3" Type="http://schemas.openxmlformats.org/officeDocument/2006/relationships/hyperlink" Target="http://images.google.com/imgres?imgurl=http://www.dep.state.fl.us/legal/images/balance.jpg&amp;imgrefurl=http://www.dep.state.fl.us/legal/&amp;usg=__mKVUeKMXg6iiIOiRADHAX450QBk=&amp;h=600&amp;w=430&amp;sz=21&amp;hl=en&amp;start=12&amp;tbnid=IlCLxTHmesbjtM:&amp;tbnh=135&amp;tbnw=97&amp;prev=/images?q=legal&amp;gbv=2&amp;hl=en&amp;biw=1135" TargetMode="External"/><Relationship Id="rId2" Type="http://schemas.openxmlformats.org/officeDocument/2006/relationships/slideLayout" Target="../slideLayouts/slideLayout29.xml"/><Relationship Id="rId1" Type="http://schemas.openxmlformats.org/officeDocument/2006/relationships/themeOverride" Target="../theme/themeOverride16.xml"/><Relationship Id="rId5" Type="http://schemas.openxmlformats.org/officeDocument/2006/relationships/comments" Target="../comments/comment7.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hemeOverride" Target="../theme/themeOverr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9.xml"/><Relationship Id="rId1" Type="http://schemas.openxmlformats.org/officeDocument/2006/relationships/themeOverride" Target="../theme/themeOverride18.xml"/><Relationship Id="rId4" Type="http://schemas.openxmlformats.org/officeDocument/2006/relationships/comments" Target="../comments/comment8.xml"/></Relationships>
</file>

<file path=ppt/slides/_rels/slide19.xml.rels><?xml version="1.0" encoding="UTF-8" standalone="yes"?>
<Relationships xmlns="http://schemas.openxmlformats.org/package/2006/relationships"><Relationship Id="rId3" Type="http://schemas.openxmlformats.org/officeDocument/2006/relationships/comments" Target="../comments/comment9.xml"/><Relationship Id="rId2" Type="http://schemas.openxmlformats.org/officeDocument/2006/relationships/slideLayout" Target="../slideLayouts/slideLayout29.xml"/><Relationship Id="rId1" Type="http://schemas.openxmlformats.org/officeDocument/2006/relationships/themeOverride" Target="../theme/themeOverride19.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9.xml"/><Relationship Id="rId1" Type="http://schemas.openxmlformats.org/officeDocument/2006/relationships/themeOverride" Target="../theme/themeOverride2.xml"/></Relationships>
</file>

<file path=ppt/slides/_rels/slide20.xml.rels><?xml version="1.0" encoding="UTF-8" standalone="yes"?>
<Relationships xmlns="http://schemas.openxmlformats.org/package/2006/relationships"><Relationship Id="rId3" Type="http://schemas.openxmlformats.org/officeDocument/2006/relationships/image" Target="C:/Users/Jacy%20Wang/Desktop/http:/app.sgizmo.com/reports/18158/587732/EA9FESDXQ6311EOELR5L3BAE79EJ5F/images/211.png" TargetMode="External"/><Relationship Id="rId2" Type="http://schemas.openxmlformats.org/officeDocument/2006/relationships/slideLayout" Target="../slideLayouts/slideLayout29.xml"/><Relationship Id="rId1" Type="http://schemas.openxmlformats.org/officeDocument/2006/relationships/themeOverride" Target="../theme/themeOverride20.xml"/><Relationship Id="rId5" Type="http://schemas.openxmlformats.org/officeDocument/2006/relationships/comments" Target="../comments/comment10.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45.xml"/><Relationship Id="rId1" Type="http://schemas.openxmlformats.org/officeDocument/2006/relationships/themeOverride" Target="../theme/themeOverride21.xml"/><Relationship Id="rId4" Type="http://schemas.openxmlformats.org/officeDocument/2006/relationships/comments" Target="../comments/commen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45.xml"/><Relationship Id="rId1" Type="http://schemas.openxmlformats.org/officeDocument/2006/relationships/themeOverride" Target="../theme/themeOverr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45.xml"/><Relationship Id="rId1" Type="http://schemas.openxmlformats.org/officeDocument/2006/relationships/themeOverride" Target="../theme/themeOverr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45.xml"/><Relationship Id="rId1" Type="http://schemas.openxmlformats.org/officeDocument/2006/relationships/themeOverride" Target="../theme/themeOverride24.xml"/></Relationships>
</file>

<file path=ppt/slides/_rels/slide25.xml.rels><?xml version="1.0" encoding="UTF-8" standalone="yes"?>
<Relationships xmlns="http://schemas.openxmlformats.org/package/2006/relationships"><Relationship Id="rId3" Type="http://schemas.openxmlformats.org/officeDocument/2006/relationships/comments" Target="../comments/comment12.xml"/><Relationship Id="rId2" Type="http://schemas.openxmlformats.org/officeDocument/2006/relationships/slideLayout" Target="../slideLayouts/slideLayout45.xml"/><Relationship Id="rId1" Type="http://schemas.openxmlformats.org/officeDocument/2006/relationships/themeOverride" Target="../theme/themeOverride25.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13.xml"/><Relationship Id="rId2" Type="http://schemas.openxmlformats.org/officeDocument/2006/relationships/slideLayout" Target="../slideLayouts/slideLayout45.xml"/><Relationship Id="rId1" Type="http://schemas.openxmlformats.org/officeDocument/2006/relationships/themeOverride" Target="../theme/themeOverr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45.xml"/><Relationship Id="rId1" Type="http://schemas.openxmlformats.org/officeDocument/2006/relationships/themeOverride" Target="../theme/themeOverride27.xml"/></Relationships>
</file>

<file path=ppt/slides/_rels/slide28.xml.rels><?xml version="1.0" encoding="UTF-8" standalone="yes"?>
<Relationships xmlns="http://schemas.openxmlformats.org/package/2006/relationships"><Relationship Id="rId3" Type="http://schemas.openxmlformats.org/officeDocument/2006/relationships/image" Target="http://app.sgizmo.com/reports/18158/587732/EA9FESDXQ6311EOELR5L3BAE79EJ5F/images/210.png" TargetMode="External"/><Relationship Id="rId2" Type="http://schemas.openxmlformats.org/officeDocument/2006/relationships/slideLayout" Target="../slideLayouts/slideLayout45.xml"/><Relationship Id="rId1" Type="http://schemas.openxmlformats.org/officeDocument/2006/relationships/themeOverride" Target="../theme/themeOverride28.xml"/><Relationship Id="rId4" Type="http://schemas.openxmlformats.org/officeDocument/2006/relationships/comments" Target="../comments/comment14.xml"/></Relationships>
</file>

<file path=ppt/slides/_rels/slide29.xml.rels><?xml version="1.0" encoding="UTF-8" standalone="yes"?>
<Relationships xmlns="http://schemas.openxmlformats.org/package/2006/relationships"><Relationship Id="rId3" Type="http://schemas.openxmlformats.org/officeDocument/2006/relationships/image" Target="http://app.sgizmo.com/reports/18158/587732/EA9FESDXQ6311EOELR5L3BAE79EJ5F/images/110.png" TargetMode="External"/><Relationship Id="rId2" Type="http://schemas.openxmlformats.org/officeDocument/2006/relationships/slideLayout" Target="../slideLayouts/slideLayout45.xml"/><Relationship Id="rId1" Type="http://schemas.openxmlformats.org/officeDocument/2006/relationships/themeOverride" Target="../theme/themeOverride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7" Type="http://schemas.openxmlformats.org/officeDocument/2006/relationships/comments" Target="../comments/comment1.xml"/><Relationship Id="rId2" Type="http://schemas.openxmlformats.org/officeDocument/2006/relationships/slideLayout" Target="../slideLayouts/slideLayout29.xml"/><Relationship Id="rId1" Type="http://schemas.openxmlformats.org/officeDocument/2006/relationships/themeOverride" Target="../theme/themeOverride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comments" Target="../comments/comment15.xml"/><Relationship Id="rId2" Type="http://schemas.openxmlformats.org/officeDocument/2006/relationships/slideLayout" Target="../slideLayouts/slideLayout45.xml"/><Relationship Id="rId1" Type="http://schemas.openxmlformats.org/officeDocument/2006/relationships/themeOverride" Target="../theme/themeOverride30.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16.xml"/><Relationship Id="rId2" Type="http://schemas.openxmlformats.org/officeDocument/2006/relationships/slideLayout" Target="../slideLayouts/slideLayout35.xml"/><Relationship Id="rId1" Type="http://schemas.openxmlformats.org/officeDocument/2006/relationships/themeOverride" Target="../theme/themeOverr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45.xml"/><Relationship Id="rId1" Type="http://schemas.openxmlformats.org/officeDocument/2006/relationships/themeOverride" Target="../theme/themeOverride3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17.xml"/><Relationship Id="rId2" Type="http://schemas.openxmlformats.org/officeDocument/2006/relationships/slideLayout" Target="../slideLayouts/slideLayout45.xml"/><Relationship Id="rId1" Type="http://schemas.openxmlformats.org/officeDocument/2006/relationships/themeOverride" Target="../theme/themeOverride33.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hemeOverride" Target="../theme/themeOverride3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5.xml"/><Relationship Id="rId1" Type="http://schemas.openxmlformats.org/officeDocument/2006/relationships/themeOverride" Target="../theme/themeOverride35.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18.xml"/><Relationship Id="rId2" Type="http://schemas.openxmlformats.org/officeDocument/2006/relationships/slideLayout" Target="../slideLayouts/slideLayout45.xml"/><Relationship Id="rId1" Type="http://schemas.openxmlformats.org/officeDocument/2006/relationships/themeOverride" Target="../theme/themeOverride36.xml"/></Relationships>
</file>

<file path=ppt/slides/_rels/slide37.xml.rels><?xml version="1.0" encoding="UTF-8" standalone="yes"?>
<Relationships xmlns="http://schemas.openxmlformats.org/package/2006/relationships"><Relationship Id="rId3" Type="http://schemas.openxmlformats.org/officeDocument/2006/relationships/comments" Target="../comments/comment19.xml"/><Relationship Id="rId2" Type="http://schemas.openxmlformats.org/officeDocument/2006/relationships/slideLayout" Target="../slideLayouts/slideLayout45.xml"/><Relationship Id="rId1" Type="http://schemas.openxmlformats.org/officeDocument/2006/relationships/themeOverride" Target="../theme/themeOverride37.xml"/></Relationships>
</file>

<file path=ppt/slides/_rels/slide3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39.xml"/><Relationship Id="rId1" Type="http://schemas.openxmlformats.org/officeDocument/2006/relationships/themeOverride" Target="../theme/themeOverride38.xml"/></Relationships>
</file>

<file path=ppt/slides/_rels/slide39.xml.rels><?xml version="1.0" encoding="UTF-8" standalone="yes"?>
<Relationships xmlns="http://schemas.openxmlformats.org/package/2006/relationships"><Relationship Id="rId3" Type="http://schemas.openxmlformats.org/officeDocument/2006/relationships/comments" Target="../comments/comment20.xml"/><Relationship Id="rId2" Type="http://schemas.openxmlformats.org/officeDocument/2006/relationships/slideLayout" Target="../slideLayouts/slideLayout57.xml"/><Relationship Id="rId1" Type="http://schemas.openxmlformats.org/officeDocument/2006/relationships/themeOverride" Target="../theme/themeOverride39.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slideLayout" Target="../slideLayouts/slideLayout29.xml"/><Relationship Id="rId1" Type="http://schemas.openxmlformats.org/officeDocument/2006/relationships/themeOverride" Target="../theme/themeOverr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57.xml"/><Relationship Id="rId1" Type="http://schemas.openxmlformats.org/officeDocument/2006/relationships/themeOverride" Target="../theme/themeOverride40.xml"/></Relationships>
</file>

<file path=ppt/slides/_rels/slide41.xml.rels><?xml version="1.0" encoding="UTF-8" standalone="yes"?>
<Relationships xmlns="http://schemas.openxmlformats.org/package/2006/relationships"><Relationship Id="rId3" Type="http://schemas.openxmlformats.org/officeDocument/2006/relationships/comments" Target="../comments/comment21.xml"/><Relationship Id="rId2" Type="http://schemas.openxmlformats.org/officeDocument/2006/relationships/slideLayout" Target="../slideLayouts/slideLayout57.xml"/><Relationship Id="rId1" Type="http://schemas.openxmlformats.org/officeDocument/2006/relationships/themeOverride" Target="../theme/themeOverr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57.xml"/><Relationship Id="rId1" Type="http://schemas.openxmlformats.org/officeDocument/2006/relationships/themeOverride" Target="../theme/themeOverride42.xml"/></Relationships>
</file>

<file path=ppt/slides/_rels/slide43.xml.rels><?xml version="1.0" encoding="UTF-8" standalone="yes"?>
<Relationships xmlns="http://schemas.openxmlformats.org/package/2006/relationships"><Relationship Id="rId3" Type="http://schemas.openxmlformats.org/officeDocument/2006/relationships/comments" Target="../comments/comment22.xml"/><Relationship Id="rId2" Type="http://schemas.openxmlformats.org/officeDocument/2006/relationships/slideLayout" Target="../slideLayouts/slideLayout57.xml"/><Relationship Id="rId1" Type="http://schemas.openxmlformats.org/officeDocument/2006/relationships/themeOverride" Target="../theme/themeOverride43.xml"/></Relationships>
</file>

<file path=ppt/slides/_rels/slide44.xml.rels><?xml version="1.0" encoding="UTF-8" standalone="yes"?>
<Relationships xmlns="http://schemas.openxmlformats.org/package/2006/relationships"><Relationship Id="rId3" Type="http://schemas.openxmlformats.org/officeDocument/2006/relationships/comments" Target="../comments/comment23.xml"/><Relationship Id="rId2" Type="http://schemas.openxmlformats.org/officeDocument/2006/relationships/slideLayout" Target="../slideLayouts/slideLayout57.xml"/><Relationship Id="rId1" Type="http://schemas.openxmlformats.org/officeDocument/2006/relationships/themeOverride" Target="../theme/themeOverride44.xml"/></Relationships>
</file>

<file path=ppt/slides/_rels/slide4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57.xml"/><Relationship Id="rId1" Type="http://schemas.openxmlformats.org/officeDocument/2006/relationships/themeOverride" Target="../theme/themeOverride45.xml"/></Relationships>
</file>

<file path=ppt/slides/_rels/slide4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57.xml"/><Relationship Id="rId1" Type="http://schemas.openxmlformats.org/officeDocument/2006/relationships/themeOverride" Target="../theme/themeOverride46.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47.xml"/></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47.xml"/><Relationship Id="rId1" Type="http://schemas.openxmlformats.org/officeDocument/2006/relationships/themeOverride" Target="../theme/themeOverride48.xml"/></Relationships>
</file>

<file path=ppt/slides/_rels/slide49.xml.rels><?xml version="1.0" encoding="UTF-8" standalone="yes"?>
<Relationships xmlns="http://schemas.openxmlformats.org/package/2006/relationships"><Relationship Id="rId3" Type="http://schemas.openxmlformats.org/officeDocument/2006/relationships/hyperlink" Target="http://images.google.com/imgres?imgurl=http://etc.usf.edu/clipart/6000/6021/fencing_6_lg.gif&amp;imgrefurl=http://etc.usf.edu/clipart/6000/6021/fencing_6.htm&amp;usg=__DKJLE4BdR_raTdwyzd3VO9KebNw=&amp;h=456&amp;w=700&amp;sz=17&amp;hl=en&amp;start=6&amp;tbnid=h4HoH4JaKfrFPM:&amp;tbnh=91&amp;tbnw=140&amp;prev=/images?q=fencing+pictures&amp;gbv=2&amp;hl=en&amp;biw=1135" TargetMode="External"/><Relationship Id="rId2" Type="http://schemas.openxmlformats.org/officeDocument/2006/relationships/slideLayout" Target="../slideLayouts/slideLayout47.xml"/><Relationship Id="rId1" Type="http://schemas.openxmlformats.org/officeDocument/2006/relationships/themeOverride" Target="../theme/themeOverride49.xml"/><Relationship Id="rId5" Type="http://schemas.openxmlformats.org/officeDocument/2006/relationships/comments" Target="../comments/comment2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slideLayout" Target="../slideLayouts/slideLayout29.xml"/><Relationship Id="rId1" Type="http://schemas.openxmlformats.org/officeDocument/2006/relationships/themeOverride" Target="../theme/themeOverr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57.xml"/><Relationship Id="rId1" Type="http://schemas.openxmlformats.org/officeDocument/2006/relationships/themeOverride" Target="../theme/themeOverride50.xml"/><Relationship Id="rId4" Type="http://schemas.openxmlformats.org/officeDocument/2006/relationships/comments" Target="../comments/comment25.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57.xml"/><Relationship Id="rId1" Type="http://schemas.openxmlformats.org/officeDocument/2006/relationships/themeOverride" Target="../theme/themeOverride51.xml"/><Relationship Id="rId4" Type="http://schemas.openxmlformats.org/officeDocument/2006/relationships/comments" Target="../comments/comment2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7.xml"/><Relationship Id="rId1" Type="http://schemas.openxmlformats.org/officeDocument/2006/relationships/themeOverride" Target="../theme/themeOverride52.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57.xml"/><Relationship Id="rId1" Type="http://schemas.openxmlformats.org/officeDocument/2006/relationships/themeOverride" Target="../theme/themeOverride53.xml"/></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4.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57.xml"/><Relationship Id="rId1" Type="http://schemas.openxmlformats.org/officeDocument/2006/relationships/themeOverride" Target="../theme/themeOverride55.xml"/></Relationships>
</file>

<file path=ppt/slides/_rels/slide56.xml.rels><?xml version="1.0" encoding="UTF-8" standalone="yes"?>
<Relationships xmlns="http://schemas.openxmlformats.org/package/2006/relationships"><Relationship Id="rId3" Type="http://schemas.openxmlformats.org/officeDocument/2006/relationships/comments" Target="../comments/comment27.xml"/><Relationship Id="rId2" Type="http://schemas.openxmlformats.org/officeDocument/2006/relationships/slideLayout" Target="../slideLayouts/slideLayout57.xml"/><Relationship Id="rId1" Type="http://schemas.openxmlformats.org/officeDocument/2006/relationships/themeOverride" Target="../theme/themeOverride56.xml"/></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52.xml"/><Relationship Id="rId1" Type="http://schemas.openxmlformats.org/officeDocument/2006/relationships/themeOverride" Target="../theme/themeOverr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9.xml"/><Relationship Id="rId1" Type="http://schemas.openxmlformats.org/officeDocument/2006/relationships/themeOverride" Target="../theme/themeOverride58.xml"/><Relationship Id="rId4" Type="http://schemas.openxmlformats.org/officeDocument/2006/relationships/comments" Target="../comments/comment28.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hemeOverride" Target="../theme/themeOverride59.xml"/></Relationships>
</file>

<file path=ppt/slides/_rels/slide6.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slideLayout" Target="../slideLayouts/slideLayout29.xml"/><Relationship Id="rId1" Type="http://schemas.openxmlformats.org/officeDocument/2006/relationships/themeOverride" Target="../theme/themeOverride6.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hemeOverride" Target="../theme/themeOverride60.xml"/></Relationships>
</file>

<file path=ppt/slides/_rels/slide6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9.xml"/><Relationship Id="rId1" Type="http://schemas.openxmlformats.org/officeDocument/2006/relationships/themeOverride" Target="../theme/themeOverride61.xml"/><Relationship Id="rId4" Type="http://schemas.openxmlformats.org/officeDocument/2006/relationships/comments" Target="../comments/comment29.xml"/></Relationships>
</file>

<file path=ppt/slides/_rels/slide6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69.xml"/><Relationship Id="rId1" Type="http://schemas.openxmlformats.org/officeDocument/2006/relationships/themeOverride" Target="../theme/themeOverride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9.xml"/><Relationship Id="rId1" Type="http://schemas.openxmlformats.org/officeDocument/2006/relationships/themeOverride" Target="../theme/themeOverride63.xml"/><Relationship Id="rId4" Type="http://schemas.openxmlformats.org/officeDocument/2006/relationships/comments" Target="../comments/comment30.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9.xml"/><Relationship Id="rId1" Type="http://schemas.openxmlformats.org/officeDocument/2006/relationships/themeOverride" Target="../theme/themeOverride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9.xml"/><Relationship Id="rId1" Type="http://schemas.openxmlformats.org/officeDocument/2006/relationships/themeOverride" Target="../theme/themeOverride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69.xml"/><Relationship Id="rId2" Type="http://schemas.openxmlformats.org/officeDocument/2006/relationships/tags" Target="../tags/tag1.xml"/><Relationship Id="rId1" Type="http://schemas.openxmlformats.org/officeDocument/2006/relationships/themeOverride" Target="../theme/themeOverride66.xml"/><Relationship Id="rId5" Type="http://schemas.openxmlformats.org/officeDocument/2006/relationships/image" Target="../media/image31.jpeg"/><Relationship Id="rId4" Type="http://schemas.openxmlformats.org/officeDocument/2006/relationships/notesSlide" Target="../notesSlides/notesSlide6.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69.xml"/><Relationship Id="rId1" Type="http://schemas.openxmlformats.org/officeDocument/2006/relationships/themeOverride" Target="../theme/themeOverride67.xml"/></Relationships>
</file>

<file path=ppt/slides/_rels/slide6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69.xml"/><Relationship Id="rId1" Type="http://schemas.openxmlformats.org/officeDocument/2006/relationships/themeOverride" Target="../theme/themeOverride68.xml"/></Relationships>
</file>

<file path=ppt/slides/_rels/slide6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69.xml"/><Relationship Id="rId1" Type="http://schemas.openxmlformats.org/officeDocument/2006/relationships/themeOverride" Target="../theme/themeOverride69.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5.xml"/><Relationship Id="rId2" Type="http://schemas.openxmlformats.org/officeDocument/2006/relationships/slideLayout" Target="../slideLayouts/slideLayout29.xml"/><Relationship Id="rId1" Type="http://schemas.openxmlformats.org/officeDocument/2006/relationships/themeOverride" Target="../theme/themeOverride7.xml"/></Relationships>
</file>

<file path=ppt/slides/_rels/slide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69.xml"/><Relationship Id="rId1" Type="http://schemas.openxmlformats.org/officeDocument/2006/relationships/themeOverride" Target="../theme/themeOverride70.xml"/><Relationship Id="rId4" Type="http://schemas.openxmlformats.org/officeDocument/2006/relationships/image" Target="../media/image34.png"/></Relationships>
</file>

<file path=ppt/slides/_rels/slide7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69.xml"/><Relationship Id="rId1" Type="http://schemas.openxmlformats.org/officeDocument/2006/relationships/themeOverride" Target="../theme/themeOverride71.xml"/><Relationship Id="rId4" Type="http://schemas.openxmlformats.org/officeDocument/2006/relationships/image" Target="../media/image36.png"/></Relationships>
</file>

<file path=ppt/slides/_rels/slide7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slideLayout" Target="../slideLayouts/slideLayout69.xml"/><Relationship Id="rId1" Type="http://schemas.openxmlformats.org/officeDocument/2006/relationships/themeOverride" Target="../theme/themeOverride72.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slideLayout" Target="../slideLayouts/slideLayout29.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6.jpeg"/><Relationship Id="rId7" Type="http://schemas.openxmlformats.org/officeDocument/2006/relationships/image" Target="../media/image8.jpeg"/><Relationship Id="rId2" Type="http://schemas.openxmlformats.org/officeDocument/2006/relationships/slideLayout" Target="../slideLayouts/slideLayout29.xml"/><Relationship Id="rId1" Type="http://schemas.openxmlformats.org/officeDocument/2006/relationships/themeOverride" Target="../theme/themeOverride9.xml"/><Relationship Id="rId6" Type="http://schemas.openxmlformats.org/officeDocument/2006/relationships/hyperlink" Target="http://www.google.com/imgres?imgurl=http://www.michaelpage.co.uk/imagebank/IASB_310805_lg_al.gif&amp;imgrefurl=http://www.michaelpage.co.uk/job-display/474086/ifrs-technical-associates.html&amp;usg=__42Fzj2l41VIn6mew-UejowtdYus=&amp;h=120&amp;w=120&amp;sz=2&amp;hl=en&amp;start=5&amp;itbs=1&amp;tbnid=-TJ5Htyw-h-ngM:&amp;tbnh=88&amp;tbnw=88&amp;prev=/images?q=iasb&amp;hl=en&amp;gbv=2&amp;tbs=isch:1" TargetMode="External"/><Relationship Id="rId5" Type="http://schemas.openxmlformats.org/officeDocument/2006/relationships/image" Target="../media/image7.jpeg"/><Relationship Id="rId4" Type="http://schemas.openxmlformats.org/officeDocument/2006/relationships/hyperlink" Target="http://cpasuccess.typepad.com/photos/uncategorized/2007/11/09/fasb.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ctrTitle" sz="quarter" idx="4294967295"/>
          </p:nvPr>
        </p:nvSpPr>
        <p:spPr>
          <a:xfrm>
            <a:off x="360363" y="2160588"/>
            <a:ext cx="8423275" cy="4337050"/>
          </a:xfrm>
        </p:spPr>
        <p:txBody>
          <a:bodyPr/>
          <a:lstStyle/>
          <a:p>
            <a:pPr eaLnBrk="1" hangingPunct="1"/>
            <a:r>
              <a:rPr lang="zh-CN" altLang="en-US" dirty="0" smtClean="0">
                <a:solidFill>
                  <a:schemeClr val="bg1"/>
                </a:solidFill>
                <a:ea typeface="宋体" charset="-122"/>
              </a:rPr>
              <a:t>关于</a:t>
            </a:r>
            <a:r>
              <a:rPr lang="zh-CN" altLang="zh-CN" dirty="0" smtClean="0">
                <a:solidFill>
                  <a:schemeClr val="bg1"/>
                </a:solidFill>
                <a:ea typeface="宋体" charset="-122"/>
              </a:rPr>
              <a:t>会计和财务报告性质变化</a:t>
            </a:r>
            <a:r>
              <a:rPr lang="zh-CN" altLang="en-US" dirty="0" smtClean="0">
                <a:solidFill>
                  <a:schemeClr val="bg1"/>
                </a:solidFill>
                <a:ea typeface="宋体" charset="-122"/>
              </a:rPr>
              <a:t>的讨论</a:t>
            </a:r>
            <a:r>
              <a:rPr lang="zh-CN" altLang="zh-CN" dirty="0" smtClean="0">
                <a:solidFill>
                  <a:schemeClr val="bg1"/>
                </a:solidFill>
                <a:ea typeface="宋体" charset="-122"/>
              </a:rPr>
              <a:t/>
            </a:r>
            <a:br>
              <a:rPr lang="zh-CN" altLang="zh-CN" dirty="0" smtClean="0">
                <a:solidFill>
                  <a:schemeClr val="bg1"/>
                </a:solidFill>
                <a:ea typeface="宋体" charset="-122"/>
              </a:rPr>
            </a:br>
            <a:r>
              <a:rPr lang="en-US" altLang="zh-CN" i="1" dirty="0" smtClean="0">
                <a:solidFill>
                  <a:schemeClr val="bg1"/>
                </a:solidFill>
                <a:ea typeface="宋体" charset="-122"/>
              </a:rPr>
              <a:t/>
            </a:r>
            <a:br>
              <a:rPr lang="en-US" altLang="zh-CN" i="1" dirty="0" smtClean="0">
                <a:solidFill>
                  <a:schemeClr val="bg1"/>
                </a:solidFill>
                <a:ea typeface="宋体" charset="-122"/>
              </a:rPr>
            </a:br>
            <a:r>
              <a:rPr lang="en-US" altLang="zh-CN" i="1" dirty="0" smtClean="0">
                <a:solidFill>
                  <a:schemeClr val="bg1"/>
                </a:solidFill>
                <a:ea typeface="宋体" charset="-122"/>
              </a:rPr>
              <a:t/>
            </a:r>
            <a:br>
              <a:rPr lang="en-US" altLang="zh-CN" i="1" dirty="0" smtClean="0">
                <a:solidFill>
                  <a:schemeClr val="bg1"/>
                </a:solidFill>
                <a:ea typeface="宋体" charset="-122"/>
              </a:rPr>
            </a:br>
            <a:r>
              <a:rPr lang="en-US" altLang="zh-CN" i="1" dirty="0" smtClean="0">
                <a:solidFill>
                  <a:schemeClr val="bg1"/>
                </a:solidFill>
                <a:ea typeface="宋体" charset="-122"/>
              </a:rPr>
              <a:t/>
            </a:r>
            <a:br>
              <a:rPr lang="en-US" altLang="zh-CN" i="1" dirty="0" smtClean="0">
                <a:solidFill>
                  <a:schemeClr val="bg1"/>
                </a:solidFill>
                <a:ea typeface="宋体" charset="-122"/>
              </a:rPr>
            </a:br>
            <a:r>
              <a:rPr lang="en-US" altLang="zh-CN" i="1" dirty="0" smtClean="0">
                <a:solidFill>
                  <a:schemeClr val="bg1"/>
                </a:solidFill>
                <a:ea typeface="宋体" charset="-122"/>
              </a:rPr>
              <a:t/>
            </a:r>
            <a:br>
              <a:rPr lang="en-US" altLang="zh-CN" i="1" dirty="0" smtClean="0">
                <a:solidFill>
                  <a:schemeClr val="bg1"/>
                </a:solidFill>
                <a:ea typeface="宋体" charset="-122"/>
              </a:rPr>
            </a:br>
            <a:r>
              <a:rPr lang="en-US" altLang="zh-CN" i="1" dirty="0" smtClean="0">
                <a:solidFill>
                  <a:schemeClr val="bg1"/>
                </a:solidFill>
                <a:ea typeface="宋体" charset="-122"/>
              </a:rPr>
              <a:t/>
            </a:r>
            <a:br>
              <a:rPr lang="en-US" altLang="zh-CN" i="1" dirty="0" smtClean="0">
                <a:solidFill>
                  <a:schemeClr val="bg1"/>
                </a:solidFill>
                <a:ea typeface="宋体" charset="-122"/>
              </a:rPr>
            </a:br>
            <a:r>
              <a:rPr lang="en-US" altLang="zh-CN" i="1" dirty="0" smtClean="0">
                <a:solidFill>
                  <a:schemeClr val="bg1"/>
                </a:solidFill>
                <a:ea typeface="宋体" charset="-122"/>
              </a:rPr>
              <a:t/>
            </a:r>
            <a:br>
              <a:rPr lang="en-US" altLang="zh-CN" i="1" dirty="0" smtClean="0">
                <a:solidFill>
                  <a:schemeClr val="bg1"/>
                </a:solidFill>
                <a:ea typeface="宋体" charset="-122"/>
              </a:rPr>
            </a:br>
            <a:r>
              <a:rPr lang="zh-CN" altLang="zh-CN" sz="2000" i="1" dirty="0" smtClean="0">
                <a:solidFill>
                  <a:schemeClr val="bg1"/>
                </a:solidFill>
                <a:ea typeface="宋体" charset="-122"/>
              </a:rPr>
              <a:t>约翰</a:t>
            </a:r>
            <a:r>
              <a:rPr lang="en-US" altLang="zh-CN" sz="2000" i="1" dirty="0" smtClean="0">
                <a:solidFill>
                  <a:schemeClr val="bg1"/>
                </a:solidFill>
                <a:ea typeface="宋体" charset="-122"/>
              </a:rPr>
              <a:t> · </a:t>
            </a:r>
            <a:r>
              <a:rPr lang="zh-CN" altLang="zh-CN" sz="2000" i="1" dirty="0" smtClean="0">
                <a:solidFill>
                  <a:schemeClr val="bg1"/>
                </a:solidFill>
                <a:ea typeface="宋体" charset="-122"/>
              </a:rPr>
              <a:t>赫普</a:t>
            </a:r>
            <a:r>
              <a:rPr lang="en-US" altLang="zh-CN" sz="2000" i="1" dirty="0" smtClean="0">
                <a:solidFill>
                  <a:schemeClr val="tx1"/>
                </a:solidFill>
                <a:ea typeface="宋体" charset="-122"/>
              </a:rPr>
              <a:t/>
            </a:r>
            <a:br>
              <a:rPr lang="en-US" altLang="zh-CN" sz="2000" i="1" dirty="0" smtClean="0">
                <a:solidFill>
                  <a:schemeClr val="tx1"/>
                </a:solidFill>
                <a:ea typeface="宋体" charset="-122"/>
              </a:rPr>
            </a:br>
            <a:r>
              <a:rPr lang="zh-CN" altLang="en-US" sz="2000" i="1" dirty="0" smtClean="0">
                <a:solidFill>
                  <a:schemeClr val="tx1"/>
                </a:solidFill>
                <a:ea typeface="宋体" charset="-122"/>
              </a:rPr>
              <a:t>合伙人</a:t>
            </a:r>
            <a:r>
              <a:rPr lang="en-US" altLang="zh-CN" sz="2000" i="1" dirty="0" smtClean="0">
                <a:solidFill>
                  <a:schemeClr val="tx1"/>
                </a:solidFill>
                <a:ea typeface="宋体" charset="-122"/>
              </a:rPr>
              <a:t/>
            </a:r>
            <a:br>
              <a:rPr lang="en-US" altLang="zh-CN" sz="2000" i="1" dirty="0" smtClean="0">
                <a:solidFill>
                  <a:schemeClr val="tx1"/>
                </a:solidFill>
                <a:ea typeface="宋体" charset="-122"/>
              </a:rPr>
            </a:br>
            <a:r>
              <a:rPr lang="en-US" altLang="zh-CN" sz="2000" i="1" dirty="0" smtClean="0">
                <a:solidFill>
                  <a:schemeClr val="tx1"/>
                </a:solidFill>
                <a:ea typeface="宋体" charset="-122"/>
              </a:rPr>
              <a:t>GTI</a:t>
            </a:r>
            <a:r>
              <a:rPr lang="zh-CN" altLang="en-US" sz="2000" i="1" dirty="0" smtClean="0">
                <a:solidFill>
                  <a:schemeClr val="tx1"/>
                </a:solidFill>
                <a:ea typeface="宋体" charset="-122"/>
              </a:rPr>
              <a:t>专业标准组</a:t>
            </a:r>
            <a:r>
              <a:rPr lang="en-US" altLang="zh-CN" i="1" dirty="0" smtClean="0">
                <a:solidFill>
                  <a:schemeClr val="tx1"/>
                </a:solidFill>
                <a:ea typeface="宋体" charset="-122"/>
              </a:rPr>
              <a:t/>
            </a:r>
            <a:br>
              <a:rPr lang="en-US" altLang="zh-CN" i="1" dirty="0" smtClean="0">
                <a:solidFill>
                  <a:schemeClr val="tx1"/>
                </a:solidFill>
                <a:ea typeface="宋体" charset="-122"/>
              </a:rPr>
            </a:br>
            <a:r>
              <a:rPr lang="en-US" altLang="zh-CN" i="1" dirty="0" smtClean="0">
                <a:solidFill>
                  <a:schemeClr val="tx1"/>
                </a:solidFill>
                <a:ea typeface="宋体" charset="-122"/>
              </a:rPr>
              <a:t> </a:t>
            </a:r>
            <a:r>
              <a:rPr lang="en-US" altLang="zh-CN" dirty="0" smtClean="0">
                <a:solidFill>
                  <a:schemeClr val="tx1"/>
                </a:solidFill>
                <a:ea typeface="宋体" charset="-122"/>
              </a:rPr>
              <a:t/>
            </a:r>
            <a:br>
              <a:rPr lang="en-US" altLang="zh-CN" dirty="0" smtClean="0">
                <a:solidFill>
                  <a:schemeClr val="tx1"/>
                </a:solidFill>
                <a:ea typeface="宋体" charset="-122"/>
              </a:rPr>
            </a:br>
            <a:r>
              <a:rPr lang="en-US" altLang="zh-CN" dirty="0" smtClean="0">
                <a:solidFill>
                  <a:schemeClr val="tx1"/>
                </a:solidFill>
                <a:ea typeface="宋体" charset="-122"/>
              </a:rPr>
              <a:t> </a:t>
            </a:r>
          </a:p>
        </p:txBody>
      </p:sp>
      <p:sp>
        <p:nvSpPr>
          <p:cNvPr id="79874" name="Subtitle 2"/>
          <p:cNvSpPr>
            <a:spLocks noGrp="1"/>
          </p:cNvSpPr>
          <p:nvPr>
            <p:ph type="subTitle" sz="quarter" idx="4294967295"/>
          </p:nvPr>
        </p:nvSpPr>
        <p:spPr>
          <a:xfrm>
            <a:off x="0" y="0"/>
            <a:ext cx="1588" cy="1588"/>
          </a:xfrm>
        </p:spPr>
        <p:txBody>
          <a:bodyPr wrap="none"/>
          <a:lstStyle/>
          <a:p>
            <a:pPr marL="0" indent="0" algn="ctr" eaLnBrk="1" hangingPunct="1">
              <a:buFontTx/>
              <a:buNone/>
            </a:pPr>
            <a:endParaRPr lang="zh-CN" altLang="zh-CN" smtClean="0">
              <a:ea typeface="宋体" charset="-122"/>
            </a:endParaRPr>
          </a:p>
        </p:txBody>
      </p:sp>
      <p:pic>
        <p:nvPicPr>
          <p:cNvPr id="79875" name="Picture 3" descr="balance_sheets_wheat.jpg"/>
          <p:cNvPicPr>
            <a:picLocks noChangeArrowheads="1"/>
          </p:cNvPicPr>
          <p:nvPr/>
        </p:nvPicPr>
        <p:blipFill>
          <a:blip r:embed="rId4"/>
          <a:srcRect l="18581" t="2322" r="13934" b="4645"/>
          <a:stretch>
            <a:fillRect/>
          </a:stretch>
        </p:blipFill>
        <p:spPr bwMode="auto">
          <a:xfrm>
            <a:off x="5868988" y="3343275"/>
            <a:ext cx="1944687" cy="26797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0114" name="Title 1"/>
          <p:cNvSpPr>
            <a:spLocks noGrp="1"/>
          </p:cNvSpPr>
          <p:nvPr>
            <p:ph type="title" idx="4294967295"/>
          </p:nvPr>
        </p:nvSpPr>
        <p:spPr/>
        <p:txBody>
          <a:bodyPr/>
          <a:lstStyle/>
          <a:p>
            <a:pPr eaLnBrk="1" hangingPunct="1"/>
            <a:r>
              <a:rPr lang="en-US" altLang="zh-CN" smtClean="0">
                <a:ea typeface="宋体" charset="-122"/>
              </a:rPr>
              <a:t/>
            </a:r>
            <a:br>
              <a:rPr lang="en-US" altLang="zh-CN" smtClean="0">
                <a:ea typeface="宋体" charset="-122"/>
              </a:rPr>
            </a:br>
            <a:r>
              <a:rPr lang="zh-CN" altLang="en-US" smtClean="0">
                <a:ea typeface="宋体" charset="-122"/>
              </a:rPr>
              <a:t>趋同</a:t>
            </a:r>
            <a:r>
              <a:rPr lang="en-US" altLang="zh-CN" smtClean="0">
                <a:ea typeface="宋体" charset="-122"/>
              </a:rPr>
              <a:t/>
            </a:r>
            <a:br>
              <a:rPr lang="en-US" altLang="zh-CN" smtClean="0">
                <a:ea typeface="宋体" charset="-122"/>
              </a:rPr>
            </a:br>
            <a:r>
              <a:rPr lang="zh-CN" altLang="en-US" smtClean="0">
                <a:ea typeface="宋体" charset="-122"/>
              </a:rPr>
              <a:t>欧洲观点</a:t>
            </a:r>
            <a:r>
              <a:rPr lang="en-US" altLang="zh-CN" smtClean="0">
                <a:ea typeface="宋体" charset="-122"/>
              </a:rPr>
              <a:t/>
            </a:r>
            <a:br>
              <a:rPr lang="en-US" altLang="zh-CN" smtClean="0">
                <a:ea typeface="宋体" charset="-122"/>
              </a:rPr>
            </a:br>
            <a:r>
              <a:rPr lang="en-US" altLang="zh-CN" smtClean="0">
                <a:ea typeface="宋体" charset="-122"/>
              </a:rPr>
              <a:t/>
            </a:r>
            <a:br>
              <a:rPr lang="en-US" altLang="zh-CN" smtClean="0">
                <a:ea typeface="宋体" charset="-122"/>
              </a:rPr>
            </a:br>
            <a:endParaRPr lang="en-US" altLang="zh-CN" smtClean="0">
              <a:ea typeface="宋体" charset="-122"/>
            </a:endParaRPr>
          </a:p>
        </p:txBody>
      </p:sp>
      <p:grpSp>
        <p:nvGrpSpPr>
          <p:cNvPr id="2" name="Group 3"/>
          <p:cNvGrpSpPr>
            <a:grpSpLocks/>
          </p:cNvGrpSpPr>
          <p:nvPr/>
        </p:nvGrpSpPr>
        <p:grpSpPr bwMode="auto">
          <a:xfrm>
            <a:off x="914400" y="3581400"/>
            <a:ext cx="3200400" cy="1676400"/>
            <a:chOff x="0" y="0"/>
            <a:chExt cx="3200400" cy="1676400"/>
          </a:xfrm>
        </p:grpSpPr>
        <p:pic>
          <p:nvPicPr>
            <p:cNvPr id="90119" name="Picture 8" descr="arrow_short_black.jpg"/>
            <p:cNvPicPr>
              <a:picLocks noChangeArrowheads="1"/>
            </p:cNvPicPr>
            <p:nvPr/>
          </p:nvPicPr>
          <p:blipFill>
            <a:blip r:embed="rId3"/>
            <a:srcRect/>
            <a:stretch>
              <a:fillRect/>
            </a:stretch>
          </p:blipFill>
          <p:spPr bwMode="auto">
            <a:xfrm rot="5400000">
              <a:off x="1409700" y="-114300"/>
              <a:ext cx="1524000" cy="2057400"/>
            </a:xfrm>
            <a:prstGeom prst="rect">
              <a:avLst/>
            </a:prstGeom>
            <a:noFill/>
            <a:ln w="9525">
              <a:noFill/>
              <a:miter lim="800000"/>
              <a:headEnd/>
              <a:tailEnd/>
            </a:ln>
          </p:spPr>
        </p:pic>
        <p:sp>
          <p:nvSpPr>
            <p:cNvPr id="90120" name="TextBox 3"/>
            <p:cNvSpPr txBox="1">
              <a:spLocks noChangeArrowheads="1"/>
            </p:cNvSpPr>
            <p:nvPr/>
          </p:nvSpPr>
          <p:spPr bwMode="auto">
            <a:xfrm>
              <a:off x="0" y="0"/>
              <a:ext cx="3057247" cy="1384995"/>
            </a:xfrm>
            <a:prstGeom prst="rect">
              <a:avLst/>
            </a:prstGeom>
            <a:noFill/>
            <a:ln w="9525">
              <a:noFill/>
              <a:miter lim="800000"/>
              <a:headEnd/>
              <a:tailEnd/>
            </a:ln>
          </p:spPr>
          <p:txBody>
            <a:bodyPr wrap="none">
              <a:spAutoFit/>
            </a:bodyPr>
            <a:lstStyle/>
            <a:p>
              <a:r>
                <a:rPr lang="zh-CN" altLang="en-US" sz="2800">
                  <a:solidFill>
                    <a:srgbClr val="000000"/>
                  </a:solidFill>
                </a:rPr>
                <a:t>美国公认会计原则</a:t>
              </a:r>
              <a:endParaRPr lang="en-US" altLang="zh-CN" sz="2800">
                <a:solidFill>
                  <a:srgbClr val="000000"/>
                </a:solidFill>
              </a:endParaRPr>
            </a:p>
            <a:p>
              <a:endParaRPr lang="en-US" altLang="zh-CN" sz="2800">
                <a:solidFill>
                  <a:srgbClr val="000000"/>
                </a:solidFill>
              </a:endParaRPr>
            </a:p>
            <a:p>
              <a:endParaRPr lang="en-US" altLang="zh-CN" sz="2800">
                <a:solidFill>
                  <a:srgbClr val="000000"/>
                </a:solidFill>
              </a:endParaRPr>
            </a:p>
          </p:txBody>
        </p:sp>
        <p:pic>
          <p:nvPicPr>
            <p:cNvPr id="90121" name="Picture 6" descr="See full size image">
              <a:hlinkClick r:id="rId4"/>
            </p:cNvPr>
            <p:cNvPicPr>
              <a:picLocks noChangeAspect="1" noChangeArrowheads="1"/>
            </p:cNvPicPr>
            <p:nvPr/>
          </p:nvPicPr>
          <p:blipFill>
            <a:blip r:embed="rId5"/>
            <a:srcRect/>
            <a:stretch>
              <a:fillRect/>
            </a:stretch>
          </p:blipFill>
          <p:spPr bwMode="auto">
            <a:xfrm>
              <a:off x="228601" y="533400"/>
              <a:ext cx="762000" cy="940593"/>
            </a:xfrm>
            <a:prstGeom prst="rect">
              <a:avLst/>
            </a:prstGeom>
            <a:noFill/>
            <a:ln w="9525">
              <a:noFill/>
              <a:miter lim="800000"/>
              <a:headEnd/>
              <a:tailEnd/>
            </a:ln>
          </p:spPr>
        </p:pic>
      </p:grpSp>
      <p:sp>
        <p:nvSpPr>
          <p:cNvPr id="90116" name="TextBox 6"/>
          <p:cNvSpPr txBox="1">
            <a:spLocks noChangeArrowheads="1"/>
          </p:cNvSpPr>
          <p:nvPr/>
        </p:nvSpPr>
        <p:spPr bwMode="auto">
          <a:xfrm>
            <a:off x="5029200" y="3505200"/>
            <a:ext cx="3554413" cy="1384300"/>
          </a:xfrm>
          <a:prstGeom prst="rect">
            <a:avLst/>
          </a:prstGeom>
          <a:noFill/>
          <a:ln w="9525">
            <a:noFill/>
            <a:miter lim="800000"/>
            <a:headEnd/>
            <a:tailEnd/>
          </a:ln>
        </p:spPr>
        <p:txBody>
          <a:bodyPr wrap="none">
            <a:spAutoFit/>
          </a:bodyPr>
          <a:lstStyle/>
          <a:p>
            <a:r>
              <a:rPr lang="zh-CN" altLang="en-US" sz="2800">
                <a:solidFill>
                  <a:srgbClr val="000000"/>
                </a:solidFill>
              </a:rPr>
              <a:t>国际财务报告准则</a:t>
            </a:r>
            <a:r>
              <a:rPr lang="en-US" altLang="zh-CN" sz="2800">
                <a:solidFill>
                  <a:srgbClr val="000000"/>
                </a:solidFill>
              </a:rPr>
              <a:t>     </a:t>
            </a:r>
          </a:p>
          <a:p>
            <a:endParaRPr lang="en-US" altLang="zh-CN" sz="2800">
              <a:solidFill>
                <a:srgbClr val="000000"/>
              </a:solidFill>
            </a:endParaRPr>
          </a:p>
          <a:p>
            <a:endParaRPr lang="en-US" altLang="zh-CN" sz="2800">
              <a:solidFill>
                <a:srgbClr val="000000"/>
              </a:solidFill>
            </a:endParaRPr>
          </a:p>
        </p:txBody>
      </p:sp>
      <p:pic>
        <p:nvPicPr>
          <p:cNvPr id="90117" name="Picture 4" descr="http://t1.gstatic.com/images?q=tbn:-TJ5Htyw-h-ngM:http://www.michaelpage.co.uk/imagebank/IASB_310805_lg_al.gif">
            <a:hlinkClick r:id="rId6"/>
          </p:cNvPr>
          <p:cNvPicPr>
            <a:picLocks noChangeAspect="1" noChangeArrowheads="1"/>
          </p:cNvPicPr>
          <p:nvPr/>
        </p:nvPicPr>
        <p:blipFill>
          <a:blip r:embed="rId7"/>
          <a:srcRect l="21819" t="10909" r="21819" b="43636"/>
          <a:stretch>
            <a:fillRect/>
          </a:stretch>
        </p:blipFill>
        <p:spPr bwMode="auto">
          <a:xfrm>
            <a:off x="6248400" y="4191000"/>
            <a:ext cx="1066800" cy="860425"/>
          </a:xfrm>
          <a:prstGeom prst="rect">
            <a:avLst/>
          </a:prstGeom>
          <a:noFill/>
          <a:ln w="9525">
            <a:noFill/>
            <a:miter lim="800000"/>
            <a:headEnd/>
            <a:tailEnd/>
          </a:ln>
        </p:spPr>
      </p:pic>
      <p:sp>
        <p:nvSpPr>
          <p:cNvPr id="90118" name="TextBox 10"/>
          <p:cNvSpPr txBox="1">
            <a:spLocks noChangeArrowheads="1"/>
          </p:cNvSpPr>
          <p:nvPr/>
        </p:nvSpPr>
        <p:spPr bwMode="auto">
          <a:xfrm>
            <a:off x="3505200" y="2514600"/>
            <a:ext cx="903288" cy="523875"/>
          </a:xfrm>
          <a:prstGeom prst="rect">
            <a:avLst/>
          </a:prstGeom>
          <a:noFill/>
          <a:ln w="9525">
            <a:noFill/>
            <a:miter lim="800000"/>
            <a:headEnd/>
            <a:tailEnd/>
          </a:ln>
        </p:spPr>
        <p:txBody>
          <a:bodyPr wrap="none">
            <a:spAutoFit/>
          </a:bodyPr>
          <a:lstStyle/>
          <a:p>
            <a:r>
              <a:rPr lang="zh-CN" altLang="en-US" sz="2800">
                <a:solidFill>
                  <a:srgbClr val="000000"/>
                </a:solidFill>
              </a:rPr>
              <a:t>趋同</a:t>
            </a:r>
            <a:endParaRPr lang="en-US" altLang="zh-CN" sz="280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3" presetClass="path" presetSubtype="0" accel="50000" decel="50000" fill="hold" nodeType="clickEffect">
                                  <p:stCondLst>
                                    <p:cond delay="0"/>
                                  </p:stCondLst>
                                  <p:childTnLst>
                                    <p:animMotion origin="layout" path="M 0 0  L 0.25 0  E" pathEditMode="relative" rAng="0" ptsTypes="">
                                      <p:cBhvr>
                                        <p:cTn id="6" dur="2000" fill="hold"/>
                                        <p:tgtEl>
                                          <p:spTgt spid="2"/>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4191000" y="3505200"/>
            <a:ext cx="5307013" cy="1965325"/>
            <a:chOff x="0" y="0"/>
            <a:chExt cx="5307355" cy="1965960"/>
          </a:xfrm>
        </p:grpSpPr>
        <p:sp>
          <p:nvSpPr>
            <p:cNvPr id="91143" name="TextBox 6"/>
            <p:cNvSpPr txBox="1">
              <a:spLocks noChangeArrowheads="1"/>
            </p:cNvSpPr>
            <p:nvPr/>
          </p:nvSpPr>
          <p:spPr bwMode="auto">
            <a:xfrm>
              <a:off x="1752600" y="76200"/>
              <a:ext cx="3554755" cy="1385442"/>
            </a:xfrm>
            <a:prstGeom prst="rect">
              <a:avLst/>
            </a:prstGeom>
            <a:noFill/>
            <a:ln w="9525">
              <a:noFill/>
              <a:miter lim="800000"/>
              <a:headEnd/>
              <a:tailEnd/>
            </a:ln>
          </p:spPr>
          <p:txBody>
            <a:bodyPr wrap="none">
              <a:spAutoFit/>
            </a:bodyPr>
            <a:lstStyle/>
            <a:p>
              <a:r>
                <a:rPr lang="zh-CN" altLang="en-US" sz="2800">
                  <a:solidFill>
                    <a:srgbClr val="000000"/>
                  </a:solidFill>
                </a:rPr>
                <a:t>国际财务报告准则</a:t>
              </a:r>
              <a:r>
                <a:rPr lang="en-US" altLang="zh-CN" sz="2800">
                  <a:solidFill>
                    <a:srgbClr val="000000"/>
                  </a:solidFill>
                </a:rPr>
                <a:t>     </a:t>
              </a:r>
            </a:p>
            <a:p>
              <a:endParaRPr lang="en-US" altLang="zh-CN" sz="2800">
                <a:solidFill>
                  <a:srgbClr val="000000"/>
                </a:solidFill>
              </a:endParaRPr>
            </a:p>
            <a:p>
              <a:endParaRPr lang="en-US" altLang="zh-CN" sz="2800">
                <a:solidFill>
                  <a:srgbClr val="000000"/>
                </a:solidFill>
              </a:endParaRPr>
            </a:p>
          </p:txBody>
        </p:sp>
        <p:pic>
          <p:nvPicPr>
            <p:cNvPr id="91144" name="Picture 4" descr="http://t1.gstatic.com/images?q=tbn:-TJ5Htyw-h-ngM:http://www.michaelpage.co.uk/imagebank/IASB_310805_lg_al.gif">
              <a:hlinkClick r:id="rId3"/>
            </p:cNvPr>
            <p:cNvPicPr>
              <a:picLocks noChangeAspect="1" noChangeArrowheads="1"/>
            </p:cNvPicPr>
            <p:nvPr/>
          </p:nvPicPr>
          <p:blipFill>
            <a:blip r:embed="rId4"/>
            <a:srcRect l="21819" t="10909" r="21819" b="43636"/>
            <a:stretch>
              <a:fillRect/>
            </a:stretch>
          </p:blipFill>
          <p:spPr bwMode="auto">
            <a:xfrm flipH="1">
              <a:off x="1752600" y="685800"/>
              <a:ext cx="1066800" cy="860322"/>
            </a:xfrm>
            <a:prstGeom prst="rect">
              <a:avLst/>
            </a:prstGeom>
            <a:noFill/>
            <a:ln w="9525">
              <a:noFill/>
              <a:miter lim="800000"/>
              <a:headEnd/>
              <a:tailEnd/>
            </a:ln>
          </p:spPr>
        </p:pic>
        <p:pic>
          <p:nvPicPr>
            <p:cNvPr id="91145" name="Picture 9" descr="arrow_short_red.jpg"/>
            <p:cNvPicPr>
              <a:picLocks noChangeArrowheads="1"/>
            </p:cNvPicPr>
            <p:nvPr/>
          </p:nvPicPr>
          <p:blipFill>
            <a:blip r:embed="rId5"/>
            <a:srcRect/>
            <a:stretch>
              <a:fillRect/>
            </a:stretch>
          </p:blipFill>
          <p:spPr bwMode="auto">
            <a:xfrm rot="-5400000">
              <a:off x="-114300" y="114300"/>
              <a:ext cx="1965960" cy="1737360"/>
            </a:xfrm>
            <a:prstGeom prst="rect">
              <a:avLst/>
            </a:prstGeom>
            <a:noFill/>
            <a:ln w="9525">
              <a:noFill/>
              <a:miter lim="800000"/>
              <a:headEnd/>
              <a:tailEnd/>
            </a:ln>
          </p:spPr>
        </p:pic>
      </p:grpSp>
      <p:sp>
        <p:nvSpPr>
          <p:cNvPr id="91139" name="Title 1"/>
          <p:cNvSpPr>
            <a:spLocks noGrp="1"/>
          </p:cNvSpPr>
          <p:nvPr>
            <p:ph type="title" idx="4294967295"/>
          </p:nvPr>
        </p:nvSpPr>
        <p:spPr/>
        <p:txBody>
          <a:bodyPr/>
          <a:lstStyle/>
          <a:p>
            <a:pPr eaLnBrk="1" hangingPunct="1"/>
            <a:r>
              <a:rPr lang="en-US" altLang="zh-CN" smtClean="0">
                <a:ea typeface="宋体" charset="-122"/>
              </a:rPr>
              <a:t/>
            </a:r>
            <a:br>
              <a:rPr lang="en-US" altLang="zh-CN" smtClean="0">
                <a:ea typeface="宋体" charset="-122"/>
              </a:rPr>
            </a:br>
            <a:r>
              <a:rPr lang="zh-CN" altLang="en-US" smtClean="0">
                <a:ea typeface="宋体" charset="-122"/>
              </a:rPr>
              <a:t>趋同</a:t>
            </a:r>
            <a:r>
              <a:rPr lang="en-US" altLang="zh-CN" smtClean="0">
                <a:ea typeface="宋体" charset="-122"/>
              </a:rPr>
              <a:t/>
            </a:r>
            <a:br>
              <a:rPr lang="en-US" altLang="zh-CN" smtClean="0">
                <a:ea typeface="宋体" charset="-122"/>
              </a:rPr>
            </a:br>
            <a:r>
              <a:rPr lang="zh-CN" altLang="en-US" smtClean="0">
                <a:ea typeface="宋体" charset="-122"/>
              </a:rPr>
              <a:t>美国观点</a:t>
            </a:r>
            <a:endParaRPr lang="en-US" altLang="zh-CN" smtClean="0">
              <a:ea typeface="宋体" charset="-122"/>
            </a:endParaRPr>
          </a:p>
        </p:txBody>
      </p:sp>
      <p:sp>
        <p:nvSpPr>
          <p:cNvPr id="91140" name="TextBox 3"/>
          <p:cNvSpPr txBox="1">
            <a:spLocks noChangeArrowheads="1"/>
          </p:cNvSpPr>
          <p:nvPr/>
        </p:nvSpPr>
        <p:spPr bwMode="auto">
          <a:xfrm>
            <a:off x="914400" y="3581400"/>
            <a:ext cx="3057525" cy="1384300"/>
          </a:xfrm>
          <a:prstGeom prst="rect">
            <a:avLst/>
          </a:prstGeom>
          <a:noFill/>
          <a:ln w="9525">
            <a:noFill/>
            <a:miter lim="800000"/>
            <a:headEnd/>
            <a:tailEnd/>
          </a:ln>
        </p:spPr>
        <p:txBody>
          <a:bodyPr wrap="none">
            <a:spAutoFit/>
          </a:bodyPr>
          <a:lstStyle/>
          <a:p>
            <a:r>
              <a:rPr lang="zh-CN" altLang="en-US" sz="2800">
                <a:solidFill>
                  <a:srgbClr val="000000"/>
                </a:solidFill>
              </a:rPr>
              <a:t>美国公认会计原则</a:t>
            </a:r>
            <a:endParaRPr lang="en-US" altLang="zh-CN" sz="2800">
              <a:solidFill>
                <a:srgbClr val="000000"/>
              </a:solidFill>
            </a:endParaRPr>
          </a:p>
          <a:p>
            <a:endParaRPr lang="en-US" altLang="zh-CN" sz="2800">
              <a:solidFill>
                <a:srgbClr val="000000"/>
              </a:solidFill>
            </a:endParaRPr>
          </a:p>
          <a:p>
            <a:endParaRPr lang="en-US" altLang="zh-CN" sz="2800">
              <a:solidFill>
                <a:srgbClr val="000000"/>
              </a:solidFill>
            </a:endParaRPr>
          </a:p>
        </p:txBody>
      </p:sp>
      <p:pic>
        <p:nvPicPr>
          <p:cNvPr id="91141" name="Picture 6" descr="See full size image">
            <a:hlinkClick r:id="rId6"/>
          </p:cNvPr>
          <p:cNvPicPr>
            <a:picLocks noChangeAspect="1" noChangeArrowheads="1"/>
          </p:cNvPicPr>
          <p:nvPr/>
        </p:nvPicPr>
        <p:blipFill>
          <a:blip r:embed="rId7"/>
          <a:srcRect/>
          <a:stretch>
            <a:fillRect/>
          </a:stretch>
        </p:blipFill>
        <p:spPr bwMode="auto">
          <a:xfrm>
            <a:off x="1143000" y="4114800"/>
            <a:ext cx="762000" cy="939800"/>
          </a:xfrm>
          <a:prstGeom prst="rect">
            <a:avLst/>
          </a:prstGeom>
          <a:noFill/>
          <a:ln w="9525">
            <a:noFill/>
            <a:miter lim="800000"/>
            <a:headEnd/>
            <a:tailEnd/>
          </a:ln>
        </p:spPr>
      </p:pic>
      <p:sp>
        <p:nvSpPr>
          <p:cNvPr id="91142" name="TextBox 10"/>
          <p:cNvSpPr txBox="1">
            <a:spLocks noChangeArrowheads="1"/>
          </p:cNvSpPr>
          <p:nvPr/>
        </p:nvSpPr>
        <p:spPr bwMode="auto">
          <a:xfrm>
            <a:off x="4419600" y="2667000"/>
            <a:ext cx="903288" cy="523875"/>
          </a:xfrm>
          <a:prstGeom prst="rect">
            <a:avLst/>
          </a:prstGeom>
          <a:noFill/>
          <a:ln w="9525">
            <a:noFill/>
            <a:miter lim="800000"/>
            <a:headEnd/>
            <a:tailEnd/>
          </a:ln>
        </p:spPr>
        <p:txBody>
          <a:bodyPr wrap="none">
            <a:spAutoFit/>
          </a:bodyPr>
          <a:lstStyle/>
          <a:p>
            <a:r>
              <a:rPr lang="zh-CN" altLang="en-US" sz="2800">
                <a:solidFill>
                  <a:srgbClr val="000000"/>
                </a:solidFill>
              </a:rPr>
              <a:t>趋同</a:t>
            </a:r>
            <a:endParaRPr lang="en-US" altLang="zh-CN" sz="280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5" presetClass="path" presetSubtype="0" accel="50000" decel="50000" fill="hold" nodeType="clickEffect">
                                  <p:stCondLst>
                                    <p:cond delay="0"/>
                                  </p:stCondLst>
                                  <p:childTnLst>
                                    <p:animMotion origin="layout" path="M 0 0  L -0.25 0  E" pathEditMode="relative" rAng="0" ptsTypes="">
                                      <p:cBhvr>
                                        <p:cTn id="6" dur="2000" fill="hold"/>
                                        <p:tgtEl>
                                          <p:spTgt spid="2"/>
                                        </p:tgtEl>
                                        <p:attrNameLst>
                                          <p:attrName>ppt_x,ppt_y</p:attrName>
                                        </p:attrNameLst>
                                      </p:cBhvr>
                                      <p:rCtr x="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2162" name="Title 1"/>
          <p:cNvSpPr>
            <a:spLocks noGrp="1"/>
          </p:cNvSpPr>
          <p:nvPr>
            <p:ph type="title" idx="4294967295"/>
          </p:nvPr>
        </p:nvSpPr>
        <p:spPr/>
        <p:txBody>
          <a:bodyPr/>
          <a:lstStyle/>
          <a:p>
            <a:pPr eaLnBrk="1" hangingPunct="1"/>
            <a:r>
              <a:rPr lang="zh-CN" altLang="en-US" smtClean="0">
                <a:ea typeface="宋体" charset="-122"/>
              </a:rPr>
              <a:t>或者还有其他观点</a:t>
            </a:r>
            <a:r>
              <a:rPr lang="en-US" altLang="zh-CN" smtClean="0">
                <a:ea typeface="宋体" charset="-122"/>
              </a:rPr>
              <a:t>?</a:t>
            </a:r>
          </a:p>
        </p:txBody>
      </p:sp>
      <p:grpSp>
        <p:nvGrpSpPr>
          <p:cNvPr id="2" name="Group 3"/>
          <p:cNvGrpSpPr>
            <a:grpSpLocks/>
          </p:cNvGrpSpPr>
          <p:nvPr/>
        </p:nvGrpSpPr>
        <p:grpSpPr bwMode="auto">
          <a:xfrm>
            <a:off x="914400" y="3600450"/>
            <a:ext cx="3057525" cy="1474788"/>
            <a:chOff x="0" y="0"/>
            <a:chExt cx="3057335" cy="1473993"/>
          </a:xfrm>
        </p:grpSpPr>
        <p:sp>
          <p:nvSpPr>
            <p:cNvPr id="92168" name="TextBox 3"/>
            <p:cNvSpPr txBox="1">
              <a:spLocks noChangeArrowheads="1"/>
            </p:cNvSpPr>
            <p:nvPr/>
          </p:nvSpPr>
          <p:spPr bwMode="auto">
            <a:xfrm>
              <a:off x="0" y="0"/>
              <a:ext cx="3057335" cy="1384248"/>
            </a:xfrm>
            <a:prstGeom prst="rect">
              <a:avLst/>
            </a:prstGeom>
            <a:noFill/>
            <a:ln w="9525">
              <a:noFill/>
              <a:miter lim="800000"/>
              <a:headEnd/>
              <a:tailEnd/>
            </a:ln>
          </p:spPr>
          <p:txBody>
            <a:bodyPr wrap="none">
              <a:spAutoFit/>
            </a:bodyPr>
            <a:lstStyle/>
            <a:p>
              <a:r>
                <a:rPr lang="zh-CN" altLang="en-US" sz="2800">
                  <a:solidFill>
                    <a:srgbClr val="000000"/>
                  </a:solidFill>
                </a:rPr>
                <a:t>美国公认会计原则</a:t>
              </a:r>
              <a:endParaRPr lang="en-US" altLang="zh-CN" sz="2800">
                <a:solidFill>
                  <a:srgbClr val="000000"/>
                </a:solidFill>
              </a:endParaRPr>
            </a:p>
            <a:p>
              <a:endParaRPr lang="en-US" altLang="zh-CN" sz="2800">
                <a:solidFill>
                  <a:srgbClr val="000000"/>
                </a:solidFill>
              </a:endParaRPr>
            </a:p>
            <a:p>
              <a:endParaRPr lang="en-US" altLang="zh-CN" sz="2800">
                <a:solidFill>
                  <a:srgbClr val="000000"/>
                </a:solidFill>
              </a:endParaRPr>
            </a:p>
          </p:txBody>
        </p:sp>
        <p:pic>
          <p:nvPicPr>
            <p:cNvPr id="92169" name="Picture 6" descr="See full size image">
              <a:hlinkClick r:id="rId3"/>
            </p:cNvPr>
            <p:cNvPicPr>
              <a:picLocks noChangeAspect="1" noChangeArrowheads="1"/>
            </p:cNvPicPr>
            <p:nvPr/>
          </p:nvPicPr>
          <p:blipFill>
            <a:blip r:embed="rId4"/>
            <a:srcRect/>
            <a:stretch>
              <a:fillRect/>
            </a:stretch>
          </p:blipFill>
          <p:spPr bwMode="auto">
            <a:xfrm>
              <a:off x="228601" y="533400"/>
              <a:ext cx="762000" cy="940593"/>
            </a:xfrm>
            <a:prstGeom prst="rect">
              <a:avLst/>
            </a:prstGeom>
            <a:noFill/>
            <a:ln w="9525">
              <a:noFill/>
              <a:miter lim="800000"/>
              <a:headEnd/>
              <a:tailEnd/>
            </a:ln>
          </p:spPr>
        </p:pic>
      </p:grpSp>
      <p:grpSp>
        <p:nvGrpSpPr>
          <p:cNvPr id="3" name="Group 6"/>
          <p:cNvGrpSpPr>
            <a:grpSpLocks/>
          </p:cNvGrpSpPr>
          <p:nvPr/>
        </p:nvGrpSpPr>
        <p:grpSpPr bwMode="auto">
          <a:xfrm>
            <a:off x="4800600" y="3581400"/>
            <a:ext cx="3554413" cy="1470025"/>
            <a:chOff x="-789506" y="0"/>
            <a:chExt cx="3555430" cy="1469861"/>
          </a:xfrm>
        </p:grpSpPr>
        <p:sp>
          <p:nvSpPr>
            <p:cNvPr id="92166" name="TextBox 6"/>
            <p:cNvSpPr txBox="1">
              <a:spLocks noChangeArrowheads="1"/>
            </p:cNvSpPr>
            <p:nvPr/>
          </p:nvSpPr>
          <p:spPr bwMode="auto">
            <a:xfrm>
              <a:off x="-789506" y="0"/>
              <a:ext cx="3555430" cy="1384903"/>
            </a:xfrm>
            <a:prstGeom prst="rect">
              <a:avLst/>
            </a:prstGeom>
            <a:noFill/>
            <a:ln w="9525">
              <a:noFill/>
              <a:miter lim="800000"/>
              <a:headEnd/>
              <a:tailEnd/>
            </a:ln>
          </p:spPr>
          <p:txBody>
            <a:bodyPr wrap="none">
              <a:spAutoFit/>
            </a:bodyPr>
            <a:lstStyle/>
            <a:p>
              <a:r>
                <a:rPr lang="zh-CN" altLang="en-US" sz="2800">
                  <a:solidFill>
                    <a:srgbClr val="000000"/>
                  </a:solidFill>
                </a:rPr>
                <a:t>国际财务报告准则</a:t>
              </a:r>
              <a:r>
                <a:rPr lang="en-US" altLang="zh-CN" sz="2800">
                  <a:solidFill>
                    <a:srgbClr val="000000"/>
                  </a:solidFill>
                </a:rPr>
                <a:t>     </a:t>
              </a:r>
            </a:p>
            <a:p>
              <a:endParaRPr lang="en-US" altLang="zh-CN" sz="2800">
                <a:solidFill>
                  <a:srgbClr val="000000"/>
                </a:solidFill>
              </a:endParaRPr>
            </a:p>
            <a:p>
              <a:endParaRPr lang="en-US" altLang="zh-CN" sz="2800">
                <a:solidFill>
                  <a:srgbClr val="000000"/>
                </a:solidFill>
              </a:endParaRPr>
            </a:p>
          </p:txBody>
        </p:sp>
        <p:pic>
          <p:nvPicPr>
            <p:cNvPr id="92167" name="Picture 4" descr="http://t1.gstatic.com/images?q=tbn:-TJ5Htyw-h-ngM:http://www.michaelpage.co.uk/imagebank/IASB_310805_lg_al.gif">
              <a:hlinkClick r:id="rId5"/>
            </p:cNvPr>
            <p:cNvPicPr>
              <a:picLocks noChangeAspect="1" noChangeArrowheads="1"/>
            </p:cNvPicPr>
            <p:nvPr/>
          </p:nvPicPr>
          <p:blipFill>
            <a:blip r:embed="rId6"/>
            <a:srcRect l="21819" t="10909" r="21819" b="43636"/>
            <a:stretch>
              <a:fillRect/>
            </a:stretch>
          </p:blipFill>
          <p:spPr bwMode="auto">
            <a:xfrm flipH="1">
              <a:off x="-686086" y="609539"/>
              <a:ext cx="1066800" cy="860322"/>
            </a:xfrm>
            <a:prstGeom prst="rect">
              <a:avLst/>
            </a:prstGeom>
            <a:noFill/>
            <a:ln w="9525">
              <a:noFill/>
              <a:miter lim="800000"/>
              <a:headEnd/>
              <a:tailEnd/>
            </a:ln>
          </p:spPr>
        </p:pic>
      </p:grpSp>
      <p:sp>
        <p:nvSpPr>
          <p:cNvPr id="92165" name="TextBox 11"/>
          <p:cNvSpPr txBox="1">
            <a:spLocks noChangeArrowheads="1"/>
          </p:cNvSpPr>
          <p:nvPr/>
        </p:nvSpPr>
        <p:spPr bwMode="auto">
          <a:xfrm>
            <a:off x="3200400" y="2362200"/>
            <a:ext cx="1979613" cy="523875"/>
          </a:xfrm>
          <a:prstGeom prst="rect">
            <a:avLst/>
          </a:prstGeom>
          <a:noFill/>
          <a:ln w="9525">
            <a:noFill/>
            <a:miter lim="800000"/>
            <a:headEnd/>
            <a:tailEnd/>
          </a:ln>
        </p:spPr>
        <p:txBody>
          <a:bodyPr wrap="none">
            <a:spAutoFit/>
          </a:bodyPr>
          <a:lstStyle/>
          <a:p>
            <a:r>
              <a:rPr lang="zh-CN" altLang="en-US" sz="2800">
                <a:solidFill>
                  <a:srgbClr val="000000"/>
                </a:solidFill>
              </a:rPr>
              <a:t>新会计模型</a:t>
            </a:r>
            <a:endParaRPr lang="en-US" altLang="zh-CN" sz="280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0.02778 0.10085 L 0.21111 -0.14342 " pathEditMode="relative" rAng="0" ptsTypes="AA">
                                      <p:cBhvr>
                                        <p:cTn id="6" dur="2000" fill="hold"/>
                                        <p:tgtEl>
                                          <p:spTgt spid="2"/>
                                        </p:tgtEl>
                                        <p:attrNameLst>
                                          <p:attrName>ppt_x,ppt_y</p:attrName>
                                        </p:attrNameLst>
                                      </p:cBhvr>
                                      <p:rCtr x="9200" y="-12000"/>
                                    </p:animMotion>
                                  </p:childTnLst>
                                </p:cTn>
                              </p:par>
                              <p:par>
                                <p:cTn id="7" presetID="64" presetClass="path" presetSubtype="0" accel="50000" decel="50000" fill="hold" nodeType="withEffect">
                                  <p:stCondLst>
                                    <p:cond delay="0"/>
                                  </p:stCondLst>
                                  <p:childTnLst>
                                    <p:animMotion origin="layout" path="M -0.01927 0.0805 L -0.27361 -0.14041 " pathEditMode="relative" rAng="0" ptsTypes="AA">
                                      <p:cBhvr>
                                        <p:cTn id="8" dur="2000" fill="hold"/>
                                        <p:tgtEl>
                                          <p:spTgt spid="3"/>
                                        </p:tgtEl>
                                        <p:attrNameLst>
                                          <p:attrName>ppt_x,ppt_y</p:attrName>
                                        </p:attrNameLst>
                                      </p:cBhvr>
                                      <p:rCtr x="-12500" y="-10900"/>
                                    </p:animMotion>
                                  </p:childTnLst>
                                </p:cTn>
                              </p:par>
                            </p:childTnLst>
                          </p:cTn>
                        </p:par>
                        <p:par>
                          <p:cTn id="9" fill="hold" nodeType="afterGroup">
                            <p:stCondLst>
                              <p:cond delay="2000"/>
                            </p:stCondLst>
                            <p:childTnLst>
                              <p:par>
                                <p:cTn id="10" presetID="9" presetClass="exit" presetSubtype="0" fill="hold" nodeType="afterEffect">
                                  <p:stCondLst>
                                    <p:cond delay="0"/>
                                  </p:stCondLst>
                                  <p:childTnLst>
                                    <p:animEffect transition="out" filter="dissolve">
                                      <p:cBhvr>
                                        <p:cTn id="11" dur="3000"/>
                                        <p:tgtEl>
                                          <p:spTgt spid="2"/>
                                        </p:tgtEl>
                                      </p:cBhvr>
                                    </p:animEffect>
                                    <p:set>
                                      <p:cBhvr>
                                        <p:cTn id="12" dur="1" fill="hold">
                                          <p:stCondLst>
                                            <p:cond delay="2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3186" name="Title 1"/>
          <p:cNvSpPr>
            <a:spLocks noGrp="1"/>
          </p:cNvSpPr>
          <p:nvPr>
            <p:ph type="title" idx="4294967295"/>
          </p:nvPr>
        </p:nvSpPr>
        <p:spPr/>
        <p:txBody>
          <a:bodyPr/>
          <a:lstStyle/>
          <a:p>
            <a:pPr eaLnBrk="1" hangingPunct="1"/>
            <a:r>
              <a:rPr lang="zh-CN" altLang="en-US" smtClean="0">
                <a:ea typeface="宋体" charset="-122"/>
              </a:rPr>
              <a:t>首席财务官调查结果</a:t>
            </a:r>
            <a:br>
              <a:rPr lang="zh-CN" altLang="en-US" smtClean="0">
                <a:ea typeface="宋体" charset="-122"/>
              </a:rPr>
            </a:br>
            <a:r>
              <a:rPr lang="zh-CN" altLang="en-US" smtClean="0">
                <a:ea typeface="宋体" charset="-122"/>
              </a:rPr>
              <a:t>	仍旧寻求共识</a:t>
            </a:r>
          </a:p>
        </p:txBody>
      </p:sp>
      <p:sp>
        <p:nvSpPr>
          <p:cNvPr id="93187" name="Content Placeholder 2"/>
          <p:cNvSpPr>
            <a:spLocks noGrp="1"/>
          </p:cNvSpPr>
          <p:nvPr>
            <p:ph idx="4294967295"/>
          </p:nvPr>
        </p:nvSpPr>
        <p:spPr/>
        <p:txBody>
          <a:bodyPr/>
          <a:lstStyle/>
          <a:p>
            <a:pPr eaLnBrk="1" hangingPunct="1">
              <a:buFontTx/>
              <a:buNone/>
            </a:pPr>
            <a:r>
              <a:rPr lang="zh-CN" altLang="en-US" smtClean="0">
                <a:ea typeface="宋体" charset="-122"/>
              </a:rPr>
              <a:t>美国应当何时为公众企业采用国际财务报告准则？</a:t>
            </a:r>
          </a:p>
        </p:txBody>
      </p:sp>
      <p:graphicFrame>
        <p:nvGraphicFramePr>
          <p:cNvPr id="16388" name="Group 4"/>
          <p:cNvGraphicFramePr>
            <a:graphicFrameLocks noGrp="1"/>
          </p:cNvGraphicFramePr>
          <p:nvPr/>
        </p:nvGraphicFramePr>
        <p:xfrm>
          <a:off x="762000" y="3048000"/>
          <a:ext cx="7315200" cy="2473330"/>
        </p:xfrm>
        <a:graphic>
          <a:graphicData uri="http://schemas.openxmlformats.org/drawingml/2006/table">
            <a:tbl>
              <a:tblPr/>
              <a:tblGrid>
                <a:gridCol w="5334000"/>
                <a:gridCol w="914400"/>
                <a:gridCol w="1066800"/>
              </a:tblGrid>
              <a:tr h="23240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pitchFamily="2" charset="-122"/>
                        </a:rPr>
                        <a:t>项目</a:t>
                      </a:r>
                      <a:endParaRPr kumimoji="0" lang="zh-CN" altLang="en-US" sz="1400" b="0" i="0" u="none" strike="noStrike" cap="none" normalizeH="0" baseline="0" smtClean="0">
                        <a:ln>
                          <a:noFill/>
                        </a:ln>
                        <a:solidFill>
                          <a:schemeClr val="tx1"/>
                        </a:solidFill>
                        <a:effectLst/>
                        <a:latin typeface="Times New Roman" pitchFamily="18" charset="0"/>
                        <a:cs typeface="Times New Roman" pitchFamily="18" charset="0"/>
                      </a:endParaRPr>
                    </a:p>
                  </a:txBody>
                  <a:tcPr marL="9525" marR="9525" marT="9523" marB="952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pitchFamily="2" charset="-122"/>
                        </a:rPr>
                        <a:t>数量</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9525" marR="9525" marT="9523" marB="952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pitchFamily="2" charset="-122"/>
                        </a:rPr>
                        <a:t>百分比</a:t>
                      </a:r>
                      <a:endParaRPr kumimoji="0" lang="zh-CN" altLang="en-US" sz="1400" b="0" i="0" u="none" strike="noStrike" cap="none" normalizeH="0" baseline="0" smtClean="0">
                        <a:ln>
                          <a:noFill/>
                        </a:ln>
                        <a:solidFill>
                          <a:schemeClr val="tx1"/>
                        </a:solidFill>
                        <a:effectLst/>
                        <a:latin typeface="Times New Roman" pitchFamily="18" charset="0"/>
                        <a:ea typeface="宋体" pitchFamily="2" charset="-122"/>
                      </a:endParaRPr>
                    </a:p>
                  </a:txBody>
                  <a:tcPr marL="9525" marR="9525" marT="9523" marB="9523"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688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美国公认会计原则和国际财务报告准则趋同后</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cs typeface="Times New Roman" pitchFamily="18" charset="0"/>
                        </a:rPr>
                        <a:t>(5-7 </a:t>
                      </a:r>
                      <a:r>
                        <a:rPr kumimoji="0" lang="zh-CN" altLang="en-US" sz="1800" b="0" i="0" u="none" strike="noStrike" cap="none" normalizeH="0" baseline="0" smtClean="0">
                          <a:ln>
                            <a:noFill/>
                          </a:ln>
                          <a:solidFill>
                            <a:schemeClr val="tx1"/>
                          </a:solidFill>
                          <a:effectLst/>
                          <a:latin typeface="Verdana" pitchFamily="34" charset="0"/>
                          <a:ea typeface="宋体" pitchFamily="2" charset="-122"/>
                        </a:rPr>
                        <a:t>年</a:t>
                      </a:r>
                      <a:r>
                        <a:rPr kumimoji="0" lang="zh-CN" altLang="en-US" sz="1800" b="0" i="0" u="none" strike="noStrike" cap="none" normalizeH="0" baseline="0" smtClean="0">
                          <a:ln>
                            <a:noFill/>
                          </a:ln>
                          <a:solidFill>
                            <a:schemeClr val="tx1"/>
                          </a:solidFill>
                          <a:effectLst/>
                          <a:latin typeface="Verdana" pitchFamily="34" charset="0"/>
                          <a:cs typeface="Times New Roman" pitchFamily="18" charset="0"/>
                        </a:rPr>
                        <a:t>)</a:t>
                      </a:r>
                      <a:endParaRPr kumimoji="0" lang="zh-CN" alt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136</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49%</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951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尽快</a:t>
                      </a:r>
                      <a:r>
                        <a:rPr kumimoji="0" lang="zh-CN" altLang="en-US" sz="1800" b="0" i="0" u="none" strike="noStrike" cap="none" normalizeH="0" baseline="0" smtClean="0">
                          <a:ln>
                            <a:noFill/>
                          </a:ln>
                          <a:solidFill>
                            <a:schemeClr val="tx1"/>
                          </a:solidFill>
                          <a:effectLst/>
                          <a:latin typeface="Verdana" pitchFamily="34" charset="0"/>
                          <a:cs typeface="Times New Roman" pitchFamily="18" charset="0"/>
                        </a:rPr>
                        <a:t> (2-5 </a:t>
                      </a:r>
                      <a:r>
                        <a:rPr kumimoji="0" lang="zh-CN" altLang="en-US" sz="1800" b="0" i="0" u="none" strike="noStrike" cap="none" normalizeH="0" baseline="0" smtClean="0">
                          <a:ln>
                            <a:noFill/>
                          </a:ln>
                          <a:solidFill>
                            <a:schemeClr val="tx1"/>
                          </a:solidFill>
                          <a:effectLst/>
                          <a:latin typeface="Verdana" pitchFamily="34" charset="0"/>
                          <a:ea typeface="宋体" pitchFamily="2" charset="-122"/>
                        </a:rPr>
                        <a:t>年</a:t>
                      </a:r>
                      <a:r>
                        <a:rPr kumimoji="0" lang="zh-CN" altLang="en-US" sz="1800" b="0" i="0" u="none" strike="noStrike" cap="none" normalizeH="0" baseline="0" smtClean="0">
                          <a:ln>
                            <a:noFill/>
                          </a:ln>
                          <a:solidFill>
                            <a:schemeClr val="tx1"/>
                          </a:solidFill>
                          <a:effectLst/>
                          <a:latin typeface="Verdana" pitchFamily="34" charset="0"/>
                          <a:cs typeface="Times New Roman" pitchFamily="18" charset="0"/>
                        </a:rPr>
                        <a:t>)</a:t>
                      </a:r>
                      <a:endParaRPr kumimoji="0" lang="zh-CN" altLang="en-US" sz="1800" b="0" i="0" u="none" strike="noStrike" cap="none" normalizeH="0" baseline="0" smtClean="0">
                        <a:ln>
                          <a:noFill/>
                        </a:ln>
                        <a:solidFill>
                          <a:schemeClr val="tx1"/>
                        </a:solidFill>
                        <a:effectLst/>
                        <a:latin typeface="Times New Roman" pitchFamily="18" charset="0"/>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72</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26%</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68878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美国不应当采用国际财务报告准则而应注重发布高质量的准则</a:t>
                      </a: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45</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16%</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6816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pitchFamily="2" charset="-122"/>
                        </a:rPr>
                        <a:t>美国不应当采用国际财务报告准则，但应当建立发布趋同准则的持续目标</a:t>
                      </a: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24</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pitchFamily="2" charset="-122"/>
                          <a:cs typeface="Times New Roman" pitchFamily="18" charset="0"/>
                        </a:rPr>
                        <a:t>9%</a:t>
                      </a:r>
                      <a:endParaRPr kumimoji="0" lang="en-US" altLang="zh-CN" sz="1800" b="0" i="0" u="none" strike="noStrike" cap="none" normalizeH="0" baseline="0" smtClean="0">
                        <a:ln>
                          <a:noFill/>
                        </a:ln>
                        <a:solidFill>
                          <a:schemeClr val="tx1"/>
                        </a:solidFill>
                        <a:effectLst/>
                        <a:latin typeface="Times New Roman" pitchFamily="18" charset="0"/>
                        <a:ea typeface="宋体" pitchFamily="2" charset="-122"/>
                        <a:cs typeface="Times New Roman" pitchFamily="18" charset="0"/>
                      </a:endParaRPr>
                    </a:p>
                  </a:txBody>
                  <a:tcPr marL="9525" marR="9525" marT="9523" marB="9523"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3"/>
          <p:cNvSpPr>
            <a:spLocks noGrp="1"/>
          </p:cNvSpPr>
          <p:nvPr>
            <p:ph type="title" idx="4294967295"/>
          </p:nvPr>
        </p:nvSpPr>
        <p:spPr/>
        <p:txBody>
          <a:bodyPr/>
          <a:lstStyle/>
          <a:p>
            <a:pPr eaLnBrk="1" hangingPunct="1"/>
            <a:r>
              <a:rPr lang="zh-CN" altLang="en-US" smtClean="0">
                <a:ea typeface="宋体" charset="-122"/>
              </a:rPr>
              <a:t>决斗范式</a:t>
            </a:r>
            <a:br>
              <a:rPr lang="zh-CN" altLang="en-US" smtClean="0">
                <a:ea typeface="宋体" charset="-122"/>
              </a:rPr>
            </a:br>
            <a:r>
              <a:rPr lang="zh-CN" altLang="en-US" smtClean="0">
                <a:ea typeface="宋体" charset="-122"/>
              </a:rPr>
              <a:t>	会计定义之战</a:t>
            </a:r>
          </a:p>
        </p:txBody>
      </p:sp>
      <p:pic>
        <p:nvPicPr>
          <p:cNvPr id="94210" name="Picture 2" descr="http://tbn0.google.com/images?q=tbn:h4HoH4JaKfrFPM:http://etc.usf.edu/clipart/6000/6021/fencing_6_lg.gif">
            <a:hlinkClick r:id="rId3"/>
          </p:cNvPr>
          <p:cNvPicPr>
            <a:picLocks noChangeAspect="1" noChangeArrowheads="1"/>
          </p:cNvPicPr>
          <p:nvPr/>
        </p:nvPicPr>
        <p:blipFill>
          <a:blip r:embed="rId4"/>
          <a:srcRect/>
          <a:stretch>
            <a:fillRect/>
          </a:stretch>
        </p:blipFill>
        <p:spPr bwMode="auto">
          <a:xfrm>
            <a:off x="2286000" y="2362200"/>
            <a:ext cx="3868738" cy="25146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3"/>
          <p:cNvSpPr>
            <a:spLocks noGrp="1"/>
          </p:cNvSpPr>
          <p:nvPr>
            <p:ph type="title" idx="4294967295"/>
          </p:nvPr>
        </p:nvSpPr>
        <p:spPr/>
        <p:txBody>
          <a:bodyPr/>
          <a:lstStyle/>
          <a:p>
            <a:pPr eaLnBrk="1" hangingPunct="1"/>
            <a:r>
              <a:rPr lang="zh-CN" altLang="en-US" smtClean="0">
                <a:ea typeface="宋体" charset="-122"/>
              </a:rPr>
              <a:t>决斗范式</a:t>
            </a:r>
            <a:br>
              <a:rPr lang="zh-CN" altLang="en-US" smtClean="0">
                <a:ea typeface="宋体" charset="-122"/>
              </a:rPr>
            </a:br>
            <a:endParaRPr lang="zh-CN" altLang="en-US" smtClean="0">
              <a:ea typeface="宋体" charset="-122"/>
            </a:endParaRPr>
          </a:p>
        </p:txBody>
      </p:sp>
      <p:sp>
        <p:nvSpPr>
          <p:cNvPr id="95234" name="Text Placeholder 4"/>
          <p:cNvSpPr>
            <a:spLocks noGrp="1"/>
          </p:cNvSpPr>
          <p:nvPr>
            <p:ph type="body" idx="4294967295"/>
          </p:nvPr>
        </p:nvSpPr>
        <p:spPr/>
        <p:txBody>
          <a:bodyPr/>
          <a:lstStyle/>
          <a:p>
            <a:pPr eaLnBrk="1" hangingPunct="1">
              <a:buClr>
                <a:schemeClr val="tx1"/>
              </a:buClr>
            </a:pPr>
            <a:r>
              <a:rPr lang="zh-CN" altLang="en-US" u="sng" smtClean="0">
                <a:ea typeface="宋体" charset="-122"/>
              </a:rPr>
              <a:t>法律模型</a:t>
            </a:r>
            <a:r>
              <a:rPr lang="zh-CN" altLang="en-US" smtClean="0">
                <a:ea typeface="宋体" charset="-122"/>
              </a:rPr>
              <a:t>: 财务报告向企业债权人和所有者提供企业产权和责任的财务信息，以及历史交易结果</a:t>
            </a:r>
          </a:p>
          <a:p>
            <a:pPr eaLnBrk="1" hangingPunct="1">
              <a:buClr>
                <a:schemeClr val="tx1"/>
              </a:buClr>
            </a:pPr>
            <a:r>
              <a:rPr lang="zh-CN" altLang="en-US" u="sng" smtClean="0">
                <a:ea typeface="宋体" charset="-122"/>
              </a:rPr>
              <a:t>财务模型</a:t>
            </a:r>
            <a:r>
              <a:rPr lang="zh-CN" altLang="en-US" smtClean="0">
                <a:ea typeface="宋体" charset="-122"/>
              </a:rPr>
              <a:t>: 财务报告为分配资本提供未来现金流的信息 (资本市场定价)</a:t>
            </a:r>
          </a:p>
          <a:p>
            <a:pPr eaLnBrk="1" hangingPunct="1">
              <a:buClr>
                <a:schemeClr val="tx1"/>
              </a:buClr>
            </a:pPr>
            <a:endParaRPr lang="zh-CN" altLang="en-US" smtClean="0">
              <a:ea typeface="宋体" charset="-122"/>
            </a:endParaRPr>
          </a:p>
          <a:p>
            <a:pPr eaLnBrk="1" hangingPunct="1">
              <a:buClr>
                <a:schemeClr val="tx1"/>
              </a:buClr>
              <a:buFontTx/>
              <a:buNone/>
            </a:pPr>
            <a:r>
              <a:rPr lang="zh-CN" altLang="en-US" smtClean="0">
                <a:ea typeface="宋体" charset="-122"/>
              </a:rPr>
              <a:t>两种模型间的冲突被比喻为"宗教战争"</a:t>
            </a:r>
          </a:p>
          <a:p>
            <a:pPr eaLnBrk="1" hangingPunct="1">
              <a:buClr>
                <a:schemeClr val="tx1"/>
              </a:buClr>
            </a:pPr>
            <a:endParaRPr lang="zh-CN" altLang="en-US" sz="3200" smtClean="0">
              <a:ea typeface="宋体" charset="-122"/>
            </a:endParaRPr>
          </a:p>
          <a:p>
            <a:pPr eaLnBrk="1" hangingPunct="1">
              <a:buClr>
                <a:schemeClr val="tx1"/>
              </a:buClr>
              <a:buFontTx/>
              <a:buNone/>
            </a:pPr>
            <a:endParaRPr lang="zh-CN" altLang="en-US" sz="3200" smtClean="0">
              <a:ea typeface="宋体" charset="-122"/>
            </a:endParaRPr>
          </a:p>
          <a:p>
            <a:pPr eaLnBrk="1" hangingPunct="1">
              <a:buClr>
                <a:schemeClr val="tx1"/>
              </a:buClr>
              <a:buFontTx/>
              <a:buNone/>
            </a:pPr>
            <a:endParaRPr lang="zh-CN" altLang="en-US" sz="3200" smtClean="0">
              <a:ea typeface="宋体" charset="-122"/>
            </a:endParaRPr>
          </a:p>
        </p:txBody>
      </p:sp>
      <p:pic>
        <p:nvPicPr>
          <p:cNvPr id="95235" name="Picture 2" descr="http://tbn0.google.com/images?q=tbn:h4HoH4JaKfrFPM:http://etc.usf.edu/clipart/6000/6021/fencing_6_lg.gif">
            <a:hlinkClick r:id="rId3"/>
          </p:cNvPr>
          <p:cNvPicPr>
            <a:picLocks noChangeAspect="1" noChangeArrowheads="1"/>
          </p:cNvPicPr>
          <p:nvPr/>
        </p:nvPicPr>
        <p:blipFill>
          <a:blip r:embed="rId4"/>
          <a:srcRect/>
          <a:stretch>
            <a:fillRect/>
          </a:stretch>
        </p:blipFill>
        <p:spPr bwMode="auto">
          <a:xfrm>
            <a:off x="6330950" y="0"/>
            <a:ext cx="2813050" cy="1828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96258" name="Title 3"/>
          <p:cNvSpPr>
            <a:spLocks noGrp="1"/>
          </p:cNvSpPr>
          <p:nvPr>
            <p:ph type="title" idx="4294967295"/>
          </p:nvPr>
        </p:nvSpPr>
        <p:spPr/>
        <p:txBody>
          <a:bodyPr/>
          <a:lstStyle/>
          <a:p>
            <a:pPr eaLnBrk="1" hangingPunct="1"/>
            <a:r>
              <a:rPr lang="zh-CN" altLang="en-US" smtClean="0">
                <a:ea typeface="宋体" charset="-122"/>
              </a:rPr>
              <a:t>法律角度</a:t>
            </a:r>
            <a:r>
              <a:rPr lang="en-US" altLang="zh-CN" smtClean="0">
                <a:ea typeface="宋体" charset="-122"/>
              </a:rPr>
              <a:t>:</a:t>
            </a:r>
            <a:br>
              <a:rPr lang="en-US" altLang="zh-CN" smtClean="0">
                <a:ea typeface="宋体" charset="-122"/>
              </a:rPr>
            </a:br>
            <a:r>
              <a:rPr lang="zh-CN" altLang="en-US" smtClean="0">
                <a:ea typeface="宋体" charset="-122"/>
              </a:rPr>
              <a:t>财务报告的总体目标</a:t>
            </a:r>
            <a:endParaRPr lang="en-US" altLang="zh-CN" smtClean="0">
              <a:ea typeface="宋体" charset="-122"/>
            </a:endParaRPr>
          </a:p>
        </p:txBody>
      </p:sp>
      <p:sp>
        <p:nvSpPr>
          <p:cNvPr id="96259" name="Text Placeholder 4"/>
          <p:cNvSpPr>
            <a:spLocks noGrp="1"/>
          </p:cNvSpPr>
          <p:nvPr>
            <p:ph type="body" idx="4294967295"/>
          </p:nvPr>
        </p:nvSpPr>
        <p:spPr/>
        <p:txBody>
          <a:bodyPr/>
          <a:lstStyle/>
          <a:p>
            <a:pPr marL="342900" lvl="1" indent="-342900" eaLnBrk="1" hangingPunct="1">
              <a:buClr>
                <a:schemeClr val="tx1"/>
              </a:buClr>
              <a:buFontTx/>
              <a:buChar char="•"/>
            </a:pPr>
            <a:r>
              <a:rPr lang="zh-CN" altLang="en-US" sz="2000" smtClean="0">
                <a:ea typeface="宋体" charset="-122"/>
              </a:rPr>
              <a:t>关注历史交易结果</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交易被赋予了法律权利和责任，</a:t>
            </a:r>
            <a:endParaRPr lang="en-US" altLang="zh-CN" sz="2000" smtClean="0">
              <a:ea typeface="宋体" charset="-122"/>
            </a:endParaRPr>
          </a:p>
          <a:p>
            <a:pPr marL="742950" lvl="2" indent="-342900" eaLnBrk="1" hangingPunct="1">
              <a:buClr>
                <a:schemeClr val="tx1"/>
              </a:buClr>
              <a:buFontTx/>
              <a:buNone/>
            </a:pPr>
            <a:r>
              <a:rPr lang="zh-CN" altLang="en-US" sz="2000" smtClean="0">
                <a:ea typeface="宋体" charset="-122"/>
              </a:rPr>
              <a:t>    受法律的约束强制执行</a:t>
            </a:r>
            <a:endParaRPr lang="en-US" altLang="zh-CN" sz="2000" smtClean="0">
              <a:ea typeface="宋体" charset="-122"/>
            </a:endParaRPr>
          </a:p>
          <a:p>
            <a:pPr marL="342900" lvl="1" indent="-342900" eaLnBrk="1" hangingPunct="1">
              <a:buClr>
                <a:schemeClr val="tx1"/>
              </a:buClr>
              <a:buFontTx/>
              <a:buChar char="•"/>
            </a:pPr>
            <a:r>
              <a:rPr lang="zh-CN" altLang="en-US" sz="2000" smtClean="0">
                <a:ea typeface="宋体" charset="-122"/>
              </a:rPr>
              <a:t>关注经管责任和业绩</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收益和投资收益</a:t>
            </a:r>
            <a:endParaRPr lang="en-US" altLang="zh-CN" sz="2000" smtClean="0">
              <a:ea typeface="宋体" charset="-122"/>
            </a:endParaRPr>
          </a:p>
          <a:p>
            <a:pPr marL="342900" lvl="1" indent="-342900" eaLnBrk="1" hangingPunct="1">
              <a:buClr>
                <a:schemeClr val="tx1"/>
              </a:buClr>
              <a:buFontTx/>
              <a:buChar char="•"/>
            </a:pPr>
            <a:r>
              <a:rPr lang="zh-CN" altLang="en-US" sz="2000" smtClean="0">
                <a:ea typeface="宋体" charset="-122"/>
              </a:rPr>
              <a:t>谨慎计量收益</a:t>
            </a:r>
          </a:p>
          <a:p>
            <a:pPr marL="742950" lvl="2" indent="-342900" eaLnBrk="1" hangingPunct="1">
              <a:buClr>
                <a:schemeClr val="tx1"/>
              </a:buClr>
            </a:pPr>
            <a:r>
              <a:rPr lang="zh-CN" altLang="en-US" sz="2000" smtClean="0">
                <a:ea typeface="宋体" charset="-122"/>
              </a:rPr>
              <a:t>损失在发生时确认，收益在实现时确认</a:t>
            </a:r>
          </a:p>
          <a:p>
            <a:pPr marL="742950" lvl="2" indent="-342900" eaLnBrk="1" hangingPunct="1">
              <a:buClr>
                <a:schemeClr val="tx1"/>
              </a:buClr>
            </a:pPr>
            <a:r>
              <a:rPr lang="zh-CN" altLang="en-US" sz="2000" smtClean="0">
                <a:ea typeface="宋体" charset="-122"/>
              </a:rPr>
              <a:t>将净收益定义为可供企业自由支配的资源总额，且企业的所有者享有有限责任的特权</a:t>
            </a:r>
            <a:endParaRPr lang="en-US" altLang="zh-CN" sz="2000" smtClean="0">
              <a:ea typeface="宋体" charset="-122"/>
            </a:endParaRPr>
          </a:p>
          <a:p>
            <a:pPr eaLnBrk="1" hangingPunct="1">
              <a:buClr>
                <a:schemeClr val="tx1"/>
              </a:buClr>
            </a:pPr>
            <a:endParaRPr lang="en-US" altLang="zh-CN" smtClean="0">
              <a:ea typeface="宋体" charset="-122"/>
            </a:endParaRPr>
          </a:p>
        </p:txBody>
      </p:sp>
      <p:pic>
        <p:nvPicPr>
          <p:cNvPr id="96260" name="Picture 2" descr="http://tbn3.google.com/images?q=tbn:IlCLxTHmesbjtM:http://www.dep.state.fl.us/legal/images/balance.jpg">
            <a:hlinkClick r:id="rId3"/>
          </p:cNvPr>
          <p:cNvPicPr>
            <a:picLocks noChangeAspect="1" noChangeArrowheads="1"/>
          </p:cNvPicPr>
          <p:nvPr/>
        </p:nvPicPr>
        <p:blipFill>
          <a:blip r:embed="rId4"/>
          <a:srcRect/>
          <a:stretch>
            <a:fillRect/>
          </a:stretch>
        </p:blipFill>
        <p:spPr bwMode="auto">
          <a:xfrm>
            <a:off x="7010400" y="2286000"/>
            <a:ext cx="1368425" cy="1905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286000" y="1905000"/>
            <a:ext cx="4343400" cy="457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97283" name="Title 3"/>
          <p:cNvSpPr>
            <a:spLocks noGrp="1"/>
          </p:cNvSpPr>
          <p:nvPr>
            <p:ph type="title" idx="4294967295"/>
          </p:nvPr>
        </p:nvSpPr>
        <p:spPr/>
        <p:txBody>
          <a:bodyPr/>
          <a:lstStyle/>
          <a:p>
            <a:pPr eaLnBrk="1" hangingPunct="1"/>
            <a:r>
              <a:rPr lang="zh-CN" altLang="en-US" sz="2400" smtClean="0">
                <a:ea typeface="宋体" charset="-122"/>
              </a:rPr>
              <a:t>混合属性的会计模型</a:t>
            </a:r>
            <a:r>
              <a:rPr lang="en-US" altLang="zh-CN" sz="2400" smtClean="0">
                <a:ea typeface="宋体" charset="-122"/>
              </a:rPr>
              <a:t/>
            </a:r>
            <a:br>
              <a:rPr lang="en-US" altLang="zh-CN" sz="2400" smtClean="0">
                <a:ea typeface="宋体" charset="-122"/>
              </a:rPr>
            </a:br>
            <a:r>
              <a:rPr lang="zh-CN" altLang="en-US" sz="1800" smtClean="0">
                <a:ea typeface="宋体" charset="-122"/>
              </a:rPr>
              <a:t>目的</a:t>
            </a:r>
            <a:r>
              <a:rPr lang="en-US" altLang="zh-CN" sz="1800" smtClean="0">
                <a:ea typeface="宋体" charset="-122"/>
              </a:rPr>
              <a:t>:  </a:t>
            </a:r>
            <a:r>
              <a:rPr lang="zh-CN" altLang="en-US" sz="1800" smtClean="0">
                <a:ea typeface="宋体" charset="-122"/>
              </a:rPr>
              <a:t>资产的受托责任</a:t>
            </a:r>
            <a:r>
              <a:rPr lang="en-US" altLang="zh-CN" sz="1800" smtClean="0">
                <a:ea typeface="宋体" charset="-122"/>
              </a:rPr>
              <a:t>, </a:t>
            </a:r>
            <a:r>
              <a:rPr lang="zh-CN" altLang="en-US" sz="1800" smtClean="0">
                <a:ea typeface="宋体" charset="-122"/>
              </a:rPr>
              <a:t>利得和损失的计量</a:t>
            </a:r>
            <a:endParaRPr lang="en-US" altLang="zh-CN" sz="1800" smtClean="0">
              <a:ea typeface="宋体" charset="-122"/>
            </a:endParaRPr>
          </a:p>
        </p:txBody>
      </p:sp>
      <p:sp>
        <p:nvSpPr>
          <p:cNvPr id="97284" name="TextBox 3"/>
          <p:cNvSpPr txBox="1">
            <a:spLocks noChangeArrowheads="1"/>
          </p:cNvSpPr>
          <p:nvPr/>
        </p:nvSpPr>
        <p:spPr bwMode="auto">
          <a:xfrm>
            <a:off x="2438400" y="1905000"/>
            <a:ext cx="4419600" cy="400050"/>
          </a:xfrm>
          <a:prstGeom prst="rect">
            <a:avLst/>
          </a:prstGeom>
          <a:noFill/>
          <a:ln w="9525">
            <a:noFill/>
            <a:miter lim="800000"/>
            <a:headEnd/>
            <a:tailEnd/>
          </a:ln>
        </p:spPr>
        <p:txBody>
          <a:bodyPr>
            <a:spAutoFit/>
          </a:bodyPr>
          <a:lstStyle/>
          <a:p>
            <a:r>
              <a:rPr lang="zh-CN" altLang="en-US" sz="2000">
                <a:solidFill>
                  <a:srgbClr val="000000"/>
                </a:solidFill>
              </a:rPr>
              <a:t>勾稽关系：传统会计加现金流</a:t>
            </a:r>
          </a:p>
        </p:txBody>
      </p:sp>
      <p:cxnSp>
        <p:nvCxnSpPr>
          <p:cNvPr id="6" name="直接连接符 5"/>
          <p:cNvCxnSpPr/>
          <p:nvPr/>
        </p:nvCxnSpPr>
        <p:spPr>
          <a:xfrm>
            <a:off x="2667000" y="1905000"/>
            <a:ext cx="381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90800" y="2286000"/>
            <a:ext cx="2667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096000" y="22860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715000" y="22860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34000" y="22860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rot="5400000">
            <a:off x="2400300" y="2019300"/>
            <a:ext cx="22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rot="5400000">
            <a:off x="2438400" y="25908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rot="5400000">
            <a:off x="2438400" y="2362200"/>
            <a:ext cx="152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7293" name="TextBox 34"/>
          <p:cNvSpPr txBox="1">
            <a:spLocks noChangeArrowheads="1"/>
          </p:cNvSpPr>
          <p:nvPr/>
        </p:nvSpPr>
        <p:spPr bwMode="auto">
          <a:xfrm>
            <a:off x="609600" y="2895600"/>
            <a:ext cx="2286000" cy="307975"/>
          </a:xfrm>
          <a:prstGeom prst="rect">
            <a:avLst/>
          </a:prstGeom>
          <a:noFill/>
          <a:ln w="9525">
            <a:noFill/>
            <a:miter lim="800000"/>
            <a:headEnd/>
            <a:tailEnd/>
          </a:ln>
        </p:spPr>
        <p:txBody>
          <a:bodyPr>
            <a:spAutoFit/>
          </a:bodyPr>
          <a:lstStyle/>
          <a:p>
            <a:r>
              <a:rPr lang="zh-CN" altLang="en-US" sz="1400">
                <a:solidFill>
                  <a:srgbClr val="000000"/>
                </a:solidFill>
              </a:rPr>
              <a:t>资产负债表</a:t>
            </a:r>
          </a:p>
        </p:txBody>
      </p:sp>
      <p:sp>
        <p:nvSpPr>
          <p:cNvPr id="97294" name="TextBox 35"/>
          <p:cNvSpPr txBox="1">
            <a:spLocks noChangeArrowheads="1"/>
          </p:cNvSpPr>
          <p:nvPr/>
        </p:nvSpPr>
        <p:spPr bwMode="auto">
          <a:xfrm>
            <a:off x="2362200" y="3048000"/>
            <a:ext cx="1219200" cy="738188"/>
          </a:xfrm>
          <a:prstGeom prst="rect">
            <a:avLst/>
          </a:prstGeom>
          <a:noFill/>
          <a:ln w="9525">
            <a:noFill/>
            <a:miter lim="800000"/>
            <a:headEnd/>
            <a:tailEnd/>
          </a:ln>
        </p:spPr>
        <p:txBody>
          <a:bodyPr>
            <a:spAutoFit/>
          </a:bodyPr>
          <a:lstStyle/>
          <a:p>
            <a:r>
              <a:rPr lang="zh-CN" altLang="en-US" sz="1400">
                <a:solidFill>
                  <a:srgbClr val="000000"/>
                </a:solidFill>
              </a:rPr>
              <a:t>折旧</a:t>
            </a:r>
            <a:endParaRPr lang="en-US" altLang="zh-CN" sz="1400">
              <a:solidFill>
                <a:srgbClr val="000000"/>
              </a:solidFill>
            </a:endParaRPr>
          </a:p>
          <a:p>
            <a:r>
              <a:rPr lang="zh-CN" altLang="en-US" sz="1400">
                <a:solidFill>
                  <a:srgbClr val="000000"/>
                </a:solidFill>
              </a:rPr>
              <a:t>摊销</a:t>
            </a:r>
            <a:endParaRPr lang="en-US" altLang="zh-CN" sz="1400">
              <a:solidFill>
                <a:srgbClr val="000000"/>
              </a:solidFill>
            </a:endParaRPr>
          </a:p>
          <a:p>
            <a:r>
              <a:rPr lang="zh-CN" altLang="en-US" sz="1400">
                <a:solidFill>
                  <a:srgbClr val="000000"/>
                </a:solidFill>
              </a:rPr>
              <a:t>成本会计</a:t>
            </a:r>
          </a:p>
        </p:txBody>
      </p:sp>
      <p:sp>
        <p:nvSpPr>
          <p:cNvPr id="97295" name="TextBox 36"/>
          <p:cNvSpPr txBox="1">
            <a:spLocks noChangeArrowheads="1"/>
          </p:cNvSpPr>
          <p:nvPr/>
        </p:nvSpPr>
        <p:spPr bwMode="auto">
          <a:xfrm>
            <a:off x="5257800" y="3351213"/>
            <a:ext cx="1219200" cy="307975"/>
          </a:xfrm>
          <a:prstGeom prst="rect">
            <a:avLst/>
          </a:prstGeom>
          <a:noFill/>
          <a:ln w="9525">
            <a:noFill/>
            <a:miter lim="800000"/>
            <a:headEnd/>
            <a:tailEnd/>
          </a:ln>
        </p:spPr>
        <p:txBody>
          <a:bodyPr>
            <a:spAutoFit/>
          </a:bodyPr>
          <a:lstStyle/>
          <a:p>
            <a:r>
              <a:rPr lang="zh-CN" altLang="en-US" sz="1400">
                <a:solidFill>
                  <a:srgbClr val="000000"/>
                </a:solidFill>
              </a:rPr>
              <a:t>权责实现</a:t>
            </a:r>
            <a:endParaRPr lang="en-US" altLang="zh-CN" sz="1400">
              <a:solidFill>
                <a:srgbClr val="000000"/>
              </a:solidFill>
            </a:endParaRPr>
          </a:p>
        </p:txBody>
      </p:sp>
      <p:sp>
        <p:nvSpPr>
          <p:cNvPr id="97296" name="TextBox 38"/>
          <p:cNvSpPr txBox="1">
            <a:spLocks noChangeArrowheads="1"/>
          </p:cNvSpPr>
          <p:nvPr/>
        </p:nvSpPr>
        <p:spPr bwMode="auto">
          <a:xfrm>
            <a:off x="7315200" y="2971800"/>
            <a:ext cx="1219200" cy="307975"/>
          </a:xfrm>
          <a:prstGeom prst="rect">
            <a:avLst/>
          </a:prstGeom>
          <a:noFill/>
          <a:ln w="9525">
            <a:noFill/>
            <a:miter lim="800000"/>
            <a:headEnd/>
            <a:tailEnd/>
          </a:ln>
        </p:spPr>
        <p:txBody>
          <a:bodyPr>
            <a:spAutoFit/>
          </a:bodyPr>
          <a:lstStyle/>
          <a:p>
            <a:r>
              <a:rPr lang="zh-CN" altLang="en-US" sz="1400">
                <a:solidFill>
                  <a:srgbClr val="000000"/>
                </a:solidFill>
              </a:rPr>
              <a:t>损益表</a:t>
            </a:r>
            <a:endParaRPr lang="en-US" altLang="zh-CN" sz="1400">
              <a:solidFill>
                <a:srgbClr val="000000"/>
              </a:solidFill>
            </a:endParaRPr>
          </a:p>
        </p:txBody>
      </p:sp>
      <p:sp>
        <p:nvSpPr>
          <p:cNvPr id="97297" name="TextBox 39"/>
          <p:cNvSpPr txBox="1">
            <a:spLocks noChangeArrowheads="1"/>
          </p:cNvSpPr>
          <p:nvPr/>
        </p:nvSpPr>
        <p:spPr bwMode="auto">
          <a:xfrm>
            <a:off x="609600" y="4995863"/>
            <a:ext cx="1524000" cy="523875"/>
          </a:xfrm>
          <a:prstGeom prst="rect">
            <a:avLst/>
          </a:prstGeom>
          <a:noFill/>
          <a:ln w="9525">
            <a:noFill/>
            <a:miter lim="800000"/>
            <a:headEnd/>
            <a:tailEnd/>
          </a:ln>
        </p:spPr>
        <p:txBody>
          <a:bodyPr>
            <a:spAutoFit/>
          </a:bodyPr>
          <a:lstStyle/>
          <a:p>
            <a:r>
              <a:rPr lang="zh-CN" altLang="en-US" sz="1400">
                <a:solidFill>
                  <a:srgbClr val="000000"/>
                </a:solidFill>
              </a:rPr>
              <a:t>资产</a:t>
            </a:r>
            <a:r>
              <a:rPr lang="en-US" altLang="zh-CN" sz="1400">
                <a:solidFill>
                  <a:srgbClr val="000000"/>
                </a:solidFill>
              </a:rPr>
              <a:t>/</a:t>
            </a:r>
            <a:r>
              <a:rPr lang="zh-CN" altLang="en-US" sz="1400">
                <a:solidFill>
                  <a:srgbClr val="000000"/>
                </a:solidFill>
              </a:rPr>
              <a:t>负债的确认及终止确认</a:t>
            </a:r>
            <a:endParaRPr lang="en-US" altLang="zh-CN" sz="1400">
              <a:solidFill>
                <a:srgbClr val="000000"/>
              </a:solidFill>
            </a:endParaRPr>
          </a:p>
        </p:txBody>
      </p:sp>
      <p:sp>
        <p:nvSpPr>
          <p:cNvPr id="97298" name="TextBox 40"/>
          <p:cNvSpPr txBox="1">
            <a:spLocks noChangeArrowheads="1"/>
          </p:cNvSpPr>
          <p:nvPr/>
        </p:nvSpPr>
        <p:spPr bwMode="auto">
          <a:xfrm>
            <a:off x="3733800" y="6324600"/>
            <a:ext cx="1219200" cy="307975"/>
          </a:xfrm>
          <a:prstGeom prst="rect">
            <a:avLst/>
          </a:prstGeom>
          <a:noFill/>
          <a:ln w="9525">
            <a:noFill/>
            <a:miter lim="800000"/>
            <a:headEnd/>
            <a:tailEnd/>
          </a:ln>
        </p:spPr>
        <p:txBody>
          <a:bodyPr>
            <a:spAutoFit/>
          </a:bodyPr>
          <a:lstStyle/>
          <a:p>
            <a:r>
              <a:rPr lang="zh-CN" altLang="en-US" sz="1400">
                <a:solidFill>
                  <a:srgbClr val="000000"/>
                </a:solidFill>
              </a:rPr>
              <a:t>现金流量表</a:t>
            </a:r>
            <a:endParaRPr lang="en-US" altLang="zh-CN" sz="1400">
              <a:solidFill>
                <a:srgbClr val="000000"/>
              </a:solidFill>
            </a:endParaRPr>
          </a:p>
        </p:txBody>
      </p:sp>
      <p:sp>
        <p:nvSpPr>
          <p:cNvPr id="97299" name="TextBox 41"/>
          <p:cNvSpPr txBox="1">
            <a:spLocks noChangeArrowheads="1"/>
          </p:cNvSpPr>
          <p:nvPr/>
        </p:nvSpPr>
        <p:spPr bwMode="auto">
          <a:xfrm>
            <a:off x="7162800" y="4724400"/>
            <a:ext cx="1219200" cy="517525"/>
          </a:xfrm>
          <a:prstGeom prst="rect">
            <a:avLst/>
          </a:prstGeom>
          <a:noFill/>
          <a:ln w="9525">
            <a:noFill/>
            <a:miter lim="800000"/>
            <a:headEnd/>
            <a:tailEnd/>
          </a:ln>
        </p:spPr>
        <p:txBody>
          <a:bodyPr>
            <a:spAutoFit/>
          </a:bodyPr>
          <a:lstStyle/>
          <a:p>
            <a:r>
              <a:rPr lang="zh-CN" altLang="en-US" sz="1400">
                <a:solidFill>
                  <a:srgbClr val="000000"/>
                </a:solidFill>
              </a:rPr>
              <a:t>收入</a:t>
            </a:r>
            <a:r>
              <a:rPr lang="en-US" altLang="zh-CN" sz="1400">
                <a:solidFill>
                  <a:srgbClr val="000000"/>
                </a:solidFill>
              </a:rPr>
              <a:t>/</a:t>
            </a:r>
            <a:r>
              <a:rPr lang="zh-CN" altLang="en-US" sz="1400">
                <a:solidFill>
                  <a:srgbClr val="000000"/>
                </a:solidFill>
              </a:rPr>
              <a:t>费用的确认</a:t>
            </a:r>
            <a:endParaRPr lang="en-US" altLang="zh-CN" sz="1400">
              <a:solidFill>
                <a:srgbClr val="000000"/>
              </a:solidFill>
            </a:endParaRPr>
          </a:p>
        </p:txBody>
      </p:sp>
      <p:sp>
        <p:nvSpPr>
          <p:cNvPr id="43" name="矩形 42"/>
          <p:cNvSpPr/>
          <p:nvPr/>
        </p:nvSpPr>
        <p:spPr>
          <a:xfrm>
            <a:off x="609600" y="35052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2000" dirty="0">
                <a:solidFill>
                  <a:srgbClr val="000000"/>
                </a:solidFill>
              </a:rPr>
              <a:t>历史现金流</a:t>
            </a:r>
          </a:p>
        </p:txBody>
      </p:sp>
      <p:sp>
        <p:nvSpPr>
          <p:cNvPr id="44" name="矩形 43"/>
          <p:cNvSpPr/>
          <p:nvPr/>
        </p:nvSpPr>
        <p:spPr>
          <a:xfrm>
            <a:off x="3657600" y="3505200"/>
            <a:ext cx="14478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altLang="zh-CN" sz="1600" dirty="0">
              <a:solidFill>
                <a:srgbClr val="000000"/>
              </a:solidFill>
            </a:endParaRPr>
          </a:p>
          <a:p>
            <a:pPr algn="just">
              <a:defRPr/>
            </a:pPr>
            <a:r>
              <a:rPr lang="zh-CN" altLang="en-US" sz="1600" dirty="0">
                <a:solidFill>
                  <a:srgbClr val="000000"/>
                </a:solidFill>
              </a:rPr>
              <a:t>用于制造产品和服务的合并分配与支出</a:t>
            </a:r>
            <a:endParaRPr lang="en-US" altLang="zh-CN" sz="1600" dirty="0">
              <a:solidFill>
                <a:srgbClr val="000000"/>
              </a:solidFill>
            </a:endParaRPr>
          </a:p>
          <a:p>
            <a:pPr algn="ctr">
              <a:defRPr/>
            </a:pPr>
            <a:endParaRPr lang="zh-CN" altLang="en-US" sz="2800" dirty="0">
              <a:solidFill>
                <a:srgbClr val="0046AD"/>
              </a:solidFill>
            </a:endParaRPr>
          </a:p>
        </p:txBody>
      </p:sp>
      <p:sp>
        <p:nvSpPr>
          <p:cNvPr id="45" name="矩形 44"/>
          <p:cNvSpPr/>
          <p:nvPr/>
        </p:nvSpPr>
        <p:spPr>
          <a:xfrm>
            <a:off x="6858000" y="3429000"/>
            <a:ext cx="16764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CN" altLang="en-US" sz="1600" dirty="0">
                <a:solidFill>
                  <a:srgbClr val="000000"/>
                </a:solidFill>
              </a:rPr>
              <a:t>保护债权人利益的同时产生可供分配的股息</a:t>
            </a:r>
          </a:p>
        </p:txBody>
      </p:sp>
      <p:sp>
        <p:nvSpPr>
          <p:cNvPr id="47" name="矩形 46"/>
          <p:cNvSpPr/>
          <p:nvPr/>
        </p:nvSpPr>
        <p:spPr>
          <a:xfrm>
            <a:off x="3657600" y="5334000"/>
            <a:ext cx="13716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CN" altLang="en-US" sz="1600" dirty="0">
                <a:solidFill>
                  <a:srgbClr val="000000"/>
                </a:solidFill>
              </a:rPr>
              <a:t>现金流量表间接法</a:t>
            </a:r>
          </a:p>
        </p:txBody>
      </p:sp>
      <p:sp>
        <p:nvSpPr>
          <p:cNvPr id="48" name="右箭头 47"/>
          <p:cNvSpPr/>
          <p:nvPr/>
        </p:nvSpPr>
        <p:spPr>
          <a:xfrm>
            <a:off x="2286000" y="3886200"/>
            <a:ext cx="1371600" cy="609600"/>
          </a:xfrm>
          <a:prstGeom prst="rightArrow">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rgbClr val="000000"/>
                </a:solidFill>
              </a:rPr>
              <a:t>转化</a:t>
            </a:r>
          </a:p>
        </p:txBody>
      </p:sp>
      <p:sp>
        <p:nvSpPr>
          <p:cNvPr id="49" name="右箭头 48"/>
          <p:cNvSpPr/>
          <p:nvPr/>
        </p:nvSpPr>
        <p:spPr>
          <a:xfrm>
            <a:off x="5105400" y="3810000"/>
            <a:ext cx="1676400" cy="685800"/>
          </a:xfrm>
          <a:prstGeom prst="rightArrow">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rgbClr val="000000"/>
                </a:solidFill>
              </a:rPr>
              <a:t>收益过程</a:t>
            </a:r>
          </a:p>
        </p:txBody>
      </p:sp>
      <p:sp>
        <p:nvSpPr>
          <p:cNvPr id="50" name="右箭头 49"/>
          <p:cNvSpPr/>
          <p:nvPr/>
        </p:nvSpPr>
        <p:spPr>
          <a:xfrm rot="8847561" flipV="1">
            <a:off x="4900613" y="4973638"/>
            <a:ext cx="2327275" cy="712787"/>
          </a:xfrm>
          <a:prstGeom prst="rightArrow">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rgbClr val="000000"/>
                </a:solidFill>
              </a:rPr>
              <a:t>经营性现金流</a:t>
            </a:r>
          </a:p>
        </p:txBody>
      </p:sp>
      <p:sp>
        <p:nvSpPr>
          <p:cNvPr id="51" name="左右箭头 50"/>
          <p:cNvSpPr/>
          <p:nvPr/>
        </p:nvSpPr>
        <p:spPr>
          <a:xfrm rot="2207974">
            <a:off x="1419225" y="4956175"/>
            <a:ext cx="2493963" cy="747713"/>
          </a:xfrm>
          <a:prstGeom prst="leftRightArrow">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1400">
                <a:solidFill>
                  <a:srgbClr val="000000"/>
                </a:solidFill>
                <a:ea typeface="宋体" charset="-122"/>
              </a:rPr>
              <a:t>投资与筹资性现金流</a:t>
            </a:r>
          </a:p>
        </p:txBody>
      </p:sp>
      <p:sp>
        <p:nvSpPr>
          <p:cNvPr id="52" name="上下箭头 51"/>
          <p:cNvSpPr/>
          <p:nvPr/>
        </p:nvSpPr>
        <p:spPr>
          <a:xfrm>
            <a:off x="4114800" y="4495800"/>
            <a:ext cx="457200" cy="762000"/>
          </a:xfrm>
          <a:prstGeom prst="upDownArrow">
            <a:avLst/>
          </a:prstGeom>
          <a:solidFill>
            <a:schemeClr val="tx2">
              <a:lumMod val="6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en-US" sz="1400" dirty="0">
                <a:solidFill>
                  <a:srgbClr val="000000"/>
                </a:solidFill>
              </a:rPr>
              <a:t>经营</a:t>
            </a:r>
          </a:p>
        </p:txBody>
      </p:sp>
    </p:spTree>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pic>
        <p:nvPicPr>
          <p:cNvPr id="98306" name="Picture 5" descr="stocks_circled_black.jpg"/>
          <p:cNvPicPr>
            <a:picLocks noChangeArrowheads="1"/>
          </p:cNvPicPr>
          <p:nvPr/>
        </p:nvPicPr>
        <p:blipFill>
          <a:blip r:embed="rId3"/>
          <a:srcRect/>
          <a:stretch>
            <a:fillRect/>
          </a:stretch>
        </p:blipFill>
        <p:spPr bwMode="auto">
          <a:xfrm>
            <a:off x="6264275" y="1905000"/>
            <a:ext cx="2879725" cy="2879725"/>
          </a:xfrm>
          <a:prstGeom prst="rect">
            <a:avLst/>
          </a:prstGeom>
          <a:noFill/>
          <a:ln w="9525">
            <a:noFill/>
            <a:miter lim="800000"/>
            <a:headEnd/>
            <a:tailEnd/>
          </a:ln>
        </p:spPr>
      </p:pic>
      <p:sp>
        <p:nvSpPr>
          <p:cNvPr id="98307" name="Title 3"/>
          <p:cNvSpPr>
            <a:spLocks noGrp="1"/>
          </p:cNvSpPr>
          <p:nvPr>
            <p:ph type="title" idx="4294967295"/>
          </p:nvPr>
        </p:nvSpPr>
        <p:spPr/>
        <p:txBody>
          <a:bodyPr/>
          <a:lstStyle/>
          <a:p>
            <a:pPr eaLnBrk="1" hangingPunct="1"/>
            <a:r>
              <a:rPr lang="zh-CN" altLang="en-US" smtClean="0">
                <a:ea typeface="宋体" charset="-122"/>
              </a:rPr>
              <a:t>财务角度：</a:t>
            </a:r>
            <a:r>
              <a:rPr lang="en-US" altLang="zh-CN" smtClean="0">
                <a:ea typeface="宋体" charset="-122"/>
              </a:rPr>
              <a:t/>
            </a:r>
            <a:br>
              <a:rPr lang="en-US" altLang="zh-CN" smtClean="0">
                <a:ea typeface="宋体" charset="-122"/>
              </a:rPr>
            </a:br>
            <a:r>
              <a:rPr lang="zh-CN" altLang="en-US" smtClean="0">
                <a:ea typeface="宋体" charset="-122"/>
              </a:rPr>
              <a:t>投资者和债权人信息</a:t>
            </a:r>
            <a:endParaRPr lang="en-US" altLang="zh-CN" smtClean="0">
              <a:ea typeface="宋体" charset="-122"/>
            </a:endParaRPr>
          </a:p>
        </p:txBody>
      </p:sp>
      <p:sp>
        <p:nvSpPr>
          <p:cNvPr id="98308" name="Text Placeholder 4"/>
          <p:cNvSpPr>
            <a:spLocks noGrp="1"/>
          </p:cNvSpPr>
          <p:nvPr>
            <p:ph type="body" idx="4294967295"/>
          </p:nvPr>
        </p:nvSpPr>
        <p:spPr/>
        <p:txBody>
          <a:bodyPr/>
          <a:lstStyle/>
          <a:p>
            <a:pPr marL="342900" lvl="1" indent="-342900" eaLnBrk="1" hangingPunct="1">
              <a:buClr>
                <a:schemeClr val="tx1"/>
              </a:buClr>
              <a:buFontTx/>
              <a:buChar char="•"/>
            </a:pPr>
            <a:r>
              <a:rPr lang="zh-CN" altLang="en-US" sz="2000" smtClean="0">
                <a:ea typeface="宋体" charset="-122"/>
              </a:rPr>
              <a:t>关注投资者的投资决策</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资本分配信息</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有效市场的理性决策</a:t>
            </a:r>
            <a:endParaRPr lang="en-US" altLang="zh-CN" sz="2000" smtClean="0">
              <a:ea typeface="宋体" charset="-122"/>
            </a:endParaRPr>
          </a:p>
          <a:p>
            <a:pPr marL="342900" lvl="1" indent="-342900" eaLnBrk="1" hangingPunct="1">
              <a:buClr>
                <a:schemeClr val="tx1"/>
              </a:buClr>
              <a:buFontTx/>
              <a:buChar char="•"/>
            </a:pPr>
            <a:r>
              <a:rPr lang="zh-CN" altLang="en-US" sz="2000" smtClean="0">
                <a:ea typeface="宋体" charset="-122"/>
              </a:rPr>
              <a:t>关注</a:t>
            </a:r>
            <a:r>
              <a:rPr lang="zh-CN" altLang="en-US" sz="2000" u="sng" smtClean="0">
                <a:ea typeface="宋体" charset="-122"/>
              </a:rPr>
              <a:t>未来</a:t>
            </a:r>
            <a:r>
              <a:rPr lang="zh-CN" altLang="en-US" sz="2000" smtClean="0">
                <a:ea typeface="宋体" charset="-122"/>
              </a:rPr>
              <a:t>现金流</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根据未来现金流的折现值估值</a:t>
            </a:r>
            <a:endParaRPr lang="en-US" altLang="zh-CN" sz="2000" smtClean="0">
              <a:ea typeface="宋体" charset="-122"/>
            </a:endParaRPr>
          </a:p>
          <a:p>
            <a:pPr marL="742950" lvl="2" indent="-342900" eaLnBrk="1" hangingPunct="1">
              <a:buClr>
                <a:schemeClr val="tx1"/>
              </a:buClr>
            </a:pPr>
            <a:r>
              <a:rPr lang="zh-CN" altLang="en-US" sz="2000" u="sng" smtClean="0">
                <a:ea typeface="宋体" charset="-122"/>
              </a:rPr>
              <a:t>历史</a:t>
            </a:r>
            <a:r>
              <a:rPr lang="zh-CN" altLang="en-US" sz="2000" smtClean="0">
                <a:ea typeface="宋体" charset="-122"/>
              </a:rPr>
              <a:t>交易的数额是不相关的</a:t>
            </a:r>
            <a:endParaRPr lang="en-US" altLang="zh-CN" sz="2000" smtClean="0">
              <a:ea typeface="宋体" charset="-122"/>
            </a:endParaRPr>
          </a:p>
          <a:p>
            <a:pPr marL="342900" lvl="1" indent="-342900" eaLnBrk="1" hangingPunct="1">
              <a:buClr>
                <a:schemeClr val="tx1"/>
              </a:buClr>
              <a:buFont typeface="Arial" charset="0"/>
              <a:buChar char="•"/>
            </a:pPr>
            <a:r>
              <a:rPr lang="zh-CN" altLang="en-US" sz="2000" smtClean="0">
                <a:ea typeface="宋体" charset="-122"/>
              </a:rPr>
              <a:t>无偏地确认</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在可估计的情况下确认利得和损失</a:t>
            </a:r>
            <a:endParaRPr lang="en-US" altLang="zh-CN" sz="2000" smtClean="0">
              <a:ea typeface="宋体" charset="-122"/>
            </a:endParaRPr>
          </a:p>
          <a:p>
            <a:pPr marL="742950" lvl="2" indent="-342900" eaLnBrk="1" hangingPunct="1">
              <a:buClr>
                <a:schemeClr val="tx1"/>
              </a:buClr>
            </a:pPr>
            <a:r>
              <a:rPr lang="zh-CN" altLang="en-US" sz="2000" smtClean="0">
                <a:ea typeface="宋体" charset="-122"/>
              </a:rPr>
              <a:t>无需关注交易本身、法律权利或者法律责任</a:t>
            </a:r>
            <a:endParaRPr lang="en-US" altLang="zh-CN" sz="2400" smtClean="0">
              <a:ea typeface="宋体" charset="-122"/>
            </a:endParaRPr>
          </a:p>
        </p:txBody>
      </p:sp>
    </p:spTree>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矩形 1"/>
          <p:cNvSpPr/>
          <p:nvPr/>
        </p:nvSpPr>
        <p:spPr>
          <a:xfrm>
            <a:off x="2133600" y="1905000"/>
            <a:ext cx="4267200" cy="4572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99331" name="Title 3"/>
          <p:cNvSpPr>
            <a:spLocks noGrp="1"/>
          </p:cNvSpPr>
          <p:nvPr>
            <p:ph type="title" idx="4294967295"/>
          </p:nvPr>
        </p:nvSpPr>
        <p:spPr/>
        <p:txBody>
          <a:bodyPr/>
          <a:lstStyle/>
          <a:p>
            <a:pPr eaLnBrk="1" hangingPunct="1"/>
            <a:r>
              <a:rPr lang="zh-CN" altLang="en-US" smtClean="0">
                <a:ea typeface="宋体" charset="-122"/>
              </a:rPr>
              <a:t>内在一致性与财务报表列报建议</a:t>
            </a:r>
            <a:r>
              <a:rPr lang="en-US" altLang="zh-CN" sz="2400" smtClean="0">
                <a:ea typeface="宋体" charset="-122"/>
              </a:rPr>
              <a:t/>
            </a:r>
            <a:br>
              <a:rPr lang="en-US" altLang="zh-CN" sz="2400" smtClean="0">
                <a:ea typeface="宋体" charset="-122"/>
              </a:rPr>
            </a:br>
            <a:r>
              <a:rPr lang="zh-CN" altLang="en-US" sz="2400" smtClean="0">
                <a:ea typeface="宋体" charset="-122"/>
              </a:rPr>
              <a:t>目的</a:t>
            </a:r>
            <a:r>
              <a:rPr lang="en-US" altLang="zh-CN" sz="2400" smtClean="0">
                <a:ea typeface="宋体" charset="-122"/>
              </a:rPr>
              <a:t>: </a:t>
            </a:r>
            <a:r>
              <a:rPr lang="zh-CN" altLang="en-US" sz="2400" smtClean="0">
                <a:ea typeface="宋体" charset="-122"/>
              </a:rPr>
              <a:t>按照未来现金流预测进行会计处理</a:t>
            </a:r>
            <a:endParaRPr lang="en-US" altLang="zh-CN" sz="2000" smtClean="0">
              <a:ea typeface="宋体" charset="-122"/>
            </a:endParaRPr>
          </a:p>
        </p:txBody>
      </p:sp>
      <p:sp>
        <p:nvSpPr>
          <p:cNvPr id="99332" name="TextBox 4"/>
          <p:cNvSpPr txBox="1">
            <a:spLocks noChangeArrowheads="1"/>
          </p:cNvSpPr>
          <p:nvPr/>
        </p:nvSpPr>
        <p:spPr bwMode="auto">
          <a:xfrm>
            <a:off x="2819400" y="1600200"/>
            <a:ext cx="2667000" cy="1952625"/>
          </a:xfrm>
          <a:prstGeom prst="rect">
            <a:avLst/>
          </a:prstGeom>
          <a:noFill/>
          <a:ln w="9525">
            <a:noFill/>
            <a:miter lim="800000"/>
            <a:headEnd/>
            <a:tailEnd/>
          </a:ln>
        </p:spPr>
        <p:txBody>
          <a:bodyPr>
            <a:spAutoFit/>
          </a:bodyPr>
          <a:lstStyle/>
          <a:p>
            <a:endParaRPr lang="en-US" altLang="zh-CN" sz="2000">
              <a:solidFill>
                <a:srgbClr val="000000"/>
              </a:solidFill>
            </a:endParaRPr>
          </a:p>
          <a:p>
            <a:r>
              <a:rPr lang="zh-CN" altLang="en-US">
                <a:solidFill>
                  <a:srgbClr val="000000"/>
                </a:solidFill>
              </a:rPr>
              <a:t>内在一致的现金流</a:t>
            </a:r>
            <a:endParaRPr lang="en-US" altLang="zh-CN">
              <a:solidFill>
                <a:srgbClr val="000000"/>
              </a:solidFill>
            </a:endParaRPr>
          </a:p>
          <a:p>
            <a:endParaRPr lang="en-US" altLang="zh-CN" sz="2800">
              <a:solidFill>
                <a:srgbClr val="000000"/>
              </a:solidFill>
            </a:endParaRPr>
          </a:p>
          <a:p>
            <a:endParaRPr lang="en-US" altLang="zh-CN" sz="2800">
              <a:solidFill>
                <a:srgbClr val="000000"/>
              </a:solidFill>
            </a:endParaRPr>
          </a:p>
          <a:p>
            <a:endParaRPr lang="zh-CN" altLang="en-US" sz="2800">
              <a:solidFill>
                <a:srgbClr val="000000"/>
              </a:solidFill>
            </a:endParaRPr>
          </a:p>
        </p:txBody>
      </p:sp>
      <p:cxnSp>
        <p:nvCxnSpPr>
          <p:cNvPr id="11" name="直接连接符 10"/>
          <p:cNvCxnSpPr/>
          <p:nvPr/>
        </p:nvCxnSpPr>
        <p:spPr>
          <a:xfrm>
            <a:off x="2819400" y="1905000"/>
            <a:ext cx="457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819400" y="2286000"/>
            <a:ext cx="16764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819400" y="1941513"/>
            <a:ext cx="0" cy="61912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9336" name="TextBox 21"/>
          <p:cNvSpPr txBox="1">
            <a:spLocks noChangeArrowheads="1"/>
          </p:cNvSpPr>
          <p:nvPr/>
        </p:nvSpPr>
        <p:spPr bwMode="auto">
          <a:xfrm>
            <a:off x="762000" y="2819400"/>
            <a:ext cx="1676400" cy="307975"/>
          </a:xfrm>
          <a:prstGeom prst="rect">
            <a:avLst/>
          </a:prstGeom>
          <a:noFill/>
          <a:ln w="9525">
            <a:noFill/>
            <a:miter lim="800000"/>
            <a:headEnd/>
            <a:tailEnd/>
          </a:ln>
        </p:spPr>
        <p:txBody>
          <a:bodyPr>
            <a:spAutoFit/>
          </a:bodyPr>
          <a:lstStyle/>
          <a:p>
            <a:r>
              <a:rPr lang="zh-CN" altLang="en-US" sz="1400">
                <a:solidFill>
                  <a:srgbClr val="000000"/>
                </a:solidFill>
              </a:rPr>
              <a:t>财务状况表</a:t>
            </a:r>
          </a:p>
        </p:txBody>
      </p:sp>
      <p:sp>
        <p:nvSpPr>
          <p:cNvPr id="99337" name="TextBox 22"/>
          <p:cNvSpPr txBox="1">
            <a:spLocks noChangeArrowheads="1"/>
          </p:cNvSpPr>
          <p:nvPr/>
        </p:nvSpPr>
        <p:spPr bwMode="auto">
          <a:xfrm>
            <a:off x="1981200" y="2819400"/>
            <a:ext cx="1676400" cy="954088"/>
          </a:xfrm>
          <a:prstGeom prst="rect">
            <a:avLst/>
          </a:prstGeom>
          <a:noFill/>
          <a:ln w="9525">
            <a:noFill/>
            <a:miter lim="800000"/>
            <a:headEnd/>
            <a:tailEnd/>
          </a:ln>
        </p:spPr>
        <p:txBody>
          <a:bodyPr>
            <a:spAutoFit/>
          </a:bodyPr>
          <a:lstStyle/>
          <a:p>
            <a:r>
              <a:rPr lang="zh-CN" altLang="en-US" sz="1400">
                <a:solidFill>
                  <a:srgbClr val="000000"/>
                </a:solidFill>
              </a:rPr>
              <a:t>收入确认</a:t>
            </a:r>
            <a:endParaRPr lang="en-US" altLang="zh-CN" sz="1400">
              <a:solidFill>
                <a:srgbClr val="000000"/>
              </a:solidFill>
            </a:endParaRPr>
          </a:p>
          <a:p>
            <a:r>
              <a:rPr lang="zh-CN" altLang="en-US" sz="1400">
                <a:solidFill>
                  <a:srgbClr val="000000"/>
                </a:solidFill>
              </a:rPr>
              <a:t>资产</a:t>
            </a:r>
            <a:r>
              <a:rPr lang="en-US" altLang="zh-CN" sz="1400">
                <a:solidFill>
                  <a:srgbClr val="000000"/>
                </a:solidFill>
              </a:rPr>
              <a:t>/</a:t>
            </a:r>
            <a:r>
              <a:rPr lang="zh-CN" altLang="en-US" sz="1400">
                <a:solidFill>
                  <a:srgbClr val="000000"/>
                </a:solidFill>
              </a:rPr>
              <a:t>负债确认</a:t>
            </a:r>
            <a:endParaRPr lang="en-US" altLang="zh-CN" sz="1400">
              <a:solidFill>
                <a:srgbClr val="000000"/>
              </a:solidFill>
            </a:endParaRPr>
          </a:p>
          <a:p>
            <a:r>
              <a:rPr lang="zh-CN" altLang="en-US" sz="1400">
                <a:solidFill>
                  <a:srgbClr val="000000"/>
                </a:solidFill>
              </a:rPr>
              <a:t>重新计量</a:t>
            </a:r>
            <a:endParaRPr lang="en-US" altLang="zh-CN" sz="1400">
              <a:solidFill>
                <a:srgbClr val="000000"/>
              </a:solidFill>
            </a:endParaRPr>
          </a:p>
          <a:p>
            <a:r>
              <a:rPr lang="zh-CN" altLang="en-US" sz="1400">
                <a:solidFill>
                  <a:srgbClr val="000000"/>
                </a:solidFill>
              </a:rPr>
              <a:t>终止确认</a:t>
            </a:r>
          </a:p>
        </p:txBody>
      </p:sp>
      <p:sp>
        <p:nvSpPr>
          <p:cNvPr id="99338" name="TextBox 23"/>
          <p:cNvSpPr txBox="1">
            <a:spLocks noChangeArrowheads="1"/>
          </p:cNvSpPr>
          <p:nvPr/>
        </p:nvSpPr>
        <p:spPr bwMode="auto">
          <a:xfrm>
            <a:off x="3429000" y="2873375"/>
            <a:ext cx="1676400" cy="307975"/>
          </a:xfrm>
          <a:prstGeom prst="rect">
            <a:avLst/>
          </a:prstGeom>
          <a:noFill/>
          <a:ln w="9525">
            <a:noFill/>
            <a:miter lim="800000"/>
            <a:headEnd/>
            <a:tailEnd/>
          </a:ln>
        </p:spPr>
        <p:txBody>
          <a:bodyPr>
            <a:spAutoFit/>
          </a:bodyPr>
          <a:lstStyle/>
          <a:p>
            <a:r>
              <a:rPr lang="zh-CN" altLang="en-US" sz="1400">
                <a:solidFill>
                  <a:srgbClr val="000000"/>
                </a:solidFill>
              </a:rPr>
              <a:t>综合损益表</a:t>
            </a:r>
          </a:p>
        </p:txBody>
      </p:sp>
      <p:sp>
        <p:nvSpPr>
          <p:cNvPr id="99339" name="TextBox 24"/>
          <p:cNvSpPr txBox="1">
            <a:spLocks noChangeArrowheads="1"/>
          </p:cNvSpPr>
          <p:nvPr/>
        </p:nvSpPr>
        <p:spPr bwMode="auto">
          <a:xfrm>
            <a:off x="5257800" y="3124200"/>
            <a:ext cx="1676400" cy="307975"/>
          </a:xfrm>
          <a:prstGeom prst="rect">
            <a:avLst/>
          </a:prstGeom>
          <a:noFill/>
          <a:ln w="9525">
            <a:noFill/>
            <a:miter lim="800000"/>
            <a:headEnd/>
            <a:tailEnd/>
          </a:ln>
        </p:spPr>
        <p:txBody>
          <a:bodyPr>
            <a:spAutoFit/>
          </a:bodyPr>
          <a:lstStyle/>
          <a:p>
            <a:r>
              <a:rPr lang="zh-CN" altLang="en-US" sz="1400">
                <a:solidFill>
                  <a:srgbClr val="000000"/>
                </a:solidFill>
              </a:rPr>
              <a:t>现金收支</a:t>
            </a:r>
          </a:p>
        </p:txBody>
      </p:sp>
      <p:sp>
        <p:nvSpPr>
          <p:cNvPr id="99340" name="TextBox 25"/>
          <p:cNvSpPr txBox="1">
            <a:spLocks noChangeArrowheads="1"/>
          </p:cNvSpPr>
          <p:nvPr/>
        </p:nvSpPr>
        <p:spPr bwMode="auto">
          <a:xfrm>
            <a:off x="6553200" y="2895600"/>
            <a:ext cx="1676400" cy="307975"/>
          </a:xfrm>
          <a:prstGeom prst="rect">
            <a:avLst/>
          </a:prstGeom>
          <a:noFill/>
          <a:ln w="9525">
            <a:noFill/>
            <a:miter lim="800000"/>
            <a:headEnd/>
            <a:tailEnd/>
          </a:ln>
        </p:spPr>
        <p:txBody>
          <a:bodyPr>
            <a:spAutoFit/>
          </a:bodyPr>
          <a:lstStyle/>
          <a:p>
            <a:r>
              <a:rPr lang="zh-CN" altLang="en-US" sz="1400">
                <a:solidFill>
                  <a:srgbClr val="000000"/>
                </a:solidFill>
              </a:rPr>
              <a:t>现金流量表</a:t>
            </a:r>
          </a:p>
        </p:txBody>
      </p:sp>
      <p:graphicFrame>
        <p:nvGraphicFramePr>
          <p:cNvPr id="99380" name="Group 52"/>
          <p:cNvGraphicFramePr>
            <a:graphicFrameLocks noGrp="1"/>
          </p:cNvGraphicFramePr>
          <p:nvPr/>
        </p:nvGraphicFramePr>
        <p:xfrm>
          <a:off x="533400" y="3429000"/>
          <a:ext cx="1295400" cy="1262063"/>
        </p:xfrm>
        <a:graphic>
          <a:graphicData uri="http://schemas.openxmlformats.org/drawingml/2006/table">
            <a:tbl>
              <a:tblPr/>
              <a:tblGrid>
                <a:gridCol w="1295400"/>
              </a:tblGrid>
              <a:tr h="5191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charset="0"/>
                          <a:ea typeface="宋体" charset="-122"/>
                        </a:rPr>
                        <a:t>核心经营、投资及筹资活动</a:t>
                      </a:r>
                    </a:p>
                  </a:txBody>
                  <a:tcPr marL="91437" marR="91437"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charset="0"/>
                          <a:ea typeface="宋体" charset="-122"/>
                        </a:rPr>
                        <a:t>非核心部分</a:t>
                      </a:r>
                    </a:p>
                  </a:txBody>
                  <a:tcPr marL="91437" marR="91437"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3714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Arial" charset="0"/>
                          <a:ea typeface="宋体" charset="-122"/>
                        </a:rPr>
                        <a:t>筹资</a:t>
                      </a:r>
                    </a:p>
                  </a:txBody>
                  <a:tcPr marL="91437" marR="91437" marT="45743" marB="45743"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8" name="表格 27"/>
          <p:cNvGraphicFramePr>
            <a:graphicFrameLocks noGrp="1"/>
          </p:cNvGraphicFramePr>
          <p:nvPr/>
        </p:nvGraphicFramePr>
        <p:xfrm>
          <a:off x="3429000" y="3429000"/>
          <a:ext cx="1371600" cy="1274763"/>
        </p:xfrm>
        <a:graphic>
          <a:graphicData uri="http://schemas.openxmlformats.org/drawingml/2006/table">
            <a:tbl>
              <a:tblPr/>
              <a:tblGrid>
                <a:gridCol w="1371600"/>
              </a:tblGrid>
              <a:tr h="4222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charset="0"/>
                          <a:ea typeface="宋体" charset="-122"/>
                        </a:rPr>
                        <a:t>核心活动</a:t>
                      </a:r>
                    </a:p>
                  </a:txBody>
                  <a:tcPr marL="91442" marR="9144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3397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charset="0"/>
                          <a:ea typeface="宋体" charset="-122"/>
                        </a:rPr>
                        <a:t>非核心部分</a:t>
                      </a:r>
                    </a:p>
                  </a:txBody>
                  <a:tcPr marL="91442" marR="9144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512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Arial" charset="0"/>
                          <a:ea typeface="宋体" charset="-122"/>
                        </a:rPr>
                        <a:t>筹资</a:t>
                      </a:r>
                    </a:p>
                  </a:txBody>
                  <a:tcPr marL="91442" marR="91442" marT="45711" marB="4571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graphicFrame>
        <p:nvGraphicFramePr>
          <p:cNvPr id="29" name="表格 28"/>
          <p:cNvGraphicFramePr>
            <a:graphicFrameLocks noGrp="1"/>
          </p:cNvGraphicFramePr>
          <p:nvPr/>
        </p:nvGraphicFramePr>
        <p:xfrm>
          <a:off x="6477000" y="3352800"/>
          <a:ext cx="1524000" cy="1346200"/>
        </p:xfrm>
        <a:graphic>
          <a:graphicData uri="http://schemas.openxmlformats.org/drawingml/2006/table">
            <a:tbl>
              <a:tblPr/>
              <a:tblGrid>
                <a:gridCol w="1524000"/>
              </a:tblGrid>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charset="0"/>
                          <a:ea typeface="宋体" charset="-122"/>
                        </a:rPr>
                        <a:t>自由现金流</a:t>
                      </a:r>
                    </a:p>
                  </a:txBody>
                  <a:tcPr marL="91442" marR="91442"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a:noFill/>
                    </a:lnTlToBr>
                    <a:lnBlToTr>
                      <a:noFill/>
                    </a:lnBlToTr>
                    <a:solidFill>
                      <a:schemeClr val="accent1"/>
                    </a:solidFill>
                  </a:tcPr>
                </a:tc>
              </a:tr>
              <a:tr h="4572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Arial" charset="0"/>
                          <a:ea typeface="宋体" charset="-122"/>
                        </a:rPr>
                        <a:t>非核心部分</a:t>
                      </a:r>
                    </a:p>
                  </a:txBody>
                  <a:tcPr marL="91442" marR="91442"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r h="431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Arial" charset="0"/>
                          <a:ea typeface="宋体" charset="-122"/>
                        </a:rPr>
                        <a:t>筹资</a:t>
                      </a:r>
                    </a:p>
                  </a:txBody>
                  <a:tcPr marL="91442" marR="91442" marT="45745" marB="45745"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FF"/>
                    </a:solidFill>
                  </a:tcPr>
                </a:tc>
              </a:tr>
            </a:tbl>
          </a:graphicData>
        </a:graphic>
      </p:graphicFrame>
      <p:sp>
        <p:nvSpPr>
          <p:cNvPr id="30" name="右箭头 29"/>
          <p:cNvSpPr/>
          <p:nvPr/>
        </p:nvSpPr>
        <p:spPr>
          <a:xfrm>
            <a:off x="1828800" y="3810000"/>
            <a:ext cx="1600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31" name="右箭头 30"/>
          <p:cNvSpPr/>
          <p:nvPr/>
        </p:nvSpPr>
        <p:spPr>
          <a:xfrm flipV="1">
            <a:off x="4800600" y="3779838"/>
            <a:ext cx="1676400" cy="4603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32" name="右箭头 31"/>
          <p:cNvSpPr/>
          <p:nvPr/>
        </p:nvSpPr>
        <p:spPr>
          <a:xfrm>
            <a:off x="4800600" y="4038600"/>
            <a:ext cx="16764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33" name="右箭头 32"/>
          <p:cNvSpPr/>
          <p:nvPr/>
        </p:nvSpPr>
        <p:spPr>
          <a:xfrm>
            <a:off x="1828800" y="4114800"/>
            <a:ext cx="1600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34" name="右箭头 33"/>
          <p:cNvSpPr/>
          <p:nvPr/>
        </p:nvSpPr>
        <p:spPr>
          <a:xfrm>
            <a:off x="4800600" y="4419600"/>
            <a:ext cx="16764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35" name="右箭头 34"/>
          <p:cNvSpPr/>
          <p:nvPr/>
        </p:nvSpPr>
        <p:spPr>
          <a:xfrm>
            <a:off x="1828800" y="4495800"/>
            <a:ext cx="1600200" cy="460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rgbClr val="0046AD"/>
              </a:solidFill>
            </a:endParaRPr>
          </a:p>
        </p:txBody>
      </p:sp>
      <p:sp>
        <p:nvSpPr>
          <p:cNvPr id="99377" name="TextBox 44"/>
          <p:cNvSpPr txBox="1">
            <a:spLocks noChangeArrowheads="1"/>
          </p:cNvSpPr>
          <p:nvPr/>
        </p:nvSpPr>
        <p:spPr bwMode="auto">
          <a:xfrm>
            <a:off x="533400" y="5029200"/>
            <a:ext cx="1600200" cy="2032000"/>
          </a:xfrm>
          <a:prstGeom prst="rect">
            <a:avLst/>
          </a:prstGeom>
          <a:noFill/>
          <a:ln w="9525">
            <a:noFill/>
            <a:miter lim="800000"/>
            <a:headEnd/>
            <a:tailEnd/>
          </a:ln>
        </p:spPr>
        <p:txBody>
          <a:bodyPr>
            <a:spAutoFit/>
          </a:bodyPr>
          <a:lstStyle/>
          <a:p>
            <a:r>
              <a:rPr lang="zh-CN" altLang="en-US" sz="1400">
                <a:solidFill>
                  <a:srgbClr val="000000"/>
                </a:solidFill>
              </a:rPr>
              <a:t>预测的未来现金流表</a:t>
            </a:r>
            <a:endParaRPr lang="en-US" altLang="zh-CN" sz="1400">
              <a:solidFill>
                <a:srgbClr val="000000"/>
              </a:solidFill>
            </a:endParaRPr>
          </a:p>
          <a:p>
            <a:r>
              <a:rPr lang="zh-CN" altLang="en-US" sz="1400">
                <a:solidFill>
                  <a:srgbClr val="000000"/>
                </a:solidFill>
              </a:rPr>
              <a:t>初次确认和后续变更</a:t>
            </a:r>
            <a:endParaRPr lang="en-US" altLang="zh-CN" sz="1400">
              <a:solidFill>
                <a:srgbClr val="000000"/>
              </a:solidFill>
            </a:endParaRPr>
          </a:p>
          <a:p>
            <a:r>
              <a:rPr lang="zh-CN" altLang="en-US" sz="1400">
                <a:solidFill>
                  <a:srgbClr val="000000"/>
                </a:solidFill>
              </a:rPr>
              <a:t>以脱手价值计量</a:t>
            </a:r>
            <a:endParaRPr lang="en-US" altLang="zh-CN" sz="1400">
              <a:solidFill>
                <a:srgbClr val="000000"/>
              </a:solidFill>
            </a:endParaRPr>
          </a:p>
          <a:p>
            <a:endParaRPr lang="en-US" altLang="zh-CN" sz="2800">
              <a:solidFill>
                <a:srgbClr val="000000"/>
              </a:solidFill>
            </a:endParaRPr>
          </a:p>
          <a:p>
            <a:endParaRPr lang="zh-CN" altLang="en-US" sz="2800">
              <a:solidFill>
                <a:srgbClr val="000000"/>
              </a:solidFill>
            </a:endParaRPr>
          </a:p>
        </p:txBody>
      </p:sp>
      <p:sp>
        <p:nvSpPr>
          <p:cNvPr id="99378" name="TextBox 45"/>
          <p:cNvSpPr txBox="1">
            <a:spLocks noChangeArrowheads="1"/>
          </p:cNvSpPr>
          <p:nvPr/>
        </p:nvSpPr>
        <p:spPr bwMode="auto">
          <a:xfrm>
            <a:off x="3352800" y="5041900"/>
            <a:ext cx="1600200" cy="1582738"/>
          </a:xfrm>
          <a:prstGeom prst="rect">
            <a:avLst/>
          </a:prstGeom>
          <a:noFill/>
          <a:ln w="9525">
            <a:noFill/>
            <a:miter lim="800000"/>
            <a:headEnd/>
            <a:tailEnd/>
          </a:ln>
        </p:spPr>
        <p:txBody>
          <a:bodyPr>
            <a:spAutoFit/>
          </a:bodyPr>
          <a:lstStyle/>
          <a:p>
            <a:r>
              <a:rPr lang="zh-CN" altLang="en-US" sz="1400">
                <a:solidFill>
                  <a:srgbClr val="000000"/>
                </a:solidFill>
              </a:rPr>
              <a:t>预测的未来现金流变更表</a:t>
            </a:r>
            <a:endParaRPr lang="en-US" altLang="zh-CN" sz="1400">
              <a:solidFill>
                <a:srgbClr val="000000"/>
              </a:solidFill>
            </a:endParaRPr>
          </a:p>
          <a:p>
            <a:r>
              <a:rPr lang="zh-CN" altLang="en-US" sz="1400">
                <a:solidFill>
                  <a:srgbClr val="000000"/>
                </a:solidFill>
              </a:rPr>
              <a:t>该表现在是多余的并没有什么价值</a:t>
            </a:r>
            <a:endParaRPr lang="en-US" altLang="zh-CN" sz="1400">
              <a:solidFill>
                <a:srgbClr val="000000"/>
              </a:solidFill>
            </a:endParaRPr>
          </a:p>
          <a:p>
            <a:endParaRPr lang="zh-CN" altLang="en-US" sz="2800">
              <a:solidFill>
                <a:srgbClr val="000000"/>
              </a:solidFill>
            </a:endParaRPr>
          </a:p>
        </p:txBody>
      </p:sp>
      <p:sp>
        <p:nvSpPr>
          <p:cNvPr id="99379" name="TextBox 46"/>
          <p:cNvSpPr txBox="1">
            <a:spLocks noChangeArrowheads="1"/>
          </p:cNvSpPr>
          <p:nvPr/>
        </p:nvSpPr>
        <p:spPr bwMode="auto">
          <a:xfrm>
            <a:off x="6477000" y="5029200"/>
            <a:ext cx="1600200" cy="1816100"/>
          </a:xfrm>
          <a:prstGeom prst="rect">
            <a:avLst/>
          </a:prstGeom>
          <a:noFill/>
          <a:ln w="9525">
            <a:noFill/>
            <a:miter lim="800000"/>
            <a:headEnd/>
            <a:tailEnd/>
          </a:ln>
        </p:spPr>
        <p:txBody>
          <a:bodyPr>
            <a:spAutoFit/>
          </a:bodyPr>
          <a:lstStyle/>
          <a:p>
            <a:r>
              <a:rPr lang="zh-CN" altLang="en-US" sz="1400">
                <a:solidFill>
                  <a:srgbClr val="000000"/>
                </a:solidFill>
              </a:rPr>
              <a:t>现金流量表</a:t>
            </a:r>
            <a:endParaRPr lang="en-US" altLang="zh-CN" sz="1400">
              <a:solidFill>
                <a:srgbClr val="000000"/>
              </a:solidFill>
            </a:endParaRPr>
          </a:p>
          <a:p>
            <a:endParaRPr lang="en-US" altLang="zh-CN" sz="1400">
              <a:solidFill>
                <a:srgbClr val="000000"/>
              </a:solidFill>
            </a:endParaRPr>
          </a:p>
          <a:p>
            <a:endParaRPr lang="en-US" altLang="zh-CN" sz="1400">
              <a:solidFill>
                <a:srgbClr val="000000"/>
              </a:solidFill>
            </a:endParaRPr>
          </a:p>
          <a:p>
            <a:endParaRPr lang="en-US" altLang="zh-CN" sz="1400">
              <a:solidFill>
                <a:srgbClr val="000000"/>
              </a:solidFill>
            </a:endParaRPr>
          </a:p>
          <a:p>
            <a:r>
              <a:rPr lang="zh-CN" altLang="en-US" sz="1400">
                <a:solidFill>
                  <a:srgbClr val="000000"/>
                </a:solidFill>
              </a:rPr>
              <a:t>现金流量表直接法</a:t>
            </a:r>
            <a:endParaRPr lang="en-US" altLang="zh-CN" sz="2800">
              <a:solidFill>
                <a:srgbClr val="000000"/>
              </a:solidFill>
            </a:endParaRPr>
          </a:p>
          <a:p>
            <a:endParaRPr lang="zh-CN" altLang="en-US" sz="2800">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1" name="Picture 5" descr="blurb_terracotta.JPG"/>
          <p:cNvPicPr>
            <a:picLocks noChangeArrowheads="1"/>
          </p:cNvPicPr>
          <p:nvPr/>
        </p:nvPicPr>
        <p:blipFill>
          <a:blip r:embed="rId3"/>
          <a:srcRect t="12894" b="18338"/>
          <a:stretch>
            <a:fillRect/>
          </a:stretch>
        </p:blipFill>
        <p:spPr bwMode="auto">
          <a:xfrm>
            <a:off x="4953000" y="4495800"/>
            <a:ext cx="2424113" cy="1998663"/>
          </a:xfrm>
          <a:prstGeom prst="rect">
            <a:avLst/>
          </a:prstGeom>
          <a:noFill/>
          <a:ln w="9525">
            <a:noFill/>
            <a:miter lim="800000"/>
            <a:headEnd/>
            <a:tailEnd/>
          </a:ln>
        </p:spPr>
      </p:pic>
      <p:sp>
        <p:nvSpPr>
          <p:cNvPr id="81922" name="Rectangle 6"/>
          <p:cNvSpPr>
            <a:spLocks noChangeArrowheads="1"/>
          </p:cNvSpPr>
          <p:nvPr/>
        </p:nvSpPr>
        <p:spPr bwMode="auto">
          <a:xfrm>
            <a:off x="5102225" y="4781550"/>
            <a:ext cx="2266950" cy="708025"/>
          </a:xfrm>
          <a:prstGeom prst="rect">
            <a:avLst/>
          </a:prstGeom>
          <a:noFill/>
          <a:ln w="9525">
            <a:noFill/>
            <a:miter lim="800000"/>
            <a:headEnd/>
            <a:tailEnd/>
          </a:ln>
        </p:spPr>
        <p:txBody>
          <a:bodyPr>
            <a:spAutoFit/>
          </a:bodyPr>
          <a:lstStyle/>
          <a:p>
            <a:pPr algn="ctr"/>
            <a:r>
              <a:rPr lang="zh-CN" altLang="en-US" sz="2000">
                <a:solidFill>
                  <a:srgbClr val="000000"/>
                </a:solidFill>
              </a:rPr>
              <a:t>全部观点</a:t>
            </a:r>
            <a:endParaRPr lang="en-US" altLang="zh-CN" sz="2000">
              <a:solidFill>
                <a:srgbClr val="000000"/>
              </a:solidFill>
            </a:endParaRPr>
          </a:p>
          <a:p>
            <a:pPr algn="ctr"/>
            <a:r>
              <a:rPr lang="zh-CN" altLang="en-US" sz="2000">
                <a:solidFill>
                  <a:srgbClr val="000000"/>
                </a:solidFill>
              </a:rPr>
              <a:t>仅代表个人</a:t>
            </a:r>
          </a:p>
        </p:txBody>
      </p:sp>
      <p:sp>
        <p:nvSpPr>
          <p:cNvPr id="81923" name="Title 3"/>
          <p:cNvSpPr>
            <a:spLocks noGrp="1"/>
          </p:cNvSpPr>
          <p:nvPr>
            <p:ph type="title" idx="4294967295"/>
          </p:nvPr>
        </p:nvSpPr>
        <p:spPr/>
        <p:txBody>
          <a:bodyPr/>
          <a:lstStyle/>
          <a:p>
            <a:pPr eaLnBrk="1" hangingPunct="1"/>
            <a:r>
              <a:rPr lang="zh-CN" altLang="en-US" smtClean="0">
                <a:ea typeface="宋体" charset="-122"/>
              </a:rPr>
              <a:t>声明</a:t>
            </a:r>
            <a:endParaRPr lang="en-US" altLang="zh-CN" smtClean="0">
              <a:ea typeface="宋体" charset="-122"/>
            </a:endParaRPr>
          </a:p>
        </p:txBody>
      </p:sp>
      <p:sp>
        <p:nvSpPr>
          <p:cNvPr id="81924" name="Text Placeholder 4"/>
          <p:cNvSpPr>
            <a:spLocks noGrp="1"/>
          </p:cNvSpPr>
          <p:nvPr>
            <p:ph type="body" idx="4294967295"/>
          </p:nvPr>
        </p:nvSpPr>
        <p:spPr>
          <a:xfrm>
            <a:off x="381000" y="2133600"/>
            <a:ext cx="8423275" cy="1981200"/>
          </a:xfrm>
        </p:spPr>
        <p:txBody>
          <a:bodyPr/>
          <a:lstStyle/>
          <a:p>
            <a:pPr marL="0" indent="0" eaLnBrk="1" hangingPunct="1">
              <a:buClr>
                <a:schemeClr val="tx1"/>
              </a:buClr>
              <a:buFontTx/>
              <a:buNone/>
            </a:pPr>
            <a:r>
              <a:rPr lang="zh-CN" altLang="en-US" sz="1600" smtClean="0">
                <a:ea typeface="宋体" charset="-122"/>
              </a:rPr>
              <a:t>本讲座并不是针对讲座涉及的内容进行综合分析，它包含了在正式发布之前亟待改善的指南建议。所有的相关事项及情形，包括适宜的官方文件，都需要经过考量并得出结论，而这些结论也正与本次讲座中强调的事项一致。本次讲座并非旨在为所涉及的内容提供会计和其他建议、或者指南等。</a:t>
            </a:r>
            <a:endParaRPr lang="en-US" altLang="zh-CN" sz="1600" smtClean="0">
              <a:ea typeface="宋体" charset="-122"/>
            </a:endParaRPr>
          </a:p>
          <a:p>
            <a:pPr marL="0" indent="0" eaLnBrk="1" hangingPunct="1">
              <a:buClr>
                <a:schemeClr val="tx1"/>
              </a:buClr>
              <a:buFontTx/>
              <a:buNone/>
            </a:pPr>
            <a:endParaRPr lang="en-US" altLang="zh-CN" sz="1600" smtClean="0">
              <a:ea typeface="宋体" charset="-122"/>
            </a:endParaRPr>
          </a:p>
          <a:p>
            <a:pPr marL="0" indent="0" eaLnBrk="1" hangingPunct="1">
              <a:buClr>
                <a:schemeClr val="tx1"/>
              </a:buClr>
              <a:buFontTx/>
              <a:buNone/>
            </a:pPr>
            <a:r>
              <a:rPr lang="zh-CN" altLang="en-US" sz="1600" smtClean="0">
                <a:ea typeface="宋体" charset="-122"/>
              </a:rPr>
              <a:t>讲座观点及解读仅代表个人立场。</a:t>
            </a:r>
            <a:endParaRPr lang="en-US" altLang="zh-CN" sz="1600" smtClean="0">
              <a:ea typeface="宋体" charset="-122"/>
            </a:endParaRPr>
          </a:p>
          <a:p>
            <a:pPr marL="0" indent="0" eaLnBrk="1" hangingPunct="1">
              <a:buClr>
                <a:schemeClr val="tx1"/>
              </a:buClr>
              <a:buFontTx/>
              <a:buNone/>
            </a:pPr>
            <a:endParaRPr lang="en-US" altLang="zh-CN"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0354" name="Title 1"/>
          <p:cNvSpPr>
            <a:spLocks noGrp="1"/>
          </p:cNvSpPr>
          <p:nvPr>
            <p:ph type="title" idx="4294967295"/>
          </p:nvPr>
        </p:nvSpPr>
        <p:spPr/>
        <p:txBody>
          <a:bodyPr/>
          <a:lstStyle/>
          <a:p>
            <a:pPr eaLnBrk="1" hangingPunct="1"/>
            <a:r>
              <a:rPr lang="zh-CN" altLang="en-US" smtClean="0">
                <a:ea typeface="宋体" charset="-122"/>
              </a:rPr>
              <a:t>首席财务官调查结果</a:t>
            </a:r>
            <a:r>
              <a:rPr lang="en-US" altLang="zh-CN" smtClean="0">
                <a:ea typeface="宋体" charset="-122"/>
              </a:rPr>
              <a:t/>
            </a:r>
            <a:br>
              <a:rPr lang="en-US" altLang="zh-CN" smtClean="0">
                <a:ea typeface="宋体" charset="-122"/>
              </a:rPr>
            </a:br>
            <a:r>
              <a:rPr lang="en-US" altLang="zh-CN" smtClean="0">
                <a:ea typeface="宋体" charset="-122"/>
              </a:rPr>
              <a:t>	</a:t>
            </a:r>
            <a:r>
              <a:rPr lang="zh-CN" altLang="en-US" smtClean="0">
                <a:ea typeface="宋体" charset="-122"/>
              </a:rPr>
              <a:t>净收益或</a:t>
            </a:r>
            <a:r>
              <a:rPr lang="en-US" altLang="zh-CN" smtClean="0">
                <a:ea typeface="宋体" charset="-122"/>
              </a:rPr>
              <a:t/>
            </a:r>
            <a:br>
              <a:rPr lang="en-US" altLang="zh-CN" smtClean="0">
                <a:ea typeface="宋体" charset="-122"/>
              </a:rPr>
            </a:br>
            <a:r>
              <a:rPr lang="en-US" altLang="zh-CN" smtClean="0">
                <a:ea typeface="宋体" charset="-122"/>
              </a:rPr>
              <a:t>	</a:t>
            </a:r>
            <a:r>
              <a:rPr lang="zh-CN" altLang="en-US" smtClean="0">
                <a:ea typeface="宋体" charset="-122"/>
              </a:rPr>
              <a:t>综合收益</a:t>
            </a:r>
            <a:r>
              <a:rPr lang="en-US" altLang="zh-CN" smtClean="0">
                <a:ea typeface="宋体" charset="-122"/>
              </a:rPr>
              <a:t>?</a:t>
            </a:r>
          </a:p>
        </p:txBody>
      </p:sp>
      <p:sp>
        <p:nvSpPr>
          <p:cNvPr id="100355" name="Rectangle 1"/>
          <p:cNvSpPr>
            <a:spLocks noChangeArrowheads="1"/>
          </p:cNvSpPr>
          <p:nvPr/>
        </p:nvSpPr>
        <p:spPr bwMode="auto">
          <a:xfrm>
            <a:off x="609600" y="1949450"/>
            <a:ext cx="8305800" cy="976313"/>
          </a:xfrm>
          <a:prstGeom prst="rect">
            <a:avLst/>
          </a:prstGeom>
          <a:noFill/>
          <a:ln w="9525">
            <a:noFill/>
            <a:miter lim="800000"/>
            <a:headEnd/>
            <a:tailEnd/>
          </a:ln>
        </p:spPr>
        <p:txBody>
          <a:bodyPr lIns="0" rIns="0" anchor="ctr">
            <a:spAutoFit/>
          </a:bodyPr>
          <a:lstStyle/>
          <a:p>
            <a:r>
              <a:rPr lang="zh-CN" altLang="en-US" sz="2000">
                <a:solidFill>
                  <a:srgbClr val="000000"/>
                </a:solidFill>
                <a:latin typeface="Verdana" pitchFamily="34" charset="0"/>
                <a:cs typeface="Times New Roman" pitchFamily="18" charset="0"/>
              </a:rPr>
              <a:t>以下哪一事项被财务报表的使用者认为是业绩的主要指标？（选择全部适用的）</a:t>
            </a:r>
            <a:endParaRPr lang="en-US" altLang="zh-CN" sz="2000">
              <a:solidFill>
                <a:srgbClr val="000000"/>
              </a:solidFill>
              <a:cs typeface="Times New Roman" pitchFamily="18" charset="0"/>
            </a:endParaRPr>
          </a:p>
          <a:p>
            <a:pPr eaLnBrk="0" hangingPunct="0"/>
            <a:endParaRPr lang="en-US" altLang="zh-CN">
              <a:solidFill>
                <a:srgbClr val="000000"/>
              </a:solidFill>
              <a:cs typeface="Times New Roman" pitchFamily="18" charset="0"/>
            </a:endParaRPr>
          </a:p>
        </p:txBody>
      </p:sp>
      <p:graphicFrame>
        <p:nvGraphicFramePr>
          <p:cNvPr id="23556" name="Group 4"/>
          <p:cNvGraphicFramePr>
            <a:graphicFrameLocks noGrp="1"/>
          </p:cNvGraphicFramePr>
          <p:nvPr/>
        </p:nvGraphicFramePr>
        <p:xfrm>
          <a:off x="762000" y="3124200"/>
          <a:ext cx="6629400" cy="2524125"/>
        </p:xfrm>
        <a:graphic>
          <a:graphicData uri="http://schemas.openxmlformats.org/drawingml/2006/table">
            <a:tbl>
              <a:tblPr/>
              <a:tblGrid>
                <a:gridCol w="4625975"/>
                <a:gridCol w="928688"/>
                <a:gridCol w="1074737"/>
              </a:tblGrid>
              <a:tr h="2762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charset="-122"/>
                          <a:cs typeface="Times New Roman" pitchFamily="18" charset="0"/>
                        </a:rPr>
                        <a:t>项目</a:t>
                      </a:r>
                      <a:endParaRPr kumimoji="0" lang="en-US" altLang="zh-CN" sz="1400" b="0" i="0" u="none" strike="noStrike" cap="none" normalizeH="0" baseline="0" smtClean="0">
                        <a:ln>
                          <a:noFill/>
                        </a:ln>
                        <a:solidFill>
                          <a:schemeClr val="tx1"/>
                        </a:solidFill>
                        <a:effectLst/>
                        <a:latin typeface="Verdana" pitchFamily="34" charset="0"/>
                        <a:ea typeface="宋体" charset="-122"/>
                        <a:cs typeface="Times New Roman" pitchFamily="18" charset="0"/>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charset="-122"/>
                        </a:rPr>
                        <a:t>数量</a:t>
                      </a:r>
                      <a:endParaRPr kumimoji="0" lang="en-US" altLang="zh-CN" sz="14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charset="-122"/>
                        </a:rPr>
                        <a:t>百分比</a:t>
                      </a:r>
                      <a:endParaRPr kumimoji="0" lang="en-US" altLang="zh-CN" sz="14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企业经营现金流</a:t>
                      </a:r>
                      <a:endParaRPr kumimoji="0" lang="en-US" altLang="zh-CN" sz="18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154</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63%</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Arial" charset="0"/>
                          <a:ea typeface="宋体" charset="-122"/>
                        </a:rPr>
                        <a:t>税息折旧及摊销前利润</a:t>
                      </a:r>
                      <a:endParaRPr kumimoji="0" lang="en-US" altLang="zh-CN" sz="18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135</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55%</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净收益</a:t>
                      </a:r>
                      <a:endParaRPr kumimoji="0" lang="en-US" altLang="zh-CN" sz="18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129</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53%</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自由现金流</a:t>
                      </a:r>
                      <a:endParaRPr kumimoji="0" lang="en-US" altLang="zh-CN" sz="18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84</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34%</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每股收益</a:t>
                      </a:r>
                      <a:endParaRPr kumimoji="0" lang="en-US" altLang="zh-CN" sz="1800" b="0" i="0" u="none" strike="noStrike" cap="none" normalizeH="0" baseline="0" smtClean="0">
                        <a:ln>
                          <a:noFill/>
                        </a:ln>
                        <a:solidFill>
                          <a:schemeClr val="tx1"/>
                        </a:solidFill>
                        <a:effectLst/>
                        <a:latin typeface="Verdana" pitchFamily="34" charset="0"/>
                        <a:ea typeface="宋体" charset="-122"/>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68</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28%</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195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cs typeface="Times New Roman" pitchFamily="18" charset="0"/>
                        </a:rPr>
                        <a:t>前瞻性财务信息</a:t>
                      </a: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a:t>
                      </a:r>
                      <a:r>
                        <a:rPr kumimoji="0" lang="zh-CN" altLang="en-US" sz="1800" b="0" i="0" u="none" strike="noStrike" cap="none" normalizeH="0" baseline="0" smtClean="0">
                          <a:ln>
                            <a:noFill/>
                          </a:ln>
                          <a:solidFill>
                            <a:schemeClr val="tx1"/>
                          </a:solidFill>
                          <a:effectLst/>
                          <a:latin typeface="Verdana" pitchFamily="34" charset="0"/>
                          <a:ea typeface="宋体" charset="-122"/>
                          <a:cs typeface="Times New Roman" pitchFamily="18" charset="0"/>
                        </a:rPr>
                        <a:t>例如，财务信息预测</a:t>
                      </a: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56</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23%</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3143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cs typeface="Times New Roman" pitchFamily="18" charset="0"/>
                        </a:rPr>
                        <a:t>综合收益</a:t>
                      </a:r>
                      <a:endPar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endParaRP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43</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2000" b="0" i="0" u="none" strike="noStrike" cap="none" normalizeH="0" baseline="0" smtClean="0">
                          <a:ln>
                            <a:noFill/>
                          </a:ln>
                          <a:solidFill>
                            <a:schemeClr val="tx1"/>
                          </a:solidFill>
                          <a:effectLst/>
                          <a:latin typeface="Verdana" pitchFamily="34" charset="0"/>
                          <a:ea typeface="宋体" charset="-122"/>
                          <a:cs typeface="Times New Roman" pitchFamily="18" charset="0"/>
                        </a:rPr>
                        <a:t>18%</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00389" name="Picture 6" descr="http://app.sgizmo.com/reports/18158/587732/EA9FESDXQ6311EOELR5L3BAE79EJ5F/images/211.png"/>
          <p:cNvPicPr>
            <a:picLocks noChangeAspect="1" noChangeArrowheads="1"/>
          </p:cNvPicPr>
          <p:nvPr/>
        </p:nvPicPr>
        <p:blipFill>
          <a:blip r:link="rId3"/>
          <a:srcRect r="8862" b="22400"/>
          <a:stretch>
            <a:fillRect/>
          </a:stretch>
        </p:blipFill>
        <p:spPr bwMode="auto">
          <a:xfrm>
            <a:off x="5334000" y="152400"/>
            <a:ext cx="3810000" cy="1524000"/>
          </a:xfrm>
          <a:prstGeom prst="rect">
            <a:avLst/>
          </a:prstGeom>
          <a:noFill/>
          <a:ln w="9525">
            <a:noFill/>
            <a:miter lim="800000"/>
            <a:headEnd/>
            <a:tailEnd/>
          </a:ln>
        </p:spPr>
      </p:pic>
      <p:pic>
        <p:nvPicPr>
          <p:cNvPr id="100390" name="Picture 2"/>
          <p:cNvPicPr>
            <a:picLocks noChangeAspect="1" noChangeArrowheads="1"/>
          </p:cNvPicPr>
          <p:nvPr/>
        </p:nvPicPr>
        <p:blipFill>
          <a:blip r:embed="rId4"/>
          <a:srcRect/>
          <a:stretch>
            <a:fillRect/>
          </a:stretch>
        </p:blipFill>
        <p:spPr bwMode="auto">
          <a:xfrm>
            <a:off x="5334000" y="152400"/>
            <a:ext cx="3667125" cy="1471613"/>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1378" name="Picture 4" descr="books_ledger_color.jpg"/>
          <p:cNvPicPr>
            <a:picLocks/>
          </p:cNvPicPr>
          <p:nvPr/>
        </p:nvPicPr>
        <p:blipFill>
          <a:blip r:embed="rId3"/>
          <a:srcRect/>
          <a:stretch>
            <a:fillRect/>
          </a:stretch>
        </p:blipFill>
        <p:spPr bwMode="auto">
          <a:xfrm>
            <a:off x="5715000" y="3733800"/>
            <a:ext cx="2879725" cy="2879725"/>
          </a:xfrm>
          <a:prstGeom prst="rect">
            <a:avLst/>
          </a:prstGeom>
          <a:noFill/>
          <a:ln w="9525">
            <a:noFill/>
            <a:miter lim="800000"/>
            <a:headEnd/>
            <a:tailEnd/>
          </a:ln>
        </p:spPr>
      </p:pic>
      <p:sp>
        <p:nvSpPr>
          <p:cNvPr id="101379" name="Title 1"/>
          <p:cNvSpPr>
            <a:spLocks noGrp="1"/>
          </p:cNvSpPr>
          <p:nvPr>
            <p:ph type="title"/>
          </p:nvPr>
        </p:nvSpPr>
        <p:spPr/>
        <p:txBody>
          <a:bodyPr/>
          <a:lstStyle/>
          <a:p>
            <a:pPr eaLnBrk="1" hangingPunct="1"/>
            <a:r>
              <a:rPr lang="zh-CN" altLang="en-US" smtClean="0">
                <a:ea typeface="宋体" charset="-122"/>
              </a:rPr>
              <a:t>复式记账法还有用吗？</a:t>
            </a:r>
          </a:p>
        </p:txBody>
      </p:sp>
      <p:sp>
        <p:nvSpPr>
          <p:cNvPr id="101380" name="Text Placeholder 2"/>
          <p:cNvSpPr>
            <a:spLocks noGrp="1"/>
          </p:cNvSpPr>
          <p:nvPr>
            <p:ph type="body" idx="1"/>
          </p:nvPr>
        </p:nvSpPr>
        <p:spPr/>
        <p:txBody>
          <a:bodyPr/>
          <a:lstStyle/>
          <a:p>
            <a:pPr eaLnBrk="1" hangingPunct="1"/>
            <a:r>
              <a:rPr lang="zh-CN" altLang="en-US" sz="2400" smtClean="0">
                <a:ea typeface="宋体" charset="-122"/>
              </a:rPr>
              <a:t>财务报表应当是什么样的勾稽关系？ </a:t>
            </a:r>
          </a:p>
          <a:p>
            <a:pPr eaLnBrk="1" hangingPunct="1"/>
            <a:r>
              <a:rPr lang="zh-CN" altLang="en-US" sz="2400" smtClean="0">
                <a:ea typeface="宋体" charset="-122"/>
              </a:rPr>
              <a:t>我们应如何处理“不想要的”借项和贷项？</a:t>
            </a:r>
          </a:p>
          <a:p>
            <a:pPr lvl="1" eaLnBrk="1" hangingPunct="1"/>
            <a:r>
              <a:rPr lang="zh-CN" altLang="en-US" sz="2400" smtClean="0">
                <a:ea typeface="宋体" charset="-122"/>
              </a:rPr>
              <a:t>其他综合收益</a:t>
            </a:r>
          </a:p>
          <a:p>
            <a:pPr lvl="1" eaLnBrk="1" hangingPunct="1"/>
            <a:r>
              <a:rPr lang="en-US" altLang="zh-CN" sz="2400" smtClean="0">
                <a:ea typeface="宋体" charset="-122"/>
              </a:rPr>
              <a:t>“</a:t>
            </a:r>
            <a:r>
              <a:rPr lang="zh-CN" altLang="en-US" sz="2400" smtClean="0">
                <a:ea typeface="宋体" charset="-122"/>
              </a:rPr>
              <a:t>未确认的”资产与负债</a:t>
            </a:r>
          </a:p>
          <a:p>
            <a:pPr lvl="1" eaLnBrk="1" hangingPunct="1"/>
            <a:r>
              <a:rPr lang="zh-CN" altLang="en-US" sz="2400" smtClean="0">
                <a:ea typeface="宋体" charset="-122"/>
              </a:rPr>
              <a:t>递延成本与费用</a:t>
            </a:r>
            <a:endParaRPr lang="en-US" altLang="zh-CN" sz="2400" smtClean="0">
              <a:ea typeface="宋体" charset="-122"/>
            </a:endParaRPr>
          </a:p>
          <a:p>
            <a:pPr lvl="1" eaLnBrk="1" hangingPunct="1"/>
            <a:r>
              <a:rPr lang="zh-CN" altLang="en-US" sz="2400" smtClean="0">
                <a:ea typeface="宋体" charset="-122"/>
              </a:rPr>
              <a:t>预付费用和未实现收入</a:t>
            </a:r>
          </a:p>
          <a:p>
            <a:pPr lvl="1" eaLnBrk="1" hangingPunct="1"/>
            <a:endParaRPr lang="en-US" altLang="zh-CN" sz="24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pPr eaLnBrk="1" hangingPunct="1"/>
            <a:r>
              <a:rPr lang="zh-CN" altLang="en-US" smtClean="0">
                <a:ea typeface="宋体" charset="-122"/>
              </a:rPr>
              <a:t>财务报告的目标</a:t>
            </a:r>
            <a:br>
              <a:rPr lang="zh-CN" altLang="en-US" smtClean="0">
                <a:ea typeface="宋体" charset="-122"/>
              </a:rPr>
            </a:br>
            <a:endParaRPr lang="zh-CN" altLang="en-US" smtClean="0">
              <a:ea typeface="宋体" charset="-122"/>
            </a:endParaRPr>
          </a:p>
        </p:txBody>
      </p:sp>
      <p:pic>
        <p:nvPicPr>
          <p:cNvPr id="102402" name="Picture 3" descr="target_lavender.jpg"/>
          <p:cNvPicPr>
            <a:picLocks/>
          </p:cNvPicPr>
          <p:nvPr/>
        </p:nvPicPr>
        <p:blipFill>
          <a:blip r:embed="rId3"/>
          <a:srcRect/>
          <a:stretch>
            <a:fillRect/>
          </a:stretch>
        </p:blipFill>
        <p:spPr bwMode="auto">
          <a:xfrm>
            <a:off x="2667000" y="1828800"/>
            <a:ext cx="3413125" cy="318452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426" name="Title 3"/>
          <p:cNvSpPr>
            <a:spLocks noGrp="1"/>
          </p:cNvSpPr>
          <p:nvPr>
            <p:ph type="title"/>
          </p:nvPr>
        </p:nvSpPr>
        <p:spPr/>
        <p:txBody>
          <a:bodyPr/>
          <a:lstStyle/>
          <a:p>
            <a:pPr eaLnBrk="1" hangingPunct="1"/>
            <a:r>
              <a:rPr lang="zh-CN" altLang="en-US" b="1" smtClean="0">
                <a:ea typeface="宋体" charset="-122"/>
              </a:rPr>
              <a:t>通用财务报告的目标</a:t>
            </a:r>
            <a:br>
              <a:rPr lang="zh-CN" altLang="en-US" b="1" smtClean="0">
                <a:ea typeface="宋体" charset="-122"/>
              </a:rPr>
            </a:br>
            <a:r>
              <a:rPr lang="zh-CN" altLang="en-US" b="1" smtClean="0">
                <a:ea typeface="宋体" charset="-122"/>
              </a:rPr>
              <a:t>一种较为传统的方法</a:t>
            </a:r>
            <a:endParaRPr lang="zh-CN" altLang="en-US" smtClean="0">
              <a:ea typeface="宋体" charset="-122"/>
            </a:endParaRPr>
          </a:p>
        </p:txBody>
      </p:sp>
      <p:sp>
        <p:nvSpPr>
          <p:cNvPr id="103427" name="Text Placeholder 4"/>
          <p:cNvSpPr>
            <a:spLocks noGrp="1"/>
          </p:cNvSpPr>
          <p:nvPr>
            <p:ph type="body" idx="1"/>
          </p:nvPr>
        </p:nvSpPr>
        <p:spPr/>
        <p:txBody>
          <a:bodyPr/>
          <a:lstStyle/>
          <a:p>
            <a:pPr indent="0" eaLnBrk="1" hangingPunct="1">
              <a:buFontTx/>
              <a:buNone/>
            </a:pPr>
            <a:r>
              <a:rPr lang="zh-CN" altLang="en-US" sz="2400" smtClean="0">
                <a:ea typeface="宋体" charset="-122"/>
              </a:rPr>
              <a:t>财务报告的目标是向各类使用者提供对其进行经济决策有用的关于某一主体财务状况、业绩及财务状况变化的信息。</a:t>
            </a:r>
          </a:p>
        </p:txBody>
      </p:sp>
      <p:pic>
        <p:nvPicPr>
          <p:cNvPr id="103428" name="Picture 2" descr="International Accounting Standards Board"/>
          <p:cNvPicPr>
            <a:picLocks noChangeAspect="1" noChangeArrowheads="1"/>
          </p:cNvPicPr>
          <p:nvPr/>
        </p:nvPicPr>
        <p:blipFill>
          <a:blip r:embed="rId3"/>
          <a:srcRect/>
          <a:stretch>
            <a:fillRect/>
          </a:stretch>
        </p:blipFill>
        <p:spPr bwMode="auto">
          <a:xfrm>
            <a:off x="4648200" y="5181600"/>
            <a:ext cx="3133725" cy="838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50" name="Title 3"/>
          <p:cNvSpPr>
            <a:spLocks noGrp="1"/>
          </p:cNvSpPr>
          <p:nvPr>
            <p:ph type="title"/>
          </p:nvPr>
        </p:nvSpPr>
        <p:spPr/>
        <p:txBody>
          <a:bodyPr/>
          <a:lstStyle/>
          <a:p>
            <a:pPr eaLnBrk="1" hangingPunct="1"/>
            <a:r>
              <a:rPr lang="zh-CN" altLang="en-US" smtClean="0">
                <a:ea typeface="宋体" charset="-122"/>
              </a:rPr>
              <a:t>综合商业报告模式（</a:t>
            </a:r>
            <a:r>
              <a:rPr lang="en-US" altLang="zh-CN" smtClean="0">
                <a:ea typeface="宋体" charset="-122"/>
              </a:rPr>
              <a:t>CBRM</a:t>
            </a:r>
            <a:r>
              <a:rPr lang="zh-CN" altLang="en-US" smtClean="0">
                <a:ea typeface="宋体" charset="-122"/>
              </a:rPr>
              <a:t>） </a:t>
            </a:r>
            <a:br>
              <a:rPr lang="zh-CN" altLang="en-US" smtClean="0">
                <a:ea typeface="宋体" charset="-122"/>
              </a:rPr>
            </a:br>
            <a:r>
              <a:rPr lang="zh-CN" altLang="en-US" smtClean="0">
                <a:ea typeface="宋体" charset="-122"/>
              </a:rPr>
              <a:t>财务报告的首要目标是</a:t>
            </a:r>
          </a:p>
        </p:txBody>
      </p:sp>
      <p:sp>
        <p:nvSpPr>
          <p:cNvPr id="104451" name="Text Placeholder 4"/>
          <p:cNvSpPr>
            <a:spLocks noGrp="1"/>
          </p:cNvSpPr>
          <p:nvPr>
            <p:ph type="body" idx="1"/>
          </p:nvPr>
        </p:nvSpPr>
        <p:spPr/>
        <p:txBody>
          <a:bodyPr/>
          <a:lstStyle/>
          <a:p>
            <a:pPr marL="0" indent="342900" eaLnBrk="1" hangingPunct="1">
              <a:buClr>
                <a:schemeClr val="tx1"/>
              </a:buClr>
              <a:buFontTx/>
              <a:buNone/>
            </a:pPr>
            <a:r>
              <a:rPr lang="en-US" altLang="zh-CN" sz="2400" smtClean="0">
                <a:ea typeface="宋体" charset="-122"/>
              </a:rPr>
              <a:t>“</a:t>
            </a:r>
            <a:r>
              <a:rPr lang="zh-CN" altLang="en-US" sz="2400" smtClean="0">
                <a:ea typeface="宋体" charset="-122"/>
              </a:rPr>
              <a:t>向普通股股东提供他们评估其投资需要的所有信息。普通股股东利用这些信息预测未来的现金流，评估公司商业模式的可持续性及其现金生成能力。反过来，这些信息也可被用来估测该项投资的价值及其未来的变化。”</a:t>
            </a:r>
            <a:endParaRPr lang="en-US" altLang="zh-CN" sz="2400" smtClean="0">
              <a:ea typeface="宋体" charset="-122"/>
            </a:endParaRPr>
          </a:p>
          <a:p>
            <a:pPr marL="0" indent="342900" eaLnBrk="1" hangingPunct="1">
              <a:buClr>
                <a:schemeClr val="tx1"/>
              </a:buClr>
              <a:buFontTx/>
              <a:buNone/>
            </a:pPr>
            <a:r>
              <a:rPr lang="en-US" altLang="zh-CN" sz="2400" smtClean="0">
                <a:ea typeface="宋体" charset="-122"/>
              </a:rPr>
              <a:t>“</a:t>
            </a:r>
            <a:r>
              <a:rPr lang="zh-CN" altLang="en-US" sz="2400" smtClean="0">
                <a:ea typeface="宋体" charset="-122"/>
              </a:rPr>
              <a:t>公允价值信息是唯一对财务决策有用的信息。”</a:t>
            </a:r>
          </a:p>
        </p:txBody>
      </p:sp>
      <p:pic>
        <p:nvPicPr>
          <p:cNvPr id="104452" name="Picture 3"/>
          <p:cNvPicPr>
            <a:picLocks noChangeAspect="1" noChangeArrowheads="1"/>
          </p:cNvPicPr>
          <p:nvPr/>
        </p:nvPicPr>
        <p:blipFill>
          <a:blip r:embed="rId3"/>
          <a:srcRect/>
          <a:stretch>
            <a:fillRect/>
          </a:stretch>
        </p:blipFill>
        <p:spPr bwMode="auto">
          <a:xfrm>
            <a:off x="5410200" y="4800600"/>
            <a:ext cx="3028950" cy="16383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474" name="Title 3"/>
          <p:cNvSpPr>
            <a:spLocks noGrp="1"/>
          </p:cNvSpPr>
          <p:nvPr>
            <p:ph type="title"/>
          </p:nvPr>
        </p:nvSpPr>
        <p:spPr/>
        <p:txBody>
          <a:bodyPr/>
          <a:lstStyle/>
          <a:p>
            <a:pPr eaLnBrk="1" hangingPunct="1"/>
            <a:r>
              <a:rPr lang="zh-CN" altLang="en-US" smtClean="0">
                <a:ea typeface="宋体" charset="-122"/>
              </a:rPr>
              <a:t>新的框架</a:t>
            </a:r>
            <a:br>
              <a:rPr lang="zh-CN" altLang="en-US" smtClean="0">
                <a:ea typeface="宋体" charset="-122"/>
              </a:rPr>
            </a:br>
            <a:r>
              <a:rPr lang="zh-CN" altLang="en-US" sz="2400" smtClean="0">
                <a:ea typeface="宋体" charset="-122"/>
              </a:rPr>
              <a:t>财务报告概念框架</a:t>
            </a:r>
            <a:r>
              <a:rPr lang="zh-CN" altLang="en-US" smtClean="0">
                <a:ea typeface="宋体" charset="-122"/>
              </a:rPr>
              <a:t/>
            </a:r>
            <a:br>
              <a:rPr lang="zh-CN" altLang="en-US" smtClean="0">
                <a:ea typeface="宋体" charset="-122"/>
              </a:rPr>
            </a:br>
            <a:r>
              <a:rPr lang="en-US" altLang="zh-CN" smtClean="0">
                <a:ea typeface="宋体" charset="-122"/>
              </a:rPr>
              <a:t>2010</a:t>
            </a:r>
            <a:r>
              <a:rPr lang="zh-CN" altLang="en-US" smtClean="0">
                <a:ea typeface="宋体" charset="-122"/>
              </a:rPr>
              <a:t>年</a:t>
            </a:r>
            <a:r>
              <a:rPr lang="en-US" altLang="zh-CN" smtClean="0">
                <a:ea typeface="宋体" charset="-122"/>
              </a:rPr>
              <a:t>9</a:t>
            </a:r>
            <a:r>
              <a:rPr lang="zh-CN" altLang="en-US" smtClean="0">
                <a:ea typeface="宋体" charset="-122"/>
              </a:rPr>
              <a:t>月</a:t>
            </a:r>
          </a:p>
        </p:txBody>
      </p:sp>
      <p:sp>
        <p:nvSpPr>
          <p:cNvPr id="105475" name="Text Placeholder 4"/>
          <p:cNvSpPr>
            <a:spLocks noGrp="1"/>
          </p:cNvSpPr>
          <p:nvPr>
            <p:ph type="body" idx="1"/>
          </p:nvPr>
        </p:nvSpPr>
        <p:spPr/>
        <p:txBody>
          <a:bodyPr/>
          <a:lstStyle/>
          <a:p>
            <a:pPr eaLnBrk="1" hangingPunct="1"/>
            <a:r>
              <a:rPr lang="zh-CN" altLang="en-US" smtClean="0">
                <a:ea typeface="宋体" charset="-122"/>
              </a:rPr>
              <a:t>目标第二段：通用财务报告的目标是提供关于报告主体的、有助于现有和潜在投资者、贷款人及其他债权人决策是否向主体提供资源的财务信息。此类决策涉及购买、出售或者持有权益工具和债务工具、提供或者结清贷款或其他形式的信贷。</a:t>
            </a:r>
            <a:endParaRPr lang="zh-CN" altLang="en-US" u="sng" smtClean="0">
              <a:ea typeface="宋体" charset="-122"/>
            </a:endParaRPr>
          </a:p>
          <a:p>
            <a:pPr eaLnBrk="1" hangingPunct="1"/>
            <a:endParaRPr lang="en-US" altLang="zh-CN" b="1" smtClean="0">
              <a:solidFill>
                <a:schemeClr val="accent2"/>
              </a:solidFill>
              <a:ea typeface="宋体" charset="-122"/>
            </a:endParaRPr>
          </a:p>
          <a:p>
            <a:pPr eaLnBrk="1" hangingPunct="1"/>
            <a:r>
              <a:rPr lang="zh-CN" altLang="en-US" smtClean="0">
                <a:ea typeface="宋体" charset="-122"/>
              </a:rPr>
              <a:t>原来版本的表述为“作为出资方所能作出的决策。”</a:t>
            </a:r>
          </a:p>
          <a:p>
            <a:pPr eaLnBrk="1" hangingPunct="1">
              <a:buFontTx/>
              <a:buNone/>
            </a:pPr>
            <a:endParaRPr lang="en-US" altLang="zh-CN" sz="36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Title 1"/>
          <p:cNvSpPr>
            <a:spLocks noGrp="1"/>
          </p:cNvSpPr>
          <p:nvPr>
            <p:ph type="title"/>
          </p:nvPr>
        </p:nvSpPr>
        <p:spPr/>
        <p:txBody>
          <a:bodyPr/>
          <a:lstStyle/>
          <a:p>
            <a:pPr eaLnBrk="1" hangingPunct="1"/>
            <a:r>
              <a:rPr lang="zh-CN" altLang="en-US" smtClean="0">
                <a:ea typeface="宋体" charset="-122"/>
              </a:rPr>
              <a:t>财务报告提供的信息有助于使用者对未来现金流做出评估</a:t>
            </a:r>
          </a:p>
        </p:txBody>
      </p:sp>
      <p:sp>
        <p:nvSpPr>
          <p:cNvPr id="106499" name="Text Placeholder 2"/>
          <p:cNvSpPr>
            <a:spLocks noGrp="1"/>
          </p:cNvSpPr>
          <p:nvPr>
            <p:ph type="body" idx="1"/>
          </p:nvPr>
        </p:nvSpPr>
        <p:spPr>
          <a:xfrm>
            <a:off x="360363" y="2160588"/>
            <a:ext cx="8423275" cy="3402012"/>
          </a:xfrm>
        </p:spPr>
        <p:txBody>
          <a:bodyPr/>
          <a:lstStyle/>
          <a:p>
            <a:pPr indent="0" eaLnBrk="1" hangingPunct="1">
              <a:buFontTx/>
              <a:buNone/>
            </a:pPr>
            <a:r>
              <a:rPr lang="zh-CN" altLang="en-US" sz="2400" smtClean="0">
                <a:ea typeface="宋体" charset="-122"/>
              </a:rPr>
              <a:t>目标第三段：现有的及潜在的投资者关于买入、卖出或持有权益和债务工具的决策是建立在其对于投资这些工具的收益预期上的。。。而投资者、借款方及其他债权人的收益预期则以</a:t>
            </a:r>
            <a:r>
              <a:rPr lang="zh-CN" altLang="en-US" sz="2400" u="sng" smtClean="0">
                <a:ea typeface="宋体" charset="-122"/>
              </a:rPr>
              <a:t>他们</a:t>
            </a:r>
            <a:r>
              <a:rPr lang="zh-CN" altLang="en-US" sz="2400" smtClean="0">
                <a:ea typeface="宋体" charset="-122"/>
              </a:rPr>
              <a:t>对公司未来净现金流的金额、时间及不确定性的评估为基础。因此，现有的及潜在的投资者、借款方及其他债权人需要获得信息帮助他们评估公司未来的净现金流。</a:t>
            </a:r>
          </a:p>
        </p:txBody>
      </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Title 1"/>
          <p:cNvSpPr>
            <a:spLocks noGrp="1"/>
          </p:cNvSpPr>
          <p:nvPr>
            <p:ph type="title"/>
          </p:nvPr>
        </p:nvSpPr>
        <p:spPr/>
        <p:txBody>
          <a:bodyPr/>
          <a:lstStyle/>
          <a:p>
            <a:pPr eaLnBrk="1" hangingPunct="1"/>
            <a:r>
              <a:rPr lang="zh-CN" altLang="en-US" smtClean="0">
                <a:ea typeface="宋体" charset="-122"/>
              </a:rPr>
              <a:t>一个小问题</a:t>
            </a:r>
          </a:p>
        </p:txBody>
      </p:sp>
      <p:pic>
        <p:nvPicPr>
          <p:cNvPr id="107523" name="Picture 3"/>
          <p:cNvPicPr>
            <a:picLocks noChangeAspect="1" noChangeArrowheads="1"/>
          </p:cNvPicPr>
          <p:nvPr/>
        </p:nvPicPr>
        <p:blipFill>
          <a:blip r:embed="rId3"/>
          <a:srcRect/>
          <a:stretch>
            <a:fillRect/>
          </a:stretch>
        </p:blipFill>
        <p:spPr bwMode="auto">
          <a:xfrm>
            <a:off x="6629400" y="228600"/>
            <a:ext cx="2133600" cy="1633538"/>
          </a:xfrm>
          <a:prstGeom prst="rect">
            <a:avLst/>
          </a:prstGeom>
          <a:noFill/>
          <a:ln w="9525">
            <a:noFill/>
            <a:miter lim="800000"/>
            <a:headEnd/>
            <a:tailEnd/>
          </a:ln>
        </p:spPr>
      </p:pic>
      <p:sp>
        <p:nvSpPr>
          <p:cNvPr id="107524" name="Text Placeholder 2"/>
          <p:cNvSpPr>
            <a:spLocks/>
          </p:cNvSpPr>
          <p:nvPr/>
        </p:nvSpPr>
        <p:spPr bwMode="auto">
          <a:xfrm>
            <a:off x="360363" y="2160588"/>
            <a:ext cx="8423275" cy="4197350"/>
          </a:xfrm>
          <a:prstGeom prst="rect">
            <a:avLst/>
          </a:prstGeom>
          <a:noFill/>
          <a:ln w="9525">
            <a:noFill/>
            <a:miter lim="800000"/>
            <a:headEnd/>
            <a:tailEnd/>
          </a:ln>
        </p:spPr>
        <p:txBody>
          <a:bodyPr lIns="0" tIns="0" rIns="0" bIns="0"/>
          <a:lstStyle/>
          <a:p>
            <a:pPr marL="342900">
              <a:spcBef>
                <a:spcPct val="20000"/>
              </a:spcBef>
            </a:pPr>
            <a:r>
              <a:rPr lang="zh-CN" altLang="en-US" sz="2000">
                <a:solidFill>
                  <a:srgbClr val="000000"/>
                </a:solidFill>
              </a:rPr>
              <a:t>某种观点</a:t>
            </a:r>
          </a:p>
          <a:p>
            <a:pPr marL="342900">
              <a:spcBef>
                <a:spcPct val="20000"/>
              </a:spcBef>
            </a:pPr>
            <a:endParaRPr lang="en-US" altLang="zh-CN" sz="2000">
              <a:solidFill>
                <a:srgbClr val="000000"/>
              </a:solidFill>
            </a:endParaRPr>
          </a:p>
          <a:p>
            <a:pPr marL="342900">
              <a:spcBef>
                <a:spcPct val="20000"/>
              </a:spcBef>
            </a:pPr>
            <a:r>
              <a:rPr lang="en-US" altLang="zh-CN" sz="2000">
                <a:solidFill>
                  <a:srgbClr val="000000"/>
                </a:solidFill>
              </a:rPr>
              <a:t>3.2.15 </a:t>
            </a:r>
            <a:r>
              <a:rPr lang="zh-CN" altLang="en-US" sz="2000">
                <a:solidFill>
                  <a:srgbClr val="000000"/>
                </a:solidFill>
              </a:rPr>
              <a:t>通用财务报告的前提是投资者和债权人的报告需求涵盖了其他使用者群体的需求。但鲜有或没有证据可以证实这一说法。</a:t>
            </a:r>
          </a:p>
          <a:p>
            <a:pPr marL="342900">
              <a:spcBef>
                <a:spcPct val="20000"/>
              </a:spcBef>
            </a:pPr>
            <a:r>
              <a:rPr lang="zh-CN" altLang="en-US" sz="2000">
                <a:solidFill>
                  <a:srgbClr val="000000"/>
                </a:solidFill>
              </a:rPr>
              <a:t>目前，经济学理论和会计学观点都无法证实只关注某一类特殊使用者的选择是正确的。</a:t>
            </a:r>
          </a:p>
          <a:p>
            <a:pPr marL="342900">
              <a:spcBef>
                <a:spcPct val="20000"/>
              </a:spcBef>
            </a:pPr>
            <a:r>
              <a:rPr lang="zh-CN" altLang="en-US" sz="2000">
                <a:solidFill>
                  <a:srgbClr val="000000"/>
                </a:solidFill>
              </a:rPr>
              <a:t>为了避免形成任何误导性的结论，在继续实施国际会计准则理事会（</a:t>
            </a:r>
            <a:r>
              <a:rPr lang="en-US" altLang="zh-CN" sz="2000">
                <a:solidFill>
                  <a:srgbClr val="000000"/>
                </a:solidFill>
              </a:rPr>
              <a:t>IASB</a:t>
            </a:r>
            <a:r>
              <a:rPr lang="zh-CN" altLang="en-US" sz="2000">
                <a:solidFill>
                  <a:srgbClr val="000000"/>
                </a:solidFill>
              </a:rPr>
              <a:t>）和美国财务会计准则委员会（</a:t>
            </a:r>
            <a:r>
              <a:rPr lang="en-US" altLang="zh-CN" sz="2000">
                <a:solidFill>
                  <a:srgbClr val="000000"/>
                </a:solidFill>
              </a:rPr>
              <a:t>FASB</a:t>
            </a:r>
            <a:r>
              <a:rPr lang="zh-CN" altLang="en-US" sz="2000">
                <a:solidFill>
                  <a:srgbClr val="000000"/>
                </a:solidFill>
              </a:rPr>
              <a:t>）当前所提建议之前，应获取更多证据来证明这些建议是正确的。</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Title 1"/>
          <p:cNvSpPr>
            <a:spLocks noGrp="1"/>
          </p:cNvSpPr>
          <p:nvPr>
            <p:ph type="title"/>
          </p:nvPr>
        </p:nvSpPr>
        <p:spPr/>
        <p:txBody>
          <a:bodyPr/>
          <a:lstStyle/>
          <a:p>
            <a:pPr eaLnBrk="1" hangingPunct="1"/>
            <a:r>
              <a:rPr lang="zh-CN" altLang="en-US" smtClean="0">
                <a:ea typeface="宋体" charset="-122"/>
              </a:rPr>
              <a:t>首席财务官调查结果</a:t>
            </a:r>
            <a:br>
              <a:rPr lang="zh-CN" altLang="en-US" smtClean="0">
                <a:ea typeface="宋体" charset="-122"/>
              </a:rPr>
            </a:br>
            <a:r>
              <a:rPr lang="zh-CN" altLang="en-US" smtClean="0">
                <a:ea typeface="宋体" charset="-122"/>
              </a:rPr>
              <a:t>估值还是业绩？</a:t>
            </a:r>
            <a:br>
              <a:rPr lang="zh-CN" altLang="en-US" smtClean="0">
                <a:ea typeface="宋体" charset="-122"/>
              </a:rPr>
            </a:br>
            <a:endParaRPr lang="zh-CN" altLang="en-US" smtClean="0">
              <a:ea typeface="宋体" charset="-122"/>
            </a:endParaRPr>
          </a:p>
        </p:txBody>
      </p:sp>
      <p:sp>
        <p:nvSpPr>
          <p:cNvPr id="108547"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eaLnBrk="0" hangingPunct="0"/>
            <a:endParaRPr lang="en-US" altLang="zh-CN" sz="2800">
              <a:solidFill>
                <a:srgbClr val="000000"/>
              </a:solidFill>
            </a:endParaRPr>
          </a:p>
        </p:txBody>
      </p:sp>
      <p:sp>
        <p:nvSpPr>
          <p:cNvPr id="108548" name="Rectangle 1"/>
          <p:cNvSpPr>
            <a:spLocks noChangeArrowheads="1"/>
          </p:cNvSpPr>
          <p:nvPr/>
        </p:nvSpPr>
        <p:spPr bwMode="auto">
          <a:xfrm>
            <a:off x="609600" y="2136775"/>
            <a:ext cx="7772400" cy="671513"/>
          </a:xfrm>
          <a:prstGeom prst="rect">
            <a:avLst/>
          </a:prstGeom>
          <a:noFill/>
          <a:ln w="9525">
            <a:noFill/>
            <a:miter lim="800000"/>
            <a:headEnd/>
            <a:tailEnd/>
          </a:ln>
        </p:spPr>
        <p:txBody>
          <a:bodyPr lIns="0" rIns="0" anchor="ctr">
            <a:spAutoFit/>
          </a:bodyPr>
          <a:lstStyle/>
          <a:p>
            <a:r>
              <a:rPr lang="zh-CN" altLang="en-US" sz="2000">
                <a:solidFill>
                  <a:srgbClr val="000000"/>
                </a:solidFill>
                <a:latin typeface="Verdana" pitchFamily="34" charset="0"/>
                <a:ea typeface="Times New Roman" pitchFamily="18" charset="0"/>
                <a:cs typeface="Arial" charset="0"/>
              </a:rPr>
              <a:t>以下哪一项表述符合您公司财务报告的目标？</a:t>
            </a:r>
            <a:endParaRPr lang="zh-CN" altLang="en-US" sz="2000">
              <a:solidFill>
                <a:srgbClr val="000000"/>
              </a:solidFill>
              <a:ea typeface="Times New Roman" pitchFamily="18" charset="0"/>
              <a:cs typeface="Arial" charset="0"/>
            </a:endParaRPr>
          </a:p>
          <a:p>
            <a:pPr eaLnBrk="0" hangingPunct="0"/>
            <a:endParaRPr lang="en-US" altLang="zh-CN">
              <a:solidFill>
                <a:srgbClr val="000000"/>
              </a:solidFill>
              <a:ea typeface="Times New Roman" pitchFamily="18" charset="0"/>
              <a:cs typeface="Arial" charset="0"/>
            </a:endParaRPr>
          </a:p>
        </p:txBody>
      </p:sp>
      <p:sp>
        <p:nvSpPr>
          <p:cNvPr id="108549" name="Rectangle 2"/>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zh-CN">
              <a:solidFill>
                <a:srgbClr val="000000"/>
              </a:solidFill>
              <a:cs typeface="Arial" charset="0"/>
            </a:endParaRPr>
          </a:p>
        </p:txBody>
      </p:sp>
      <p:graphicFrame>
        <p:nvGraphicFramePr>
          <p:cNvPr id="30777" name="Group 57"/>
          <p:cNvGraphicFramePr>
            <a:graphicFrameLocks noGrp="1"/>
          </p:cNvGraphicFramePr>
          <p:nvPr/>
        </p:nvGraphicFramePr>
        <p:xfrm>
          <a:off x="533400" y="2992438"/>
          <a:ext cx="7620000" cy="2720975"/>
        </p:xfrm>
        <a:graphic>
          <a:graphicData uri="http://schemas.openxmlformats.org/drawingml/2006/table">
            <a:tbl>
              <a:tblPr/>
              <a:tblGrid>
                <a:gridCol w="5453063"/>
                <a:gridCol w="947737"/>
                <a:gridCol w="1219200"/>
              </a:tblGrid>
              <a:tr h="26032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选项</a:t>
                      </a:r>
                    </a:p>
                  </a:txBody>
                  <a:tcPr marL="9525" marR="9525" marT="9524"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人数</a:t>
                      </a:r>
                    </a:p>
                  </a:txBody>
                  <a:tcPr marL="9525" marR="9525" marT="9524"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百分比 </a:t>
                      </a:r>
                      <a:r>
                        <a:rPr kumimoji="0" lang="en-US" altLang="zh-CN" sz="14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a:t>
                      </a:r>
                    </a:p>
                  </a:txBody>
                  <a:tcPr marL="9525" marR="9525" marT="9524"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497147">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提供关于过去交易及事项的信息，以便财务报告的使用者根据您公司的商业模式和收入对您公司的业绩作出评价。</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141</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58%</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9683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提供有关经济资源和由这些资源获得的收益及其变化的信息，以便财务报告的使用者估测您公司未来现金流的性质、时间和风险。</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47</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19%</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533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上述表述均不符合您公司财务报告的目标。</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30</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12%</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33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提供关于您公司未来现金流性质、时间和风险的信息。</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27</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6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11%</a:t>
                      </a:r>
                    </a:p>
                  </a:txBody>
                  <a:tcPr marL="9525" marR="9525" marT="9524"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bl>
          </a:graphicData>
        </a:graphic>
      </p:graphicFrame>
      <p:pic>
        <p:nvPicPr>
          <p:cNvPr id="108571" name="Picture 6" descr="http://app.sgizmo.com/reports/18158/587732/EA9FESDXQ6311EOELR5L3BAE79EJ5F/images/210.png"/>
          <p:cNvPicPr>
            <a:picLocks noChangeAspect="1" noChangeArrowheads="1"/>
          </p:cNvPicPr>
          <p:nvPr/>
        </p:nvPicPr>
        <p:blipFill>
          <a:blip r:link="rId3"/>
          <a:srcRect r="8862" b="22400"/>
          <a:stretch>
            <a:fillRect/>
          </a:stretch>
        </p:blipFill>
        <p:spPr bwMode="auto">
          <a:xfrm>
            <a:off x="4876800" y="152400"/>
            <a:ext cx="4130675" cy="1600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Title 1"/>
          <p:cNvSpPr>
            <a:spLocks noGrp="1"/>
          </p:cNvSpPr>
          <p:nvPr>
            <p:ph type="title"/>
          </p:nvPr>
        </p:nvSpPr>
        <p:spPr/>
        <p:txBody>
          <a:bodyPr/>
          <a:lstStyle/>
          <a:p>
            <a:pPr eaLnBrk="1" hangingPunct="1"/>
            <a:r>
              <a:rPr lang="zh-CN" altLang="en-US" smtClean="0">
                <a:ea typeface="宋体" charset="-122"/>
              </a:rPr>
              <a:t>首席财务官调查结果</a:t>
            </a:r>
            <a:r>
              <a:rPr lang="en-US" altLang="zh-CN" smtClean="0">
                <a:ea typeface="宋体" charset="-122"/>
              </a:rPr>
              <a:t/>
            </a:r>
            <a:br>
              <a:rPr lang="en-US" altLang="zh-CN" smtClean="0">
                <a:ea typeface="宋体" charset="-122"/>
              </a:rPr>
            </a:br>
            <a:r>
              <a:rPr lang="zh-CN" altLang="en-US" smtClean="0">
                <a:ea typeface="宋体" charset="-122"/>
              </a:rPr>
              <a:t>所有者还是潜在投资者？</a:t>
            </a:r>
          </a:p>
        </p:txBody>
      </p:sp>
      <p:sp>
        <p:nvSpPr>
          <p:cNvPr id="109571" name="Rectangle 1"/>
          <p:cNvSpPr>
            <a:spLocks noChangeArrowheads="1"/>
          </p:cNvSpPr>
          <p:nvPr/>
        </p:nvSpPr>
        <p:spPr bwMode="auto">
          <a:xfrm>
            <a:off x="152400" y="2251075"/>
            <a:ext cx="8458200" cy="677863"/>
          </a:xfrm>
          <a:prstGeom prst="rect">
            <a:avLst/>
          </a:prstGeom>
          <a:noFill/>
          <a:ln w="9525">
            <a:noFill/>
            <a:miter lim="800000"/>
            <a:headEnd/>
            <a:tailEnd/>
          </a:ln>
        </p:spPr>
        <p:txBody>
          <a:bodyPr lIns="0" rIns="0" anchor="ctr">
            <a:spAutoFit/>
          </a:bodyPr>
          <a:lstStyle/>
          <a:p>
            <a:r>
              <a:rPr lang="zh-CN" altLang="en-US" sz="2000">
                <a:solidFill>
                  <a:srgbClr val="000000"/>
                </a:solidFill>
                <a:latin typeface="Verdana" pitchFamily="34" charset="0"/>
                <a:ea typeface="Times New Roman" pitchFamily="18" charset="0"/>
                <a:cs typeface="Arial" charset="0"/>
              </a:rPr>
              <a:t>您公司编制经过审计的财务报告的主要原因是什么？</a:t>
            </a:r>
            <a:endParaRPr lang="zh-CN" altLang="en-US" sz="2000">
              <a:solidFill>
                <a:srgbClr val="000000"/>
              </a:solidFill>
              <a:ea typeface="Times New Roman" pitchFamily="18" charset="0"/>
              <a:cs typeface="Arial" charset="0"/>
            </a:endParaRPr>
          </a:p>
          <a:p>
            <a:pPr eaLnBrk="0" hangingPunct="0"/>
            <a:endParaRPr lang="en-US" altLang="zh-CN">
              <a:solidFill>
                <a:srgbClr val="000000"/>
              </a:solidFill>
              <a:ea typeface="Times New Roman" pitchFamily="18" charset="0"/>
              <a:cs typeface="Arial" charset="0"/>
            </a:endParaRPr>
          </a:p>
        </p:txBody>
      </p:sp>
      <p:graphicFrame>
        <p:nvGraphicFramePr>
          <p:cNvPr id="31788" name="Group 44"/>
          <p:cNvGraphicFramePr>
            <a:graphicFrameLocks noGrp="1"/>
          </p:cNvGraphicFramePr>
          <p:nvPr/>
        </p:nvGraphicFramePr>
        <p:xfrm>
          <a:off x="533400" y="3048000"/>
          <a:ext cx="8001000" cy="2527300"/>
        </p:xfrm>
        <a:graphic>
          <a:graphicData uri="http://schemas.openxmlformats.org/drawingml/2006/table">
            <a:tbl>
              <a:tblPr/>
              <a:tblGrid>
                <a:gridCol w="5764213"/>
                <a:gridCol w="1117600"/>
                <a:gridCol w="1119187"/>
              </a:tblGrid>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选项</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人数</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百分比 </a:t>
                      </a:r>
                      <a:r>
                        <a:rPr kumimoji="0" lang="en-US" altLang="zh-CN" sz="14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a:t>
                      </a:r>
                    </a:p>
                  </a:txBody>
                  <a:tcPr marL="9525" marR="9525" marT="9525" marB="0" anchor="b"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3778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向公司所有者提供关于财务状况和业绩的信息</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97</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40%</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306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遵循其他法律要求</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45</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18%</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获得贷款或其他</a:t>
                      </a:r>
                      <a:r>
                        <a:rPr kumimoji="0" lang="zh-CN" altLang="en-US" sz="1800" b="0" i="0" u="none" strike="noStrike" cap="none" normalizeH="0" baseline="0" dirty="0" smtClean="0">
                          <a:ln>
                            <a:noFill/>
                          </a:ln>
                          <a:solidFill>
                            <a:schemeClr val="tx1"/>
                          </a:solidFill>
                          <a:effectLst/>
                          <a:latin typeface="Verdana" pitchFamily="34" charset="0"/>
                          <a:ea typeface="宋体" pitchFamily="2" charset="-122"/>
                          <a:cs typeface="Times New Roman" pitchFamily="18" charset="0"/>
                        </a:rPr>
                        <a:t>授信</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38</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16%</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遵守贷款协议的规定</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35</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14%</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5064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dirty="0" smtClean="0">
                          <a:ln>
                            <a:noFill/>
                          </a:ln>
                          <a:solidFill>
                            <a:srgbClr val="000000"/>
                          </a:solidFill>
                          <a:effectLst/>
                          <a:latin typeface="Verdana" pitchFamily="34" charset="0"/>
                          <a:ea typeface="宋体" pitchFamily="2" charset="-122"/>
                          <a:cs typeface="Times New Roman" pitchFamily="18" charset="0"/>
                        </a:rPr>
                        <a:t>提供有助于对公司权益性和债务性证券进行定价的信息</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21</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9%</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175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其他原因</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9</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rgbClr val="000000"/>
                          </a:solidFill>
                          <a:effectLst/>
                          <a:latin typeface="Verdana" pitchFamily="34" charset="0"/>
                          <a:ea typeface="宋体" pitchFamily="2" charset="-122"/>
                          <a:cs typeface="Times New Roman" pitchFamily="18" charset="0"/>
                        </a:rPr>
                        <a:t>4%</a:t>
                      </a:r>
                    </a:p>
                  </a:txBody>
                  <a:tcPr marL="9525" marR="9525" marT="9525" marB="0"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bl>
          </a:graphicData>
        </a:graphic>
      </p:graphicFrame>
      <p:pic>
        <p:nvPicPr>
          <p:cNvPr id="109601" name="Picture 5" descr="http://app.sgizmo.com/reports/18158/587732/EA9FESDXQ6311EOELR5L3BAE79EJ5F/images/110.png"/>
          <p:cNvPicPr>
            <a:picLocks noChangeAspect="1" noChangeArrowheads="1"/>
          </p:cNvPicPr>
          <p:nvPr/>
        </p:nvPicPr>
        <p:blipFill>
          <a:blip r:link="rId3"/>
          <a:srcRect r="8862" b="22400"/>
          <a:stretch>
            <a:fillRect/>
          </a:stretch>
        </p:blipFill>
        <p:spPr bwMode="auto">
          <a:xfrm>
            <a:off x="5181600" y="304800"/>
            <a:ext cx="3962400" cy="13716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2946" name="Title 3"/>
          <p:cNvSpPr>
            <a:spLocks noGrp="1"/>
          </p:cNvSpPr>
          <p:nvPr>
            <p:ph type="title" idx="4294967295"/>
          </p:nvPr>
        </p:nvSpPr>
        <p:spPr/>
        <p:txBody>
          <a:bodyPr/>
          <a:lstStyle/>
          <a:p>
            <a:pPr eaLnBrk="1" hangingPunct="1"/>
            <a:r>
              <a:rPr lang="zh-CN" altLang="en-US" smtClean="0">
                <a:ea typeface="宋体" charset="-122"/>
              </a:rPr>
              <a:t>托马斯</a:t>
            </a:r>
            <a:r>
              <a:rPr lang="en-US" altLang="zh-CN" smtClean="0">
                <a:ea typeface="宋体" charset="-122"/>
              </a:rPr>
              <a:t>·</a:t>
            </a:r>
            <a:r>
              <a:rPr lang="zh-CN" altLang="en-US" smtClean="0">
                <a:ea typeface="宋体" charset="-122"/>
              </a:rPr>
              <a:t>库恩: </a:t>
            </a:r>
            <a:r>
              <a:rPr lang="zh-CN" altLang="en-US" i="1" smtClean="0">
                <a:ea typeface="宋体" charset="-122"/>
              </a:rPr>
              <a:t>科学革命的结构</a:t>
            </a:r>
            <a:r>
              <a:rPr lang="zh-CN" altLang="en-US" smtClean="0">
                <a:ea typeface="宋体" charset="-122"/>
              </a:rPr>
              <a:t>(1962)</a:t>
            </a:r>
            <a:br>
              <a:rPr lang="zh-CN" altLang="en-US" smtClean="0">
                <a:ea typeface="宋体" charset="-122"/>
              </a:rPr>
            </a:br>
            <a:endParaRPr lang="zh-CN" altLang="en-US" smtClean="0">
              <a:ea typeface="宋体" charset="-122"/>
            </a:endParaRPr>
          </a:p>
        </p:txBody>
      </p:sp>
      <p:sp>
        <p:nvSpPr>
          <p:cNvPr id="82947" name="Text Placeholder 4"/>
          <p:cNvSpPr>
            <a:spLocks noGrp="1"/>
          </p:cNvSpPr>
          <p:nvPr>
            <p:ph type="body" idx="4294967295"/>
          </p:nvPr>
        </p:nvSpPr>
        <p:spPr>
          <a:xfrm>
            <a:off x="360363" y="2160588"/>
            <a:ext cx="8423275" cy="2259012"/>
          </a:xfrm>
        </p:spPr>
        <p:txBody>
          <a:bodyPr/>
          <a:lstStyle/>
          <a:p>
            <a:pPr eaLnBrk="1" hangingPunct="1"/>
            <a:r>
              <a:rPr lang="zh-CN" altLang="en-US" sz="2000" smtClean="0">
                <a:ea typeface="宋体" charset="-122"/>
              </a:rPr>
              <a:t>范式是指一个特定科学共同体的成员赖以依靠和分享的内容 </a:t>
            </a:r>
          </a:p>
          <a:p>
            <a:pPr eaLnBrk="1" hangingPunct="1"/>
            <a:r>
              <a:rPr lang="zh-CN" altLang="en-US" sz="2000" smtClean="0">
                <a:ea typeface="宋体" charset="-122"/>
              </a:rPr>
              <a:t>范式转换是指在科学理论框架内的基本假设，或者范式的变更</a:t>
            </a:r>
            <a:r>
              <a:rPr lang="zh-CN" altLang="en-US" sz="2000" u="sng" smtClean="0">
                <a:ea typeface="宋体" charset="-122"/>
              </a:rPr>
              <a:t> </a:t>
            </a:r>
          </a:p>
          <a:p>
            <a:pPr eaLnBrk="1" hangingPunct="1"/>
            <a:r>
              <a:rPr lang="zh-CN" altLang="en-US" sz="2000" smtClean="0">
                <a:ea typeface="宋体" charset="-122"/>
              </a:rPr>
              <a:t>会计与财务报告是范式转换的一部分</a:t>
            </a:r>
          </a:p>
          <a:p>
            <a:pPr eaLnBrk="1" hangingPunct="1"/>
            <a:endParaRPr lang="zh-CN" altLang="en-US" sz="3200" smtClean="0">
              <a:ea typeface="宋体" charset="-122"/>
            </a:endParaRPr>
          </a:p>
          <a:p>
            <a:pPr eaLnBrk="1" hangingPunct="1"/>
            <a:endParaRPr lang="zh-CN" altLang="en-US" sz="3200" smtClean="0">
              <a:ea typeface="宋体" charset="-122"/>
            </a:endParaRPr>
          </a:p>
        </p:txBody>
      </p:sp>
      <p:graphicFrame>
        <p:nvGraphicFramePr>
          <p:cNvPr id="6" name="图示 5"/>
          <p:cNvGraphicFramePr/>
          <p:nvPr/>
        </p:nvGraphicFramePr>
        <p:xfrm>
          <a:off x="4419604" y="3886188"/>
          <a:ext cx="4190890" cy="26669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2949" name="TextBox 6"/>
          <p:cNvSpPr txBox="1">
            <a:spLocks noChangeArrowheads="1"/>
          </p:cNvSpPr>
          <p:nvPr/>
        </p:nvSpPr>
        <p:spPr bwMode="auto">
          <a:xfrm>
            <a:off x="5867400" y="4800600"/>
            <a:ext cx="1295400" cy="400050"/>
          </a:xfrm>
          <a:prstGeom prst="rect">
            <a:avLst/>
          </a:prstGeom>
          <a:noFill/>
          <a:ln w="9525">
            <a:noFill/>
            <a:miter lim="800000"/>
            <a:headEnd/>
            <a:tailEnd/>
          </a:ln>
        </p:spPr>
        <p:txBody>
          <a:bodyPr>
            <a:spAutoFit/>
          </a:bodyPr>
          <a:lstStyle/>
          <a:p>
            <a:r>
              <a:rPr lang="zh-CN" altLang="en-US" sz="2000" b="1">
                <a:solidFill>
                  <a:srgbClr val="000000"/>
                </a:solidFill>
              </a:rPr>
              <a:t>库恩周期</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zh-CN" altLang="en-US" smtClean="0">
                <a:ea typeface="宋体" charset="-122"/>
              </a:rPr>
              <a:t>我对于财务报告目标的观点</a:t>
            </a:r>
            <a:br>
              <a:rPr lang="zh-CN" altLang="en-US" smtClean="0">
                <a:ea typeface="宋体" charset="-122"/>
              </a:rPr>
            </a:br>
            <a:r>
              <a:rPr lang="zh-CN" altLang="en-US" smtClean="0">
                <a:ea typeface="宋体" charset="-122"/>
              </a:rPr>
              <a:t>	</a:t>
            </a:r>
            <a:r>
              <a:rPr lang="en-US" altLang="zh-CN" smtClean="0">
                <a:ea typeface="宋体" charset="-122"/>
              </a:rPr>
              <a:t>         </a:t>
            </a:r>
            <a:r>
              <a:rPr lang="zh-CN" altLang="en-US" smtClean="0">
                <a:ea typeface="宋体" charset="-122"/>
              </a:rPr>
              <a:t>与框架第</a:t>
            </a:r>
            <a:r>
              <a:rPr lang="en-US" altLang="zh-CN" smtClean="0">
                <a:ea typeface="宋体" charset="-122"/>
              </a:rPr>
              <a:t>12</a:t>
            </a:r>
            <a:r>
              <a:rPr lang="zh-CN" altLang="en-US" smtClean="0">
                <a:ea typeface="宋体" charset="-122"/>
              </a:rPr>
              <a:t>段的表述一致！</a:t>
            </a:r>
          </a:p>
        </p:txBody>
      </p:sp>
      <p:sp>
        <p:nvSpPr>
          <p:cNvPr id="110595" name="Text Placeholder 2"/>
          <p:cNvSpPr>
            <a:spLocks noGrp="1"/>
          </p:cNvSpPr>
          <p:nvPr>
            <p:ph type="body" idx="1"/>
          </p:nvPr>
        </p:nvSpPr>
        <p:spPr>
          <a:xfrm>
            <a:off x="381000" y="2362200"/>
            <a:ext cx="8423275" cy="4337050"/>
          </a:xfrm>
        </p:spPr>
        <p:txBody>
          <a:bodyPr/>
          <a:lstStyle/>
          <a:p>
            <a:pPr indent="0" eaLnBrk="1" hangingPunct="1">
              <a:buFontTx/>
              <a:buNone/>
            </a:pPr>
            <a:endParaRPr lang="en-US" altLang="zh-CN" sz="2000" smtClean="0">
              <a:ea typeface="宋体" charset="-122"/>
            </a:endParaRPr>
          </a:p>
          <a:p>
            <a:pPr indent="0" eaLnBrk="1" hangingPunct="1">
              <a:buFontTx/>
              <a:buNone/>
            </a:pPr>
            <a:r>
              <a:rPr lang="zh-CN" altLang="en-US" sz="2400" smtClean="0">
                <a:ea typeface="宋体" charset="-122"/>
              </a:rPr>
              <a:t>目标第</a:t>
            </a:r>
            <a:r>
              <a:rPr lang="en-US" altLang="zh-CN" sz="2400" smtClean="0">
                <a:ea typeface="宋体" charset="-122"/>
              </a:rPr>
              <a:t>12</a:t>
            </a:r>
            <a:r>
              <a:rPr lang="zh-CN" altLang="en-US" sz="2400" smtClean="0">
                <a:ea typeface="宋体" charset="-122"/>
              </a:rPr>
              <a:t>段：通用财务报告提供关于报告主体财务状况的信息，即报告主体的经济资源和对报告主体要求权的信息。财务报告还提供导致主体经济资源和要求权变动的交易和其他事项影响方面的信息。这两种类型的信息都为作出是否向主体提供资源的决策提供有用的信息。</a:t>
            </a:r>
          </a:p>
          <a:p>
            <a:pPr indent="0" eaLnBrk="1" hangingPunct="1"/>
            <a:endParaRPr lang="en-US" altLang="zh-CN" sz="2000" smtClean="0">
              <a:ea typeface="宋体" charset="-122"/>
            </a:endParaRPr>
          </a:p>
          <a:p>
            <a:pPr indent="0" eaLnBrk="1" hangingPunct="1"/>
            <a:endParaRPr lang="en-US" altLang="zh-CN"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1618" name="Title 1"/>
          <p:cNvSpPr>
            <a:spLocks noGrp="1"/>
          </p:cNvSpPr>
          <p:nvPr>
            <p:ph type="title"/>
          </p:nvPr>
        </p:nvSpPr>
        <p:spPr/>
        <p:txBody>
          <a:bodyPr/>
          <a:lstStyle/>
          <a:p>
            <a:pPr eaLnBrk="1" hangingPunct="1"/>
            <a:r>
              <a:rPr lang="zh-CN" altLang="en-US" smtClean="0">
                <a:ea typeface="宋体" charset="-122"/>
              </a:rPr>
              <a:t>质量特征</a:t>
            </a:r>
            <a:br>
              <a:rPr lang="zh-CN" altLang="en-US" smtClean="0">
                <a:ea typeface="宋体" charset="-122"/>
              </a:rPr>
            </a:br>
            <a:r>
              <a:rPr lang="zh-CN" altLang="en-US" smtClean="0">
                <a:ea typeface="宋体" charset="-122"/>
              </a:rPr>
              <a:t>	</a:t>
            </a:r>
            <a:r>
              <a:rPr lang="en-US" altLang="zh-CN" smtClean="0">
                <a:ea typeface="宋体" charset="-122"/>
              </a:rPr>
              <a:t>         </a:t>
            </a:r>
            <a:r>
              <a:rPr lang="zh-CN" altLang="en-US" smtClean="0">
                <a:ea typeface="宋体" charset="-122"/>
              </a:rPr>
              <a:t>完全重写</a:t>
            </a:r>
          </a:p>
        </p:txBody>
      </p:sp>
      <p:sp>
        <p:nvSpPr>
          <p:cNvPr id="111619" name="Content Placeholder 2"/>
          <p:cNvSpPr>
            <a:spLocks noGrp="1"/>
          </p:cNvSpPr>
          <p:nvPr>
            <p:ph idx="1"/>
          </p:nvPr>
        </p:nvSpPr>
        <p:spPr>
          <a:xfrm>
            <a:off x="685800" y="2133600"/>
            <a:ext cx="8458200" cy="3581400"/>
          </a:xfrm>
        </p:spPr>
        <p:txBody>
          <a:bodyPr/>
          <a:lstStyle/>
          <a:p>
            <a:pPr eaLnBrk="1" hangingPunct="1"/>
            <a:r>
              <a:rPr lang="zh-CN" altLang="en-US" sz="2400" smtClean="0">
                <a:ea typeface="宋体" charset="-122"/>
              </a:rPr>
              <a:t>修订质量特征的定义</a:t>
            </a:r>
          </a:p>
          <a:p>
            <a:pPr lvl="1" eaLnBrk="1" hangingPunct="1"/>
            <a:r>
              <a:rPr lang="zh-CN" altLang="en-US" sz="2400" smtClean="0">
                <a:ea typeface="宋体" charset="-122"/>
              </a:rPr>
              <a:t>由原先的：进行会计选择时所需要的特征</a:t>
            </a:r>
          </a:p>
          <a:p>
            <a:pPr lvl="1" eaLnBrk="1" hangingPunct="1"/>
            <a:r>
              <a:rPr lang="zh-CN" altLang="en-US" sz="2400" smtClean="0">
                <a:ea typeface="宋体" charset="-122"/>
              </a:rPr>
              <a:t>改为：能够用于认定那些可能对现有的和潜在的投资者、借款方及其他债权人最为有用的信息的特征</a:t>
            </a:r>
          </a:p>
          <a:p>
            <a:pPr eaLnBrk="1" hangingPunct="1"/>
            <a:r>
              <a:rPr lang="zh-CN" altLang="en-US" sz="2400" smtClean="0">
                <a:ea typeface="宋体" charset="-122"/>
              </a:rPr>
              <a:t>消除相关性和可靠性相当的情况</a:t>
            </a:r>
          </a:p>
          <a:p>
            <a:pPr eaLnBrk="1" hangingPunct="1"/>
            <a:r>
              <a:rPr lang="zh-CN" altLang="en-US" sz="2400" smtClean="0">
                <a:ea typeface="宋体" charset="-122"/>
              </a:rPr>
              <a:t>用如实反映代替可靠性</a:t>
            </a:r>
          </a:p>
          <a:p>
            <a:pPr eaLnBrk="1" hangingPunct="1"/>
            <a:endParaRPr lang="en-US" altLang="zh-CN" sz="20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pPr eaLnBrk="1" hangingPunct="1"/>
            <a:r>
              <a:rPr lang="zh-CN" altLang="en-US" smtClean="0">
                <a:ea typeface="宋体" charset="-122"/>
              </a:rPr>
              <a:t>要素差异</a:t>
            </a:r>
          </a:p>
        </p:txBody>
      </p:sp>
      <p:pic>
        <p:nvPicPr>
          <p:cNvPr id="112642" name="Picture 2" descr="http://www.theminster.net/images/Ideogram.gif"/>
          <p:cNvPicPr>
            <a:picLocks noChangeAspect="1" noChangeArrowheads="1"/>
          </p:cNvPicPr>
          <p:nvPr/>
        </p:nvPicPr>
        <p:blipFill>
          <a:blip r:embed="rId3"/>
          <a:srcRect/>
          <a:stretch>
            <a:fillRect/>
          </a:stretch>
        </p:blipFill>
        <p:spPr bwMode="auto">
          <a:xfrm>
            <a:off x="2819400" y="2286000"/>
            <a:ext cx="3179763" cy="2843213"/>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3"/>
          <p:cNvSpPr>
            <a:spLocks noGrp="1"/>
          </p:cNvSpPr>
          <p:nvPr>
            <p:ph type="title"/>
          </p:nvPr>
        </p:nvSpPr>
        <p:spPr/>
        <p:txBody>
          <a:bodyPr/>
          <a:lstStyle/>
          <a:p>
            <a:pPr eaLnBrk="1" hangingPunct="1"/>
            <a:r>
              <a:rPr lang="zh-CN" altLang="en-US" smtClean="0">
                <a:ea typeface="宋体" charset="-122"/>
              </a:rPr>
              <a:t>基本要素</a:t>
            </a:r>
          </a:p>
        </p:txBody>
      </p:sp>
      <p:sp>
        <p:nvSpPr>
          <p:cNvPr id="113666" name="Text Placeholder 4"/>
          <p:cNvSpPr>
            <a:spLocks noGrp="1"/>
          </p:cNvSpPr>
          <p:nvPr>
            <p:ph type="body" idx="1"/>
          </p:nvPr>
        </p:nvSpPr>
        <p:spPr/>
        <p:txBody>
          <a:bodyPr/>
          <a:lstStyle/>
          <a:p>
            <a:pPr eaLnBrk="1" hangingPunct="1"/>
            <a:r>
              <a:rPr lang="zh-CN" altLang="en-US" sz="2400" smtClean="0">
                <a:ea typeface="宋体" charset="-122"/>
              </a:rPr>
              <a:t>资产的旧定义</a:t>
            </a:r>
          </a:p>
          <a:p>
            <a:pPr lvl="1" eaLnBrk="1" hangingPunct="1"/>
            <a:r>
              <a:rPr lang="zh-CN" altLang="en-US" sz="2400" smtClean="0">
                <a:ea typeface="宋体" charset="-122"/>
              </a:rPr>
              <a:t>资产是某一特定主体由于过去的交易或事项获得的或控制的可能的未来经济利益。</a:t>
            </a:r>
          </a:p>
          <a:p>
            <a:pPr eaLnBrk="1" hangingPunct="1"/>
            <a:r>
              <a:rPr lang="zh-CN" altLang="en-US" sz="2400" smtClean="0">
                <a:ea typeface="宋体" charset="-122"/>
              </a:rPr>
              <a:t>对资产新定义的建议：</a:t>
            </a:r>
          </a:p>
          <a:p>
            <a:pPr lvl="1" eaLnBrk="1" hangingPunct="1"/>
            <a:r>
              <a:rPr lang="zh-CN" altLang="en-US" sz="2400" smtClean="0">
                <a:ea typeface="宋体" charset="-122"/>
              </a:rPr>
              <a:t>某一主体的资产是该主体现有的经济资源，且该主体对这些资源拥有其他主体不具有的权利或其他使用权。</a:t>
            </a:r>
          </a:p>
          <a:p>
            <a:pPr lvl="1" eaLnBrk="1" hangingPunct="1">
              <a:buFontTx/>
              <a:buNone/>
            </a:pPr>
            <a:endParaRPr lang="en-US" altLang="zh-CN" sz="2400" smtClean="0">
              <a:ea typeface="宋体" charset="-122"/>
            </a:endParaRPr>
          </a:p>
          <a:p>
            <a:pPr eaLnBrk="1" hangingPunct="1"/>
            <a:r>
              <a:rPr lang="zh-CN" altLang="en-US" sz="2400" smtClean="0">
                <a:ea typeface="宋体" charset="-122"/>
              </a:rPr>
              <a:t>什么是经济资源？ </a:t>
            </a:r>
          </a:p>
          <a:p>
            <a:pPr eaLnBrk="1" hangingPunct="1">
              <a:buFontTx/>
              <a:buNone/>
            </a:pPr>
            <a:endParaRPr lang="en-US" altLang="zh-CN" sz="20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4690" name="Title 3"/>
          <p:cNvSpPr>
            <a:spLocks noGrp="1"/>
          </p:cNvSpPr>
          <p:nvPr>
            <p:ph type="title"/>
          </p:nvPr>
        </p:nvSpPr>
        <p:spPr/>
        <p:txBody>
          <a:bodyPr/>
          <a:lstStyle/>
          <a:p>
            <a:pPr eaLnBrk="1" hangingPunct="1"/>
            <a:r>
              <a:rPr lang="zh-CN" altLang="en-US" smtClean="0">
                <a:ea typeface="宋体" charset="-122"/>
              </a:rPr>
              <a:t>旧定义有什么问题？</a:t>
            </a:r>
            <a:br>
              <a:rPr lang="zh-CN" altLang="en-US" smtClean="0">
                <a:ea typeface="宋体" charset="-122"/>
              </a:rPr>
            </a:br>
            <a:r>
              <a:rPr lang="zh-CN" altLang="en-US" smtClean="0">
                <a:ea typeface="宋体" charset="-122"/>
              </a:rPr>
              <a:t>	工作人员认为。。。</a:t>
            </a:r>
            <a:endParaRPr lang="en-US" altLang="zh-CN" smtClean="0">
              <a:ea typeface="宋体" charset="-122"/>
            </a:endParaRPr>
          </a:p>
        </p:txBody>
      </p:sp>
      <p:sp>
        <p:nvSpPr>
          <p:cNvPr id="114691" name="Text Placeholder 4"/>
          <p:cNvSpPr>
            <a:spLocks noGrp="1"/>
          </p:cNvSpPr>
          <p:nvPr>
            <p:ph type="body" idx="1"/>
          </p:nvPr>
        </p:nvSpPr>
        <p:spPr/>
        <p:txBody>
          <a:bodyPr/>
          <a:lstStyle/>
          <a:p>
            <a:pPr eaLnBrk="1" hangingPunct="1">
              <a:lnSpc>
                <a:spcPct val="80000"/>
              </a:lnSpc>
            </a:pPr>
            <a:r>
              <a:rPr lang="zh-CN" altLang="en-US" sz="2400" smtClean="0">
                <a:ea typeface="宋体" charset="-122"/>
              </a:rPr>
              <a:t>有些使用者将“可预期的”（</a:t>
            </a:r>
            <a:r>
              <a:rPr lang="en-US" altLang="zh-CN" sz="2400" smtClean="0">
                <a:ea typeface="宋体" charset="-122"/>
              </a:rPr>
              <a:t>IASB</a:t>
            </a:r>
            <a:r>
              <a:rPr lang="zh-CN" altLang="en-US" sz="2400" smtClean="0">
                <a:ea typeface="宋体" charset="-122"/>
              </a:rPr>
              <a:t>的定义）和“可能的”（</a:t>
            </a:r>
            <a:r>
              <a:rPr lang="en-US" altLang="zh-CN" sz="2400" smtClean="0">
                <a:ea typeface="宋体" charset="-122"/>
              </a:rPr>
              <a:t>FASB</a:t>
            </a:r>
            <a:r>
              <a:rPr lang="zh-CN" altLang="en-US" sz="2400" smtClean="0">
                <a:ea typeface="宋体" charset="-122"/>
              </a:rPr>
              <a:t>的定义）误解为可能性很高的未来经济利益；排除了可能性较低的情况</a:t>
            </a:r>
            <a:endParaRPr lang="en-US" altLang="zh-CN" sz="2400" smtClean="0">
              <a:ea typeface="宋体" charset="-122"/>
            </a:endParaRPr>
          </a:p>
          <a:p>
            <a:pPr eaLnBrk="1" hangingPunct="1">
              <a:lnSpc>
                <a:spcPct val="80000"/>
              </a:lnSpc>
            </a:pPr>
            <a:r>
              <a:rPr lang="zh-CN" altLang="en-US" sz="2400" smtClean="0">
                <a:ea typeface="宋体" charset="-122"/>
              </a:rPr>
              <a:t>过度强调对未来经济利益流入的认定，而没有关注当前存在的事项</a:t>
            </a:r>
          </a:p>
          <a:p>
            <a:pPr eaLnBrk="1" hangingPunct="1">
              <a:lnSpc>
                <a:spcPct val="80000"/>
              </a:lnSpc>
            </a:pPr>
            <a:r>
              <a:rPr lang="zh-CN" altLang="en-US" sz="2400" smtClean="0">
                <a:ea typeface="宋体" charset="-122"/>
              </a:rPr>
              <a:t>旧定义对认定产生资产的过去交易或事项的强调并不恰当</a:t>
            </a:r>
          </a:p>
          <a:p>
            <a:pPr eaLnBrk="1" hangingPunct="1">
              <a:lnSpc>
                <a:spcPct val="80000"/>
              </a:lnSpc>
            </a:pPr>
            <a:r>
              <a:rPr lang="zh-CN" altLang="en-US" sz="2400" smtClean="0">
                <a:ea typeface="宋体" charset="-122"/>
              </a:rPr>
              <a:t>解读控制时采用了与合并会计中使用控制的目的相同的概念</a:t>
            </a:r>
          </a:p>
          <a:p>
            <a:pPr lvl="1" eaLnBrk="1" hangingPunct="1">
              <a:lnSpc>
                <a:spcPct val="80000"/>
              </a:lnSpc>
            </a:pPr>
            <a:r>
              <a:rPr lang="zh-CN" altLang="en-US" sz="2400" smtClean="0">
                <a:ea typeface="宋体" charset="-122"/>
              </a:rPr>
              <a:t>这一词条应当关注报告主体是否拥有经济资源的某些权利或优先获得权</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714" name="Title 3"/>
          <p:cNvSpPr>
            <a:spLocks noGrp="1"/>
          </p:cNvSpPr>
          <p:nvPr>
            <p:ph type="title"/>
          </p:nvPr>
        </p:nvSpPr>
        <p:spPr/>
        <p:txBody>
          <a:bodyPr/>
          <a:lstStyle/>
          <a:p>
            <a:pPr eaLnBrk="1" hangingPunct="1"/>
            <a:r>
              <a:rPr lang="zh-CN" altLang="en-US" smtClean="0">
                <a:ea typeface="宋体" charset="-122"/>
              </a:rPr>
              <a:t>负债这一要素也是如此</a:t>
            </a:r>
          </a:p>
        </p:txBody>
      </p:sp>
      <p:sp>
        <p:nvSpPr>
          <p:cNvPr id="115715" name="Text Placeholder 4"/>
          <p:cNvSpPr>
            <a:spLocks noGrp="1"/>
          </p:cNvSpPr>
          <p:nvPr>
            <p:ph type="body" idx="1"/>
          </p:nvPr>
        </p:nvSpPr>
        <p:spPr/>
        <p:txBody>
          <a:bodyPr/>
          <a:lstStyle/>
          <a:p>
            <a:pPr eaLnBrk="1" hangingPunct="1">
              <a:lnSpc>
                <a:spcPct val="80000"/>
              </a:lnSpc>
            </a:pPr>
            <a:r>
              <a:rPr lang="zh-CN" altLang="en-US" sz="2400" smtClean="0">
                <a:ea typeface="宋体" charset="-122"/>
              </a:rPr>
              <a:t>负债的旧定义</a:t>
            </a:r>
          </a:p>
          <a:p>
            <a:pPr lvl="1" eaLnBrk="1" hangingPunct="1">
              <a:lnSpc>
                <a:spcPct val="80000"/>
              </a:lnSpc>
            </a:pPr>
            <a:r>
              <a:rPr lang="zh-CN" altLang="en-US" sz="2400" smtClean="0">
                <a:ea typeface="宋体" charset="-122"/>
              </a:rPr>
              <a:t>负债是特定主体由于当前义务引起的经济利益未来可能的牺牲，该义务是过去交易或事项引起的，表现为转移资产或提供劳务。</a:t>
            </a:r>
            <a:endParaRPr lang="en-US" altLang="zh-CN" sz="2400" smtClean="0">
              <a:ea typeface="宋体" charset="-122"/>
            </a:endParaRPr>
          </a:p>
          <a:p>
            <a:pPr eaLnBrk="1" hangingPunct="1">
              <a:lnSpc>
                <a:spcPct val="80000"/>
              </a:lnSpc>
              <a:buClr>
                <a:schemeClr val="tx1"/>
              </a:buClr>
            </a:pPr>
            <a:r>
              <a:rPr lang="zh-CN" altLang="en-US" sz="2400" smtClean="0">
                <a:ea typeface="宋体" charset="-122"/>
              </a:rPr>
              <a:t>对于负债新定义的建议</a:t>
            </a:r>
          </a:p>
          <a:p>
            <a:pPr lvl="1" eaLnBrk="1" hangingPunct="1">
              <a:lnSpc>
                <a:spcPct val="80000"/>
              </a:lnSpc>
            </a:pPr>
            <a:r>
              <a:rPr lang="zh-CN" altLang="en-US" sz="2400" smtClean="0">
                <a:ea typeface="宋体" charset="-122"/>
              </a:rPr>
              <a:t>负债是某一主体的当前经济义务，而该主体是这些义务的承担者。</a:t>
            </a:r>
            <a:endParaRPr lang="en-US" altLang="zh-CN" sz="2400" smtClean="0">
              <a:ea typeface="宋体" charset="-122"/>
            </a:endParaRPr>
          </a:p>
          <a:p>
            <a:pPr eaLnBrk="1" hangingPunct="1">
              <a:lnSpc>
                <a:spcPct val="80000"/>
              </a:lnSpc>
            </a:pPr>
            <a:endParaRPr lang="en-US" altLang="zh-CN" sz="2400" smtClean="0">
              <a:ea typeface="宋体" charset="-122"/>
            </a:endParaRPr>
          </a:p>
          <a:p>
            <a:pPr eaLnBrk="1" hangingPunct="1">
              <a:lnSpc>
                <a:spcPct val="80000"/>
              </a:lnSpc>
            </a:pPr>
            <a:r>
              <a:rPr lang="zh-CN" altLang="en-US" sz="2400" smtClean="0">
                <a:ea typeface="宋体" charset="-122"/>
              </a:rPr>
              <a:t>经济义务与法律义务如何区别？</a:t>
            </a:r>
          </a:p>
          <a:p>
            <a:pPr lvl="1" eaLnBrk="1" hangingPunct="1">
              <a:lnSpc>
                <a:spcPct val="80000"/>
              </a:lnSpc>
            </a:pPr>
            <a:endParaRPr lang="en-US" altLang="zh-CN" sz="1800" smtClean="0">
              <a:ea typeface="宋体" charset="-122"/>
            </a:endParaRPr>
          </a:p>
          <a:p>
            <a:pPr eaLnBrk="1" hangingPunct="1">
              <a:lnSpc>
                <a:spcPct val="80000"/>
              </a:lnSpc>
              <a:buFontTx/>
              <a:buNone/>
            </a:pPr>
            <a:endParaRPr lang="en-US" altLang="zh-CN" sz="18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Title 3"/>
          <p:cNvSpPr>
            <a:spLocks noGrp="1"/>
          </p:cNvSpPr>
          <p:nvPr>
            <p:ph type="title"/>
          </p:nvPr>
        </p:nvSpPr>
        <p:spPr/>
        <p:txBody>
          <a:bodyPr/>
          <a:lstStyle/>
          <a:p>
            <a:pPr eaLnBrk="1" hangingPunct="1"/>
            <a:r>
              <a:rPr lang="zh-CN" altLang="en-US" smtClean="0">
                <a:ea typeface="宋体" charset="-122"/>
              </a:rPr>
              <a:t>法律权利与义务</a:t>
            </a:r>
            <a:br>
              <a:rPr lang="zh-CN" altLang="en-US" smtClean="0">
                <a:ea typeface="宋体" charset="-122"/>
              </a:rPr>
            </a:br>
            <a:r>
              <a:rPr lang="zh-CN" altLang="en-US" smtClean="0">
                <a:ea typeface="宋体" charset="-122"/>
              </a:rPr>
              <a:t>	还是预期未来现金流？</a:t>
            </a:r>
          </a:p>
        </p:txBody>
      </p:sp>
      <p:sp>
        <p:nvSpPr>
          <p:cNvPr id="116739" name="Text Placeholder 4"/>
          <p:cNvSpPr>
            <a:spLocks noGrp="1"/>
          </p:cNvSpPr>
          <p:nvPr>
            <p:ph type="body" idx="1"/>
          </p:nvPr>
        </p:nvSpPr>
        <p:spPr>
          <a:xfrm>
            <a:off x="395288" y="2133600"/>
            <a:ext cx="8423275" cy="4197350"/>
          </a:xfrm>
        </p:spPr>
        <p:txBody>
          <a:bodyPr/>
          <a:lstStyle/>
          <a:p>
            <a:pPr eaLnBrk="1" hangingPunct="1">
              <a:buClr>
                <a:schemeClr val="tx1"/>
              </a:buClr>
            </a:pPr>
            <a:r>
              <a:rPr lang="zh-CN" altLang="en-US" sz="2400" smtClean="0">
                <a:ea typeface="宋体" charset="-122"/>
              </a:rPr>
              <a:t>应该在什么时候确认某项成本：实际发生时还是可估计时？</a:t>
            </a:r>
            <a:endParaRPr lang="en-US" altLang="zh-CN" sz="2400" smtClean="0">
              <a:ea typeface="宋体" charset="-122"/>
            </a:endParaRPr>
          </a:p>
          <a:p>
            <a:pPr lvl="1" eaLnBrk="1" hangingPunct="1">
              <a:buClr>
                <a:schemeClr val="tx1"/>
              </a:buClr>
            </a:pPr>
            <a:r>
              <a:rPr lang="zh-CN" altLang="en-US" sz="2400" smtClean="0">
                <a:ea typeface="宋体" charset="-122"/>
              </a:rPr>
              <a:t>租赁会计及或有事项将这一问题提到了突出位置</a:t>
            </a:r>
            <a:endParaRPr lang="en-US" altLang="zh-CN" sz="2400" smtClean="0">
              <a:ea typeface="宋体" charset="-122"/>
            </a:endParaRPr>
          </a:p>
          <a:p>
            <a:pPr eaLnBrk="1" hangingPunct="1">
              <a:buClr>
                <a:schemeClr val="tx1"/>
              </a:buClr>
            </a:pPr>
            <a:r>
              <a:rPr lang="zh-CN" altLang="en-US" sz="2400" smtClean="0">
                <a:ea typeface="宋体" charset="-122"/>
              </a:rPr>
              <a:t>应该在什么时候确认某项资产：实际赚得时还是可估计时？</a:t>
            </a:r>
            <a:endParaRPr lang="en-US" altLang="zh-CN" sz="2400" smtClean="0">
              <a:ea typeface="宋体" charset="-122"/>
            </a:endParaRPr>
          </a:p>
          <a:p>
            <a:pPr lvl="1" eaLnBrk="1" hangingPunct="1">
              <a:buClr>
                <a:schemeClr val="tx1"/>
              </a:buClr>
            </a:pPr>
            <a:r>
              <a:rPr lang="zh-CN" altLang="en-US" sz="2400" smtClean="0">
                <a:ea typeface="宋体" charset="-122"/>
              </a:rPr>
              <a:t>这是公允价值会计的核心问题之一</a:t>
            </a:r>
            <a:endParaRPr lang="en-US" altLang="zh-CN" sz="24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Title 3"/>
          <p:cNvSpPr>
            <a:spLocks noGrp="1"/>
          </p:cNvSpPr>
          <p:nvPr>
            <p:ph type="title"/>
          </p:nvPr>
        </p:nvSpPr>
        <p:spPr/>
        <p:txBody>
          <a:bodyPr/>
          <a:lstStyle/>
          <a:p>
            <a:pPr eaLnBrk="1" hangingPunct="1"/>
            <a:r>
              <a:rPr lang="zh-CN" altLang="en-US" smtClean="0">
                <a:ea typeface="宋体" charset="-122"/>
              </a:rPr>
              <a:t>我的观点</a:t>
            </a:r>
            <a:r>
              <a:rPr lang="en-US" altLang="zh-CN" smtClean="0">
                <a:ea typeface="宋体" charset="-122"/>
              </a:rPr>
              <a:t/>
            </a:r>
            <a:br>
              <a:rPr lang="en-US" altLang="zh-CN" smtClean="0">
                <a:ea typeface="宋体" charset="-122"/>
              </a:rPr>
            </a:br>
            <a:r>
              <a:rPr lang="en-US" altLang="zh-CN" smtClean="0">
                <a:ea typeface="宋体" charset="-122"/>
              </a:rPr>
              <a:t>	</a:t>
            </a:r>
            <a:r>
              <a:rPr lang="zh-CN" altLang="en-US" smtClean="0">
                <a:ea typeface="宋体" charset="-122"/>
              </a:rPr>
              <a:t>多项要素</a:t>
            </a:r>
            <a:endParaRPr lang="en-US" altLang="zh-CN" smtClean="0">
              <a:ea typeface="宋体" charset="-122"/>
            </a:endParaRPr>
          </a:p>
        </p:txBody>
      </p:sp>
      <p:sp>
        <p:nvSpPr>
          <p:cNvPr id="117763" name="Text Placeholder 4"/>
          <p:cNvSpPr>
            <a:spLocks noGrp="1"/>
          </p:cNvSpPr>
          <p:nvPr>
            <p:ph type="body" idx="1"/>
          </p:nvPr>
        </p:nvSpPr>
        <p:spPr>
          <a:xfrm>
            <a:off x="381000" y="1981200"/>
            <a:ext cx="8423275" cy="4197350"/>
          </a:xfrm>
        </p:spPr>
        <p:txBody>
          <a:bodyPr/>
          <a:lstStyle/>
          <a:p>
            <a:pPr eaLnBrk="1" hangingPunct="1">
              <a:buClr>
                <a:schemeClr val="tx1"/>
              </a:buClr>
              <a:buFontTx/>
              <a:buNone/>
            </a:pPr>
            <a:r>
              <a:rPr lang="zh-CN" altLang="en-US" sz="2400" smtClean="0">
                <a:ea typeface="宋体" charset="-122"/>
              </a:rPr>
              <a:t>关于资产的定义是有缺陷的</a:t>
            </a:r>
            <a:endParaRPr lang="en-US" altLang="zh-CN" sz="2400" smtClean="0">
              <a:ea typeface="宋体" charset="-122"/>
            </a:endParaRPr>
          </a:p>
          <a:p>
            <a:pPr eaLnBrk="1" hangingPunct="1">
              <a:buClr>
                <a:schemeClr val="tx1"/>
              </a:buClr>
            </a:pPr>
            <a:r>
              <a:rPr lang="zh-CN" altLang="en-US" sz="2400" smtClean="0">
                <a:ea typeface="宋体" charset="-122"/>
              </a:rPr>
              <a:t>货币账户里的现金是一个单独的要素</a:t>
            </a:r>
            <a:endParaRPr lang="en-US" altLang="zh-CN" sz="2400" smtClean="0">
              <a:ea typeface="宋体" charset="-122"/>
            </a:endParaRPr>
          </a:p>
          <a:p>
            <a:pPr eaLnBrk="1" hangingPunct="1">
              <a:buClr>
                <a:schemeClr val="tx1"/>
              </a:buClr>
            </a:pPr>
            <a:r>
              <a:rPr lang="zh-CN" altLang="en-US" sz="2400" smtClean="0">
                <a:ea typeface="宋体" charset="-122"/>
              </a:rPr>
              <a:t>必须以法律规定的权利为基础（由过去交易引起的）</a:t>
            </a:r>
            <a:endParaRPr lang="en-US" altLang="zh-CN" sz="2400" smtClean="0">
              <a:ea typeface="宋体" charset="-122"/>
            </a:endParaRPr>
          </a:p>
          <a:p>
            <a:pPr eaLnBrk="1" hangingPunct="1">
              <a:buClr>
                <a:schemeClr val="tx1"/>
              </a:buClr>
            </a:pPr>
            <a:r>
              <a:rPr lang="zh-CN" altLang="en-US" sz="2400" smtClean="0">
                <a:ea typeface="宋体" charset="-122"/>
              </a:rPr>
              <a:t>商誉是一类单独的资产</a:t>
            </a:r>
            <a:endParaRPr lang="en-US" altLang="zh-CN" sz="2400" smtClean="0">
              <a:ea typeface="宋体" charset="-122"/>
            </a:endParaRPr>
          </a:p>
          <a:p>
            <a:pPr lvl="1" eaLnBrk="1" hangingPunct="1">
              <a:buClr>
                <a:schemeClr val="tx1"/>
              </a:buClr>
            </a:pPr>
            <a:r>
              <a:rPr lang="zh-CN" altLang="en-US" sz="2400" smtClean="0">
                <a:ea typeface="宋体" charset="-122"/>
              </a:rPr>
              <a:t>对未来现金流的预测</a:t>
            </a:r>
            <a:endParaRPr lang="en-US" altLang="zh-CN" sz="2400" smtClean="0">
              <a:ea typeface="宋体" charset="-122"/>
            </a:endParaRPr>
          </a:p>
          <a:p>
            <a:pPr lvl="1" eaLnBrk="1" hangingPunct="1">
              <a:buClr>
                <a:schemeClr val="tx1"/>
              </a:buClr>
            </a:pPr>
            <a:r>
              <a:rPr lang="zh-CN" altLang="en-US" sz="2400" smtClean="0">
                <a:ea typeface="宋体" charset="-122"/>
              </a:rPr>
              <a:t>不同的账户单元</a:t>
            </a:r>
            <a:endParaRPr lang="en-US" altLang="zh-CN" sz="2400" smtClean="0">
              <a:ea typeface="宋体" charset="-122"/>
            </a:endParaRPr>
          </a:p>
          <a:p>
            <a:pPr eaLnBrk="1" hangingPunct="1">
              <a:buClr>
                <a:schemeClr val="tx1"/>
              </a:buClr>
            </a:pPr>
            <a:r>
              <a:rPr lang="zh-CN" altLang="en-US" sz="2400" smtClean="0">
                <a:ea typeface="宋体" charset="-122"/>
              </a:rPr>
              <a:t>政府采取的产生法律权利的行为，如专利、版权和配额等，也应视为交易</a:t>
            </a:r>
            <a:endParaRPr lang="en-US" altLang="zh-CN" sz="2400" smtClean="0">
              <a:ea typeface="宋体" charset="-122"/>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itle 3"/>
          <p:cNvSpPr>
            <a:spLocks noGrp="1"/>
          </p:cNvSpPr>
          <p:nvPr>
            <p:ph type="title"/>
          </p:nvPr>
        </p:nvSpPr>
        <p:spPr/>
        <p:txBody>
          <a:bodyPr/>
          <a:lstStyle/>
          <a:p>
            <a:pPr eaLnBrk="1" hangingPunct="1"/>
            <a:r>
              <a:rPr lang="zh-CN" altLang="en-US" smtClean="0">
                <a:ea typeface="宋体" charset="-122"/>
              </a:rPr>
              <a:t>待履行合同</a:t>
            </a:r>
            <a:endParaRPr lang="en-US" altLang="zh-CN" smtClean="0">
              <a:ea typeface="宋体" charset="-122"/>
            </a:endParaRPr>
          </a:p>
        </p:txBody>
      </p:sp>
      <p:pic>
        <p:nvPicPr>
          <p:cNvPr id="118786" name="Picture 4" descr="audit_files_color.jpg"/>
          <p:cNvPicPr>
            <a:picLocks/>
          </p:cNvPicPr>
          <p:nvPr/>
        </p:nvPicPr>
        <p:blipFill>
          <a:blip r:embed="rId3"/>
          <a:srcRect/>
          <a:stretch>
            <a:fillRect/>
          </a:stretch>
        </p:blipFill>
        <p:spPr bwMode="auto">
          <a:xfrm>
            <a:off x="3048000" y="2286000"/>
            <a:ext cx="2879725" cy="287972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itle 1"/>
          <p:cNvSpPr>
            <a:spLocks noGrp="1"/>
          </p:cNvSpPr>
          <p:nvPr>
            <p:ph type="title"/>
          </p:nvPr>
        </p:nvSpPr>
        <p:spPr/>
        <p:txBody>
          <a:bodyPr/>
          <a:lstStyle/>
          <a:p>
            <a:r>
              <a:rPr lang="zh-CN" altLang="en-US" smtClean="0">
                <a:ea typeface="宋体" charset="-122"/>
              </a:rPr>
              <a:t>待履行合同</a:t>
            </a:r>
            <a:r>
              <a:rPr lang="en-US" smtClean="0"/>
              <a:t/>
            </a:r>
            <a:br>
              <a:rPr lang="en-US" smtClean="0"/>
            </a:br>
            <a:r>
              <a:rPr lang="en-US" smtClean="0"/>
              <a:t>	</a:t>
            </a:r>
            <a:r>
              <a:rPr lang="zh-CN" altLang="en-US" smtClean="0">
                <a:ea typeface="宋体" charset="-122"/>
              </a:rPr>
              <a:t>美国证券交易委员会确认如下选择</a:t>
            </a:r>
            <a:endParaRPr lang="en-US" smtClean="0"/>
          </a:p>
        </p:txBody>
      </p:sp>
      <p:sp>
        <p:nvSpPr>
          <p:cNvPr id="3" name="Text Placeholder 2"/>
          <p:cNvSpPr>
            <a:spLocks noGrp="1"/>
          </p:cNvSpPr>
          <p:nvPr>
            <p:ph type="body" idx="1"/>
          </p:nvPr>
        </p:nvSpPr>
        <p:spPr/>
        <p:txBody>
          <a:bodyPr/>
          <a:lstStyle/>
          <a:p>
            <a:pPr marL="457200" indent="-457200">
              <a:buFontTx/>
              <a:buAutoNum type="arabicPeriod"/>
            </a:pPr>
            <a:r>
              <a:rPr lang="zh-CN" altLang="en-US" sz="2400" smtClean="0">
                <a:ea typeface="宋体" charset="-122"/>
              </a:rPr>
              <a:t>将合同的所有权力和义务确认资产和负债。</a:t>
            </a:r>
            <a:endParaRPr lang="en-US" sz="2400" smtClean="0"/>
          </a:p>
          <a:p>
            <a:pPr marL="457200" indent="-457200">
              <a:buFontTx/>
              <a:buAutoNum type="arabicPeriod"/>
            </a:pPr>
            <a:r>
              <a:rPr lang="zh-CN" altLang="en-US" sz="2400" smtClean="0">
                <a:ea typeface="宋体" charset="-122"/>
              </a:rPr>
              <a:t>不将合同的所有权力和义务确认资产和负债。</a:t>
            </a:r>
            <a:endParaRPr lang="en-US" sz="2400" smtClean="0"/>
          </a:p>
          <a:p>
            <a:pPr marL="457200" indent="-457200">
              <a:buFontTx/>
              <a:buAutoNum type="arabicPeriod"/>
            </a:pPr>
            <a:r>
              <a:rPr lang="zh-CN" altLang="en-US" sz="2400" smtClean="0">
                <a:ea typeface="宋体" charset="-122"/>
              </a:rPr>
              <a:t>将某合同的权力和义务视为一个整体，将该整体确认为资产或负债。</a:t>
            </a:r>
            <a:endParaRPr lang="en-US" sz="2400" smtClean="0"/>
          </a:p>
          <a:p>
            <a:pPr marL="457200" indent="-457200"/>
            <a:endParaRPr lang="en-US" sz="2400" smtClean="0"/>
          </a:p>
          <a:p>
            <a:pPr marL="457200" indent="-457200">
              <a:buFontTx/>
              <a:buNone/>
            </a:pPr>
            <a:r>
              <a:rPr lang="zh-CN" altLang="en-US" sz="2400" i="1" smtClean="0">
                <a:ea typeface="宋体" charset="-122"/>
              </a:rPr>
              <a:t>传统意义上，准则制定机构会选择第二个选择。</a:t>
            </a:r>
            <a:endParaRPr lang="en-US" sz="2400" i="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pPr eaLnBrk="1" hangingPunct="1"/>
            <a:r>
              <a:rPr lang="zh-CN" altLang="en-US" smtClean="0">
                <a:ea typeface="宋体" charset="-122"/>
              </a:rPr>
              <a:t>国际财务报告准则议程与改革步伐</a:t>
            </a:r>
            <a:r>
              <a:rPr lang="en-US" altLang="zh-CN" smtClean="0">
                <a:ea typeface="宋体" charset="-122"/>
              </a:rPr>
              <a:t/>
            </a:r>
            <a:br>
              <a:rPr lang="en-US" altLang="zh-CN" smtClean="0">
                <a:ea typeface="宋体" charset="-122"/>
              </a:rPr>
            </a:br>
            <a:r>
              <a:rPr lang="en-US" altLang="zh-CN" smtClean="0">
                <a:ea typeface="宋体" charset="-122"/>
              </a:rPr>
              <a:t/>
            </a:r>
            <a:br>
              <a:rPr lang="en-US" altLang="zh-CN" smtClean="0">
                <a:ea typeface="宋体" charset="-122"/>
              </a:rPr>
            </a:br>
            <a:r>
              <a:rPr lang="zh-CN" altLang="en-US" smtClean="0">
                <a:ea typeface="宋体" charset="-122"/>
              </a:rPr>
              <a:t>金融危机项目</a:t>
            </a:r>
            <a:endParaRPr lang="en-US" altLang="zh-CN" sz="2000" smtClean="0">
              <a:ea typeface="宋体" charset="-122"/>
            </a:endParaRPr>
          </a:p>
        </p:txBody>
      </p:sp>
      <p:graphicFrame>
        <p:nvGraphicFramePr>
          <p:cNvPr id="84062" name="Group 94"/>
          <p:cNvGraphicFramePr>
            <a:graphicFrameLocks noGrp="1"/>
          </p:cNvGraphicFramePr>
          <p:nvPr/>
        </p:nvGraphicFramePr>
        <p:xfrm>
          <a:off x="838200" y="1905000"/>
          <a:ext cx="7620000" cy="4987927"/>
        </p:xfrm>
        <a:graphic>
          <a:graphicData uri="http://schemas.openxmlformats.org/drawingml/2006/table">
            <a:tbl>
              <a:tblPr/>
              <a:tblGrid>
                <a:gridCol w="3271838"/>
                <a:gridCol w="1030287"/>
                <a:gridCol w="720725"/>
                <a:gridCol w="722313"/>
                <a:gridCol w="720725"/>
                <a:gridCol w="617537"/>
                <a:gridCol w="536575"/>
              </a:tblGrid>
              <a:tr h="639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金融危机相关项目</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下半年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谅解备忘录</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联合项目</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国际财务报告准则第</a:t>
                      </a:r>
                      <a:r>
                        <a:rPr kumimoji="0" lang="en-US" altLang="zh-CN"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9</a:t>
                      </a: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号</a:t>
                      </a:r>
                      <a:r>
                        <a:rPr kumimoji="0" lang="en-US" altLang="zh-CN"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a:t>
                      </a: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金融工具（替代国际会计准则第</a:t>
                      </a:r>
                      <a:r>
                        <a:rPr kumimoji="0" lang="en-US" altLang="zh-CN"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39</a:t>
                      </a: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号）</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26670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减值</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（补充文件，评论期截至</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日）</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投票表决</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3">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20663">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套期会计</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26670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资产与负债抵销</a:t>
                      </a:r>
                      <a:r>
                        <a:rPr kumimoji="0" lang="en-US" altLang="zh-CN" sz="1400" b="0" i="0" u="none" strike="noStrike" cap="none" normalizeH="0" baseline="0" smtClean="0">
                          <a:ln>
                            <a:noFill/>
                          </a:ln>
                          <a:solidFill>
                            <a:schemeClr val="tx1"/>
                          </a:solidFill>
                          <a:effectLst/>
                          <a:latin typeface="宋体" charset="-122"/>
                          <a:ea typeface="宋体" charset="-122"/>
                          <a:cs typeface="Times New Roman" pitchFamily="18" charset="0"/>
                        </a:rPr>
                        <a:t>[</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征求意见稿，评论期截至</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28</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日</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endPar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vMerge="1">
                  <a:txBody>
                    <a:bodyPr/>
                    <a:lstStyle/>
                    <a:p>
                      <a:endParaRPr lang="zh-CN" altLang="en-US"/>
                    </a:p>
                  </a:txBody>
                  <a:tcPr/>
                </a:tc>
                <a:tc vMerge="1">
                  <a:txBody>
                    <a:bodyPr/>
                    <a:lstStyle/>
                    <a:p>
                      <a:endParaRPr lang="zh-CN"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3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合并报表</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替代国际会计准则第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27</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10</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其他主体中的利益披露</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12</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27038">
                <a:tc>
                  <a:txBody>
                    <a:bodyPr/>
                    <a:lstStyle/>
                    <a:p>
                      <a:pPr marL="0" marR="0" lvl="0" indent="26670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投资企业</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发布征求意见稿</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397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公允价值计量</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13</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Title 1"/>
          <p:cNvSpPr>
            <a:spLocks noGrp="1"/>
          </p:cNvSpPr>
          <p:nvPr>
            <p:ph type="title"/>
          </p:nvPr>
        </p:nvSpPr>
        <p:spPr/>
        <p:txBody>
          <a:bodyPr/>
          <a:lstStyle/>
          <a:p>
            <a:r>
              <a:rPr lang="zh-CN" altLang="en-US" smtClean="0">
                <a:ea typeface="宋体" charset="-122"/>
              </a:rPr>
              <a:t>特许财务分析师协会倾向于选择第一个选择</a:t>
            </a:r>
            <a:endParaRPr lang="en-US" smtClean="0"/>
          </a:p>
        </p:txBody>
      </p:sp>
      <p:sp>
        <p:nvSpPr>
          <p:cNvPr id="120835" name="Text Placeholder 2"/>
          <p:cNvSpPr>
            <a:spLocks noGrp="1"/>
          </p:cNvSpPr>
          <p:nvPr>
            <p:ph type="body" idx="1"/>
          </p:nvPr>
        </p:nvSpPr>
        <p:spPr/>
        <p:txBody>
          <a:bodyPr/>
          <a:lstStyle/>
          <a:p>
            <a:pPr indent="0">
              <a:buFontTx/>
              <a:buNone/>
            </a:pPr>
            <a:r>
              <a:rPr lang="zh-CN" altLang="en-US" sz="2000" i="1" smtClean="0">
                <a:ea typeface="宋体" charset="-122"/>
              </a:rPr>
              <a:t>必须确认当前因会计准则或其他惯例未列入资产负债表的所有活动，包括待履行合同。待履行合同，是指由多个相关方正在履行的安排，代表着各方作出的承诺。这些承诺将影响股东的财富，应像任何其他义务一样进行确认。</a:t>
            </a:r>
            <a:endParaRPr lang="en-US" sz="2000" smtClean="0"/>
          </a:p>
        </p:txBody>
      </p:sp>
      <p:pic>
        <p:nvPicPr>
          <p:cNvPr id="120836" name="Picture 3"/>
          <p:cNvPicPr>
            <a:picLocks noChangeAspect="1" noChangeArrowheads="1"/>
          </p:cNvPicPr>
          <p:nvPr/>
        </p:nvPicPr>
        <p:blipFill>
          <a:blip r:embed="rId3"/>
          <a:srcRect/>
          <a:stretch>
            <a:fillRect/>
          </a:stretch>
        </p:blipFill>
        <p:spPr bwMode="auto">
          <a:xfrm>
            <a:off x="5410200" y="4800600"/>
            <a:ext cx="3028950" cy="16383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Title 1"/>
          <p:cNvSpPr>
            <a:spLocks noGrp="1"/>
          </p:cNvSpPr>
          <p:nvPr>
            <p:ph type="title"/>
          </p:nvPr>
        </p:nvSpPr>
        <p:spPr/>
        <p:txBody>
          <a:bodyPr/>
          <a:lstStyle/>
          <a:p>
            <a:r>
              <a:rPr lang="zh-CN" altLang="en-US" smtClean="0">
                <a:ea typeface="宋体" charset="-122"/>
              </a:rPr>
              <a:t>资产和负债角度的准则制定方法</a:t>
            </a:r>
            <a:endParaRPr lang="en-US" smtClean="0"/>
          </a:p>
        </p:txBody>
      </p:sp>
      <p:sp>
        <p:nvSpPr>
          <p:cNvPr id="121859" name="Text Placeholder 2"/>
          <p:cNvSpPr>
            <a:spLocks noGrp="1"/>
          </p:cNvSpPr>
          <p:nvPr>
            <p:ph type="body" idx="1"/>
          </p:nvPr>
        </p:nvSpPr>
        <p:spPr/>
        <p:txBody>
          <a:bodyPr/>
          <a:lstStyle/>
          <a:p>
            <a:pPr indent="0">
              <a:buFontTx/>
              <a:buNone/>
            </a:pPr>
            <a:r>
              <a:rPr lang="zh-CN" altLang="en-US" sz="2000" i="1" smtClean="0">
                <a:ea typeface="宋体" charset="-122"/>
              </a:rPr>
              <a:t>从资产</a:t>
            </a:r>
            <a:r>
              <a:rPr lang="en-US" altLang="zh-CN" sz="2000" i="1" smtClean="0">
                <a:ea typeface="宋体" charset="-122"/>
              </a:rPr>
              <a:t>/</a:t>
            </a:r>
            <a:r>
              <a:rPr lang="zh-CN" altLang="en-US" sz="2000" i="1" smtClean="0">
                <a:ea typeface="宋体" charset="-122"/>
              </a:rPr>
              <a:t>负债的角度看，准则制定机构首先将努力定义并阐明某类交易中产生的资产和负债的计量方法，并根据此类资产和负债的变动确定收入。</a:t>
            </a:r>
            <a:endParaRPr lang="en-US" altLang="zh-CN" sz="2000" i="1" smtClean="0">
              <a:ea typeface="宋体" charset="-122"/>
            </a:endParaRPr>
          </a:p>
          <a:p>
            <a:pPr indent="0">
              <a:buFontTx/>
              <a:buNone/>
            </a:pPr>
            <a:endParaRPr lang="en-US" sz="2000" i="1" smtClean="0"/>
          </a:p>
          <a:p>
            <a:pPr indent="0">
              <a:buFontTx/>
              <a:buNone/>
            </a:pPr>
            <a:r>
              <a:rPr lang="zh-CN" altLang="en-US" sz="2000" i="1" smtClean="0">
                <a:ea typeface="宋体" charset="-122"/>
              </a:rPr>
              <a:t>待履行合同和资产</a:t>
            </a:r>
            <a:r>
              <a:rPr lang="en-US" altLang="zh-CN" sz="2000" i="1" smtClean="0">
                <a:ea typeface="宋体" charset="-122"/>
              </a:rPr>
              <a:t>/</a:t>
            </a:r>
            <a:r>
              <a:rPr lang="zh-CN" altLang="en-US" sz="2000" i="1" smtClean="0">
                <a:ea typeface="宋体" charset="-122"/>
              </a:rPr>
              <a:t>负债方法将是决定对收入确认和租赁进行会计处理的关键因素。</a:t>
            </a:r>
            <a:endParaRPr lang="en-US" sz="2000" i="1"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Title 3"/>
          <p:cNvSpPr>
            <a:spLocks noGrp="1"/>
          </p:cNvSpPr>
          <p:nvPr>
            <p:ph type="title"/>
          </p:nvPr>
        </p:nvSpPr>
        <p:spPr/>
        <p:txBody>
          <a:bodyPr/>
          <a:lstStyle/>
          <a:p>
            <a:r>
              <a:rPr lang="zh-CN" altLang="en-US" smtClean="0">
                <a:ea typeface="宋体" charset="-122"/>
              </a:rPr>
              <a:t>公允价值基本概念框架</a:t>
            </a:r>
            <a:endParaRPr lang="en-US" smtClean="0"/>
          </a:p>
        </p:txBody>
      </p:sp>
      <p:pic>
        <p:nvPicPr>
          <p:cNvPr id="122882" name="Picture 2"/>
          <p:cNvPicPr>
            <a:picLocks noChangeAspect="1" noChangeArrowheads="1"/>
          </p:cNvPicPr>
          <p:nvPr/>
        </p:nvPicPr>
        <p:blipFill>
          <a:blip r:embed="rId3"/>
          <a:srcRect/>
          <a:stretch>
            <a:fillRect/>
          </a:stretch>
        </p:blipFill>
        <p:spPr bwMode="auto">
          <a:xfrm>
            <a:off x="2590800" y="1371600"/>
            <a:ext cx="2438400" cy="4468813"/>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3"/>
          <p:cNvSpPr>
            <a:spLocks noGrp="1"/>
          </p:cNvSpPr>
          <p:nvPr>
            <p:ph type="title"/>
          </p:nvPr>
        </p:nvSpPr>
        <p:spPr/>
        <p:txBody>
          <a:bodyPr/>
          <a:lstStyle/>
          <a:p>
            <a:r>
              <a:rPr lang="zh-CN" altLang="en-US" smtClean="0">
                <a:ea typeface="宋体" charset="-122"/>
              </a:rPr>
              <a:t>某种程度上，公允价值有误导性</a:t>
            </a:r>
            <a:endParaRPr lang="en-US" smtClean="0"/>
          </a:p>
        </p:txBody>
      </p:sp>
      <p:sp>
        <p:nvSpPr>
          <p:cNvPr id="123906" name="Text Placeholder 4"/>
          <p:cNvSpPr>
            <a:spLocks noGrp="1"/>
          </p:cNvSpPr>
          <p:nvPr>
            <p:ph type="body" idx="1"/>
          </p:nvPr>
        </p:nvSpPr>
        <p:spPr/>
        <p:txBody>
          <a:bodyPr/>
          <a:lstStyle/>
          <a:p>
            <a:r>
              <a:rPr lang="zh-CN" altLang="en-US" sz="2000" smtClean="0">
                <a:ea typeface="宋体" charset="-122"/>
              </a:rPr>
              <a:t>公允价值：市场参与者于计量日在有序交易中卖出资产得到的或转移某负债支出的价格 </a:t>
            </a:r>
            <a:endParaRPr lang="en-US" sz="2000" smtClean="0"/>
          </a:p>
          <a:p>
            <a:pPr lvl="1"/>
            <a:r>
              <a:rPr lang="zh-CN" altLang="en-US" sz="2000" smtClean="0">
                <a:ea typeface="宋体" charset="-122"/>
              </a:rPr>
              <a:t>公允价值等于脱手价值</a:t>
            </a:r>
            <a:endParaRPr lang="en-US" sz="2000" smtClean="0"/>
          </a:p>
          <a:p>
            <a:r>
              <a:rPr lang="zh-CN" altLang="en-US" sz="2000" smtClean="0">
                <a:ea typeface="宋体" charset="-122"/>
              </a:rPr>
              <a:t>原则：在所有情况下，报告主体应使最大限度地利用相关可观察输入值，并最小限度地利用不可观察输入值。</a:t>
            </a:r>
            <a:endParaRPr lang="en-US" sz="2000" smtClean="0"/>
          </a:p>
          <a:p>
            <a:pPr lvl="1">
              <a:buClr>
                <a:schemeClr val="tx1"/>
              </a:buClr>
            </a:pPr>
            <a:r>
              <a:rPr lang="zh-CN" altLang="en-US" sz="2000" smtClean="0">
                <a:ea typeface="宋体" charset="-122"/>
              </a:rPr>
              <a:t>层级</a:t>
            </a:r>
            <a:r>
              <a:rPr lang="en-US" altLang="zh-CN" sz="2000" smtClean="0">
                <a:ea typeface="宋体" charset="-122"/>
              </a:rPr>
              <a:t>1 = </a:t>
            </a:r>
            <a:r>
              <a:rPr lang="zh-CN" altLang="en-US" sz="2000" smtClean="0">
                <a:ea typeface="宋体" charset="-122"/>
              </a:rPr>
              <a:t>市场价值</a:t>
            </a:r>
            <a:r>
              <a:rPr lang="en-US" sz="2000" smtClean="0"/>
              <a:t> </a:t>
            </a:r>
            <a:r>
              <a:rPr lang="zh-CN" altLang="en-US" sz="2000" smtClean="0">
                <a:ea typeface="宋体" charset="-122"/>
              </a:rPr>
              <a:t>（最大化：可观察的，不观察的</a:t>
            </a:r>
            <a:r>
              <a:rPr lang="en-US" altLang="zh-CN" sz="2000" smtClean="0">
                <a:ea typeface="宋体" charset="-122"/>
              </a:rPr>
              <a:t>= 0</a:t>
            </a:r>
            <a:r>
              <a:rPr lang="zh-CN" altLang="en-US" sz="2000" smtClean="0">
                <a:ea typeface="宋体" charset="-122"/>
              </a:rPr>
              <a:t>）</a:t>
            </a:r>
            <a:endParaRPr lang="en-US" sz="2000" smtClean="0"/>
          </a:p>
          <a:p>
            <a:pPr lvl="1">
              <a:buClr>
                <a:schemeClr val="tx1"/>
              </a:buClr>
            </a:pPr>
            <a:r>
              <a:rPr lang="zh-CN" altLang="en-US" sz="2000" smtClean="0">
                <a:ea typeface="宋体" charset="-122"/>
              </a:rPr>
              <a:t>层级</a:t>
            </a:r>
            <a:r>
              <a:rPr lang="en-US" altLang="zh-CN" sz="2000" smtClean="0">
                <a:ea typeface="宋体" charset="-122"/>
              </a:rPr>
              <a:t>2 = </a:t>
            </a:r>
            <a:r>
              <a:rPr lang="zh-CN" altLang="en-US" sz="2000" smtClean="0">
                <a:ea typeface="宋体" charset="-122"/>
              </a:rPr>
              <a:t>相等的市场价值（可观察</a:t>
            </a:r>
            <a:r>
              <a:rPr lang="en-US" altLang="zh-CN" sz="2000" smtClean="0">
                <a:ea typeface="宋体" charset="-122"/>
              </a:rPr>
              <a:t>&gt;</a:t>
            </a:r>
            <a:r>
              <a:rPr lang="zh-CN" altLang="en-US" sz="2000" smtClean="0">
                <a:ea typeface="宋体" charset="-122"/>
              </a:rPr>
              <a:t>不可观察）</a:t>
            </a:r>
            <a:endParaRPr lang="en-US" sz="2000" smtClean="0"/>
          </a:p>
          <a:p>
            <a:pPr lvl="1">
              <a:buClr>
                <a:schemeClr val="tx1"/>
              </a:buClr>
            </a:pPr>
            <a:r>
              <a:rPr lang="zh-CN" altLang="en-US" sz="2000" smtClean="0">
                <a:ea typeface="宋体" charset="-122"/>
              </a:rPr>
              <a:t>层级</a:t>
            </a:r>
            <a:r>
              <a:rPr lang="en-US" altLang="zh-CN" sz="2000" smtClean="0">
                <a:ea typeface="宋体" charset="-122"/>
              </a:rPr>
              <a:t>3 = </a:t>
            </a:r>
            <a:r>
              <a:rPr lang="zh-CN" altLang="en-US" sz="2000" smtClean="0">
                <a:ea typeface="宋体" charset="-122"/>
              </a:rPr>
              <a:t>假定的市场价值</a:t>
            </a:r>
            <a:r>
              <a:rPr lang="en-US" sz="2000" smtClean="0"/>
              <a:t> </a:t>
            </a:r>
            <a:r>
              <a:rPr lang="en-US" altLang="zh-CN" sz="2000" smtClean="0">
                <a:ea typeface="宋体" charset="-122"/>
              </a:rPr>
              <a:t>(</a:t>
            </a:r>
            <a:r>
              <a:rPr lang="zh-CN" altLang="en-US" sz="2000" smtClean="0">
                <a:ea typeface="宋体" charset="-122"/>
              </a:rPr>
              <a:t>不可观察</a:t>
            </a:r>
            <a:r>
              <a:rPr lang="en-US" altLang="zh-CN" sz="2000" smtClean="0">
                <a:ea typeface="宋体" charset="-122"/>
              </a:rPr>
              <a:t>&gt;</a:t>
            </a:r>
            <a:r>
              <a:rPr lang="zh-CN" altLang="en-US" sz="2000" smtClean="0">
                <a:ea typeface="宋体" charset="-122"/>
              </a:rPr>
              <a:t>可观察</a:t>
            </a:r>
            <a:r>
              <a:rPr lang="en-US" altLang="zh-CN" sz="2000" smtClean="0">
                <a:ea typeface="宋体" charset="-122"/>
              </a:rPr>
              <a:t>)</a:t>
            </a:r>
          </a:p>
        </p:txBody>
      </p:sp>
    </p:spTree>
  </p:cSld>
  <p:clrMapOvr>
    <a:overrideClrMapping bg1="lt1" tx1="dk1" bg2="lt2" tx2="dk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Title 3"/>
          <p:cNvSpPr>
            <a:spLocks noGrp="1"/>
          </p:cNvSpPr>
          <p:nvPr>
            <p:ph type="title"/>
          </p:nvPr>
        </p:nvSpPr>
        <p:spPr/>
        <p:txBody>
          <a:bodyPr/>
          <a:lstStyle/>
          <a:p>
            <a:r>
              <a:rPr lang="zh-CN" altLang="en-US" smtClean="0">
                <a:ea typeface="宋体" charset="-122"/>
              </a:rPr>
              <a:t>假定事项 </a:t>
            </a:r>
            <a:endParaRPr lang="en-US" smtClean="0"/>
          </a:p>
        </p:txBody>
      </p:sp>
      <p:sp>
        <p:nvSpPr>
          <p:cNvPr id="124931" name="Text Placeholder 4"/>
          <p:cNvSpPr>
            <a:spLocks noGrp="1"/>
          </p:cNvSpPr>
          <p:nvPr>
            <p:ph type="body" idx="1"/>
          </p:nvPr>
        </p:nvSpPr>
        <p:spPr/>
        <p:txBody>
          <a:bodyPr/>
          <a:lstStyle/>
          <a:p>
            <a:r>
              <a:rPr lang="zh-CN" altLang="en-US" sz="2000" smtClean="0">
                <a:ea typeface="宋体" charset="-122"/>
              </a:rPr>
              <a:t>确实，在完全市场环境下，资产将在充分流动的市场中进行交易，不存在不当动机的问题，会计将变得无关紧要，因为所有人都能随时得到可靠的市场价格。</a:t>
            </a:r>
            <a:endParaRPr lang="en-US" sz="2000" smtClean="0"/>
          </a:p>
          <a:p>
            <a:r>
              <a:rPr lang="zh-CN" altLang="en-US" sz="2000" smtClean="0">
                <a:ea typeface="宋体" charset="-122"/>
              </a:rPr>
              <a:t>现实中是有交易成本的：</a:t>
            </a:r>
            <a:endParaRPr lang="en-US" sz="2000" smtClean="0"/>
          </a:p>
          <a:p>
            <a:pPr lvl="1"/>
            <a:r>
              <a:rPr lang="zh-CN" altLang="en-US" sz="2000" u="sng" smtClean="0">
                <a:ea typeface="宋体" charset="-122"/>
              </a:rPr>
              <a:t>搜索和信息成本</a:t>
            </a:r>
            <a:endParaRPr lang="en-US" altLang="zh-CN" sz="2000" u="sng" smtClean="0">
              <a:ea typeface="宋体" charset="-122"/>
            </a:endParaRPr>
          </a:p>
          <a:p>
            <a:pPr lvl="1"/>
            <a:r>
              <a:rPr lang="zh-CN" altLang="en-US" sz="2000" smtClean="0">
                <a:ea typeface="宋体" charset="-122"/>
              </a:rPr>
              <a:t>讨价还价成本</a:t>
            </a:r>
            <a:r>
              <a:rPr lang="en-US" altLang="zh-CN" sz="2000" smtClean="0">
                <a:ea typeface="宋体" charset="-122"/>
              </a:rPr>
              <a:t>(</a:t>
            </a:r>
            <a:r>
              <a:rPr lang="zh-CN" altLang="en-US" sz="2000" smtClean="0">
                <a:ea typeface="宋体" charset="-122"/>
              </a:rPr>
              <a:t>到底值多少钱</a:t>
            </a:r>
            <a:r>
              <a:rPr lang="en-US" altLang="zh-CN" sz="2000" smtClean="0">
                <a:ea typeface="宋体" charset="-122"/>
              </a:rPr>
              <a:t>)</a:t>
            </a:r>
            <a:endParaRPr lang="en-US" altLang="zh-CN" sz="2000" u="sng" smtClean="0">
              <a:ea typeface="宋体" charset="-122"/>
            </a:endParaRPr>
          </a:p>
          <a:p>
            <a:pPr lvl="1"/>
            <a:r>
              <a:rPr lang="zh-CN" altLang="en-US" sz="2000" smtClean="0">
                <a:ea typeface="宋体" charset="-122"/>
              </a:rPr>
              <a:t>监管及执行成本</a:t>
            </a:r>
            <a:r>
              <a:rPr lang="en-US" altLang="zh-CN" sz="2000" smtClean="0">
                <a:ea typeface="宋体" charset="-122"/>
              </a:rPr>
              <a:t>(</a:t>
            </a:r>
            <a:r>
              <a:rPr lang="zh-CN" altLang="en-US" sz="2000" smtClean="0">
                <a:ea typeface="宋体" charset="-122"/>
              </a:rPr>
              <a:t>确认另一方遵守合同条款</a:t>
            </a:r>
            <a:r>
              <a:rPr lang="en-US" altLang="zh-CN" sz="2000" smtClean="0">
                <a:ea typeface="宋体" charset="-122"/>
              </a:rPr>
              <a:t>)</a:t>
            </a:r>
          </a:p>
          <a:p>
            <a:endParaRPr lang="en-US" smtClean="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Title 3"/>
          <p:cNvSpPr>
            <a:spLocks noGrp="1"/>
          </p:cNvSpPr>
          <p:nvPr>
            <p:ph type="title"/>
          </p:nvPr>
        </p:nvSpPr>
        <p:spPr/>
        <p:txBody>
          <a:bodyPr/>
          <a:lstStyle/>
          <a:p>
            <a:r>
              <a:rPr lang="zh-CN" altLang="en-US" smtClean="0">
                <a:ea typeface="宋体" charset="-122"/>
              </a:rPr>
              <a:t>市场价值是什么？</a:t>
            </a:r>
            <a:endParaRPr lang="en-US" smtClean="0"/>
          </a:p>
        </p:txBody>
      </p:sp>
      <p:sp>
        <p:nvSpPr>
          <p:cNvPr id="5" name="Text Placeholder 4"/>
          <p:cNvSpPr>
            <a:spLocks noGrp="1"/>
          </p:cNvSpPr>
          <p:nvPr>
            <p:ph type="body" idx="1"/>
          </p:nvPr>
        </p:nvSpPr>
        <p:spPr>
          <a:xfrm>
            <a:off x="398463" y="2298701"/>
            <a:ext cx="8423275" cy="4197369"/>
          </a:xfrm>
        </p:spPr>
        <p:txBody>
          <a:bodyPr/>
          <a:lstStyle/>
          <a:p>
            <a:pPr>
              <a:buClr>
                <a:schemeClr val="tx1"/>
              </a:buClr>
              <a:defRPr/>
            </a:pPr>
            <a:r>
              <a:rPr lang="zh-CN" altLang="en-US" sz="2000" dirty="0" smtClean="0"/>
              <a:t>公允价值是资产或负债的固有价值吗？</a:t>
            </a:r>
            <a:endParaRPr lang="en-US" sz="2000" dirty="0" smtClean="0"/>
          </a:p>
          <a:p>
            <a:pPr>
              <a:buClr>
                <a:schemeClr val="tx1"/>
              </a:buClr>
              <a:defRPr/>
            </a:pPr>
            <a:r>
              <a:rPr lang="zh-CN" altLang="en-US" sz="2000" dirty="0" smtClean="0"/>
              <a:t>公允价值会计中，交易活跃的市场上的可见价值等于基本价值：</a:t>
            </a:r>
            <a:endParaRPr lang="en-US" sz="2000" dirty="0" smtClean="0"/>
          </a:p>
          <a:p>
            <a:pPr lvl="5">
              <a:buClr>
                <a:schemeClr val="tx1"/>
              </a:buClr>
              <a:buFontTx/>
              <a:buNone/>
              <a:defRPr/>
            </a:pPr>
            <a:r>
              <a:rPr lang="en-US" sz="2000" dirty="0" smtClean="0"/>
              <a:t>	</a:t>
            </a:r>
            <a:r>
              <a:rPr lang="zh-CN" altLang="en-US" sz="2000" dirty="0" smtClean="0"/>
              <a:t>错误</a:t>
            </a:r>
            <a:r>
              <a:rPr lang="en-US" sz="2000" dirty="0" smtClean="0"/>
              <a:t> = </a:t>
            </a:r>
            <a:r>
              <a:rPr lang="zh-CN" altLang="en-US" sz="2000" dirty="0" smtClean="0"/>
              <a:t>零</a:t>
            </a:r>
            <a:endParaRPr lang="en-US" sz="2000" dirty="0" smtClean="0"/>
          </a:p>
          <a:p>
            <a:pPr>
              <a:buClr>
                <a:schemeClr val="tx1"/>
              </a:buClr>
              <a:defRPr/>
            </a:pPr>
            <a:r>
              <a:rPr lang="zh-CN" altLang="en-US" sz="2000" dirty="0" smtClean="0"/>
              <a:t>在我看来，这是错的。市场价值，即使是交易活跃的市场上的价值，仅仅对未知的基本价值进行的估算：</a:t>
            </a:r>
            <a:endParaRPr lang="en-US" sz="2000" dirty="0" smtClean="0"/>
          </a:p>
          <a:p>
            <a:pPr lvl="1">
              <a:buClr>
                <a:schemeClr val="tx1"/>
              </a:buClr>
              <a:buFontTx/>
              <a:buNone/>
              <a:defRPr/>
            </a:pPr>
            <a:r>
              <a:rPr lang="en-US" sz="2000" dirty="0" smtClean="0"/>
              <a:t>				V= (v + e)</a:t>
            </a:r>
          </a:p>
          <a:p>
            <a:pPr lvl="1">
              <a:buClr>
                <a:schemeClr val="tx1"/>
              </a:buClr>
              <a:buFontTx/>
              <a:buNone/>
              <a:defRPr/>
            </a:pPr>
            <a:r>
              <a:rPr lang="en-US" sz="2000" i="1" dirty="0" smtClean="0"/>
              <a:t>V </a:t>
            </a:r>
            <a:r>
              <a:rPr lang="zh-CN" altLang="en-US" sz="2000" i="1" dirty="0" smtClean="0"/>
              <a:t>是指对基本价值</a:t>
            </a:r>
            <a:r>
              <a:rPr lang="en-US" sz="2000" i="1" dirty="0" smtClean="0"/>
              <a:t>v</a:t>
            </a:r>
            <a:r>
              <a:rPr lang="zh-CN" altLang="en-US" sz="2000" i="1" dirty="0" smtClean="0"/>
              <a:t>的估算</a:t>
            </a:r>
            <a:r>
              <a:rPr lang="en-US" sz="2000" i="1" dirty="0" smtClean="0"/>
              <a:t> </a:t>
            </a:r>
          </a:p>
          <a:p>
            <a:pPr lvl="1">
              <a:buClr>
                <a:schemeClr val="tx1"/>
              </a:buClr>
              <a:buFontTx/>
              <a:buNone/>
              <a:defRPr/>
            </a:pPr>
            <a:r>
              <a:rPr lang="zh-CN" altLang="en-US" sz="2000" i="1" dirty="0" smtClean="0"/>
              <a:t>加上误差项</a:t>
            </a:r>
            <a:r>
              <a:rPr lang="en-US" altLang="zh-CN" sz="2000" i="1" dirty="0" smtClean="0"/>
              <a:t>e</a:t>
            </a:r>
            <a:r>
              <a:rPr lang="zh-CN" altLang="en-US" sz="2000" i="1" dirty="0" smtClean="0"/>
              <a:t>，我们希望它是零（且趋于正态分布）</a:t>
            </a:r>
            <a:r>
              <a:rPr lang="en-US" sz="2000" i="1" dirty="0" smtClean="0"/>
              <a:t/>
            </a:r>
            <a:br>
              <a:rPr lang="en-US" sz="2000" i="1" dirty="0" smtClean="0"/>
            </a:br>
            <a:endParaRPr lang="en-US" sz="2000" i="1" dirty="0" smtClean="0"/>
          </a:p>
          <a:p>
            <a:pPr>
              <a:buFontTx/>
              <a:buNone/>
              <a:defRPr/>
            </a:pPr>
            <a:endParaRPr lang="en-US" sz="2000" dirty="0" smtClean="0"/>
          </a:p>
          <a:p>
            <a:pPr>
              <a:defRPr/>
            </a:pPr>
            <a:endParaRPr lang="en-US" sz="2000" dirty="0" smtClean="0"/>
          </a:p>
          <a:p>
            <a:pPr lvl="1">
              <a:buClr>
                <a:schemeClr val="tx1"/>
              </a:buClr>
              <a:buFontTx/>
              <a:buNone/>
              <a:defRPr/>
            </a:pPr>
            <a:endParaRPr lang="en-US" sz="2000" dirty="0" smtClean="0"/>
          </a:p>
          <a:p>
            <a:pPr>
              <a:buClr>
                <a:schemeClr val="tx1"/>
              </a:buClr>
              <a:defRPr/>
            </a:pPr>
            <a:endParaRPr lang="en-US" sz="2000" dirty="0" smtClean="0"/>
          </a:p>
          <a:p>
            <a:pPr lvl="1">
              <a:buClr>
                <a:schemeClr val="tx1"/>
              </a:buClr>
              <a:buFontTx/>
              <a:buNone/>
              <a:defRPr/>
            </a:pPr>
            <a:endParaRPr lang="en-US" dirty="0"/>
          </a:p>
        </p:txBody>
      </p:sp>
      <p:pic>
        <p:nvPicPr>
          <p:cNvPr id="125956" name="Picture 2" descr=" \operatorname{Bias}[\,\hat\theta\,] = \operatorname{E}[\,\hat{\theta}\,]-\theta = \operatorname{E}[\, \hat\theta - \theta \,].&#10;"/>
          <p:cNvPicPr>
            <a:picLocks noChangeAspect="1" noChangeArrowheads="1"/>
          </p:cNvPicPr>
          <p:nvPr/>
        </p:nvPicPr>
        <p:blipFill>
          <a:blip r:embed="rId3"/>
          <a:srcRect/>
          <a:stretch>
            <a:fillRect/>
          </a:stretch>
        </p:blipFill>
        <p:spPr bwMode="auto">
          <a:xfrm>
            <a:off x="4572000" y="1143000"/>
            <a:ext cx="4267200" cy="39687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6978" name="Title 1"/>
          <p:cNvSpPr>
            <a:spLocks noGrp="1"/>
          </p:cNvSpPr>
          <p:nvPr>
            <p:ph type="title"/>
          </p:nvPr>
        </p:nvSpPr>
        <p:spPr/>
        <p:txBody>
          <a:bodyPr/>
          <a:lstStyle/>
          <a:p>
            <a:r>
              <a:rPr lang="zh-CN" altLang="en-US" smtClean="0">
                <a:ea typeface="宋体" charset="-122"/>
              </a:rPr>
              <a:t>市场价值等同于固有价值</a:t>
            </a:r>
            <a:r>
              <a:rPr lang="en-US" altLang="zh-CN" smtClean="0">
                <a:ea typeface="宋体" charset="-122"/>
              </a:rPr>
              <a:t>?</a:t>
            </a:r>
            <a:br>
              <a:rPr lang="en-US" altLang="zh-CN" smtClean="0">
                <a:ea typeface="宋体" charset="-122"/>
              </a:rPr>
            </a:br>
            <a:r>
              <a:rPr lang="zh-CN" altLang="en-US" smtClean="0">
                <a:ea typeface="宋体" charset="-122"/>
              </a:rPr>
              <a:t>案例：美国房市</a:t>
            </a:r>
            <a:endParaRPr lang="en-US" smtClean="0"/>
          </a:p>
        </p:txBody>
      </p:sp>
      <p:sp>
        <p:nvSpPr>
          <p:cNvPr id="126979" name="Rectangle 3"/>
          <p:cNvSpPr>
            <a:spLocks noChangeArrowheads="1"/>
          </p:cNvSpPr>
          <p:nvPr/>
        </p:nvSpPr>
        <p:spPr bwMode="auto">
          <a:xfrm>
            <a:off x="533400" y="2286000"/>
            <a:ext cx="7315200" cy="2862263"/>
          </a:xfrm>
          <a:prstGeom prst="rect">
            <a:avLst/>
          </a:prstGeom>
          <a:noFill/>
          <a:ln w="9525">
            <a:noFill/>
            <a:miter lim="800000"/>
            <a:headEnd/>
            <a:tailEnd/>
          </a:ln>
        </p:spPr>
        <p:txBody>
          <a:bodyPr>
            <a:spAutoFit/>
          </a:bodyPr>
          <a:lstStyle/>
          <a:p>
            <a:r>
              <a:rPr lang="zh-CN" altLang="en-US" sz="2000">
                <a:solidFill>
                  <a:srgbClr val="000000"/>
                </a:solidFill>
              </a:rPr>
              <a:t>很多人认为不负责任的借贷正在制造房市泡沫，这不见得正确。在</a:t>
            </a:r>
            <a:r>
              <a:rPr lang="en-US" altLang="zh-CN" sz="2000">
                <a:solidFill>
                  <a:srgbClr val="000000"/>
                </a:solidFill>
              </a:rPr>
              <a:t>2004</a:t>
            </a:r>
            <a:r>
              <a:rPr lang="zh-CN" altLang="en-US" sz="2000">
                <a:solidFill>
                  <a:srgbClr val="000000"/>
                </a:solidFill>
              </a:rPr>
              <a:t>年底，美国家庭拥有的房屋资产已达</a:t>
            </a:r>
            <a:r>
              <a:rPr lang="en-US" altLang="zh-CN" sz="2000">
                <a:solidFill>
                  <a:srgbClr val="000000"/>
                </a:solidFill>
              </a:rPr>
              <a:t>17.2</a:t>
            </a:r>
            <a:r>
              <a:rPr lang="zh-CN" altLang="en-US" sz="2000">
                <a:solidFill>
                  <a:srgbClr val="000000"/>
                </a:solidFill>
              </a:rPr>
              <a:t>万亿美元，相比</a:t>
            </a:r>
            <a:r>
              <a:rPr lang="en-US" altLang="zh-CN" sz="2000">
                <a:solidFill>
                  <a:srgbClr val="000000"/>
                </a:solidFill>
              </a:rPr>
              <a:t>2003</a:t>
            </a:r>
            <a:r>
              <a:rPr lang="zh-CN" altLang="en-US" sz="2000">
                <a:solidFill>
                  <a:srgbClr val="000000"/>
                </a:solidFill>
              </a:rPr>
              <a:t>年第</a:t>
            </a:r>
            <a:r>
              <a:rPr lang="en-US" altLang="zh-CN" sz="2000">
                <a:solidFill>
                  <a:srgbClr val="000000"/>
                </a:solidFill>
              </a:rPr>
              <a:t>3</a:t>
            </a:r>
            <a:r>
              <a:rPr lang="zh-CN" altLang="en-US" sz="2000">
                <a:solidFill>
                  <a:srgbClr val="000000"/>
                </a:solidFill>
              </a:rPr>
              <a:t>季度增长了</a:t>
            </a:r>
            <a:r>
              <a:rPr lang="en-US" altLang="zh-CN" sz="2000">
                <a:solidFill>
                  <a:srgbClr val="000000"/>
                </a:solidFill>
              </a:rPr>
              <a:t>18.1%</a:t>
            </a:r>
            <a:r>
              <a:rPr lang="zh-CN" altLang="en-US" sz="2000">
                <a:solidFill>
                  <a:srgbClr val="000000"/>
                </a:solidFill>
              </a:rPr>
              <a:t>（</a:t>
            </a:r>
            <a:r>
              <a:rPr lang="en-US" altLang="zh-CN" sz="2000">
                <a:solidFill>
                  <a:srgbClr val="000000"/>
                </a:solidFill>
              </a:rPr>
              <a:t>2.6</a:t>
            </a:r>
            <a:r>
              <a:rPr lang="zh-CN" altLang="en-US" sz="2000">
                <a:solidFill>
                  <a:srgbClr val="000000"/>
                </a:solidFill>
              </a:rPr>
              <a:t>万亿美元）。在这五个季度中，抵押债务（包括房屋净值）从</a:t>
            </a:r>
            <a:r>
              <a:rPr lang="en-US" altLang="zh-CN" sz="2000">
                <a:solidFill>
                  <a:srgbClr val="000000"/>
                </a:solidFill>
              </a:rPr>
              <a:t>1.1</a:t>
            </a:r>
            <a:r>
              <a:rPr lang="zh-CN" altLang="en-US" sz="2000">
                <a:solidFill>
                  <a:srgbClr val="000000"/>
                </a:solidFill>
              </a:rPr>
              <a:t>万亿美元增长到</a:t>
            </a:r>
            <a:r>
              <a:rPr lang="en-US" altLang="zh-CN" sz="2000">
                <a:solidFill>
                  <a:srgbClr val="000000"/>
                </a:solidFill>
              </a:rPr>
              <a:t>7.5</a:t>
            </a:r>
            <a:r>
              <a:rPr lang="zh-CN" altLang="en-US" sz="2000">
                <a:solidFill>
                  <a:srgbClr val="000000"/>
                </a:solidFill>
              </a:rPr>
              <a:t>万亿美元。结果是，在过去</a:t>
            </a:r>
            <a:r>
              <a:rPr lang="en-US" altLang="zh-CN" sz="2000">
                <a:solidFill>
                  <a:srgbClr val="000000"/>
                </a:solidFill>
              </a:rPr>
              <a:t>15</a:t>
            </a:r>
            <a:r>
              <a:rPr lang="zh-CN" altLang="en-US" sz="2000">
                <a:solidFill>
                  <a:srgbClr val="000000"/>
                </a:solidFill>
              </a:rPr>
              <a:t>个月中，房屋净资产增长了</a:t>
            </a:r>
            <a:r>
              <a:rPr lang="en-US" altLang="zh-CN" sz="2000">
                <a:solidFill>
                  <a:srgbClr val="000000"/>
                </a:solidFill>
              </a:rPr>
              <a:t>1.5</a:t>
            </a:r>
            <a:r>
              <a:rPr lang="zh-CN" altLang="en-US" sz="2000">
                <a:solidFill>
                  <a:srgbClr val="000000"/>
                </a:solidFill>
              </a:rPr>
              <a:t>万亿美元。</a:t>
            </a:r>
            <a:endParaRPr lang="en-US" altLang="zh-CN" sz="2000">
              <a:solidFill>
                <a:srgbClr val="000000"/>
              </a:solidFill>
            </a:endParaRPr>
          </a:p>
          <a:p>
            <a:endParaRPr lang="en-US" sz="2000">
              <a:solidFill>
                <a:srgbClr val="000000"/>
              </a:solidFill>
            </a:endParaRPr>
          </a:p>
          <a:p>
            <a:endParaRPr lang="en-US" altLang="zh-CN" sz="2000">
              <a:solidFill>
                <a:srgbClr val="000000"/>
              </a:solidFill>
            </a:endParaRPr>
          </a:p>
          <a:p>
            <a:r>
              <a:rPr lang="zh-CN" altLang="en-US" sz="2000">
                <a:solidFill>
                  <a:srgbClr val="000000"/>
                </a:solidFill>
              </a:rPr>
              <a:t>“格林斯潘先生的泡沫理论”</a:t>
            </a:r>
            <a:endParaRPr lang="en-US" altLang="zh-CN" sz="2000">
              <a:solidFill>
                <a:srgbClr val="000000"/>
              </a:solidFill>
            </a:endParaRPr>
          </a:p>
          <a:p>
            <a:r>
              <a:rPr lang="en-US" altLang="zh-CN" sz="2000">
                <a:solidFill>
                  <a:srgbClr val="000000"/>
                </a:solidFill>
              </a:rPr>
              <a:t>2005</a:t>
            </a:r>
            <a:r>
              <a:rPr lang="zh-CN" altLang="en-US" sz="2000">
                <a:solidFill>
                  <a:srgbClr val="000000"/>
                </a:solidFill>
              </a:rPr>
              <a:t>年</a:t>
            </a:r>
            <a:r>
              <a:rPr lang="en-US" altLang="zh-CN" sz="2000">
                <a:solidFill>
                  <a:srgbClr val="000000"/>
                </a:solidFill>
              </a:rPr>
              <a:t>5</a:t>
            </a:r>
            <a:r>
              <a:rPr lang="zh-CN" altLang="en-US" sz="2000">
                <a:solidFill>
                  <a:srgbClr val="000000"/>
                </a:solidFill>
              </a:rPr>
              <a:t>月</a:t>
            </a:r>
            <a:r>
              <a:rPr lang="en-US" altLang="zh-CN" sz="2000">
                <a:solidFill>
                  <a:srgbClr val="000000"/>
                </a:solidFill>
              </a:rPr>
              <a:t>31</a:t>
            </a:r>
            <a:r>
              <a:rPr lang="zh-CN" altLang="en-US" sz="2000">
                <a:solidFill>
                  <a:srgbClr val="000000"/>
                </a:solidFill>
              </a:rPr>
              <a:t>日，布莱恩 </a:t>
            </a:r>
            <a:r>
              <a:rPr lang="en-US" altLang="zh-CN" sz="2000">
                <a:solidFill>
                  <a:srgbClr val="000000"/>
                </a:solidFill>
              </a:rPr>
              <a:t>S </a:t>
            </a:r>
            <a:r>
              <a:rPr lang="zh-CN" altLang="en-US" sz="2000">
                <a:solidFill>
                  <a:srgbClr val="000000"/>
                </a:solidFill>
              </a:rPr>
              <a:t>韦斯伯里在华尔街日报的评论</a:t>
            </a:r>
            <a:endParaRPr lang="en-US" altLang="zh-CN" sz="2000">
              <a:solidFill>
                <a:srgbClr val="000000"/>
              </a:solidFill>
            </a:endParaRPr>
          </a:p>
        </p:txBody>
      </p:sp>
      <p:pic>
        <p:nvPicPr>
          <p:cNvPr id="126980" name="Picture 2" descr="http://t0.gstatic.com/images?q=tbn:ANd9GcTlRyfgh5I2unLvNz9oR-EiE-6gQUP4X8PVMEYo1VF3HgdrDSyApQ"/>
          <p:cNvPicPr>
            <a:picLocks noChangeAspect="1" noChangeArrowheads="1"/>
          </p:cNvPicPr>
          <p:nvPr/>
        </p:nvPicPr>
        <p:blipFill>
          <a:blip r:embed="rId3"/>
          <a:srcRect/>
          <a:stretch>
            <a:fillRect/>
          </a:stretch>
        </p:blipFill>
        <p:spPr bwMode="auto">
          <a:xfrm>
            <a:off x="7696200" y="4419600"/>
            <a:ext cx="885825" cy="12192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Title 1"/>
          <p:cNvSpPr>
            <a:spLocks noGrp="1"/>
          </p:cNvSpPr>
          <p:nvPr>
            <p:ph type="title"/>
          </p:nvPr>
        </p:nvSpPr>
        <p:spPr/>
        <p:txBody>
          <a:bodyPr/>
          <a:lstStyle/>
          <a:p>
            <a:r>
              <a:rPr lang="zh-CN" altLang="en-US" smtClean="0">
                <a:ea typeface="宋体" charset="-122"/>
              </a:rPr>
              <a:t>市场价值不会总是相关的，可能导致亲周期性</a:t>
            </a:r>
            <a:endParaRPr lang="en-US" smtClean="0"/>
          </a:p>
        </p:txBody>
      </p:sp>
      <p:sp>
        <p:nvSpPr>
          <p:cNvPr id="3" name="Text Placeholder 2"/>
          <p:cNvSpPr>
            <a:spLocks noGrp="1"/>
          </p:cNvSpPr>
          <p:nvPr>
            <p:ph type="body" idx="1"/>
          </p:nvPr>
        </p:nvSpPr>
        <p:spPr/>
        <p:txBody>
          <a:bodyPr/>
          <a:lstStyle/>
          <a:p>
            <a:pPr indent="0">
              <a:buFontTx/>
              <a:buNone/>
            </a:pPr>
            <a:r>
              <a:rPr lang="zh-CN" altLang="en-US" sz="2000" smtClean="0">
                <a:ea typeface="宋体" charset="-122"/>
              </a:rPr>
              <a:t>如果是为了评估家庭部门总资产负债表的健康度，美国住房存量（按当前边际交易价格）存续期间市场价值也许不是衡量该负债表健康度的一个好指标。相反，如果很大一部分房产即将出售，更好的办法是询问能实现多少价值。此类出售实现的价值将比当前存续期间市场价值少得多。在这种情况下，存续期间市场价值给出了关于房产总体状况的误导性信息。</a:t>
            </a:r>
            <a:endParaRPr lang="en-US" sz="2000" smtClean="0"/>
          </a:p>
          <a:p>
            <a:pPr indent="0"/>
            <a:r>
              <a:rPr lang="zh-CN" altLang="en-US" sz="2000" smtClean="0">
                <a:ea typeface="宋体" charset="-122"/>
              </a:rPr>
              <a:t>“公允价值会计和金融稳定”</a:t>
            </a:r>
            <a:endParaRPr lang="en-US" altLang="zh-CN" sz="2000" smtClean="0">
              <a:ea typeface="宋体" charset="-122"/>
            </a:endParaRPr>
          </a:p>
          <a:p>
            <a:pPr indent="0"/>
            <a:r>
              <a:rPr lang="zh-CN" altLang="en-US" sz="2000" smtClean="0">
                <a:ea typeface="宋体" charset="-122"/>
              </a:rPr>
              <a:t>纪拉姆 普兰廷、沙哈利斯 萨普拉和</a:t>
            </a:r>
            <a:r>
              <a:rPr lang="en-US" altLang="zh-CN" sz="2000" smtClean="0">
                <a:ea typeface="宋体" charset="-122"/>
              </a:rPr>
              <a:t>hyun Song Shin (2008)</a:t>
            </a:r>
          </a:p>
        </p:txBody>
      </p:sp>
    </p:spTree>
  </p:cSld>
  <p:clrMapOvr>
    <a:overrideClrMapping bg1="lt1" tx1="dk1" bg2="lt2" tx2="dk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zh-CN" altLang="en-US" smtClean="0">
                <a:ea typeface="宋体" charset="-122"/>
              </a:rPr>
              <a:t>金融工具</a:t>
            </a:r>
            <a:r>
              <a:rPr lang="en-US" smtClean="0"/>
              <a:t/>
            </a:r>
            <a:br>
              <a:rPr lang="en-US" smtClean="0"/>
            </a:br>
            <a:r>
              <a:rPr lang="en-US" smtClean="0"/>
              <a:t>	</a:t>
            </a:r>
            <a:r>
              <a:rPr lang="zh-CN" altLang="en-US" smtClean="0">
                <a:ea typeface="宋体" charset="-122"/>
              </a:rPr>
              <a:t>决不浪费危机</a:t>
            </a:r>
            <a:endParaRPr lang="en-US" smtClean="0"/>
          </a:p>
        </p:txBody>
      </p:sp>
      <p:sp>
        <p:nvSpPr>
          <p:cNvPr id="129026" name="Content Placeholder 2"/>
          <p:cNvSpPr>
            <a:spLocks noGrp="1"/>
          </p:cNvSpPr>
          <p:nvPr>
            <p:ph idx="1"/>
          </p:nvPr>
        </p:nvSpPr>
        <p:spPr/>
        <p:txBody>
          <a:bodyPr/>
          <a:lstStyle/>
          <a:p>
            <a:pPr>
              <a:buFontTx/>
              <a:buNone/>
            </a:pPr>
            <a:r>
              <a:rPr lang="en-US" altLang="zh-CN" smtClean="0">
                <a:ea typeface="宋体" charset="-122"/>
              </a:rPr>
              <a:t> </a:t>
            </a:r>
          </a:p>
        </p:txBody>
      </p:sp>
      <p:pic>
        <p:nvPicPr>
          <p:cNvPr id="129027" name="Picture 2" descr="http://go2.wordpress.com/?id=725X1342&amp;site=juliohuato.wordpress.com&amp;url=http%3A%2F%2Fjuliohuato.files.wordpress.com%2F2008%2F10%2Fcrisis1.jpg&amp;sref=http%3A%2F%2Fjuliohuato.wordpress.com%2F2008%2F10%2F15%2Fthe-causes-of-the-crisis%2F"/>
          <p:cNvPicPr>
            <a:picLocks noChangeAspect="1" noChangeArrowheads="1"/>
          </p:cNvPicPr>
          <p:nvPr/>
        </p:nvPicPr>
        <p:blipFill>
          <a:blip r:embed="rId3"/>
          <a:srcRect/>
          <a:stretch>
            <a:fillRect/>
          </a:stretch>
        </p:blipFill>
        <p:spPr bwMode="auto">
          <a:xfrm>
            <a:off x="2209800" y="2133600"/>
            <a:ext cx="4303713" cy="35052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zh-CN" altLang="en-US" smtClean="0">
                <a:ea typeface="宋体" charset="-122"/>
              </a:rPr>
              <a:t>两个不同的金融工具模式</a:t>
            </a:r>
            <a:endParaRPr lang="en-US" smtClean="0"/>
          </a:p>
        </p:txBody>
      </p:sp>
      <p:sp>
        <p:nvSpPr>
          <p:cNvPr id="3" name="Content Placeholder 2"/>
          <p:cNvSpPr>
            <a:spLocks noGrp="1"/>
          </p:cNvSpPr>
          <p:nvPr>
            <p:ph idx="1"/>
          </p:nvPr>
        </p:nvSpPr>
        <p:spPr/>
        <p:txBody>
          <a:bodyPr/>
          <a:lstStyle/>
          <a:p>
            <a:pPr marL="342900" lvl="1" indent="-342900">
              <a:buFontTx/>
              <a:buChar char="•"/>
            </a:pPr>
            <a:r>
              <a:rPr lang="zh-CN" altLang="en-US" smtClean="0">
                <a:ea typeface="宋体" charset="-122"/>
              </a:rPr>
              <a:t>美国财务会计准则委员会</a:t>
            </a:r>
            <a:endParaRPr lang="en-US" smtClean="0"/>
          </a:p>
          <a:p>
            <a:pPr marL="342900" lvl="1" indent="-342900"/>
            <a:r>
              <a:rPr lang="zh-CN" altLang="en-US" smtClean="0">
                <a:ea typeface="宋体" charset="-122"/>
              </a:rPr>
              <a:t>除了有限例外，均采用公允价值</a:t>
            </a:r>
            <a:endParaRPr lang="en-US" smtClean="0"/>
          </a:p>
          <a:p>
            <a:r>
              <a:rPr lang="zh-CN" altLang="en-US" smtClean="0">
                <a:ea typeface="宋体" charset="-122"/>
              </a:rPr>
              <a:t>国际会计准则理事会</a:t>
            </a:r>
            <a:endParaRPr lang="en-US" smtClean="0"/>
          </a:p>
          <a:p>
            <a:pPr marL="342900" lvl="1" indent="-342900"/>
            <a:r>
              <a:rPr lang="zh-CN" altLang="en-US" smtClean="0">
                <a:ea typeface="宋体" charset="-122"/>
              </a:rPr>
              <a:t>仅有有限公允价值选择权的摊余成本</a:t>
            </a:r>
            <a:endParaRPr lang="en-US" smtClean="0"/>
          </a:p>
        </p:txBody>
      </p:sp>
      <p:pic>
        <p:nvPicPr>
          <p:cNvPr id="130052" name="Picture 2" descr="http://tbn0.google.com/images?q=tbn:h4HoH4JaKfrFPM:http://etc.usf.edu/clipart/6000/6021/fencing_6_lg.gif">
            <a:hlinkClick r:id="rId3"/>
          </p:cNvPr>
          <p:cNvPicPr>
            <a:picLocks noChangeAspect="1" noChangeArrowheads="1"/>
          </p:cNvPicPr>
          <p:nvPr/>
        </p:nvPicPr>
        <p:blipFill>
          <a:blip r:embed="rId4"/>
          <a:srcRect/>
          <a:stretch>
            <a:fillRect/>
          </a:stretch>
        </p:blipFill>
        <p:spPr bwMode="auto">
          <a:xfrm>
            <a:off x="5638800" y="4267200"/>
            <a:ext cx="2813050" cy="1828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4994" name="Title 1"/>
          <p:cNvSpPr>
            <a:spLocks noGrp="1"/>
          </p:cNvSpPr>
          <p:nvPr>
            <p:ph type="title" idx="4294967295"/>
          </p:nvPr>
        </p:nvSpPr>
        <p:spPr/>
        <p:txBody>
          <a:bodyPr/>
          <a:lstStyle/>
          <a:p>
            <a:pPr eaLnBrk="1" hangingPunct="1"/>
            <a:r>
              <a:rPr lang="zh-CN" altLang="en-US" smtClean="0">
                <a:ea typeface="宋体" charset="-122"/>
              </a:rPr>
              <a:t>趋同项目</a:t>
            </a:r>
            <a:endParaRPr lang="en-US" altLang="zh-CN" smtClean="0">
              <a:ea typeface="宋体" charset="-122"/>
            </a:endParaRPr>
          </a:p>
        </p:txBody>
      </p:sp>
      <p:graphicFrame>
        <p:nvGraphicFramePr>
          <p:cNvPr id="85088" name="Group 96"/>
          <p:cNvGraphicFramePr>
            <a:graphicFrameLocks noGrp="1"/>
          </p:cNvGraphicFramePr>
          <p:nvPr/>
        </p:nvGraphicFramePr>
        <p:xfrm>
          <a:off x="533400" y="1905000"/>
          <a:ext cx="8382000" cy="4913633"/>
        </p:xfrm>
        <a:graphic>
          <a:graphicData uri="http://schemas.openxmlformats.org/drawingml/2006/table">
            <a:tbl>
              <a:tblPr/>
              <a:tblGrid>
                <a:gridCol w="2917825"/>
                <a:gridCol w="1473200"/>
                <a:gridCol w="677863"/>
                <a:gridCol w="911225"/>
                <a:gridCol w="1133475"/>
                <a:gridCol w="679450"/>
                <a:gridCol w="588962"/>
              </a:tblGrid>
              <a:tr h="654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谅解备忘录项目</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下半年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谅解</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备忘录</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联合项目</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财务报表列报（</a:t>
                      </a:r>
                      <a:r>
                        <a:rPr kumimoji="0" lang="zh-CN" altLang="en-US" sz="1400" b="0" i="0" u="none" strike="noStrike" cap="none" normalizeH="0" baseline="0" smtClean="0">
                          <a:ln>
                            <a:noFill/>
                          </a:ln>
                          <a:solidFill>
                            <a:srgbClr val="4F81BD"/>
                          </a:solidFill>
                          <a:effectLst/>
                          <a:latin typeface="Arial" charset="0"/>
                          <a:ea typeface="宋体" charset="-122"/>
                          <a:cs typeface="Times New Roman" pitchFamily="18" charset="0"/>
                        </a:rPr>
                        <a:t>其他综合收益项目列报</a:t>
                      </a: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发布国际会计准则第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号修订稿</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33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租赁</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投票表决</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收入确认</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投票表决</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00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合营</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11</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离职后福利</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发布国际会计准则第</a:t>
                      </a:r>
                      <a:r>
                        <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19</a:t>
                      </a: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号修订稿</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857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rgbClr val="4F81BD"/>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宋体" charset="-122"/>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540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其他项目</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5</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6</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月</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下半年</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谅解</a:t>
                      </a:r>
                      <a:endParaRPr kumimoji="0" lang="en-US" altLang="zh-CN" sz="1400" b="1"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备忘录</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1" i="0" u="none" strike="noStrike" cap="none" normalizeH="0" baseline="0" smtClean="0">
                          <a:ln>
                            <a:noFill/>
                          </a:ln>
                          <a:solidFill>
                            <a:schemeClr val="tx1"/>
                          </a:solidFill>
                          <a:effectLst/>
                          <a:latin typeface="Times New Roman" pitchFamily="18" charset="0"/>
                          <a:ea typeface="宋体" charset="-122"/>
                          <a:cs typeface="Times New Roman" pitchFamily="18" charset="0"/>
                        </a:rPr>
                        <a:t>联合项目</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保险合同</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投票表决</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发布国际财务报告准则</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365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2009</a:t>
                      </a: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至</a:t>
                      </a:r>
                      <a:r>
                        <a:rPr kumimoji="0" lang="en-US" altLang="zh-CN"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2011</a:t>
                      </a:r>
                      <a:r>
                        <a:rPr kumimoji="0" lang="zh-CN" altLang="en-US" sz="14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年年度改进</a:t>
                      </a:r>
                      <a:endPar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发布</a:t>
                      </a: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征求意见稿</a:t>
                      </a: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4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2793" marR="62793"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1074" name="Title 1"/>
          <p:cNvSpPr>
            <a:spLocks noGrp="1"/>
          </p:cNvSpPr>
          <p:nvPr>
            <p:ph type="title"/>
          </p:nvPr>
        </p:nvSpPr>
        <p:spPr/>
        <p:txBody>
          <a:bodyPr/>
          <a:lstStyle/>
          <a:p>
            <a:pPr marL="342900" indent="-342900"/>
            <a:r>
              <a:rPr lang="zh-CN" altLang="en-US" smtClean="0">
                <a:ea typeface="宋体" charset="-122"/>
              </a:rPr>
              <a:t>遭遇圣诞节气氛的美国财务会计准则委员会</a:t>
            </a:r>
            <a:r>
              <a:rPr lang="en-US" smtClean="0"/>
              <a:t/>
            </a:r>
            <a:br>
              <a:rPr lang="en-US" smtClean="0"/>
            </a:br>
            <a:endParaRPr lang="en-US" smtClean="0"/>
          </a:p>
        </p:txBody>
      </p:sp>
      <p:sp>
        <p:nvSpPr>
          <p:cNvPr id="131075" name="Text Placeholder 2"/>
          <p:cNvSpPr>
            <a:spLocks noGrp="1"/>
          </p:cNvSpPr>
          <p:nvPr>
            <p:ph type="body" idx="1"/>
          </p:nvPr>
        </p:nvSpPr>
        <p:spPr/>
        <p:txBody>
          <a:bodyPr/>
          <a:lstStyle/>
          <a:p>
            <a:r>
              <a:rPr lang="zh-CN" altLang="en-US" sz="2000" smtClean="0">
                <a:ea typeface="宋体" charset="-122"/>
              </a:rPr>
              <a:t>美国财务会计准则委员会遭到尖锐批评，包括</a:t>
            </a:r>
            <a:r>
              <a:rPr lang="en-US" altLang="zh-CN" sz="2000" smtClean="0">
                <a:ea typeface="宋体" charset="-122"/>
              </a:rPr>
              <a:t>2,800</a:t>
            </a:r>
            <a:r>
              <a:rPr lang="zh-CN" altLang="en-US" sz="2000" smtClean="0">
                <a:ea typeface="宋体" charset="-122"/>
              </a:rPr>
              <a:t>封评论函，</a:t>
            </a:r>
            <a:endParaRPr lang="en-US" altLang="zh-CN" sz="2000" smtClean="0">
              <a:ea typeface="宋体" charset="-122"/>
            </a:endParaRPr>
          </a:p>
          <a:p>
            <a:pPr>
              <a:buFontTx/>
              <a:buNone/>
            </a:pPr>
            <a:r>
              <a:rPr lang="zh-CN" altLang="en-US" sz="2000" smtClean="0">
                <a:ea typeface="宋体" charset="-122"/>
              </a:rPr>
              <a:t>及一系列圆桌会议上的强烈批评。</a:t>
            </a:r>
            <a:endParaRPr lang="en-US" sz="2000" smtClean="0"/>
          </a:p>
          <a:p>
            <a:r>
              <a:rPr lang="zh-CN" altLang="en-US" sz="2000" smtClean="0">
                <a:ea typeface="宋体" charset="-122"/>
              </a:rPr>
              <a:t>就在圣诞节放假前，该委员会的所有</a:t>
            </a:r>
            <a:r>
              <a:rPr lang="en-US" altLang="zh-CN" sz="2000" smtClean="0">
                <a:ea typeface="宋体" charset="-122"/>
              </a:rPr>
              <a:t>5</a:t>
            </a:r>
            <a:r>
              <a:rPr lang="zh-CN" altLang="en-US" sz="2000" smtClean="0">
                <a:ea typeface="宋体" charset="-122"/>
              </a:rPr>
              <a:t>名委员表示，他</a:t>
            </a:r>
            <a:endParaRPr lang="en-US" altLang="zh-CN" sz="2000" smtClean="0">
              <a:ea typeface="宋体" charset="-122"/>
            </a:endParaRPr>
          </a:p>
          <a:p>
            <a:pPr>
              <a:buFontTx/>
              <a:buNone/>
            </a:pPr>
            <a:r>
              <a:rPr lang="zh-CN" altLang="en-US" sz="2000" smtClean="0">
                <a:ea typeface="宋体" charset="-122"/>
              </a:rPr>
              <a:t>们愿意考虑对某些金融资产的其他计量方法。</a:t>
            </a:r>
            <a:endParaRPr lang="en-US" sz="2000" smtClean="0"/>
          </a:p>
          <a:p>
            <a:r>
              <a:rPr lang="zh-CN" altLang="en-US" sz="2000" smtClean="0">
                <a:ea typeface="宋体" charset="-122"/>
              </a:rPr>
              <a:t>该委员会在</a:t>
            </a:r>
            <a:r>
              <a:rPr lang="en-US" altLang="zh-CN" sz="2000" smtClean="0">
                <a:ea typeface="宋体" charset="-122"/>
              </a:rPr>
              <a:t>2011</a:t>
            </a:r>
            <a:r>
              <a:rPr lang="zh-CN" altLang="en-US" sz="2000" smtClean="0">
                <a:ea typeface="宋体" charset="-122"/>
              </a:rPr>
              <a:t>年</a:t>
            </a:r>
            <a:r>
              <a:rPr lang="en-US" altLang="zh-CN" sz="2000" smtClean="0">
                <a:ea typeface="宋体" charset="-122"/>
              </a:rPr>
              <a:t>1</a:t>
            </a:r>
            <a:r>
              <a:rPr lang="zh-CN" altLang="en-US" sz="2000" smtClean="0">
                <a:ea typeface="宋体" charset="-122"/>
              </a:rPr>
              <a:t>月</a:t>
            </a:r>
            <a:r>
              <a:rPr lang="en-US" altLang="zh-CN" sz="2000" smtClean="0">
                <a:ea typeface="宋体" charset="-122"/>
              </a:rPr>
              <a:t>25</a:t>
            </a:r>
            <a:r>
              <a:rPr lang="zh-CN" altLang="en-US" sz="2000" smtClean="0">
                <a:ea typeface="宋体" charset="-122"/>
              </a:rPr>
              <a:t>日暂时同意减少对金融资产进行</a:t>
            </a:r>
            <a:endParaRPr lang="en-US" altLang="zh-CN" sz="2000" smtClean="0">
              <a:ea typeface="宋体" charset="-122"/>
            </a:endParaRPr>
          </a:p>
          <a:p>
            <a:pPr>
              <a:buFontTx/>
              <a:buNone/>
            </a:pPr>
            <a:r>
              <a:rPr lang="zh-CN" altLang="en-US" sz="2000" smtClean="0">
                <a:ea typeface="宋体" charset="-122"/>
              </a:rPr>
              <a:t>公允价值会计的情况，修改其分类和计量金融资产的方法。</a:t>
            </a:r>
            <a:endParaRPr lang="en-US" sz="2000" smtClean="0"/>
          </a:p>
        </p:txBody>
      </p:sp>
      <p:pic>
        <p:nvPicPr>
          <p:cNvPr id="131076" name="Picture 4" descr="Christmas_tree2_color.jpg"/>
          <p:cNvPicPr>
            <a:picLocks/>
          </p:cNvPicPr>
          <p:nvPr/>
        </p:nvPicPr>
        <p:blipFill>
          <a:blip r:embed="rId3"/>
          <a:srcRect/>
          <a:stretch>
            <a:fillRect/>
          </a:stretch>
        </p:blipFill>
        <p:spPr bwMode="auto">
          <a:xfrm>
            <a:off x="6858000" y="1905000"/>
            <a:ext cx="2117725" cy="22860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Text Placeholder 2"/>
          <p:cNvSpPr>
            <a:spLocks noGrp="1"/>
          </p:cNvSpPr>
          <p:nvPr>
            <p:ph type="body" idx="1"/>
          </p:nvPr>
        </p:nvSpPr>
        <p:spPr/>
        <p:txBody>
          <a:bodyPr/>
          <a:lstStyle/>
          <a:p>
            <a:r>
              <a:rPr lang="zh-CN" altLang="en-US" sz="2400" smtClean="0">
                <a:ea typeface="宋体" charset="-122"/>
              </a:rPr>
              <a:t>对美国财务会计准则委员会建议（对所有贷款使用公允价值）的修改是一个进步。</a:t>
            </a:r>
            <a:endParaRPr lang="en-US" sz="2400" smtClean="0"/>
          </a:p>
          <a:p>
            <a:r>
              <a:rPr lang="zh-CN" altLang="en-US" sz="2400" smtClean="0">
                <a:ea typeface="宋体" charset="-122"/>
              </a:rPr>
              <a:t>我们认为建议的损失模式是不可实施的。</a:t>
            </a:r>
            <a:endParaRPr lang="en-US" sz="2400" smtClean="0"/>
          </a:p>
          <a:p>
            <a:r>
              <a:rPr lang="zh-CN" altLang="en-US" sz="2400" smtClean="0">
                <a:ea typeface="宋体" charset="-122"/>
              </a:rPr>
              <a:t>计量将越发成为劳动密集型的工作</a:t>
            </a:r>
            <a:endParaRPr lang="en-US" sz="2400" smtClean="0"/>
          </a:p>
          <a:p>
            <a:r>
              <a:rPr lang="zh-CN" altLang="en-US" sz="2400" smtClean="0">
                <a:ea typeface="宋体" charset="-122"/>
              </a:rPr>
              <a:t>审计将越发成为劳动密集型的工作</a:t>
            </a:r>
            <a:endParaRPr lang="en-US" sz="2400" smtClean="0"/>
          </a:p>
          <a:p>
            <a:r>
              <a:rPr lang="zh-CN" altLang="en-US" sz="2400" smtClean="0">
                <a:ea typeface="宋体" charset="-122"/>
              </a:rPr>
              <a:t>财务报表将更加难以理解</a:t>
            </a:r>
            <a:endParaRPr lang="en-US" sz="2400" smtClean="0"/>
          </a:p>
          <a:p>
            <a:pPr>
              <a:buFontTx/>
              <a:buNone/>
            </a:pPr>
            <a:endParaRPr lang="en-US" smtClean="0"/>
          </a:p>
          <a:p>
            <a:endParaRPr lang="en-US" smtClean="0"/>
          </a:p>
          <a:p>
            <a:endParaRPr lang="en-US" smtClean="0"/>
          </a:p>
          <a:p>
            <a:endParaRPr lang="en-US" smtClean="0"/>
          </a:p>
        </p:txBody>
      </p:sp>
      <p:pic>
        <p:nvPicPr>
          <p:cNvPr id="132099" name="Picture 3" descr="books_ledger_black.JPG"/>
          <p:cNvPicPr>
            <a:picLocks/>
          </p:cNvPicPr>
          <p:nvPr/>
        </p:nvPicPr>
        <p:blipFill>
          <a:blip r:embed="rId3"/>
          <a:srcRect/>
          <a:stretch>
            <a:fillRect/>
          </a:stretch>
        </p:blipFill>
        <p:spPr bwMode="auto">
          <a:xfrm>
            <a:off x="6858000" y="4191000"/>
            <a:ext cx="1752600" cy="1828800"/>
          </a:xfrm>
          <a:prstGeom prst="rect">
            <a:avLst/>
          </a:prstGeom>
          <a:noFill/>
          <a:ln w="9525">
            <a:noFill/>
            <a:miter lim="800000"/>
            <a:headEnd/>
            <a:tailEnd/>
          </a:ln>
        </p:spPr>
      </p:pic>
      <p:sp>
        <p:nvSpPr>
          <p:cNvPr id="132100" name="Title 1"/>
          <p:cNvSpPr>
            <a:spLocks noGrp="1"/>
          </p:cNvSpPr>
          <p:nvPr>
            <p:ph type="title"/>
          </p:nvPr>
        </p:nvSpPr>
        <p:spPr/>
        <p:txBody>
          <a:bodyPr/>
          <a:lstStyle/>
          <a:p>
            <a:r>
              <a:rPr lang="zh-CN" altLang="en-US" smtClean="0">
                <a:ea typeface="宋体" charset="-122"/>
              </a:rPr>
              <a:t>审计考虑</a:t>
            </a:r>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r>
              <a:rPr lang="en-US" altLang="zh-CN" smtClean="0">
                <a:ea typeface="宋体" charset="-122"/>
              </a:rPr>
              <a:t/>
            </a:r>
            <a:br>
              <a:rPr lang="en-US" altLang="zh-CN" smtClean="0">
                <a:ea typeface="宋体" charset="-122"/>
              </a:rPr>
            </a:br>
            <a:r>
              <a:rPr lang="en-US" altLang="zh-CN" smtClean="0">
                <a:ea typeface="宋体" charset="-122"/>
              </a:rPr>
              <a:t/>
            </a:r>
            <a:br>
              <a:rPr lang="en-US" altLang="zh-CN" smtClean="0">
                <a:ea typeface="宋体" charset="-122"/>
              </a:rPr>
            </a:br>
            <a:r>
              <a:rPr lang="zh-CN" altLang="en-US" smtClean="0">
                <a:ea typeface="宋体" charset="-122"/>
              </a:rPr>
              <a:t>收入确认</a:t>
            </a:r>
            <a:endParaRPr lang="en-US" smtClean="0"/>
          </a:p>
        </p:txBody>
      </p:sp>
      <p:pic>
        <p:nvPicPr>
          <p:cNvPr id="133122" name="Picture 2"/>
          <p:cNvPicPr>
            <a:picLocks noChangeAspect="1" noChangeArrowheads="1"/>
          </p:cNvPicPr>
          <p:nvPr/>
        </p:nvPicPr>
        <p:blipFill>
          <a:blip r:embed="rId4"/>
          <a:srcRect/>
          <a:stretch>
            <a:fillRect/>
          </a:stretch>
        </p:blipFill>
        <p:spPr bwMode="auto">
          <a:xfrm>
            <a:off x="4572000" y="1143000"/>
            <a:ext cx="3762375" cy="4381500"/>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p:txBody>
          <a:bodyPr/>
          <a:lstStyle/>
          <a:p>
            <a:r>
              <a:rPr lang="zh-CN" altLang="en-US" smtClean="0">
                <a:ea typeface="宋体" charset="-122"/>
              </a:rPr>
              <a:t>收入确认的事项</a:t>
            </a:r>
            <a:endParaRPr lang="en-US" smtClean="0"/>
          </a:p>
        </p:txBody>
      </p:sp>
      <p:sp>
        <p:nvSpPr>
          <p:cNvPr id="135170" name="Text Placeholder 2"/>
          <p:cNvSpPr>
            <a:spLocks noGrp="1"/>
          </p:cNvSpPr>
          <p:nvPr>
            <p:ph type="body" idx="1"/>
          </p:nvPr>
        </p:nvSpPr>
        <p:spPr/>
        <p:txBody>
          <a:bodyPr/>
          <a:lstStyle/>
          <a:p>
            <a:r>
              <a:rPr lang="zh-CN" altLang="en-US" sz="2400" smtClean="0">
                <a:ea typeface="宋体" charset="-122"/>
              </a:rPr>
              <a:t>待履行合同</a:t>
            </a:r>
            <a:endParaRPr lang="en-US" sz="2400" smtClean="0"/>
          </a:p>
          <a:p>
            <a:pPr lvl="1"/>
            <a:r>
              <a:rPr lang="zh-CN" altLang="en-US" sz="2400" smtClean="0">
                <a:ea typeface="宋体" charset="-122"/>
              </a:rPr>
              <a:t>你什么时间确认销售合同中的资产和负债？</a:t>
            </a:r>
            <a:endParaRPr lang="en-US" sz="2400" smtClean="0"/>
          </a:p>
          <a:p>
            <a:r>
              <a:rPr lang="zh-CN" altLang="en-US" sz="2400" smtClean="0">
                <a:ea typeface="宋体" charset="-122"/>
              </a:rPr>
              <a:t>资产</a:t>
            </a:r>
            <a:r>
              <a:rPr lang="en-US" altLang="zh-CN" sz="2400" smtClean="0">
                <a:ea typeface="宋体" charset="-122"/>
              </a:rPr>
              <a:t>/</a:t>
            </a:r>
            <a:r>
              <a:rPr lang="zh-CN" altLang="en-US" sz="2400" smtClean="0">
                <a:ea typeface="宋体" charset="-122"/>
              </a:rPr>
              <a:t>负债方法</a:t>
            </a:r>
            <a:endParaRPr lang="en-US" sz="2400" smtClean="0"/>
          </a:p>
          <a:p>
            <a:pPr lvl="1"/>
            <a:r>
              <a:rPr lang="zh-CN" altLang="en-US" sz="2400" smtClean="0">
                <a:ea typeface="宋体" charset="-122"/>
              </a:rPr>
              <a:t>对服务的控制是否可行？</a:t>
            </a:r>
            <a:endParaRPr lang="en-US" sz="2400" smtClean="0"/>
          </a:p>
        </p:txBody>
      </p:sp>
      <p:pic>
        <p:nvPicPr>
          <p:cNvPr id="135171" name="Picture 2"/>
          <p:cNvPicPr>
            <a:picLocks noChangeAspect="1" noChangeArrowheads="1"/>
          </p:cNvPicPr>
          <p:nvPr/>
        </p:nvPicPr>
        <p:blipFill>
          <a:blip r:embed="rId3"/>
          <a:srcRect/>
          <a:stretch>
            <a:fillRect/>
          </a:stretch>
        </p:blipFill>
        <p:spPr bwMode="auto">
          <a:xfrm>
            <a:off x="4876800" y="4419600"/>
            <a:ext cx="4038600" cy="1958975"/>
          </a:xfrm>
          <a:prstGeom prst="rect">
            <a:avLst/>
          </a:prstGeom>
          <a:noFill/>
          <a:ln w="9525">
            <a:solidFill>
              <a:srgbClr val="747678">
                <a:alpha val="52940"/>
              </a:srgb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zh-CN" altLang="en-US" smtClean="0">
                <a:ea typeface="宋体" charset="-122"/>
              </a:rPr>
              <a:t>征求意见稿 例</a:t>
            </a:r>
            <a:r>
              <a:rPr lang="en-US" altLang="zh-CN" smtClean="0">
                <a:ea typeface="宋体" charset="-122"/>
              </a:rPr>
              <a:t>29</a:t>
            </a:r>
          </a:p>
        </p:txBody>
      </p:sp>
      <p:sp>
        <p:nvSpPr>
          <p:cNvPr id="136195" name="Text Placeholder 2"/>
          <p:cNvSpPr>
            <a:spLocks noGrp="1"/>
          </p:cNvSpPr>
          <p:nvPr>
            <p:ph type="body" idx="1"/>
          </p:nvPr>
        </p:nvSpPr>
        <p:spPr/>
        <p:txBody>
          <a:bodyPr/>
          <a:lstStyle/>
          <a:p>
            <a:pPr>
              <a:buFontTx/>
              <a:buNone/>
            </a:pPr>
            <a:r>
              <a:rPr lang="en-US" altLang="zh-CN" sz="2000" smtClean="0">
                <a:ea typeface="宋体" charset="-122"/>
              </a:rPr>
              <a:t>1</a:t>
            </a:r>
            <a:r>
              <a:rPr lang="zh-CN" altLang="en-US" sz="2000" smtClean="0">
                <a:ea typeface="宋体" charset="-122"/>
              </a:rPr>
              <a:t>月</a:t>
            </a:r>
            <a:r>
              <a:rPr lang="en-US" altLang="zh-CN" sz="2000" smtClean="0">
                <a:ea typeface="宋体" charset="-122"/>
              </a:rPr>
              <a:t>1</a:t>
            </a:r>
            <a:r>
              <a:rPr lang="zh-CN" altLang="en-US" sz="2000" smtClean="0">
                <a:ea typeface="宋体" charset="-122"/>
              </a:rPr>
              <a:t>日</a:t>
            </a:r>
            <a:r>
              <a:rPr lang="en-US" sz="2000" smtClean="0"/>
              <a:t>	             </a:t>
            </a:r>
            <a:r>
              <a:rPr lang="zh-CN" altLang="en-US" sz="2000" smtClean="0">
                <a:ea typeface="宋体" charset="-122"/>
              </a:rPr>
              <a:t>卖家与客户签订了</a:t>
            </a:r>
            <a:r>
              <a:rPr lang="en-US" altLang="zh-CN" sz="2000" smtClean="0">
                <a:ea typeface="宋体" charset="-122"/>
              </a:rPr>
              <a:t>1,000</a:t>
            </a:r>
            <a:r>
              <a:rPr lang="zh-CN" altLang="en-US" sz="2000" smtClean="0">
                <a:ea typeface="宋体" charset="-122"/>
              </a:rPr>
              <a:t>美元的合同</a:t>
            </a:r>
            <a:endParaRPr lang="en-US" sz="2000" smtClean="0"/>
          </a:p>
          <a:p>
            <a:pPr>
              <a:buFontTx/>
              <a:buNone/>
            </a:pPr>
            <a:r>
              <a:rPr lang="en-US" altLang="zh-CN" sz="2000" smtClean="0">
                <a:ea typeface="宋体" charset="-122"/>
              </a:rPr>
              <a:t>3</a:t>
            </a:r>
            <a:r>
              <a:rPr lang="zh-CN" altLang="en-US" sz="2000" smtClean="0">
                <a:ea typeface="宋体" charset="-122"/>
              </a:rPr>
              <a:t>月</a:t>
            </a:r>
            <a:r>
              <a:rPr lang="en-US" altLang="zh-CN" sz="2000" smtClean="0">
                <a:ea typeface="宋体" charset="-122"/>
              </a:rPr>
              <a:t>31</a:t>
            </a:r>
            <a:r>
              <a:rPr lang="zh-CN" altLang="en-US" sz="2000" smtClean="0">
                <a:ea typeface="宋体" charset="-122"/>
              </a:rPr>
              <a:t>日</a:t>
            </a:r>
            <a:r>
              <a:rPr lang="en-US" sz="2000" smtClean="0"/>
              <a:t>	</a:t>
            </a:r>
            <a:r>
              <a:rPr lang="zh-CN" altLang="en-US" sz="2000" smtClean="0">
                <a:ea typeface="宋体" charset="-122"/>
              </a:rPr>
              <a:t>卖家向客户转移对产品的控制</a:t>
            </a:r>
            <a:endParaRPr lang="en-US" sz="2000" smtClean="0"/>
          </a:p>
          <a:p>
            <a:pPr>
              <a:buFontTx/>
              <a:buNone/>
            </a:pPr>
            <a:r>
              <a:rPr lang="en-US" altLang="zh-CN" sz="2000" smtClean="0">
                <a:ea typeface="宋体" charset="-122"/>
              </a:rPr>
              <a:t>4</a:t>
            </a:r>
            <a:r>
              <a:rPr lang="zh-CN" altLang="en-US" sz="2000" smtClean="0">
                <a:ea typeface="宋体" charset="-122"/>
              </a:rPr>
              <a:t>月</a:t>
            </a:r>
            <a:r>
              <a:rPr lang="en-US" altLang="zh-CN" sz="2000" smtClean="0">
                <a:ea typeface="宋体" charset="-122"/>
              </a:rPr>
              <a:t>30</a:t>
            </a:r>
            <a:r>
              <a:rPr lang="zh-CN" altLang="en-US" sz="2000" smtClean="0">
                <a:ea typeface="宋体" charset="-122"/>
              </a:rPr>
              <a:t>日</a:t>
            </a:r>
            <a:r>
              <a:rPr lang="en-US" sz="2000" smtClean="0"/>
              <a:t>	</a:t>
            </a:r>
            <a:r>
              <a:rPr lang="zh-CN" altLang="en-US" sz="2000" smtClean="0">
                <a:ea typeface="宋体" charset="-122"/>
              </a:rPr>
              <a:t>客户向卖家付款</a:t>
            </a:r>
            <a:endParaRPr lang="en-US" sz="2000" smtClean="0"/>
          </a:p>
          <a:p>
            <a:pPr>
              <a:buFontTx/>
              <a:buNone/>
            </a:pPr>
            <a:endParaRPr lang="en-US" sz="2000" smtClean="0"/>
          </a:p>
          <a:p>
            <a:endParaRPr lang="en-US" sz="2000" smtClean="0"/>
          </a:p>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Title 1"/>
          <p:cNvSpPr>
            <a:spLocks noGrp="1"/>
          </p:cNvSpPr>
          <p:nvPr>
            <p:ph type="title"/>
          </p:nvPr>
        </p:nvSpPr>
        <p:spPr/>
        <p:txBody>
          <a:bodyPr/>
          <a:lstStyle/>
          <a:p>
            <a:r>
              <a:rPr lang="zh-CN" altLang="en-US" smtClean="0">
                <a:ea typeface="宋体" charset="-122"/>
              </a:rPr>
              <a:t>征求意见稿 例</a:t>
            </a:r>
            <a:r>
              <a:rPr lang="en-US" altLang="zh-CN" smtClean="0">
                <a:ea typeface="宋体" charset="-122"/>
              </a:rPr>
              <a:t>29</a:t>
            </a:r>
            <a:r>
              <a:rPr lang="en-US" altLang="zh-CN" i="1" smtClean="0">
                <a:ea typeface="宋体" charset="-122"/>
              </a:rPr>
              <a:t>	</a:t>
            </a:r>
            <a:br>
              <a:rPr lang="en-US" altLang="zh-CN" i="1" smtClean="0">
                <a:ea typeface="宋体" charset="-122"/>
              </a:rPr>
            </a:br>
            <a:endParaRPr lang="en-US" altLang="zh-CN" smtClean="0">
              <a:ea typeface="宋体" charset="-122"/>
            </a:endParaRPr>
          </a:p>
        </p:txBody>
      </p:sp>
      <p:sp>
        <p:nvSpPr>
          <p:cNvPr id="3" name="Text Placeholder 2"/>
          <p:cNvSpPr>
            <a:spLocks noGrp="1"/>
          </p:cNvSpPr>
          <p:nvPr>
            <p:ph type="body" idx="1"/>
          </p:nvPr>
        </p:nvSpPr>
        <p:spPr/>
        <p:txBody>
          <a:bodyPr/>
          <a:lstStyle/>
          <a:p>
            <a:pPr>
              <a:buFontTx/>
              <a:buNone/>
            </a:pPr>
            <a:r>
              <a:rPr lang="en-US" altLang="zh-CN" sz="2000" b="1" smtClean="0">
                <a:ea typeface="宋体" charset="-122"/>
              </a:rPr>
              <a:t>1</a:t>
            </a:r>
            <a:r>
              <a:rPr lang="zh-CN" altLang="en-US" sz="2000" b="1" smtClean="0">
                <a:ea typeface="宋体" charset="-122"/>
              </a:rPr>
              <a:t>月</a:t>
            </a:r>
            <a:r>
              <a:rPr lang="en-US" altLang="zh-CN" sz="2000" b="1" smtClean="0">
                <a:ea typeface="宋体" charset="-122"/>
              </a:rPr>
              <a:t>1</a:t>
            </a:r>
            <a:r>
              <a:rPr lang="zh-CN" altLang="en-US" sz="2000" b="1" smtClean="0">
                <a:ea typeface="宋体" charset="-122"/>
              </a:rPr>
              <a:t>日</a:t>
            </a:r>
            <a:r>
              <a:rPr lang="en-US" altLang="zh-CN" sz="2000" b="1" smtClean="0">
                <a:ea typeface="宋体" charset="-122"/>
              </a:rPr>
              <a:t>,      </a:t>
            </a:r>
            <a:r>
              <a:rPr lang="zh-CN" altLang="en-US" sz="2000" b="1" smtClean="0">
                <a:ea typeface="宋体" charset="-122"/>
              </a:rPr>
              <a:t>合同开始生效</a:t>
            </a:r>
            <a:endParaRPr lang="en-US" sz="2000" b="1" smtClean="0"/>
          </a:p>
          <a:p>
            <a:pPr marL="342900" lvl="1" indent="-342900">
              <a:buFontTx/>
              <a:buNone/>
            </a:pPr>
            <a:r>
              <a:rPr lang="en-US" sz="2000" smtClean="0"/>
              <a:t>	       </a:t>
            </a:r>
            <a:r>
              <a:rPr lang="zh-CN" altLang="en-US" sz="2000" smtClean="0">
                <a:ea typeface="宋体" charset="-122"/>
              </a:rPr>
              <a:t>不做会计处理</a:t>
            </a:r>
            <a:endParaRPr lang="en-US" altLang="zh-CN" sz="2000" smtClean="0">
              <a:ea typeface="宋体" charset="-122"/>
            </a:endParaRPr>
          </a:p>
          <a:p>
            <a:pPr>
              <a:buFontTx/>
              <a:buNone/>
            </a:pPr>
            <a:r>
              <a:rPr lang="en-US" altLang="zh-CN" sz="2000" b="1" smtClean="0">
                <a:ea typeface="宋体" charset="-122"/>
              </a:rPr>
              <a:t>3</a:t>
            </a:r>
            <a:r>
              <a:rPr lang="zh-CN" altLang="en-US" sz="2000" b="1" smtClean="0">
                <a:ea typeface="宋体" charset="-122"/>
              </a:rPr>
              <a:t>月</a:t>
            </a:r>
            <a:r>
              <a:rPr lang="en-US" altLang="zh-CN" sz="2000" b="1" smtClean="0">
                <a:ea typeface="宋体" charset="-122"/>
              </a:rPr>
              <a:t>31</a:t>
            </a:r>
            <a:r>
              <a:rPr lang="zh-CN" altLang="en-US" sz="2000" b="1" smtClean="0">
                <a:ea typeface="宋体" charset="-122"/>
              </a:rPr>
              <a:t>日</a:t>
            </a:r>
            <a:r>
              <a:rPr lang="en-US" altLang="zh-CN" sz="2000" b="1" smtClean="0">
                <a:ea typeface="宋体" charset="-122"/>
              </a:rPr>
              <a:t>,    </a:t>
            </a:r>
            <a:r>
              <a:rPr lang="zh-CN" altLang="en-US" sz="2000" b="1" smtClean="0">
                <a:ea typeface="宋体" charset="-122"/>
              </a:rPr>
              <a:t>控制权转移</a:t>
            </a:r>
            <a:endParaRPr lang="en-US" sz="2000" b="1" smtClean="0"/>
          </a:p>
          <a:p>
            <a:pPr marL="342900" lvl="1" indent="-342900">
              <a:buFontTx/>
              <a:buNone/>
            </a:pPr>
            <a:r>
              <a:rPr lang="en-US" sz="2000" smtClean="0"/>
              <a:t>	</a:t>
            </a:r>
            <a:r>
              <a:rPr lang="zh-CN" altLang="en-US" sz="2000" smtClean="0">
                <a:ea typeface="宋体" charset="-122"/>
              </a:rPr>
              <a:t>     借方</a:t>
            </a:r>
            <a:r>
              <a:rPr lang="en-US" sz="2000" smtClean="0"/>
              <a:t>	</a:t>
            </a:r>
            <a:r>
              <a:rPr lang="zh-CN" altLang="en-US" sz="2000" smtClean="0">
                <a:ea typeface="宋体" charset="-122"/>
              </a:rPr>
              <a:t>应收账款</a:t>
            </a:r>
            <a:r>
              <a:rPr lang="en-US" sz="2000" smtClean="0"/>
              <a:t>			</a:t>
            </a:r>
            <a:r>
              <a:rPr lang="en-US" altLang="zh-CN" sz="2000" smtClean="0">
                <a:ea typeface="宋体" charset="-122"/>
              </a:rPr>
              <a:t>1,000</a:t>
            </a:r>
            <a:r>
              <a:rPr lang="zh-CN" altLang="en-US" sz="2000" smtClean="0">
                <a:ea typeface="宋体" charset="-122"/>
              </a:rPr>
              <a:t>美元</a:t>
            </a:r>
            <a:endParaRPr lang="en-US" sz="2000" smtClean="0"/>
          </a:p>
          <a:p>
            <a:pPr>
              <a:buFontTx/>
              <a:buNone/>
            </a:pPr>
            <a:r>
              <a:rPr lang="en-US" altLang="zh-CN" sz="2000" smtClean="0">
                <a:ea typeface="宋体" charset="-122"/>
              </a:rPr>
              <a:t>              </a:t>
            </a:r>
            <a:r>
              <a:rPr lang="zh-CN" altLang="en-US" sz="2000" smtClean="0">
                <a:ea typeface="宋体" charset="-122"/>
              </a:rPr>
              <a:t>贷方</a:t>
            </a:r>
            <a:r>
              <a:rPr lang="en-US" sz="2000" smtClean="0"/>
              <a:t>	</a:t>
            </a:r>
            <a:r>
              <a:rPr lang="en-US" altLang="zh-CN" sz="2000" smtClean="0">
                <a:ea typeface="宋体" charset="-122"/>
              </a:rPr>
              <a:t>    </a:t>
            </a:r>
            <a:r>
              <a:rPr lang="zh-CN" altLang="en-US" sz="2000" smtClean="0">
                <a:ea typeface="宋体" charset="-122"/>
              </a:rPr>
              <a:t>收入</a:t>
            </a:r>
            <a:r>
              <a:rPr lang="en-US" sz="2000" smtClean="0"/>
              <a:t>				</a:t>
            </a:r>
            <a:r>
              <a:rPr lang="en-US" altLang="zh-CN" sz="2000" smtClean="0">
                <a:ea typeface="宋体" charset="-122"/>
              </a:rPr>
              <a:t>1,000</a:t>
            </a:r>
            <a:r>
              <a:rPr lang="zh-CN" altLang="en-US" sz="2000" smtClean="0">
                <a:ea typeface="宋体" charset="-122"/>
              </a:rPr>
              <a:t>美元</a:t>
            </a:r>
            <a:endParaRPr lang="en-US" sz="2000" smtClean="0"/>
          </a:p>
          <a:p>
            <a:pPr>
              <a:buFontTx/>
              <a:buNone/>
            </a:pPr>
            <a:r>
              <a:rPr lang="en-US" altLang="zh-CN" sz="2000" b="1" smtClean="0">
                <a:ea typeface="宋体" charset="-122"/>
              </a:rPr>
              <a:t>4</a:t>
            </a:r>
            <a:r>
              <a:rPr lang="zh-CN" altLang="en-US" sz="2000" b="1" smtClean="0">
                <a:ea typeface="宋体" charset="-122"/>
              </a:rPr>
              <a:t>月</a:t>
            </a:r>
            <a:r>
              <a:rPr lang="en-US" altLang="zh-CN" sz="2000" b="1" smtClean="0">
                <a:ea typeface="宋体" charset="-122"/>
              </a:rPr>
              <a:t>30</a:t>
            </a:r>
            <a:r>
              <a:rPr lang="zh-CN" altLang="en-US" sz="2000" b="1" smtClean="0">
                <a:ea typeface="宋体" charset="-122"/>
              </a:rPr>
              <a:t>日</a:t>
            </a:r>
            <a:r>
              <a:rPr lang="en-US" altLang="zh-CN" sz="2000" b="1" smtClean="0">
                <a:ea typeface="宋体" charset="-122"/>
              </a:rPr>
              <a:t>,     </a:t>
            </a:r>
            <a:r>
              <a:rPr lang="zh-CN" altLang="en-US" sz="2000" b="1" smtClean="0">
                <a:ea typeface="宋体" charset="-122"/>
              </a:rPr>
              <a:t>收到付款</a:t>
            </a:r>
            <a:endParaRPr lang="en-US" sz="2000" b="1" smtClean="0"/>
          </a:p>
          <a:p>
            <a:pPr>
              <a:buFontTx/>
              <a:buNone/>
            </a:pPr>
            <a:r>
              <a:rPr lang="en-US" sz="2000" smtClean="0"/>
              <a:t>	       </a:t>
            </a:r>
            <a:r>
              <a:rPr lang="zh-CN" altLang="en-US" sz="2000" smtClean="0">
                <a:ea typeface="宋体" charset="-122"/>
              </a:rPr>
              <a:t>借方</a:t>
            </a:r>
            <a:r>
              <a:rPr lang="en-US" sz="2000" smtClean="0"/>
              <a:t>	</a:t>
            </a:r>
            <a:r>
              <a:rPr lang="zh-CN" altLang="en-US" sz="2000" smtClean="0">
                <a:ea typeface="宋体" charset="-122"/>
              </a:rPr>
              <a:t>现金</a:t>
            </a:r>
            <a:r>
              <a:rPr lang="en-US" sz="2000" smtClean="0"/>
              <a:t>				</a:t>
            </a:r>
            <a:r>
              <a:rPr lang="en-US" altLang="zh-CN" sz="2000" smtClean="0">
                <a:ea typeface="宋体" charset="-122"/>
              </a:rPr>
              <a:t>1,000</a:t>
            </a:r>
            <a:r>
              <a:rPr lang="zh-CN" altLang="en-US" sz="2000" smtClean="0">
                <a:ea typeface="宋体" charset="-122"/>
              </a:rPr>
              <a:t>美元</a:t>
            </a:r>
            <a:endParaRPr lang="en-US" sz="2000" smtClean="0"/>
          </a:p>
          <a:p>
            <a:pPr>
              <a:buFontTx/>
              <a:buNone/>
            </a:pPr>
            <a:r>
              <a:rPr lang="en-US" sz="2000" smtClean="0"/>
              <a:t>		</a:t>
            </a:r>
            <a:r>
              <a:rPr lang="en-US" altLang="zh-CN" sz="2000" smtClean="0">
                <a:ea typeface="宋体" charset="-122"/>
              </a:rPr>
              <a:t>  </a:t>
            </a:r>
            <a:r>
              <a:rPr lang="zh-CN" altLang="en-US" sz="2000" smtClean="0">
                <a:ea typeface="宋体" charset="-122"/>
              </a:rPr>
              <a:t>贷方</a:t>
            </a:r>
            <a:r>
              <a:rPr lang="en-US" sz="2000" smtClean="0"/>
              <a:t>	</a:t>
            </a:r>
            <a:r>
              <a:rPr lang="en-US" altLang="zh-CN" sz="2000" smtClean="0">
                <a:ea typeface="宋体" charset="-122"/>
              </a:rPr>
              <a:t>   </a:t>
            </a:r>
            <a:r>
              <a:rPr lang="en-US" sz="2000" smtClean="0"/>
              <a:t> </a:t>
            </a:r>
            <a:r>
              <a:rPr lang="zh-CN" altLang="en-US" sz="2000" smtClean="0">
                <a:ea typeface="宋体" charset="-122"/>
              </a:rPr>
              <a:t>应收账款</a:t>
            </a:r>
            <a:r>
              <a:rPr lang="en-US" sz="2000" smtClean="0"/>
              <a:t> 		              </a:t>
            </a:r>
            <a:r>
              <a:rPr lang="en-US" altLang="zh-CN" sz="2000" smtClean="0">
                <a:ea typeface="宋体" charset="-122"/>
              </a:rPr>
              <a:t>1,000</a:t>
            </a:r>
            <a:r>
              <a:rPr lang="zh-CN" altLang="en-US" sz="2000" smtClean="0">
                <a:ea typeface="宋体" charset="-122"/>
              </a:rPr>
              <a:t>美元</a:t>
            </a:r>
            <a:endParaRPr lang="en-US" sz="2000" smtClean="0"/>
          </a:p>
          <a:p>
            <a:r>
              <a:rPr lang="zh-CN" altLang="en-US" sz="2000" smtClean="0">
                <a:ea typeface="宋体" charset="-122"/>
              </a:rPr>
              <a:t>从征求意见稿中的日记分类账来看，我们并不能了解债务履行何时或如何成立或完成，因此，也不了解收入如何产生。</a:t>
            </a:r>
            <a:endParaRPr lang="en-US" sz="2000" smtClean="0"/>
          </a:p>
          <a:p>
            <a:endParaRPr lang="en-US" sz="2000" smtClean="0"/>
          </a:p>
          <a:p>
            <a:endParaRPr lang="en-US" sz="2000" smtClean="0"/>
          </a:p>
          <a:p>
            <a:endParaRPr lang="en-US" sz="2000" smtClean="0"/>
          </a:p>
          <a:p>
            <a:endParaRPr lang="en-US" smtClean="0"/>
          </a:p>
        </p:txBody>
      </p:sp>
    </p:spTree>
  </p:cSld>
  <p:clrMapOvr>
    <a:overrideClrMapping bg1="lt1" tx1="dk1" bg2="lt2" tx2="dk2" accent1="accent1" accent2="accent2" accent3="accent3" accent4="accent4" accent5="accent5" accent6="accent6" hlink="hlink" folHlink="folHlink"/>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Title 1"/>
          <p:cNvSpPr>
            <a:spLocks noGrp="1"/>
          </p:cNvSpPr>
          <p:nvPr>
            <p:ph type="title"/>
          </p:nvPr>
        </p:nvSpPr>
        <p:spPr/>
        <p:txBody>
          <a:bodyPr/>
          <a:lstStyle/>
          <a:p>
            <a:r>
              <a:rPr lang="zh-CN" altLang="en-US" smtClean="0">
                <a:ea typeface="宋体" charset="-122"/>
              </a:rPr>
              <a:t>记录待履行合同</a:t>
            </a:r>
            <a:endParaRPr lang="en-US" smtClean="0"/>
          </a:p>
        </p:txBody>
      </p:sp>
      <p:sp>
        <p:nvSpPr>
          <p:cNvPr id="138243" name="Text Placeholder 2"/>
          <p:cNvSpPr>
            <a:spLocks noGrp="1"/>
          </p:cNvSpPr>
          <p:nvPr>
            <p:ph type="body" idx="1"/>
          </p:nvPr>
        </p:nvSpPr>
        <p:spPr/>
        <p:txBody>
          <a:bodyPr/>
          <a:lstStyle/>
          <a:p>
            <a:pPr>
              <a:buFontTx/>
              <a:buNone/>
            </a:pPr>
            <a:r>
              <a:rPr lang="en-US" altLang="zh-CN" sz="2000" b="1" smtClean="0">
                <a:ea typeface="宋体" charset="-122"/>
              </a:rPr>
              <a:t>1</a:t>
            </a:r>
            <a:r>
              <a:rPr lang="zh-CN" altLang="en-US" sz="2000" b="1" smtClean="0">
                <a:ea typeface="宋体" charset="-122"/>
              </a:rPr>
              <a:t>月</a:t>
            </a:r>
            <a:r>
              <a:rPr lang="en-US" altLang="zh-CN" sz="2000" b="1" smtClean="0">
                <a:ea typeface="宋体" charset="-122"/>
              </a:rPr>
              <a:t>1</a:t>
            </a:r>
            <a:r>
              <a:rPr lang="zh-CN" altLang="en-US" sz="2000" b="1" smtClean="0">
                <a:ea typeface="宋体" charset="-122"/>
              </a:rPr>
              <a:t>日</a:t>
            </a:r>
            <a:r>
              <a:rPr lang="en-US" altLang="zh-CN" sz="2000" b="1" smtClean="0">
                <a:ea typeface="宋体" charset="-122"/>
              </a:rPr>
              <a:t>,    </a:t>
            </a:r>
            <a:r>
              <a:rPr lang="zh-CN" altLang="en-US" sz="2000" b="1" smtClean="0">
                <a:ea typeface="宋体" charset="-122"/>
              </a:rPr>
              <a:t>合同开始生效</a:t>
            </a:r>
            <a:endParaRPr lang="en-US" sz="2000" b="1" smtClean="0"/>
          </a:p>
          <a:p>
            <a:pPr>
              <a:buFontTx/>
              <a:buNone/>
            </a:pPr>
            <a:r>
              <a:rPr lang="en-US" sz="2000" smtClean="0"/>
              <a:t>	</a:t>
            </a:r>
            <a:r>
              <a:rPr lang="zh-CN" altLang="en-US" sz="2000" smtClean="0">
                <a:ea typeface="宋体" charset="-122"/>
              </a:rPr>
              <a:t>借方       合同资产</a:t>
            </a:r>
            <a:r>
              <a:rPr lang="en-US" altLang="zh-CN" sz="2000" smtClean="0">
                <a:ea typeface="宋体" charset="-122"/>
              </a:rPr>
              <a:t>(</a:t>
            </a:r>
            <a:r>
              <a:rPr lang="zh-CN" altLang="en-US" sz="2000" smtClean="0">
                <a:ea typeface="宋体" charset="-122"/>
              </a:rPr>
              <a:t>备查账</a:t>
            </a:r>
            <a:r>
              <a:rPr lang="en-US" altLang="zh-CN" sz="2000" smtClean="0">
                <a:ea typeface="宋体" charset="-122"/>
              </a:rPr>
              <a:t>) 		1,000</a:t>
            </a:r>
            <a:r>
              <a:rPr lang="zh-CN" altLang="en-US" sz="2000" smtClean="0">
                <a:ea typeface="宋体" charset="-122"/>
              </a:rPr>
              <a:t>美元</a:t>
            </a:r>
            <a:endParaRPr lang="en-US" sz="2000" smtClean="0"/>
          </a:p>
          <a:p>
            <a:pPr>
              <a:buFontTx/>
              <a:buNone/>
            </a:pPr>
            <a:r>
              <a:rPr lang="en-US" sz="2000" smtClean="0"/>
              <a:t>	</a:t>
            </a:r>
            <a:r>
              <a:rPr lang="en-US" altLang="zh-CN" sz="2000" smtClean="0">
                <a:ea typeface="宋体" charset="-122"/>
              </a:rPr>
              <a:t>    </a:t>
            </a:r>
            <a:r>
              <a:rPr lang="zh-CN" altLang="en-US" sz="2000" smtClean="0">
                <a:ea typeface="宋体" charset="-122"/>
              </a:rPr>
              <a:t>贷方    </a:t>
            </a:r>
            <a:r>
              <a:rPr lang="en-US" sz="2000" smtClean="0"/>
              <a:t>   </a:t>
            </a:r>
            <a:r>
              <a:rPr lang="zh-CN" altLang="en-US" sz="2000" smtClean="0">
                <a:ea typeface="宋体" charset="-122"/>
              </a:rPr>
              <a:t>履行义务</a:t>
            </a:r>
            <a:r>
              <a:rPr lang="en-US" altLang="zh-CN" sz="2000" smtClean="0">
                <a:ea typeface="宋体" charset="-122"/>
              </a:rPr>
              <a:t>(</a:t>
            </a:r>
            <a:r>
              <a:rPr lang="zh-CN" altLang="en-US" sz="2000" smtClean="0">
                <a:ea typeface="宋体" charset="-122"/>
              </a:rPr>
              <a:t>备查账</a:t>
            </a:r>
            <a:r>
              <a:rPr lang="en-US" altLang="zh-CN" sz="2000" smtClean="0">
                <a:ea typeface="宋体" charset="-122"/>
              </a:rPr>
              <a:t>) 		1,000</a:t>
            </a:r>
            <a:r>
              <a:rPr lang="zh-CN" altLang="en-US" sz="2000" smtClean="0">
                <a:ea typeface="宋体" charset="-122"/>
              </a:rPr>
              <a:t>美元</a:t>
            </a:r>
            <a:endParaRPr lang="en-US" sz="2000" smtClean="0"/>
          </a:p>
          <a:p>
            <a:pPr>
              <a:buFontTx/>
              <a:buNone/>
            </a:pPr>
            <a:r>
              <a:rPr lang="en-US" altLang="zh-CN" sz="2000" b="1" smtClean="0">
                <a:ea typeface="宋体" charset="-122"/>
              </a:rPr>
              <a:t>3</a:t>
            </a:r>
            <a:r>
              <a:rPr lang="zh-CN" altLang="en-US" sz="2000" b="1" smtClean="0">
                <a:ea typeface="宋体" charset="-122"/>
              </a:rPr>
              <a:t>月</a:t>
            </a:r>
            <a:r>
              <a:rPr lang="en-US" altLang="zh-CN" sz="2000" b="1" smtClean="0">
                <a:ea typeface="宋体" charset="-122"/>
              </a:rPr>
              <a:t>31</a:t>
            </a:r>
            <a:r>
              <a:rPr lang="zh-CN" altLang="en-US" sz="2000" b="1" smtClean="0">
                <a:ea typeface="宋体" charset="-122"/>
              </a:rPr>
              <a:t>日</a:t>
            </a:r>
            <a:r>
              <a:rPr lang="en-US" altLang="zh-CN" sz="2000" b="1" smtClean="0">
                <a:ea typeface="宋体" charset="-122"/>
              </a:rPr>
              <a:t>,   </a:t>
            </a:r>
            <a:r>
              <a:rPr lang="zh-CN" altLang="en-US" sz="2000" b="1" smtClean="0">
                <a:ea typeface="宋体" charset="-122"/>
              </a:rPr>
              <a:t>控制转移</a:t>
            </a:r>
            <a:endParaRPr lang="en-US" sz="2000" b="1" smtClean="0"/>
          </a:p>
          <a:p>
            <a:pPr>
              <a:buFontTx/>
              <a:buNone/>
            </a:pPr>
            <a:r>
              <a:rPr lang="en-US" sz="2000" smtClean="0"/>
              <a:t>	</a:t>
            </a:r>
            <a:r>
              <a:rPr lang="zh-CN" altLang="en-US" sz="2000" smtClean="0">
                <a:ea typeface="宋体" charset="-122"/>
              </a:rPr>
              <a:t>借方  </a:t>
            </a:r>
            <a:r>
              <a:rPr lang="en-US" sz="2000" smtClean="0"/>
              <a:t>   </a:t>
            </a:r>
            <a:r>
              <a:rPr lang="zh-CN" altLang="en-US" sz="2000" smtClean="0">
                <a:ea typeface="宋体" charset="-122"/>
              </a:rPr>
              <a:t>应收款项 </a:t>
            </a:r>
            <a:r>
              <a:rPr lang="en-US" sz="2000" smtClean="0"/>
              <a:t> 			</a:t>
            </a:r>
            <a:r>
              <a:rPr lang="en-US" altLang="zh-CN" sz="2000" smtClean="0">
                <a:ea typeface="宋体" charset="-122"/>
              </a:rPr>
              <a:t>1,000</a:t>
            </a:r>
            <a:r>
              <a:rPr lang="zh-CN" altLang="en-US" sz="2000" smtClean="0">
                <a:ea typeface="宋体" charset="-122"/>
              </a:rPr>
              <a:t>美元</a:t>
            </a:r>
            <a:endParaRPr lang="en-US" sz="2000" smtClean="0"/>
          </a:p>
          <a:p>
            <a:pPr>
              <a:buFontTx/>
              <a:buNone/>
            </a:pPr>
            <a:r>
              <a:rPr lang="en-US" altLang="zh-CN" sz="2000" smtClean="0">
                <a:ea typeface="宋体" charset="-122"/>
              </a:rPr>
              <a:t>         </a:t>
            </a:r>
            <a:r>
              <a:rPr lang="zh-CN" altLang="en-US" sz="2000" smtClean="0">
                <a:ea typeface="宋体" charset="-122"/>
              </a:rPr>
              <a:t>贷方     合同资产</a:t>
            </a:r>
            <a:r>
              <a:rPr lang="en-US" altLang="zh-CN" sz="2000" smtClean="0">
                <a:ea typeface="宋体" charset="-122"/>
              </a:rPr>
              <a:t>(</a:t>
            </a:r>
            <a:r>
              <a:rPr lang="zh-CN" altLang="en-US" sz="2000" smtClean="0">
                <a:ea typeface="宋体" charset="-122"/>
              </a:rPr>
              <a:t>备查账</a:t>
            </a:r>
            <a:r>
              <a:rPr lang="en-US" altLang="zh-CN" sz="2000" smtClean="0">
                <a:ea typeface="宋体" charset="-122"/>
              </a:rPr>
              <a:t>) 		1,000</a:t>
            </a:r>
            <a:r>
              <a:rPr lang="zh-CN" altLang="en-US" sz="2000" smtClean="0">
                <a:ea typeface="宋体" charset="-122"/>
              </a:rPr>
              <a:t>美元</a:t>
            </a:r>
            <a:endParaRPr lang="en-US" sz="2000" smtClean="0"/>
          </a:p>
          <a:p>
            <a:pPr>
              <a:buFontTx/>
              <a:buNone/>
            </a:pPr>
            <a:r>
              <a:rPr lang="en-US" sz="2000" smtClean="0"/>
              <a:t>	</a:t>
            </a:r>
            <a:r>
              <a:rPr lang="zh-CN" altLang="en-US" sz="2000" smtClean="0">
                <a:ea typeface="宋体" charset="-122"/>
              </a:rPr>
              <a:t>借方     履行义务</a:t>
            </a:r>
            <a:r>
              <a:rPr lang="en-US" altLang="zh-CN" sz="2000" smtClean="0">
                <a:ea typeface="宋体" charset="-122"/>
              </a:rPr>
              <a:t>(</a:t>
            </a:r>
            <a:r>
              <a:rPr lang="zh-CN" altLang="en-US" sz="2000" smtClean="0">
                <a:ea typeface="宋体" charset="-122"/>
              </a:rPr>
              <a:t>备查账</a:t>
            </a:r>
            <a:r>
              <a:rPr lang="en-US" altLang="zh-CN" sz="2000" smtClean="0">
                <a:ea typeface="宋体" charset="-122"/>
              </a:rPr>
              <a:t>)    	              1,000</a:t>
            </a:r>
            <a:r>
              <a:rPr lang="zh-CN" altLang="en-US" sz="2000" smtClean="0">
                <a:ea typeface="宋体" charset="-122"/>
              </a:rPr>
              <a:t>美元</a:t>
            </a:r>
            <a:endParaRPr lang="en-US" sz="2000" smtClean="0"/>
          </a:p>
          <a:p>
            <a:pPr>
              <a:buFontTx/>
              <a:buNone/>
            </a:pPr>
            <a:r>
              <a:rPr lang="en-US" altLang="zh-CN" sz="2000" smtClean="0">
                <a:ea typeface="宋体" charset="-122"/>
              </a:rPr>
              <a:t>         </a:t>
            </a:r>
            <a:r>
              <a:rPr lang="zh-CN" altLang="en-US" sz="2000" smtClean="0">
                <a:ea typeface="宋体" charset="-122"/>
              </a:rPr>
              <a:t>贷方</a:t>
            </a:r>
            <a:r>
              <a:rPr lang="en-US" sz="2000" smtClean="0"/>
              <a:t>      </a:t>
            </a:r>
            <a:r>
              <a:rPr lang="zh-CN" altLang="en-US" sz="2000" smtClean="0">
                <a:ea typeface="宋体" charset="-122"/>
              </a:rPr>
              <a:t>收入</a:t>
            </a:r>
            <a:r>
              <a:rPr lang="en-US" sz="2000" smtClean="0"/>
              <a:t> 			</a:t>
            </a:r>
            <a:r>
              <a:rPr lang="en-US" altLang="zh-CN" sz="2000" smtClean="0">
                <a:ea typeface="宋体" charset="-122"/>
              </a:rPr>
              <a:t>1,000</a:t>
            </a:r>
            <a:r>
              <a:rPr lang="zh-CN" altLang="en-US" sz="2000" smtClean="0">
                <a:ea typeface="宋体" charset="-122"/>
              </a:rPr>
              <a:t>美元</a:t>
            </a:r>
            <a:endParaRPr lang="en-US" sz="2000" smtClean="0"/>
          </a:p>
          <a:p>
            <a:pPr>
              <a:buFontTx/>
              <a:buNone/>
            </a:pPr>
            <a:endParaRPr lang="en-US" sz="2000" smtClean="0"/>
          </a:p>
          <a:p>
            <a:pPr>
              <a:buFontTx/>
              <a:buNone/>
            </a:pPr>
            <a:r>
              <a:rPr lang="zh-CN" altLang="en-US" sz="2000" smtClean="0">
                <a:ea typeface="宋体" charset="-122"/>
              </a:rPr>
              <a:t>债务履行完成，收入已确认。</a:t>
            </a:r>
            <a:endParaRPr lang="en-US" sz="2000" smtClean="0"/>
          </a:p>
          <a:p>
            <a:pPr>
              <a:buFontTx/>
              <a:buNone/>
            </a:pPr>
            <a:endParaRPr lang="en-US" sz="2000" smtClean="0"/>
          </a:p>
          <a:p>
            <a:pPr>
              <a:buFontTx/>
              <a:buNone/>
            </a:pPr>
            <a:endParaRPr lang="en-US" sz="2000" smtClean="0"/>
          </a:p>
        </p:txBody>
      </p:sp>
    </p:spTree>
  </p:cSld>
  <p:clrMapOvr>
    <a:overrideClrMapping bg1="lt1" tx1="dk1" bg2="lt2" tx2="dk2" accent1="accent1" accent2="accent2" accent3="accent3" accent4="accent4" accent5="accent5" accent6="accent6" hlink="hlink" folHlink="folHlink"/>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9266" name="Group 3"/>
          <p:cNvGrpSpPr>
            <a:grpSpLocks/>
          </p:cNvGrpSpPr>
          <p:nvPr/>
        </p:nvGrpSpPr>
        <p:grpSpPr bwMode="auto">
          <a:xfrm>
            <a:off x="304800" y="2057400"/>
            <a:ext cx="7391400" cy="519113"/>
            <a:chOff x="4572000" y="610612"/>
            <a:chExt cx="4572000" cy="519462"/>
          </a:xfrm>
        </p:grpSpPr>
        <p:sp>
          <p:nvSpPr>
            <p:cNvPr id="5" name="Rectangle 4"/>
            <p:cNvSpPr/>
            <p:nvPr/>
          </p:nvSpPr>
          <p:spPr>
            <a:xfrm>
              <a:off x="4572000" y="610612"/>
              <a:ext cx="4572000" cy="519462"/>
            </a:xfrm>
            <a:prstGeom prst="rect">
              <a:avLst/>
            </a:prstGeom>
            <a:solidFill>
              <a:schemeClr val="accent1"/>
            </a:solidFill>
          </p:spPr>
          <p:style>
            <a:lnRef idx="1">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Rectangle 5"/>
            <p:cNvSpPr/>
            <p:nvPr/>
          </p:nvSpPr>
          <p:spPr>
            <a:xfrm>
              <a:off x="4572000" y="610612"/>
              <a:ext cx="4572000" cy="51946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dirty="0">
                  <a:solidFill>
                    <a:srgbClr val="000000">
                      <a:hueOff val="0"/>
                      <a:satOff val="0"/>
                      <a:lumOff val="0"/>
                      <a:alphaOff val="0"/>
                    </a:srgbClr>
                  </a:solidFill>
                </a:rPr>
                <a:t>营业收入的确认</a:t>
              </a:r>
              <a:r>
                <a:rPr lang="en-US" dirty="0">
                  <a:solidFill>
                    <a:srgbClr val="000000">
                      <a:hueOff val="0"/>
                      <a:satOff val="0"/>
                      <a:lumOff val="0"/>
                      <a:alphaOff val="0"/>
                    </a:srgbClr>
                  </a:solidFill>
                </a:rPr>
                <a:t> =</a:t>
              </a:r>
              <a:r>
                <a:rPr lang="zh-CN" altLang="en-US" dirty="0"/>
                <a:t>履行义务</a:t>
              </a:r>
              <a:r>
                <a:rPr lang="zh-CN" altLang="en-US" dirty="0">
                  <a:solidFill>
                    <a:srgbClr val="000000">
                      <a:hueOff val="0"/>
                      <a:satOff val="0"/>
                      <a:lumOff val="0"/>
                      <a:alphaOff val="0"/>
                    </a:srgbClr>
                  </a:solidFill>
                </a:rPr>
                <a:t>的完成</a:t>
              </a:r>
              <a:endParaRPr lang="en-US" dirty="0">
                <a:solidFill>
                  <a:srgbClr val="000000">
                    <a:hueOff val="0"/>
                    <a:satOff val="0"/>
                    <a:lumOff val="0"/>
                    <a:alphaOff val="0"/>
                  </a:srgbClr>
                </a:solidFill>
              </a:endParaRPr>
            </a:p>
          </p:txBody>
        </p:sp>
      </p:grpSp>
      <p:sp>
        <p:nvSpPr>
          <p:cNvPr id="7" name="Rectangle 6"/>
          <p:cNvSpPr/>
          <p:nvPr/>
        </p:nvSpPr>
        <p:spPr>
          <a:xfrm>
            <a:off x="304800" y="2895600"/>
            <a:ext cx="7391400" cy="519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dirty="0"/>
              <a:t>履行义务</a:t>
            </a:r>
            <a:r>
              <a:rPr lang="zh-CN" altLang="en-US" dirty="0">
                <a:solidFill>
                  <a:srgbClr val="000000">
                    <a:hueOff val="0"/>
                    <a:satOff val="0"/>
                    <a:lumOff val="0"/>
                    <a:alphaOff val="0"/>
                  </a:srgbClr>
                </a:solidFill>
              </a:rPr>
              <a:t>的完成</a:t>
            </a:r>
            <a:endParaRPr lang="en-US" dirty="0">
              <a:solidFill>
                <a:srgbClr val="000000">
                  <a:hueOff val="0"/>
                  <a:satOff val="0"/>
                  <a:lumOff val="0"/>
                  <a:alphaOff val="0"/>
                </a:srgbClr>
              </a:solidFill>
            </a:endParaRPr>
          </a:p>
          <a:p>
            <a:pPr>
              <a:defRPr/>
            </a:pPr>
            <a:r>
              <a:rPr lang="en-US" dirty="0">
                <a:solidFill>
                  <a:srgbClr val="000000">
                    <a:hueOff val="0"/>
                    <a:satOff val="0"/>
                    <a:lumOff val="0"/>
                    <a:alphaOff val="0"/>
                  </a:srgbClr>
                </a:solidFill>
              </a:rPr>
              <a:t>=</a:t>
            </a:r>
            <a:r>
              <a:rPr lang="zh-CN" altLang="en-US" dirty="0">
                <a:solidFill>
                  <a:srgbClr val="000000">
                    <a:hueOff val="0"/>
                    <a:satOff val="0"/>
                    <a:lumOff val="0"/>
                    <a:alphaOff val="0"/>
                  </a:srgbClr>
                </a:solidFill>
              </a:rPr>
              <a:t>向客户转移产品或服务</a:t>
            </a:r>
            <a:endParaRPr lang="en-US" dirty="0">
              <a:solidFill>
                <a:srgbClr val="000000">
                  <a:hueOff val="0"/>
                  <a:satOff val="0"/>
                  <a:lumOff val="0"/>
                  <a:alphaOff val="0"/>
                </a:srgbClr>
              </a:solidFill>
            </a:endParaRPr>
          </a:p>
        </p:txBody>
      </p:sp>
      <p:sp>
        <p:nvSpPr>
          <p:cNvPr id="8" name="Rectangle 7"/>
          <p:cNvSpPr/>
          <p:nvPr/>
        </p:nvSpPr>
        <p:spPr>
          <a:xfrm>
            <a:off x="304800" y="3810000"/>
            <a:ext cx="7391400" cy="519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dirty="0">
                <a:solidFill>
                  <a:srgbClr val="000000">
                    <a:hueOff val="0"/>
                    <a:satOff val="0"/>
                    <a:lumOff val="0"/>
                    <a:alphaOff val="0"/>
                  </a:srgbClr>
                </a:solidFill>
              </a:rPr>
              <a:t>向客户转移商品和服务</a:t>
            </a:r>
            <a:endParaRPr lang="en-US" dirty="0">
              <a:solidFill>
                <a:srgbClr val="000000">
                  <a:hueOff val="0"/>
                  <a:satOff val="0"/>
                  <a:lumOff val="0"/>
                  <a:alphaOff val="0"/>
                </a:srgbClr>
              </a:solidFill>
            </a:endParaRPr>
          </a:p>
          <a:p>
            <a:pPr>
              <a:defRPr/>
            </a:pPr>
            <a:r>
              <a:rPr lang="en-US" dirty="0">
                <a:solidFill>
                  <a:srgbClr val="000000">
                    <a:hueOff val="0"/>
                    <a:satOff val="0"/>
                    <a:lumOff val="0"/>
                    <a:alphaOff val="0"/>
                  </a:srgbClr>
                </a:solidFill>
              </a:rPr>
              <a:t>=  </a:t>
            </a:r>
            <a:r>
              <a:rPr lang="zh-CN" altLang="en-US" dirty="0">
                <a:solidFill>
                  <a:srgbClr val="000000">
                    <a:hueOff val="0"/>
                    <a:satOff val="0"/>
                    <a:lumOff val="0"/>
                    <a:alphaOff val="0"/>
                  </a:srgbClr>
                </a:solidFill>
              </a:rPr>
              <a:t>客户获得产品或服务的控制</a:t>
            </a:r>
            <a:endParaRPr lang="en-US" dirty="0">
              <a:solidFill>
                <a:srgbClr val="000000">
                  <a:hueOff val="0"/>
                  <a:satOff val="0"/>
                  <a:lumOff val="0"/>
                  <a:alphaOff val="0"/>
                </a:srgbClr>
              </a:solidFill>
            </a:endParaRPr>
          </a:p>
        </p:txBody>
      </p:sp>
      <p:cxnSp>
        <p:nvCxnSpPr>
          <p:cNvPr id="10" name="Straight Connector 9"/>
          <p:cNvCxnSpPr/>
          <p:nvPr/>
        </p:nvCxnSpPr>
        <p:spPr>
          <a:xfrm>
            <a:off x="381000" y="4800600"/>
            <a:ext cx="5486400" cy="0"/>
          </a:xfrm>
          <a:prstGeom prst="line">
            <a:avLst/>
          </a:prstGeom>
        </p:spPr>
        <p:style>
          <a:lnRef idx="1">
            <a:schemeClr val="dk1"/>
          </a:lnRef>
          <a:fillRef idx="0">
            <a:schemeClr val="dk1"/>
          </a:fillRef>
          <a:effectRef idx="0">
            <a:schemeClr val="dk1"/>
          </a:effectRef>
          <a:fontRef idx="minor">
            <a:schemeClr val="tx1"/>
          </a:fontRef>
        </p:style>
      </p:cxnSp>
      <p:sp>
        <p:nvSpPr>
          <p:cNvPr id="11" name="Rectangle 10"/>
          <p:cNvSpPr/>
          <p:nvPr/>
        </p:nvSpPr>
        <p:spPr>
          <a:xfrm>
            <a:off x="304800" y="5029200"/>
            <a:ext cx="7391400" cy="519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dirty="0">
                <a:solidFill>
                  <a:srgbClr val="000000">
                    <a:hueOff val="0"/>
                    <a:satOff val="0"/>
                    <a:lumOff val="0"/>
                    <a:alphaOff val="0"/>
                  </a:srgbClr>
                </a:solidFill>
              </a:rPr>
              <a:t>营业收入的确认</a:t>
            </a:r>
            <a:r>
              <a:rPr lang="en-US" dirty="0">
                <a:solidFill>
                  <a:srgbClr val="000000">
                    <a:hueOff val="0"/>
                    <a:satOff val="0"/>
                    <a:lumOff val="0"/>
                    <a:alphaOff val="0"/>
                  </a:srgbClr>
                </a:solidFill>
              </a:rPr>
              <a:t> =</a:t>
            </a:r>
            <a:r>
              <a:rPr lang="zh-CN" altLang="en-US" dirty="0">
                <a:solidFill>
                  <a:srgbClr val="000000">
                    <a:hueOff val="0"/>
                    <a:satOff val="0"/>
                    <a:lumOff val="0"/>
                    <a:alphaOff val="0"/>
                  </a:srgbClr>
                </a:solidFill>
              </a:rPr>
              <a:t>客户获得产品或服务的控制</a:t>
            </a:r>
            <a:endParaRPr lang="en-US" dirty="0">
              <a:solidFill>
                <a:srgbClr val="000000">
                  <a:hueOff val="0"/>
                  <a:satOff val="0"/>
                  <a:lumOff val="0"/>
                  <a:alphaOff val="0"/>
                </a:srgbClr>
              </a:solidFill>
            </a:endParaRPr>
          </a:p>
        </p:txBody>
      </p:sp>
      <p:sp>
        <p:nvSpPr>
          <p:cNvPr id="15" name="Rectangle 14"/>
          <p:cNvSpPr/>
          <p:nvPr/>
        </p:nvSpPr>
        <p:spPr>
          <a:xfrm>
            <a:off x="6477000" y="22860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sz="1400" i="1" dirty="0">
                <a:solidFill>
                  <a:srgbClr val="000000">
                    <a:hueOff val="0"/>
                    <a:satOff val="0"/>
                    <a:lumOff val="0"/>
                    <a:alphaOff val="0"/>
                  </a:srgbClr>
                </a:solidFill>
              </a:rPr>
              <a:t>初始原理</a:t>
            </a:r>
            <a:r>
              <a:rPr lang="en-US" sz="1400" i="1" dirty="0">
                <a:solidFill>
                  <a:srgbClr val="000000">
                    <a:hueOff val="0"/>
                    <a:satOff val="0"/>
                    <a:lumOff val="0"/>
                    <a:alphaOff val="0"/>
                  </a:srgbClr>
                </a:solidFill>
              </a:rPr>
              <a:t>…</a:t>
            </a:r>
          </a:p>
        </p:txBody>
      </p:sp>
      <p:sp>
        <p:nvSpPr>
          <p:cNvPr id="16" name="Rectangle 15"/>
          <p:cNvSpPr/>
          <p:nvPr/>
        </p:nvSpPr>
        <p:spPr>
          <a:xfrm>
            <a:off x="6019800" y="1143000"/>
            <a:ext cx="2819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endParaRPr lang="en-US" sz="1400" dirty="0">
              <a:solidFill>
                <a:srgbClr val="7030A0"/>
              </a:solidFill>
            </a:endParaRPr>
          </a:p>
        </p:txBody>
      </p:sp>
      <p:sp>
        <p:nvSpPr>
          <p:cNvPr id="17" name="Rectangle 16"/>
          <p:cNvSpPr/>
          <p:nvPr/>
        </p:nvSpPr>
        <p:spPr>
          <a:xfrm>
            <a:off x="304800" y="228600"/>
            <a:ext cx="80772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sz="2800" dirty="0">
                <a:solidFill>
                  <a:srgbClr val="FFFFFF"/>
                </a:solidFill>
              </a:rPr>
              <a:t>会计原理的变动</a:t>
            </a:r>
            <a:endParaRPr lang="en-US" sz="2800" dirty="0">
              <a:solidFill>
                <a:srgbClr val="FFFFFF"/>
              </a:solidFill>
            </a:endParaRPr>
          </a:p>
        </p:txBody>
      </p:sp>
      <p:sp>
        <p:nvSpPr>
          <p:cNvPr id="18" name="Rectangle 17"/>
          <p:cNvSpPr/>
          <p:nvPr/>
        </p:nvSpPr>
        <p:spPr>
          <a:xfrm>
            <a:off x="304800" y="1295400"/>
            <a:ext cx="5867400" cy="5191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endParaRPr lang="en-US" sz="1400" dirty="0">
              <a:solidFill>
                <a:srgbClr val="7030A0"/>
              </a:solidFill>
            </a:endParaRPr>
          </a:p>
        </p:txBody>
      </p:sp>
      <p:sp>
        <p:nvSpPr>
          <p:cNvPr id="20" name="Rectangle 19"/>
          <p:cNvSpPr/>
          <p:nvPr/>
        </p:nvSpPr>
        <p:spPr>
          <a:xfrm>
            <a:off x="6400800" y="30480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endParaRPr lang="en-US" sz="1400" i="1" dirty="0">
              <a:solidFill>
                <a:srgbClr val="000000">
                  <a:hueOff val="0"/>
                  <a:satOff val="0"/>
                  <a:lumOff val="0"/>
                  <a:alphaOff val="0"/>
                </a:srgbClr>
              </a:solidFill>
            </a:endParaRPr>
          </a:p>
        </p:txBody>
      </p:sp>
      <p:sp>
        <p:nvSpPr>
          <p:cNvPr id="29" name="Rectangle 28"/>
          <p:cNvSpPr/>
          <p:nvPr/>
        </p:nvSpPr>
        <p:spPr>
          <a:xfrm>
            <a:off x="6172200" y="43434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endParaRPr lang="en-US" sz="1000" i="1" dirty="0">
              <a:solidFill>
                <a:srgbClr val="FF0000"/>
              </a:solidFill>
            </a:endParaRPr>
          </a:p>
        </p:txBody>
      </p:sp>
      <p:sp>
        <p:nvSpPr>
          <p:cNvPr id="22" name="Rectangle 21"/>
          <p:cNvSpPr/>
          <p:nvPr/>
        </p:nvSpPr>
        <p:spPr>
          <a:xfrm>
            <a:off x="6705600" y="32766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sz="1400" i="1" dirty="0">
                <a:solidFill>
                  <a:srgbClr val="000000">
                    <a:hueOff val="0"/>
                    <a:satOff val="0"/>
                    <a:lumOff val="0"/>
                    <a:alphaOff val="0"/>
                  </a:srgbClr>
                </a:solidFill>
              </a:rPr>
              <a:t>转换至</a:t>
            </a:r>
            <a:r>
              <a:rPr lang="en-US" sz="1400" i="1" dirty="0">
                <a:solidFill>
                  <a:srgbClr val="000000">
                    <a:hueOff val="0"/>
                    <a:satOff val="0"/>
                    <a:lumOff val="0"/>
                    <a:alphaOff val="0"/>
                  </a:srgbClr>
                </a:solidFill>
              </a:rPr>
              <a:t>…</a:t>
            </a:r>
          </a:p>
        </p:txBody>
      </p:sp>
      <p:sp>
        <p:nvSpPr>
          <p:cNvPr id="24" name="Rectangle 23"/>
          <p:cNvSpPr/>
          <p:nvPr/>
        </p:nvSpPr>
        <p:spPr>
          <a:xfrm>
            <a:off x="6553200" y="44958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endParaRPr lang="en-US" sz="1400" i="1" dirty="0">
              <a:solidFill>
                <a:srgbClr val="000000">
                  <a:hueOff val="0"/>
                  <a:satOff val="0"/>
                  <a:lumOff val="0"/>
                  <a:alphaOff val="0"/>
                </a:srgbClr>
              </a:solidFill>
            </a:endParaRPr>
          </a:p>
        </p:txBody>
      </p:sp>
      <p:sp>
        <p:nvSpPr>
          <p:cNvPr id="23" name="Rectangle 22"/>
          <p:cNvSpPr/>
          <p:nvPr/>
        </p:nvSpPr>
        <p:spPr>
          <a:xfrm>
            <a:off x="6477000" y="4191000"/>
            <a:ext cx="2438400" cy="9906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128016" tIns="22860" rIns="128016" bIns="22860" spcCol="1270" anchor="ctr"/>
          <a:lstStyle/>
          <a:p>
            <a:pPr>
              <a:defRPr/>
            </a:pPr>
            <a:r>
              <a:rPr lang="zh-CN" altLang="en-US" sz="1400" i="1" dirty="0">
                <a:solidFill>
                  <a:srgbClr val="000000">
                    <a:hueOff val="0"/>
                    <a:satOff val="0"/>
                    <a:lumOff val="0"/>
                    <a:alphaOff val="0"/>
                  </a:srgbClr>
                </a:solidFill>
              </a:rPr>
              <a:t>不同原理</a:t>
            </a:r>
            <a:endParaRPr lang="en-US" sz="1400" i="1" dirty="0">
              <a:solidFill>
                <a:srgbClr val="000000">
                  <a:hueOff val="0"/>
                  <a:satOff val="0"/>
                  <a:lumOff val="0"/>
                  <a:alphaOff val="0"/>
                </a:srgbClr>
              </a:solidFill>
            </a:endParaRPr>
          </a:p>
        </p:txBody>
      </p:sp>
    </p:spTree>
  </p:cSld>
  <p:clrMapOvr>
    <a:overrideClrMapping bg1="lt1" tx1="dk1" bg2="lt2" tx2="dk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0290" name="Title 1"/>
          <p:cNvSpPr>
            <a:spLocks noGrp="1"/>
          </p:cNvSpPr>
          <p:nvPr>
            <p:ph type="title"/>
          </p:nvPr>
        </p:nvSpPr>
        <p:spPr/>
        <p:txBody>
          <a:bodyPr/>
          <a:lstStyle/>
          <a:p>
            <a:pPr eaLnBrk="1" hangingPunct="1"/>
            <a:r>
              <a:rPr lang="zh-CN" altLang="en-US" smtClean="0">
                <a:ea typeface="宋体" charset="-122"/>
              </a:rPr>
              <a:t>跨领域问题</a:t>
            </a:r>
            <a:br>
              <a:rPr lang="zh-CN" altLang="en-US" smtClean="0">
                <a:ea typeface="宋体" charset="-122"/>
              </a:rPr>
            </a:br>
            <a:endParaRPr lang="zh-CN" altLang="en-US" smtClean="0">
              <a:ea typeface="宋体" charset="-122"/>
            </a:endParaRPr>
          </a:p>
        </p:txBody>
      </p:sp>
      <p:sp>
        <p:nvSpPr>
          <p:cNvPr id="140291" name="Text Placeholder 2"/>
          <p:cNvSpPr>
            <a:spLocks noGrp="1"/>
          </p:cNvSpPr>
          <p:nvPr>
            <p:ph type="body" idx="1"/>
          </p:nvPr>
        </p:nvSpPr>
        <p:spPr/>
        <p:txBody>
          <a:bodyPr/>
          <a:lstStyle/>
          <a:p>
            <a:pPr eaLnBrk="1" hangingPunct="1"/>
            <a:r>
              <a:rPr lang="zh-CN" altLang="en-US" smtClean="0">
                <a:ea typeface="宋体" charset="-122"/>
              </a:rPr>
              <a:t>对于财务报表编制者和使用者而言，那种强调履约义务终止确认而不是控制权转移终止确认的模式可能更容易理解</a:t>
            </a:r>
          </a:p>
          <a:p>
            <a:pPr eaLnBrk="1" hangingPunct="1"/>
            <a:r>
              <a:rPr lang="zh-CN" altLang="en-US" smtClean="0">
                <a:ea typeface="宋体" charset="-122"/>
              </a:rPr>
              <a:t>待履行合同的问题会延伸至收入确认的问题</a:t>
            </a:r>
          </a:p>
          <a:p>
            <a:pPr lvl="1" eaLnBrk="1" hangingPunct="1"/>
            <a:r>
              <a:rPr lang="zh-CN" altLang="en-US" smtClean="0">
                <a:ea typeface="宋体" charset="-122"/>
              </a:rPr>
              <a:t>购买会计</a:t>
            </a:r>
          </a:p>
          <a:p>
            <a:pPr lvl="1" eaLnBrk="1" hangingPunct="1"/>
            <a:r>
              <a:rPr lang="zh-CN" altLang="en-US" smtClean="0">
                <a:ea typeface="宋体" charset="-122"/>
              </a:rPr>
              <a:t>租赁会计</a:t>
            </a:r>
            <a:endParaRPr lang="en-US" altLang="zh-CN" sz="3200" smtClean="0">
              <a:ea typeface="宋体" charset="-122"/>
            </a:endParaRPr>
          </a:p>
        </p:txBody>
      </p:sp>
      <p:pic>
        <p:nvPicPr>
          <p:cNvPr id="140292" name="Picture 4" descr="books_ledger_black.JPG"/>
          <p:cNvPicPr>
            <a:picLocks/>
          </p:cNvPicPr>
          <p:nvPr/>
        </p:nvPicPr>
        <p:blipFill>
          <a:blip r:embed="rId3"/>
          <a:srcRect/>
          <a:stretch>
            <a:fillRect/>
          </a:stretch>
        </p:blipFill>
        <p:spPr bwMode="auto">
          <a:xfrm>
            <a:off x="6858000" y="4191000"/>
            <a:ext cx="1752600" cy="1828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314" name="Title 1"/>
          <p:cNvSpPr>
            <a:spLocks noGrp="1"/>
          </p:cNvSpPr>
          <p:nvPr>
            <p:ph type="title"/>
          </p:nvPr>
        </p:nvSpPr>
        <p:spPr/>
        <p:txBody>
          <a:bodyPr/>
          <a:lstStyle/>
          <a:p>
            <a:pPr eaLnBrk="1" hangingPunct="1"/>
            <a:r>
              <a:rPr lang="zh-CN" altLang="en-US" smtClean="0">
                <a:ea typeface="宋体" charset="-122"/>
              </a:rPr>
              <a:t>个人概念框架</a:t>
            </a:r>
            <a:r>
              <a:rPr lang="en-US" altLang="zh-CN" smtClean="0">
                <a:ea typeface="宋体" charset="-122"/>
              </a:rPr>
              <a:t>:</a:t>
            </a:r>
            <a:br>
              <a:rPr lang="en-US" altLang="zh-CN" smtClean="0">
                <a:ea typeface="宋体" charset="-122"/>
              </a:rPr>
            </a:br>
            <a:r>
              <a:rPr lang="zh-CN" altLang="en-US" smtClean="0">
                <a:ea typeface="宋体" charset="-122"/>
              </a:rPr>
              <a:t>收入确认</a:t>
            </a:r>
            <a:br>
              <a:rPr lang="zh-CN" altLang="en-US" smtClean="0">
                <a:ea typeface="宋体" charset="-122"/>
              </a:rPr>
            </a:br>
            <a:endParaRPr lang="zh-CN" altLang="en-US" smtClean="0">
              <a:ea typeface="宋体" charset="-122"/>
            </a:endParaRPr>
          </a:p>
        </p:txBody>
      </p:sp>
      <p:sp>
        <p:nvSpPr>
          <p:cNvPr id="141315" name="Text Placeholder 2"/>
          <p:cNvSpPr>
            <a:spLocks noGrp="1"/>
          </p:cNvSpPr>
          <p:nvPr>
            <p:ph type="body" idx="1"/>
          </p:nvPr>
        </p:nvSpPr>
        <p:spPr>
          <a:xfrm>
            <a:off x="304800" y="2133600"/>
            <a:ext cx="8423275" cy="4197350"/>
          </a:xfrm>
        </p:spPr>
        <p:txBody>
          <a:bodyPr/>
          <a:lstStyle/>
          <a:p>
            <a:pPr eaLnBrk="1" hangingPunct="1">
              <a:lnSpc>
                <a:spcPct val="80000"/>
              </a:lnSpc>
              <a:buFontTx/>
              <a:buNone/>
            </a:pPr>
            <a:r>
              <a:rPr lang="zh-CN" altLang="en-US" sz="2400" b="1" i="1" smtClean="0">
                <a:ea typeface="宋体" charset="-122"/>
              </a:rPr>
              <a:t>第</a:t>
            </a:r>
            <a:r>
              <a:rPr lang="en-US" altLang="zh-CN" sz="2400" b="1" i="1" smtClean="0">
                <a:ea typeface="宋体" charset="-122"/>
              </a:rPr>
              <a:t>5</a:t>
            </a:r>
            <a:r>
              <a:rPr lang="zh-CN" altLang="en-US" sz="2400" b="1" i="1" smtClean="0">
                <a:ea typeface="宋体" charset="-122"/>
              </a:rPr>
              <a:t>段</a:t>
            </a:r>
          </a:p>
          <a:p>
            <a:pPr eaLnBrk="1" hangingPunct="1">
              <a:lnSpc>
                <a:spcPct val="80000"/>
              </a:lnSpc>
              <a:buFontTx/>
              <a:buNone/>
            </a:pPr>
            <a:endParaRPr lang="zh-CN" altLang="en-US" sz="2400" b="1" i="1" smtClean="0">
              <a:ea typeface="宋体" charset="-122"/>
            </a:endParaRPr>
          </a:p>
          <a:p>
            <a:pPr eaLnBrk="1" hangingPunct="1">
              <a:lnSpc>
                <a:spcPct val="80000"/>
              </a:lnSpc>
              <a:buFontTx/>
              <a:buNone/>
            </a:pPr>
            <a:r>
              <a:rPr lang="en-US" altLang="zh-CN" sz="2400" b="1" i="1" smtClean="0">
                <a:ea typeface="宋体" charset="-122"/>
              </a:rPr>
              <a:t>5. </a:t>
            </a:r>
            <a:r>
              <a:rPr lang="zh-CN" altLang="en-US" sz="2400" b="1" i="1" smtClean="0">
                <a:ea typeface="宋体" charset="-122"/>
              </a:rPr>
              <a:t>该建议指南的目标旨在确立企业在向其财务报告使用者报告关于由其与客户所签订的合同而产生的收入和现金流量的金额、时间安排以及不确定性等有用信息时所应遵循的系列原则。</a:t>
            </a:r>
          </a:p>
          <a:p>
            <a:pPr eaLnBrk="1" hangingPunct="1">
              <a:lnSpc>
                <a:spcPct val="80000"/>
              </a:lnSpc>
              <a:buFontTx/>
              <a:buNone/>
            </a:pPr>
            <a:endParaRPr lang="en-US" altLang="zh-CN" sz="2400" b="1" i="1" smtClean="0">
              <a:ea typeface="宋体" charset="-122"/>
            </a:endParaRPr>
          </a:p>
          <a:p>
            <a:pPr eaLnBrk="1" hangingPunct="1">
              <a:lnSpc>
                <a:spcPct val="80000"/>
              </a:lnSpc>
              <a:buFontTx/>
              <a:buNone/>
            </a:pPr>
            <a:r>
              <a:rPr lang="zh-CN" altLang="en-US" sz="2400" b="1" i="1" smtClean="0">
                <a:ea typeface="宋体" charset="-122"/>
              </a:rPr>
              <a:t>问题</a:t>
            </a:r>
            <a:r>
              <a:rPr lang="en-US" altLang="zh-CN" sz="2400" b="1" i="1" smtClean="0">
                <a:ea typeface="宋体" charset="-122"/>
              </a:rPr>
              <a:t>10 – </a:t>
            </a:r>
            <a:r>
              <a:rPr lang="zh-CN" altLang="en-US" sz="2400" b="1" i="1" smtClean="0">
                <a:ea typeface="宋体" charset="-122"/>
              </a:rPr>
              <a:t>国际会计准则理事会提出披露要求建议的目标旨在帮助财务报表使用者理解由企业与客户所签订的合同而产生的收入和现金流量的金额、时间安排以及不确定性。您认为该披露要求建议能实现国际会计准则理事会的这一目标吗？如果您认为不能，理由是什么？</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6018" name="Title 1"/>
          <p:cNvSpPr>
            <a:spLocks noGrp="1"/>
          </p:cNvSpPr>
          <p:nvPr>
            <p:ph type="title" idx="4294967295"/>
          </p:nvPr>
        </p:nvSpPr>
        <p:spPr/>
        <p:txBody>
          <a:bodyPr/>
          <a:lstStyle/>
          <a:p>
            <a:pPr eaLnBrk="1" hangingPunct="1"/>
            <a:r>
              <a:rPr lang="zh-CN" altLang="en-US" smtClean="0">
                <a:ea typeface="宋体" charset="-122"/>
              </a:rPr>
              <a:t>新概念框架</a:t>
            </a:r>
            <a:r>
              <a:rPr lang="en-US" altLang="zh-CN" smtClean="0">
                <a:ea typeface="宋体" charset="-122"/>
              </a:rPr>
              <a:t>…</a:t>
            </a:r>
            <a:br>
              <a:rPr lang="en-US" altLang="zh-CN" smtClean="0">
                <a:ea typeface="宋体" charset="-122"/>
              </a:rPr>
            </a:br>
            <a:r>
              <a:rPr lang="en-US" altLang="zh-CN" smtClean="0">
                <a:ea typeface="宋体" charset="-122"/>
              </a:rPr>
              <a:t>	</a:t>
            </a:r>
            <a:r>
              <a:rPr lang="zh-CN" altLang="en-US" smtClean="0">
                <a:ea typeface="宋体" charset="-122"/>
              </a:rPr>
              <a:t>目前推迟进行</a:t>
            </a:r>
          </a:p>
        </p:txBody>
      </p:sp>
      <p:graphicFrame>
        <p:nvGraphicFramePr>
          <p:cNvPr id="86049" name="Group 33"/>
          <p:cNvGraphicFramePr>
            <a:graphicFrameLocks noGrp="1"/>
          </p:cNvGraphicFramePr>
          <p:nvPr/>
        </p:nvGraphicFramePr>
        <p:xfrm>
          <a:off x="609600" y="2590800"/>
          <a:ext cx="7391400" cy="2587627"/>
        </p:xfrm>
        <a:graphic>
          <a:graphicData uri="http://schemas.openxmlformats.org/drawingml/2006/table">
            <a:tbl>
              <a:tblPr/>
              <a:tblGrid>
                <a:gridCol w="3032125"/>
                <a:gridCol w="1058863"/>
                <a:gridCol w="1176337"/>
                <a:gridCol w="946150"/>
                <a:gridCol w="1177925"/>
              </a:tblGrid>
              <a:tr h="8493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概念框架</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正在起草的文件</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2010</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第</a:t>
                      </a: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4</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季度</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第</a:t>
                      </a: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1</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季度</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第</a:t>
                      </a: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季度</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zh-CN"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2011</a:t>
                      </a: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年</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smtClean="0">
                          <a:ln>
                            <a:noFill/>
                          </a:ln>
                          <a:solidFill>
                            <a:schemeClr val="tx1"/>
                          </a:solidFill>
                          <a:effectLst/>
                          <a:latin typeface="Times New Roman" pitchFamily="18" charset="0"/>
                          <a:ea typeface="宋体" charset="-122"/>
                          <a:cs typeface="Times New Roman" pitchFamily="18" charset="0"/>
                        </a:rPr>
                        <a:t>下半年</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79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阶段</a:t>
                      </a:r>
                      <a:r>
                        <a:rPr kumimoji="0" lang="en-US" altLang="zh-CN"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2</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a:t>
                      </a:r>
                      <a:r>
                        <a:rPr kumimoji="0" lang="zh-CN" altLang="en-US" sz="16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要素与确认</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待定</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579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阶段</a:t>
                      </a:r>
                      <a:r>
                        <a:rPr kumimoji="0" lang="en-US" altLang="zh-CN"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3</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a:t>
                      </a:r>
                      <a:r>
                        <a:rPr kumimoji="0" lang="zh-CN" altLang="en-US" sz="16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计量</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讨论稿</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征求意见稿</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zh-CN" altLang="en-US"/>
                    </a:p>
                  </a:txBody>
                  <a:tcPr/>
                </a:tc>
              </a:tr>
              <a:tr h="5794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阶段</a:t>
                      </a:r>
                      <a:r>
                        <a:rPr kumimoji="0" lang="en-US" altLang="zh-CN"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4</a:t>
                      </a:r>
                      <a:r>
                        <a:rPr kumimoji="0" lang="zh-CN" altLang="en-US" sz="1600" b="0" i="0" u="none" strike="noStrike" cap="none" normalizeH="0" baseline="0" smtClean="0">
                          <a:ln>
                            <a:noFill/>
                          </a:ln>
                          <a:solidFill>
                            <a:srgbClr val="000000"/>
                          </a:solidFill>
                          <a:effectLst/>
                          <a:latin typeface="Times New Roman" pitchFamily="18" charset="0"/>
                          <a:ea typeface="宋体" charset="-122"/>
                          <a:cs typeface="Times New Roman" pitchFamily="18" charset="0"/>
                        </a:rPr>
                        <a:t>：</a:t>
                      </a:r>
                      <a:r>
                        <a:rPr kumimoji="0" lang="zh-CN" altLang="en-US" sz="1600" b="0" i="0" u="none" strike="noStrike" cap="none" normalizeH="0" baseline="0" smtClean="0">
                          <a:ln>
                            <a:noFill/>
                          </a:ln>
                          <a:solidFill>
                            <a:srgbClr val="4F81BD"/>
                          </a:solidFill>
                          <a:effectLst/>
                          <a:latin typeface="Times New Roman" pitchFamily="18" charset="0"/>
                          <a:ea typeface="宋体" charset="-122"/>
                          <a:cs typeface="Times New Roman" pitchFamily="18" charset="0"/>
                        </a:rPr>
                        <a:t>报告主体</a:t>
                      </a:r>
                      <a:endPar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0" i="0" u="none" strike="noStrike" cap="none" normalizeH="0" baseline="0" smtClean="0">
                          <a:ln>
                            <a:noFill/>
                          </a:ln>
                          <a:solidFill>
                            <a:schemeClr val="tx1"/>
                          </a:solidFill>
                          <a:effectLst/>
                          <a:latin typeface="Times New Roman" pitchFamily="18" charset="0"/>
                          <a:ea typeface="宋体" charset="-122"/>
                          <a:cs typeface="Times New Roman" pitchFamily="18" charset="0"/>
                        </a:rPr>
                        <a:t>定稿完成</a:t>
                      </a: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zh-CN" sz="16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68582" marR="68582"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Title 1"/>
          <p:cNvSpPr>
            <a:spLocks noGrp="1"/>
          </p:cNvSpPr>
          <p:nvPr>
            <p:ph type="title"/>
          </p:nvPr>
        </p:nvSpPr>
        <p:spPr/>
        <p:txBody>
          <a:bodyPr/>
          <a:lstStyle/>
          <a:p>
            <a:pPr eaLnBrk="1" hangingPunct="1"/>
            <a:r>
              <a:rPr lang="zh-CN" altLang="en-US" smtClean="0">
                <a:ea typeface="宋体" charset="-122"/>
              </a:rPr>
              <a:t>我们的观点</a:t>
            </a:r>
            <a:br>
              <a:rPr lang="zh-CN" altLang="en-US" smtClean="0">
                <a:ea typeface="宋体" charset="-122"/>
              </a:rPr>
            </a:br>
            <a:endParaRPr lang="zh-CN" altLang="en-US" smtClean="0">
              <a:ea typeface="宋体" charset="-122"/>
            </a:endParaRPr>
          </a:p>
        </p:txBody>
      </p:sp>
      <p:sp>
        <p:nvSpPr>
          <p:cNvPr id="142339" name="Text Placeholder 2"/>
          <p:cNvSpPr>
            <a:spLocks noGrp="1"/>
          </p:cNvSpPr>
          <p:nvPr>
            <p:ph type="body" idx="1"/>
          </p:nvPr>
        </p:nvSpPr>
        <p:spPr/>
        <p:txBody>
          <a:bodyPr/>
          <a:lstStyle/>
          <a:p>
            <a:pPr indent="0" eaLnBrk="1" hangingPunct="1">
              <a:buFontTx/>
              <a:buNone/>
            </a:pPr>
            <a:r>
              <a:rPr lang="zh-CN" altLang="en-US" b="1" i="1" smtClean="0">
                <a:ea typeface="宋体" charset="-122"/>
              </a:rPr>
              <a:t>我们认为该披露要求建议与</a:t>
            </a:r>
            <a:r>
              <a:rPr lang="en-US" altLang="zh-CN" b="1" i="1" smtClean="0">
                <a:ea typeface="宋体" charset="-122"/>
              </a:rPr>
              <a:t>《2010</a:t>
            </a:r>
            <a:r>
              <a:rPr lang="zh-CN" altLang="en-US" b="1" i="1" smtClean="0">
                <a:ea typeface="宋体" charset="-122"/>
              </a:rPr>
              <a:t>年财务报告概念框架</a:t>
            </a:r>
            <a:r>
              <a:rPr lang="en-US" altLang="zh-CN" b="1" i="1" smtClean="0">
                <a:ea typeface="宋体" charset="-122"/>
              </a:rPr>
              <a:t>》</a:t>
            </a:r>
            <a:r>
              <a:rPr lang="zh-CN" altLang="en-US" b="1" i="1" smtClean="0">
                <a:ea typeface="宋体" charset="-122"/>
              </a:rPr>
              <a:t>的规定不一致。 </a:t>
            </a:r>
            <a:r>
              <a:rPr lang="en-US" altLang="zh-CN" b="1" i="1" smtClean="0">
                <a:ea typeface="宋体" charset="-122"/>
              </a:rPr>
              <a:t>《2010</a:t>
            </a:r>
            <a:r>
              <a:rPr lang="zh-CN" altLang="en-US" b="1" i="1" smtClean="0">
                <a:ea typeface="宋体" charset="-122"/>
              </a:rPr>
              <a:t>年财务报告概念框架</a:t>
            </a:r>
            <a:r>
              <a:rPr lang="en-US" altLang="zh-CN" b="1" i="1" smtClean="0">
                <a:ea typeface="宋体" charset="-122"/>
              </a:rPr>
              <a:t>》</a:t>
            </a:r>
            <a:r>
              <a:rPr lang="zh-CN" altLang="en-US" b="1" i="1" smtClean="0">
                <a:ea typeface="宋体" charset="-122"/>
              </a:rPr>
              <a:t> （例如</a:t>
            </a:r>
            <a:r>
              <a:rPr lang="en-US" altLang="zh-CN" b="1" i="1" smtClean="0">
                <a:ea typeface="宋体" charset="-122"/>
              </a:rPr>
              <a:t>OB3</a:t>
            </a:r>
            <a:r>
              <a:rPr lang="zh-CN" altLang="en-US" b="1" i="1" smtClean="0">
                <a:ea typeface="宋体" charset="-122"/>
              </a:rPr>
              <a:t>）阐明了财务报告使用者应对企业未来净现金流量做出前景评估。</a:t>
            </a:r>
          </a:p>
          <a:p>
            <a:pPr indent="0" eaLnBrk="1" hangingPunct="1">
              <a:buFontTx/>
              <a:buNone/>
            </a:pPr>
            <a:r>
              <a:rPr lang="zh-CN" altLang="en-US" b="1" i="1" smtClean="0">
                <a:ea typeface="宋体" charset="-122"/>
              </a:rPr>
              <a:t>第</a:t>
            </a:r>
            <a:r>
              <a:rPr lang="en-US" altLang="zh-CN" b="1" i="1" smtClean="0">
                <a:ea typeface="宋体" charset="-122"/>
              </a:rPr>
              <a:t>5</a:t>
            </a:r>
            <a:r>
              <a:rPr lang="zh-CN" altLang="en-US" b="1" i="1" smtClean="0">
                <a:ea typeface="宋体" charset="-122"/>
              </a:rPr>
              <a:t>段以及第</a:t>
            </a:r>
            <a:r>
              <a:rPr lang="en-US" altLang="zh-CN" b="1" i="1" smtClean="0">
                <a:ea typeface="宋体" charset="-122"/>
              </a:rPr>
              <a:t>69</a:t>
            </a:r>
            <a:r>
              <a:rPr lang="zh-CN" altLang="en-US" b="1" i="1" smtClean="0">
                <a:ea typeface="宋体" charset="-122"/>
              </a:rPr>
              <a:t>段所提出的建议目标可以被视为是将财务报告使用者的上述责任转移给了报告企业，即由企业来对未来现金流量的金额、时间安排以及不确定性进行评估。</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62" name="Title 1"/>
          <p:cNvSpPr>
            <a:spLocks noGrp="1"/>
          </p:cNvSpPr>
          <p:nvPr>
            <p:ph type="title"/>
          </p:nvPr>
        </p:nvSpPr>
        <p:spPr/>
        <p:txBody>
          <a:bodyPr/>
          <a:lstStyle/>
          <a:p>
            <a:pPr eaLnBrk="1" hangingPunct="1"/>
            <a:r>
              <a:rPr lang="zh-CN" altLang="en-US" smtClean="0">
                <a:ea typeface="宋体" charset="-122"/>
              </a:rPr>
              <a:t>审计问题</a:t>
            </a:r>
            <a:br>
              <a:rPr lang="zh-CN" altLang="en-US" smtClean="0">
                <a:ea typeface="宋体" charset="-122"/>
              </a:rPr>
            </a:br>
            <a:endParaRPr lang="zh-CN" altLang="en-US" smtClean="0">
              <a:ea typeface="宋体" charset="-122"/>
            </a:endParaRPr>
          </a:p>
        </p:txBody>
      </p:sp>
      <p:sp>
        <p:nvSpPr>
          <p:cNvPr id="143363" name="Text Placeholder 2"/>
          <p:cNvSpPr>
            <a:spLocks noGrp="1"/>
          </p:cNvSpPr>
          <p:nvPr>
            <p:ph type="body" idx="1"/>
          </p:nvPr>
        </p:nvSpPr>
        <p:spPr/>
        <p:txBody>
          <a:bodyPr/>
          <a:lstStyle/>
          <a:p>
            <a:pPr eaLnBrk="1" hangingPunct="1"/>
            <a:r>
              <a:rPr lang="zh-CN" altLang="en-US" sz="2400" smtClean="0">
                <a:ea typeface="宋体" charset="-122"/>
              </a:rPr>
              <a:t>更加关注的是合同而不是装运单据或者开票单据</a:t>
            </a:r>
          </a:p>
          <a:p>
            <a:pPr eaLnBrk="1" hangingPunct="1"/>
            <a:r>
              <a:rPr lang="zh-CN" altLang="en-US" sz="2400" smtClean="0">
                <a:ea typeface="宋体" charset="-122"/>
              </a:rPr>
              <a:t>在多元合同之间分配收入</a:t>
            </a:r>
          </a:p>
          <a:p>
            <a:pPr eaLnBrk="1" hangingPunct="1"/>
            <a:r>
              <a:rPr lang="zh-CN" altLang="en-US" sz="2400" smtClean="0">
                <a:ea typeface="宋体" charset="-122"/>
              </a:rPr>
              <a:t>亏损性合同</a:t>
            </a:r>
            <a:endParaRPr lang="en-US" altLang="zh-CN" smtClean="0">
              <a:ea typeface="宋体" charset="-122"/>
            </a:endParaRPr>
          </a:p>
        </p:txBody>
      </p:sp>
      <p:pic>
        <p:nvPicPr>
          <p:cNvPr id="143364" name="Picture 3" descr="books_ledger_black.JPG"/>
          <p:cNvPicPr>
            <a:picLocks/>
          </p:cNvPicPr>
          <p:nvPr/>
        </p:nvPicPr>
        <p:blipFill>
          <a:blip r:embed="rId3"/>
          <a:srcRect/>
          <a:stretch>
            <a:fillRect/>
          </a:stretch>
        </p:blipFill>
        <p:spPr bwMode="auto">
          <a:xfrm>
            <a:off x="6858000" y="4191000"/>
            <a:ext cx="1752600" cy="1828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4386" name="Title 2"/>
          <p:cNvSpPr txBox="1">
            <a:spLocks/>
          </p:cNvSpPr>
          <p:nvPr/>
        </p:nvSpPr>
        <p:spPr bwMode="auto">
          <a:xfrm>
            <a:off x="304800" y="1905000"/>
            <a:ext cx="8423275" cy="4337050"/>
          </a:xfrm>
          <a:prstGeom prst="rect">
            <a:avLst/>
          </a:prstGeom>
          <a:noFill/>
          <a:ln w="9525">
            <a:noFill/>
            <a:miter lim="800000"/>
            <a:headEnd/>
            <a:tailEnd/>
          </a:ln>
        </p:spPr>
        <p:txBody>
          <a:bodyPr lIns="0" tIns="0" rIns="0" bIns="0"/>
          <a:lstStyle/>
          <a:p>
            <a:r>
              <a:rPr lang="zh-CN" altLang="en-US" sz="2800">
                <a:solidFill>
                  <a:srgbClr val="FFFFFF"/>
                </a:solidFill>
              </a:rPr>
              <a:t>租赁会计</a:t>
            </a:r>
            <a:r>
              <a:rPr lang="en-US" altLang="zh-CN" sz="2800">
                <a:solidFill>
                  <a:srgbClr val="FFFFFF"/>
                </a:solidFill>
              </a:rPr>
              <a:t>: </a:t>
            </a:r>
          </a:p>
          <a:p>
            <a:r>
              <a:rPr lang="en-US" altLang="zh-CN" sz="2800">
                <a:solidFill>
                  <a:srgbClr val="FFFFFF"/>
                </a:solidFill>
              </a:rPr>
              <a:t>		</a:t>
            </a:r>
            <a:br>
              <a:rPr lang="en-US" altLang="zh-CN" sz="2800">
                <a:solidFill>
                  <a:srgbClr val="FFFFFF"/>
                </a:solidFill>
              </a:rPr>
            </a:br>
            <a:r>
              <a:rPr lang="en-US" altLang="zh-CN" sz="2800">
                <a:solidFill>
                  <a:srgbClr val="FFFFFF"/>
                </a:solidFill>
              </a:rPr>
              <a:t>				</a:t>
            </a:r>
            <a:br>
              <a:rPr lang="en-US" altLang="zh-CN" sz="2800">
                <a:solidFill>
                  <a:srgbClr val="FFFFFF"/>
                </a:solidFill>
              </a:rPr>
            </a:br>
            <a:r>
              <a:rPr lang="en-US" altLang="zh-CN" sz="2800">
                <a:solidFill>
                  <a:srgbClr val="FFFFFF"/>
                </a:solidFill>
              </a:rPr>
              <a:t>				</a:t>
            </a:r>
            <a:r>
              <a:rPr lang="zh-CN" altLang="en-US" sz="2800">
                <a:solidFill>
                  <a:srgbClr val="FFFFFF"/>
                </a:solidFill>
              </a:rPr>
              <a:t>一个全新的领域</a:t>
            </a:r>
          </a:p>
          <a:p>
            <a:r>
              <a:rPr lang="zh-CN" altLang="en-US" sz="2800">
                <a:solidFill>
                  <a:srgbClr val="FFFFFF"/>
                </a:solidFill>
              </a:rPr>
              <a:t/>
            </a:r>
            <a:br>
              <a:rPr lang="zh-CN" altLang="en-US" sz="2800">
                <a:solidFill>
                  <a:srgbClr val="FFFFFF"/>
                </a:solidFill>
              </a:rPr>
            </a:br>
            <a:r>
              <a:rPr lang="zh-CN" altLang="en-US" sz="2800">
                <a:solidFill>
                  <a:srgbClr val="FFFFFF"/>
                </a:solidFill>
              </a:rPr>
              <a:t/>
            </a:r>
            <a:br>
              <a:rPr lang="zh-CN" altLang="en-US" sz="2800">
                <a:solidFill>
                  <a:srgbClr val="FFFFFF"/>
                </a:solidFill>
              </a:rPr>
            </a:br>
            <a:r>
              <a:rPr lang="zh-CN" altLang="en-US" sz="2800">
                <a:solidFill>
                  <a:srgbClr val="FFFFFF"/>
                </a:solidFill>
              </a:rPr>
              <a:t/>
            </a:r>
            <a:br>
              <a:rPr lang="zh-CN" altLang="en-US" sz="2800">
                <a:solidFill>
                  <a:srgbClr val="FFFFFF"/>
                </a:solidFill>
              </a:rPr>
            </a:br>
            <a:r>
              <a:rPr lang="zh-CN" altLang="en-US" sz="2800">
                <a:solidFill>
                  <a:srgbClr val="FFFFFF"/>
                </a:solidFill>
              </a:rPr>
              <a:t/>
            </a:r>
            <a:br>
              <a:rPr lang="zh-CN" altLang="en-US" sz="2800">
                <a:solidFill>
                  <a:srgbClr val="FFFFFF"/>
                </a:solidFill>
              </a:rPr>
            </a:br>
            <a:endParaRPr lang="zh-CN" altLang="en-US" sz="2800">
              <a:solidFill>
                <a:srgbClr val="FFFFFF"/>
              </a:solidFill>
            </a:endParaRPr>
          </a:p>
        </p:txBody>
      </p:sp>
      <p:pic>
        <p:nvPicPr>
          <p:cNvPr id="144387" name="Picture 4" descr="whistle_orange.JPG"/>
          <p:cNvPicPr>
            <a:picLocks/>
          </p:cNvPicPr>
          <p:nvPr/>
        </p:nvPicPr>
        <p:blipFill>
          <a:blip r:embed="rId3"/>
          <a:srcRect/>
          <a:stretch>
            <a:fillRect/>
          </a:stretch>
        </p:blipFill>
        <p:spPr bwMode="auto">
          <a:xfrm>
            <a:off x="685800" y="2743200"/>
            <a:ext cx="2879725" cy="287972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1"/>
          <p:cNvSpPr>
            <a:spLocks noGrp="1"/>
          </p:cNvSpPr>
          <p:nvPr>
            <p:ph type="title"/>
          </p:nvPr>
        </p:nvSpPr>
        <p:spPr>
          <a:xfrm>
            <a:off x="304800" y="152400"/>
            <a:ext cx="8499475" cy="1447800"/>
          </a:xfrm>
        </p:spPr>
        <p:txBody>
          <a:bodyPr/>
          <a:lstStyle/>
          <a:p>
            <a:pPr eaLnBrk="1" hangingPunct="1"/>
            <a:r>
              <a:rPr lang="zh-CN" altLang="en-US" smtClean="0">
                <a:ea typeface="宋体" charset="-122"/>
              </a:rPr>
              <a:t>范围</a:t>
            </a:r>
            <a:r>
              <a:rPr lang="en-US" altLang="zh-CN" smtClean="0">
                <a:ea typeface="宋体" charset="-122"/>
              </a:rPr>
              <a:t>: </a:t>
            </a:r>
            <a:r>
              <a:rPr lang="zh-CN" altLang="en-US" smtClean="0">
                <a:ea typeface="宋体" charset="-122"/>
              </a:rPr>
              <a:t>租赁应何时被认定为销售、部分销售或者待履行合同？ </a:t>
            </a:r>
            <a:r>
              <a:rPr lang="en-US" altLang="zh-CN" smtClean="0">
                <a:ea typeface="宋体" charset="-122"/>
              </a:rPr>
              <a:t/>
            </a:r>
            <a:br>
              <a:rPr lang="en-US" altLang="zh-CN" smtClean="0">
                <a:ea typeface="宋体" charset="-122"/>
              </a:rPr>
            </a:br>
            <a:r>
              <a:rPr lang="en-US" altLang="zh-CN" smtClean="0">
                <a:ea typeface="宋体" charset="-122"/>
              </a:rPr>
              <a:t/>
            </a:r>
            <a:br>
              <a:rPr lang="en-US" altLang="zh-CN" smtClean="0">
                <a:ea typeface="宋体" charset="-122"/>
              </a:rPr>
            </a:br>
            <a:endParaRPr lang="en-US" altLang="zh-CN" smtClean="0">
              <a:ea typeface="宋体" charset="-122"/>
            </a:endParaRPr>
          </a:p>
        </p:txBody>
      </p:sp>
      <p:sp>
        <p:nvSpPr>
          <p:cNvPr id="145410" name="TextBox 10"/>
          <p:cNvSpPr txBox="1">
            <a:spLocks noChangeArrowheads="1"/>
          </p:cNvSpPr>
          <p:nvPr/>
        </p:nvSpPr>
        <p:spPr bwMode="auto">
          <a:xfrm>
            <a:off x="685800" y="5334000"/>
            <a:ext cx="9040813" cy="641350"/>
          </a:xfrm>
          <a:prstGeom prst="rect">
            <a:avLst/>
          </a:prstGeom>
          <a:noFill/>
          <a:ln w="9525">
            <a:noFill/>
            <a:miter lim="800000"/>
            <a:headEnd/>
            <a:tailEnd/>
          </a:ln>
        </p:spPr>
        <p:txBody>
          <a:bodyPr>
            <a:spAutoFit/>
          </a:bodyPr>
          <a:lstStyle/>
          <a:p>
            <a:pPr>
              <a:buClr>
                <a:srgbClr val="000000"/>
              </a:buClr>
            </a:pPr>
            <a:r>
              <a:rPr lang="zh-CN" altLang="en-US">
                <a:solidFill>
                  <a:srgbClr val="000000"/>
                </a:solidFill>
              </a:rPr>
              <a:t>国际会计准则理事会尚未重新仔细考虑该模式，</a:t>
            </a:r>
          </a:p>
          <a:p>
            <a:pPr>
              <a:buClr>
                <a:srgbClr val="000000"/>
              </a:buClr>
            </a:pPr>
            <a:r>
              <a:rPr lang="zh-CN" altLang="en-US">
                <a:solidFill>
                  <a:srgbClr val="000000"/>
                </a:solidFill>
              </a:rPr>
              <a:t>但是有望根据承租人会计方面的系列决定而做出调整</a:t>
            </a:r>
          </a:p>
        </p:txBody>
      </p:sp>
      <p:sp>
        <p:nvSpPr>
          <p:cNvPr id="13" name="Rectangle 12"/>
          <p:cNvSpPr/>
          <p:nvPr/>
        </p:nvSpPr>
        <p:spPr>
          <a:xfrm>
            <a:off x="685800" y="5334000"/>
            <a:ext cx="7239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a:solidFill>
                <a:srgbClr val="4F2D7F"/>
              </a:solidFill>
              <a:ea typeface="宋体" pitchFamily="2" charset="-122"/>
            </a:endParaRPr>
          </a:p>
        </p:txBody>
      </p:sp>
      <p:grpSp>
        <p:nvGrpSpPr>
          <p:cNvPr id="145412" name="Group 18"/>
          <p:cNvGrpSpPr>
            <a:grpSpLocks/>
          </p:cNvGrpSpPr>
          <p:nvPr/>
        </p:nvGrpSpPr>
        <p:grpSpPr bwMode="auto">
          <a:xfrm>
            <a:off x="381000" y="2133600"/>
            <a:ext cx="8382000" cy="3200400"/>
            <a:chOff x="796925" y="2143432"/>
            <a:chExt cx="7537450" cy="2832605"/>
          </a:xfrm>
        </p:grpSpPr>
        <p:sp>
          <p:nvSpPr>
            <p:cNvPr id="145416" name="TextBox 6"/>
            <p:cNvSpPr txBox="1">
              <a:spLocks noChangeArrowheads="1"/>
            </p:cNvSpPr>
            <p:nvPr/>
          </p:nvSpPr>
          <p:spPr bwMode="auto">
            <a:xfrm>
              <a:off x="893998" y="4300202"/>
              <a:ext cx="1261952" cy="297873"/>
            </a:xfrm>
            <a:prstGeom prst="rect">
              <a:avLst/>
            </a:prstGeom>
            <a:noFill/>
            <a:ln w="9525">
              <a:noFill/>
              <a:miter lim="800000"/>
              <a:headEnd/>
              <a:tailEnd/>
            </a:ln>
          </p:spPr>
          <p:txBody>
            <a:bodyPr wrap="none">
              <a:spAutoFit/>
            </a:bodyPr>
            <a:lstStyle/>
            <a:p>
              <a:r>
                <a:rPr lang="zh-CN" altLang="en-US" sz="1600">
                  <a:solidFill>
                    <a:srgbClr val="000000"/>
                  </a:solidFill>
                </a:rPr>
                <a:t>收入确认准则</a:t>
              </a:r>
            </a:p>
          </p:txBody>
        </p:sp>
        <p:sp>
          <p:nvSpPr>
            <p:cNvPr id="145417" name="TextBox 7"/>
            <p:cNvSpPr txBox="1">
              <a:spLocks noChangeArrowheads="1"/>
            </p:cNvSpPr>
            <p:nvPr/>
          </p:nvSpPr>
          <p:spPr bwMode="auto">
            <a:xfrm>
              <a:off x="3833318" y="4318468"/>
              <a:ext cx="1261952" cy="297873"/>
            </a:xfrm>
            <a:prstGeom prst="rect">
              <a:avLst/>
            </a:prstGeom>
            <a:noFill/>
            <a:ln w="9525">
              <a:noFill/>
              <a:miter lim="800000"/>
              <a:headEnd/>
              <a:tailEnd/>
            </a:ln>
          </p:spPr>
          <p:txBody>
            <a:bodyPr wrap="none">
              <a:spAutoFit/>
            </a:bodyPr>
            <a:lstStyle/>
            <a:p>
              <a:pPr algn="ctr"/>
              <a:r>
                <a:rPr lang="zh-CN" altLang="en-US" sz="1600">
                  <a:solidFill>
                    <a:srgbClr val="000000"/>
                  </a:solidFill>
                </a:rPr>
                <a:t>租赁会计准则</a:t>
              </a:r>
            </a:p>
          </p:txBody>
        </p:sp>
        <p:sp>
          <p:nvSpPr>
            <p:cNvPr id="145418" name="TextBox 8"/>
            <p:cNvSpPr txBox="1">
              <a:spLocks noChangeArrowheads="1"/>
            </p:cNvSpPr>
            <p:nvPr/>
          </p:nvSpPr>
          <p:spPr bwMode="auto">
            <a:xfrm>
              <a:off x="6798334" y="4291772"/>
              <a:ext cx="1261952" cy="297873"/>
            </a:xfrm>
            <a:prstGeom prst="rect">
              <a:avLst/>
            </a:prstGeom>
            <a:noFill/>
            <a:ln w="9525">
              <a:noFill/>
              <a:miter lim="800000"/>
              <a:headEnd/>
              <a:tailEnd/>
            </a:ln>
          </p:spPr>
          <p:txBody>
            <a:bodyPr wrap="none">
              <a:spAutoFit/>
            </a:bodyPr>
            <a:lstStyle/>
            <a:p>
              <a:pPr algn="ctr"/>
              <a:r>
                <a:rPr lang="zh-CN" altLang="en-US" sz="1600">
                  <a:solidFill>
                    <a:srgbClr val="000000"/>
                  </a:solidFill>
                </a:rPr>
                <a:t>收入确认准则</a:t>
              </a:r>
            </a:p>
          </p:txBody>
        </p:sp>
        <p:sp>
          <p:nvSpPr>
            <p:cNvPr id="145419" name="TextBox 9"/>
            <p:cNvSpPr txBox="1">
              <a:spLocks noChangeArrowheads="1"/>
            </p:cNvSpPr>
            <p:nvPr/>
          </p:nvSpPr>
          <p:spPr bwMode="auto">
            <a:xfrm>
              <a:off x="5396483" y="2143432"/>
              <a:ext cx="1714484" cy="514253"/>
            </a:xfrm>
            <a:prstGeom prst="rect">
              <a:avLst/>
            </a:prstGeom>
            <a:noFill/>
            <a:ln w="9525">
              <a:noFill/>
              <a:miter lim="800000"/>
              <a:headEnd/>
              <a:tailEnd/>
            </a:ln>
          </p:spPr>
          <p:txBody>
            <a:bodyPr>
              <a:spAutoFit/>
            </a:bodyPr>
            <a:lstStyle/>
            <a:p>
              <a:pPr algn="ctr"/>
              <a:r>
                <a:rPr lang="zh-CN" altLang="en-US" sz="1600">
                  <a:solidFill>
                    <a:srgbClr val="000000"/>
                  </a:solidFill>
                </a:rPr>
                <a:t>以明确的服务行为的实施作为分界线</a:t>
              </a:r>
              <a:endParaRPr lang="en-US" altLang="zh-CN" sz="1600">
                <a:solidFill>
                  <a:srgbClr val="000000"/>
                </a:solidFill>
              </a:endParaRPr>
            </a:p>
          </p:txBody>
        </p:sp>
        <p:sp>
          <p:nvSpPr>
            <p:cNvPr id="14" name="Rectangle 13"/>
            <p:cNvSpPr/>
            <p:nvPr/>
          </p:nvSpPr>
          <p:spPr>
            <a:xfrm>
              <a:off x="4538527" y="3044077"/>
              <a:ext cx="3795848" cy="1025695"/>
            </a:xfrm>
            <a:prstGeom prst="rect">
              <a:avLst/>
            </a:prstGeom>
            <a:gradFill flip="none" rotWithShape="0">
              <a:gsLst>
                <a:gs pos="0">
                  <a:schemeClr val="accent2">
                    <a:lumMod val="50000"/>
                    <a:lumOff val="50000"/>
                  </a:schemeClr>
                </a:gs>
                <a:gs pos="50000">
                  <a:schemeClr val="accent1">
                    <a:shade val="67500"/>
                    <a:satMod val="115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a:solidFill>
                  <a:srgbClr val="4F2D7F"/>
                </a:solidFill>
                <a:ea typeface="宋体" pitchFamily="2" charset="-122"/>
              </a:endParaRPr>
            </a:p>
          </p:txBody>
        </p:sp>
        <p:sp>
          <p:nvSpPr>
            <p:cNvPr id="145421" name="Rectangle 14"/>
            <p:cNvSpPr>
              <a:spLocks noChangeArrowheads="1"/>
            </p:cNvSpPr>
            <p:nvPr/>
          </p:nvSpPr>
          <p:spPr bwMode="auto">
            <a:xfrm rot="10800000">
              <a:off x="796925" y="3043555"/>
              <a:ext cx="3741738" cy="1026160"/>
            </a:xfrm>
            <a:prstGeom prst="rect">
              <a:avLst/>
            </a:prstGeom>
            <a:gradFill rotWithShape="1">
              <a:gsLst>
                <a:gs pos="0">
                  <a:srgbClr val="4F2D7F"/>
                </a:gs>
                <a:gs pos="100000">
                  <a:srgbClr val="FFFFFF"/>
                </a:gs>
              </a:gsLst>
              <a:lin ang="10800000" scaled="1"/>
            </a:gradFill>
            <a:ln w="25400" algn="ctr">
              <a:solidFill>
                <a:srgbClr val="BCBCBC"/>
              </a:solidFill>
              <a:miter lim="800000"/>
              <a:headEnd/>
              <a:tailEnd/>
            </a:ln>
          </p:spPr>
          <p:txBody>
            <a:bodyPr rot="10800000" anchor="ctr"/>
            <a:lstStyle/>
            <a:p>
              <a:pPr algn="ctr"/>
              <a:endParaRPr lang="en-US" altLang="zh-CN" sz="2800">
                <a:solidFill>
                  <a:srgbClr val="4F2D7F"/>
                </a:solidFill>
              </a:endParaRPr>
            </a:p>
          </p:txBody>
        </p:sp>
        <p:cxnSp>
          <p:nvCxnSpPr>
            <p:cNvPr id="17" name="Straight Connector 16"/>
            <p:cNvCxnSpPr/>
            <p:nvPr/>
          </p:nvCxnSpPr>
          <p:spPr>
            <a:xfrm rot="5400000">
              <a:off x="4046209" y="3556223"/>
              <a:ext cx="1004620"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45423" name="Rectangle 20"/>
            <p:cNvSpPr>
              <a:spLocks noChangeArrowheads="1"/>
            </p:cNvSpPr>
            <p:nvPr/>
          </p:nvSpPr>
          <p:spPr bwMode="auto">
            <a:xfrm>
              <a:off x="6424317" y="3112925"/>
              <a:ext cx="1741607" cy="810720"/>
            </a:xfrm>
            <a:prstGeom prst="rect">
              <a:avLst/>
            </a:prstGeom>
            <a:noFill/>
            <a:ln w="9525">
              <a:noFill/>
              <a:miter lim="800000"/>
              <a:headEnd/>
              <a:tailEnd/>
            </a:ln>
          </p:spPr>
          <p:txBody>
            <a:bodyPr>
              <a:spAutoFit/>
            </a:bodyPr>
            <a:lstStyle/>
            <a:p>
              <a:pPr algn="ctr"/>
              <a:r>
                <a:rPr lang="zh-CN" altLang="en-US">
                  <a:solidFill>
                    <a:srgbClr val="000000"/>
                  </a:solidFill>
                </a:rPr>
                <a:t>履约义务</a:t>
              </a:r>
            </a:p>
            <a:p>
              <a:pPr algn="ctr"/>
              <a:r>
                <a:rPr lang="zh-CN" altLang="en-US">
                  <a:solidFill>
                    <a:srgbClr val="000000"/>
                  </a:solidFill>
                </a:rPr>
                <a:t>（服务）</a:t>
              </a:r>
              <a:endParaRPr lang="en-US" altLang="zh-CN">
                <a:solidFill>
                  <a:srgbClr val="000000"/>
                </a:solidFill>
              </a:endParaRPr>
            </a:p>
            <a:p>
              <a:pPr algn="ctr"/>
              <a:endParaRPr lang="zh-CN" altLang="en-US">
                <a:solidFill>
                  <a:srgbClr val="000000"/>
                </a:solidFill>
              </a:endParaRPr>
            </a:p>
          </p:txBody>
        </p:sp>
        <p:sp>
          <p:nvSpPr>
            <p:cNvPr id="145424" name="Rectangle 21"/>
            <p:cNvSpPr>
              <a:spLocks noChangeArrowheads="1"/>
            </p:cNvSpPr>
            <p:nvPr/>
          </p:nvSpPr>
          <p:spPr bwMode="auto">
            <a:xfrm>
              <a:off x="2741244" y="3089039"/>
              <a:ext cx="1830116" cy="567645"/>
            </a:xfrm>
            <a:prstGeom prst="rect">
              <a:avLst/>
            </a:prstGeom>
            <a:noFill/>
            <a:ln w="9525">
              <a:noFill/>
              <a:miter lim="800000"/>
              <a:headEnd/>
              <a:tailEnd/>
            </a:ln>
          </p:spPr>
          <p:txBody>
            <a:bodyPr>
              <a:spAutoFit/>
            </a:bodyPr>
            <a:lstStyle/>
            <a:p>
              <a:pPr algn="ctr"/>
              <a:r>
                <a:rPr lang="zh-CN" altLang="en-US">
                  <a:solidFill>
                    <a:srgbClr val="000000"/>
                  </a:solidFill>
                </a:rPr>
                <a:t>采用终止确认方法</a:t>
              </a:r>
              <a:endParaRPr lang="en-US" altLang="zh-CN">
                <a:solidFill>
                  <a:srgbClr val="000000"/>
                </a:solidFill>
              </a:endParaRPr>
            </a:p>
            <a:p>
              <a:pPr algn="ctr"/>
              <a:r>
                <a:rPr lang="zh-CN" altLang="en-US">
                  <a:solidFill>
                    <a:srgbClr val="000000"/>
                  </a:solidFill>
                </a:rPr>
                <a:t>（部分销售）</a:t>
              </a:r>
              <a:endParaRPr lang="en-US" altLang="zh-CN">
                <a:solidFill>
                  <a:srgbClr val="000000"/>
                </a:solidFill>
              </a:endParaRPr>
            </a:p>
          </p:txBody>
        </p:sp>
        <p:sp>
          <p:nvSpPr>
            <p:cNvPr id="145425" name="Rectangle 22"/>
            <p:cNvSpPr>
              <a:spLocks noChangeArrowheads="1"/>
            </p:cNvSpPr>
            <p:nvPr/>
          </p:nvSpPr>
          <p:spPr bwMode="auto">
            <a:xfrm>
              <a:off x="1165232" y="3150861"/>
              <a:ext cx="1226263" cy="621038"/>
            </a:xfrm>
            <a:prstGeom prst="rect">
              <a:avLst/>
            </a:prstGeom>
            <a:noFill/>
            <a:ln w="9525">
              <a:noFill/>
              <a:miter lim="800000"/>
              <a:headEnd/>
              <a:tailEnd/>
            </a:ln>
          </p:spPr>
          <p:txBody>
            <a:bodyPr>
              <a:spAutoFit/>
            </a:bodyPr>
            <a:lstStyle/>
            <a:p>
              <a:pPr algn="ctr"/>
              <a:r>
                <a:rPr lang="zh-CN" altLang="en-US" sz="2000">
                  <a:solidFill>
                    <a:srgbClr val="000000"/>
                  </a:solidFill>
                </a:rPr>
                <a:t>销售某一货物</a:t>
              </a:r>
            </a:p>
          </p:txBody>
        </p:sp>
        <p:cxnSp>
          <p:nvCxnSpPr>
            <p:cNvPr id="25" name="Straight Connector 24"/>
            <p:cNvCxnSpPr/>
            <p:nvPr/>
          </p:nvCxnSpPr>
          <p:spPr>
            <a:xfrm rot="5400000">
              <a:off x="1567146" y="3901868"/>
              <a:ext cx="2148339" cy="0"/>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184551" y="3868146"/>
              <a:ext cx="2148339" cy="0"/>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grpSp>
      <p:sp>
        <p:nvSpPr>
          <p:cNvPr id="145413" name="Rectangle 19"/>
          <p:cNvSpPr>
            <a:spLocks noChangeArrowheads="1"/>
          </p:cNvSpPr>
          <p:nvPr/>
        </p:nvSpPr>
        <p:spPr bwMode="auto">
          <a:xfrm>
            <a:off x="4572000" y="3200400"/>
            <a:ext cx="1828800" cy="641350"/>
          </a:xfrm>
          <a:prstGeom prst="rect">
            <a:avLst/>
          </a:prstGeom>
          <a:noFill/>
          <a:ln w="9525">
            <a:noFill/>
            <a:miter lim="800000"/>
            <a:headEnd/>
            <a:tailEnd/>
          </a:ln>
        </p:spPr>
        <p:txBody>
          <a:bodyPr>
            <a:spAutoFit/>
          </a:bodyPr>
          <a:lstStyle/>
          <a:p>
            <a:pPr algn="ctr"/>
            <a:r>
              <a:rPr lang="zh-CN" altLang="en-US">
                <a:solidFill>
                  <a:srgbClr val="000000"/>
                </a:solidFill>
              </a:rPr>
              <a:t>履约义务</a:t>
            </a:r>
          </a:p>
          <a:p>
            <a:pPr algn="ctr"/>
            <a:r>
              <a:rPr lang="zh-CN" altLang="en-US">
                <a:solidFill>
                  <a:srgbClr val="000000"/>
                </a:solidFill>
              </a:rPr>
              <a:t>（租赁）</a:t>
            </a:r>
          </a:p>
        </p:txBody>
      </p:sp>
      <p:cxnSp>
        <p:nvCxnSpPr>
          <p:cNvPr id="24" name="Straight Connector 23"/>
          <p:cNvCxnSpPr/>
          <p:nvPr/>
        </p:nvCxnSpPr>
        <p:spPr>
          <a:xfrm rot="5400000">
            <a:off x="4037013" y="3609975"/>
            <a:ext cx="1022350" cy="0"/>
          </a:xfrm>
          <a:prstGeom prst="line">
            <a:avLst/>
          </a:prstGeom>
          <a:ln w="50800">
            <a:solidFill>
              <a:srgbClr val="C00000"/>
            </a:solidFill>
            <a:prstDash val="solid"/>
          </a:ln>
        </p:spPr>
        <p:style>
          <a:lnRef idx="1">
            <a:schemeClr val="accent1"/>
          </a:lnRef>
          <a:fillRef idx="0">
            <a:schemeClr val="accent1"/>
          </a:fillRef>
          <a:effectRef idx="0">
            <a:schemeClr val="accent1"/>
          </a:effectRef>
          <a:fontRef idx="minor">
            <a:schemeClr val="tx1"/>
          </a:fontRef>
        </p:style>
      </p:cxnSp>
      <p:sp>
        <p:nvSpPr>
          <p:cNvPr id="145415" name="TextBox 25"/>
          <p:cNvSpPr txBox="1">
            <a:spLocks noChangeArrowheads="1"/>
          </p:cNvSpPr>
          <p:nvPr/>
        </p:nvSpPr>
        <p:spPr bwMode="auto">
          <a:xfrm>
            <a:off x="1566863" y="1828800"/>
            <a:ext cx="2209800" cy="581025"/>
          </a:xfrm>
          <a:prstGeom prst="rect">
            <a:avLst/>
          </a:prstGeom>
          <a:noFill/>
          <a:ln w="9525">
            <a:noFill/>
            <a:miter lim="800000"/>
            <a:headEnd/>
            <a:tailEnd/>
          </a:ln>
        </p:spPr>
        <p:txBody>
          <a:bodyPr>
            <a:spAutoFit/>
          </a:bodyPr>
          <a:lstStyle/>
          <a:p>
            <a:pPr algn="ctr"/>
            <a:r>
              <a:rPr lang="zh-CN" altLang="en-US" sz="1600">
                <a:solidFill>
                  <a:srgbClr val="000000"/>
                </a:solidFill>
              </a:rPr>
              <a:t>以租赁期间</a:t>
            </a:r>
            <a:r>
              <a:rPr lang="zh-CN" altLang="en-US" sz="1600" b="1">
                <a:solidFill>
                  <a:srgbClr val="000000"/>
                </a:solidFill>
              </a:rPr>
              <a:t>届满之时</a:t>
            </a:r>
            <a:r>
              <a:rPr lang="zh-CN" altLang="en-US" sz="1600">
                <a:solidFill>
                  <a:srgbClr val="000000"/>
                </a:solidFill>
              </a:rPr>
              <a:t>的控制权作为分界线</a:t>
            </a:r>
            <a:endParaRPr lang="en-US" altLang="zh-CN" sz="1600">
              <a:solidFill>
                <a:srgbClr val="000000"/>
              </a:solidFill>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7458" name="Title 1"/>
          <p:cNvSpPr>
            <a:spLocks noGrp="1"/>
          </p:cNvSpPr>
          <p:nvPr>
            <p:ph type="title"/>
          </p:nvPr>
        </p:nvSpPr>
        <p:spPr>
          <a:xfrm>
            <a:off x="381000" y="381000"/>
            <a:ext cx="8423275" cy="1371600"/>
          </a:xfrm>
        </p:spPr>
        <p:txBody>
          <a:bodyPr/>
          <a:lstStyle/>
          <a:p>
            <a:pPr eaLnBrk="1" hangingPunct="1"/>
            <a:r>
              <a:rPr lang="en-US" altLang="zh-CN" smtClean="0">
                <a:ea typeface="宋体" charset="-122"/>
              </a:rPr>
              <a:t>“</a:t>
            </a:r>
            <a:r>
              <a:rPr lang="zh-CN" altLang="en-US" smtClean="0">
                <a:ea typeface="宋体" charset="-122"/>
              </a:rPr>
              <a:t>使用权”资产模式</a:t>
            </a:r>
            <a:br>
              <a:rPr lang="zh-CN" altLang="en-US" smtClean="0">
                <a:ea typeface="宋体" charset="-122"/>
              </a:rPr>
            </a:br>
            <a:r>
              <a:rPr lang="zh-CN" altLang="en-US" smtClean="0">
                <a:ea typeface="宋体" charset="-122"/>
              </a:rPr>
              <a:t> </a:t>
            </a:r>
            <a:r>
              <a:rPr lang="en-US" altLang="zh-CN" smtClean="0">
                <a:ea typeface="宋体" charset="-122"/>
              </a:rPr>
              <a:t/>
            </a:r>
            <a:br>
              <a:rPr lang="en-US" altLang="zh-CN" smtClean="0">
                <a:ea typeface="宋体" charset="-122"/>
              </a:rPr>
            </a:br>
            <a:endParaRPr lang="en-US" altLang="zh-CN" smtClean="0">
              <a:ea typeface="宋体" charset="-122"/>
            </a:endParaRPr>
          </a:p>
        </p:txBody>
      </p:sp>
      <p:grpSp>
        <p:nvGrpSpPr>
          <p:cNvPr id="147459" name="Group 19"/>
          <p:cNvGrpSpPr>
            <a:grpSpLocks/>
          </p:cNvGrpSpPr>
          <p:nvPr/>
        </p:nvGrpSpPr>
        <p:grpSpPr bwMode="auto">
          <a:xfrm>
            <a:off x="854075" y="5519738"/>
            <a:ext cx="7416800" cy="992187"/>
            <a:chOff x="853440" y="5567680"/>
            <a:chExt cx="7416800" cy="991528"/>
          </a:xfrm>
        </p:grpSpPr>
        <p:sp>
          <p:nvSpPr>
            <p:cNvPr id="147474" name="TextBox 10"/>
            <p:cNvSpPr txBox="1">
              <a:spLocks noChangeArrowheads="1"/>
            </p:cNvSpPr>
            <p:nvPr/>
          </p:nvSpPr>
          <p:spPr bwMode="auto">
            <a:xfrm>
              <a:off x="1580515" y="5765986"/>
              <a:ext cx="3841750" cy="793222"/>
            </a:xfrm>
            <a:prstGeom prst="rect">
              <a:avLst/>
            </a:prstGeom>
            <a:noFill/>
            <a:ln w="9525">
              <a:noFill/>
              <a:miter lim="800000"/>
              <a:headEnd/>
              <a:tailEnd/>
            </a:ln>
          </p:spPr>
          <p:txBody>
            <a:bodyPr wrap="none">
              <a:spAutoFit/>
            </a:bodyPr>
            <a:lstStyle/>
            <a:p>
              <a:pPr>
                <a:buClr>
                  <a:srgbClr val="000000"/>
                </a:buClr>
              </a:pPr>
              <a:r>
                <a:rPr lang="zh-CN" altLang="en-US">
                  <a:solidFill>
                    <a:srgbClr val="000000"/>
                  </a:solidFill>
                </a:rPr>
                <a:t>此为</a:t>
              </a:r>
              <a:r>
                <a:rPr lang="zh-CN" altLang="en-US" b="1">
                  <a:solidFill>
                    <a:srgbClr val="000000"/>
                  </a:solidFill>
                </a:rPr>
                <a:t>征求意见稿</a:t>
              </a:r>
              <a:r>
                <a:rPr lang="zh-CN" altLang="en-US">
                  <a:solidFill>
                    <a:srgbClr val="000000"/>
                  </a:solidFill>
                </a:rPr>
                <a:t>中所描述的原始模式</a:t>
              </a:r>
            </a:p>
            <a:p>
              <a:pPr>
                <a:buClr>
                  <a:srgbClr val="000000"/>
                </a:buClr>
              </a:pPr>
              <a:endParaRPr lang="en-US" altLang="zh-CN" sz="2800">
                <a:solidFill>
                  <a:srgbClr val="000000"/>
                </a:solidFill>
              </a:endParaRPr>
            </a:p>
          </p:txBody>
        </p:sp>
        <p:sp>
          <p:nvSpPr>
            <p:cNvPr id="13" name="Rectangle 12"/>
            <p:cNvSpPr/>
            <p:nvPr/>
          </p:nvSpPr>
          <p:spPr>
            <a:xfrm>
              <a:off x="853440" y="5567680"/>
              <a:ext cx="7416800" cy="9550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a:solidFill>
                  <a:srgbClr val="4F2D7F"/>
                </a:solidFill>
                <a:ea typeface="宋体" pitchFamily="2" charset="-122"/>
              </a:endParaRPr>
            </a:p>
          </p:txBody>
        </p:sp>
      </p:grpSp>
      <p:grpSp>
        <p:nvGrpSpPr>
          <p:cNvPr id="147460" name="Group 18"/>
          <p:cNvGrpSpPr>
            <a:grpSpLocks/>
          </p:cNvGrpSpPr>
          <p:nvPr/>
        </p:nvGrpSpPr>
        <p:grpSpPr bwMode="auto">
          <a:xfrm>
            <a:off x="838200" y="1828800"/>
            <a:ext cx="7537450" cy="3236913"/>
            <a:chOff x="796925" y="1912617"/>
            <a:chExt cx="7537450" cy="3237814"/>
          </a:xfrm>
        </p:grpSpPr>
        <p:sp>
          <p:nvSpPr>
            <p:cNvPr id="147461" name="TextBox 5"/>
            <p:cNvSpPr txBox="1">
              <a:spLocks noChangeArrowheads="1"/>
            </p:cNvSpPr>
            <p:nvPr/>
          </p:nvSpPr>
          <p:spPr bwMode="auto">
            <a:xfrm>
              <a:off x="2125663" y="1912617"/>
              <a:ext cx="2208212" cy="581055"/>
            </a:xfrm>
            <a:prstGeom prst="rect">
              <a:avLst/>
            </a:prstGeom>
            <a:noFill/>
            <a:ln w="9525">
              <a:noFill/>
              <a:miter lim="800000"/>
              <a:headEnd/>
              <a:tailEnd/>
            </a:ln>
          </p:spPr>
          <p:txBody>
            <a:bodyPr>
              <a:spAutoFit/>
            </a:bodyPr>
            <a:lstStyle/>
            <a:p>
              <a:pPr algn="ctr"/>
              <a:r>
                <a:rPr lang="zh-CN" altLang="en-US" sz="1600">
                  <a:solidFill>
                    <a:srgbClr val="000000"/>
                  </a:solidFill>
                </a:rPr>
                <a:t>以租赁期间</a:t>
              </a:r>
              <a:r>
                <a:rPr lang="zh-CN" altLang="en-US" sz="1600" b="1">
                  <a:solidFill>
                    <a:srgbClr val="000000"/>
                  </a:solidFill>
                </a:rPr>
                <a:t>届满之时</a:t>
              </a:r>
              <a:r>
                <a:rPr lang="zh-CN" altLang="en-US" sz="1600">
                  <a:solidFill>
                    <a:srgbClr val="000000"/>
                  </a:solidFill>
                </a:rPr>
                <a:t>的控制权作为分界线</a:t>
              </a:r>
            </a:p>
          </p:txBody>
        </p:sp>
        <p:sp>
          <p:nvSpPr>
            <p:cNvPr id="147462" name="TextBox 6"/>
            <p:cNvSpPr txBox="1">
              <a:spLocks noChangeArrowheads="1"/>
            </p:cNvSpPr>
            <p:nvPr/>
          </p:nvSpPr>
          <p:spPr bwMode="auto">
            <a:xfrm>
              <a:off x="981075" y="4319391"/>
              <a:ext cx="2441694" cy="831040"/>
            </a:xfrm>
            <a:prstGeom prst="rect">
              <a:avLst/>
            </a:prstGeom>
            <a:noFill/>
            <a:ln w="9525">
              <a:noFill/>
              <a:miter lim="800000"/>
              <a:headEnd/>
              <a:tailEnd/>
            </a:ln>
          </p:spPr>
          <p:txBody>
            <a:bodyPr wrap="none">
              <a:spAutoFit/>
            </a:bodyPr>
            <a:lstStyle/>
            <a:p>
              <a:r>
                <a:rPr lang="zh-CN" altLang="en-US" sz="1600">
                  <a:solidFill>
                    <a:srgbClr val="000000"/>
                  </a:solidFill>
                </a:rPr>
                <a:t>国际会计准则第</a:t>
              </a:r>
              <a:r>
                <a:rPr lang="en-US" altLang="zh-CN" sz="1600">
                  <a:solidFill>
                    <a:srgbClr val="000000"/>
                  </a:solidFill>
                </a:rPr>
                <a:t>16</a:t>
              </a:r>
              <a:r>
                <a:rPr lang="zh-CN" altLang="en-US" sz="1600">
                  <a:solidFill>
                    <a:srgbClr val="000000"/>
                  </a:solidFill>
                </a:rPr>
                <a:t>号或</a:t>
              </a:r>
            </a:p>
            <a:p>
              <a:r>
                <a:rPr lang="zh-CN" altLang="en-US" sz="1600">
                  <a:solidFill>
                    <a:srgbClr val="000000"/>
                  </a:solidFill>
                </a:rPr>
                <a:t>者美国会计准则第</a:t>
              </a:r>
              <a:r>
                <a:rPr lang="en-US" altLang="zh-CN" sz="1600">
                  <a:solidFill>
                    <a:srgbClr val="000000"/>
                  </a:solidFill>
                </a:rPr>
                <a:t>360</a:t>
              </a:r>
              <a:r>
                <a:rPr lang="zh-CN" altLang="en-US" sz="1600">
                  <a:solidFill>
                    <a:srgbClr val="000000"/>
                  </a:solidFill>
                </a:rPr>
                <a:t>号</a:t>
              </a:r>
            </a:p>
            <a:p>
              <a:r>
                <a:rPr lang="zh-CN" altLang="en-US" sz="1600">
                  <a:solidFill>
                    <a:srgbClr val="000000"/>
                  </a:solidFill>
                </a:rPr>
                <a:t>不动产、厂房与设备</a:t>
              </a:r>
            </a:p>
          </p:txBody>
        </p:sp>
        <p:sp>
          <p:nvSpPr>
            <p:cNvPr id="147463" name="TextBox 7"/>
            <p:cNvSpPr txBox="1">
              <a:spLocks noChangeArrowheads="1"/>
            </p:cNvSpPr>
            <p:nvPr/>
          </p:nvSpPr>
          <p:spPr bwMode="auto">
            <a:xfrm>
              <a:off x="3763963" y="4319392"/>
              <a:ext cx="1403350" cy="336567"/>
            </a:xfrm>
            <a:prstGeom prst="rect">
              <a:avLst/>
            </a:prstGeom>
            <a:noFill/>
            <a:ln w="9525">
              <a:noFill/>
              <a:miter lim="800000"/>
              <a:headEnd/>
              <a:tailEnd/>
            </a:ln>
          </p:spPr>
          <p:txBody>
            <a:bodyPr wrap="none">
              <a:spAutoFit/>
            </a:bodyPr>
            <a:lstStyle/>
            <a:p>
              <a:pPr algn="ctr"/>
              <a:r>
                <a:rPr lang="zh-CN" altLang="en-US" sz="1600">
                  <a:solidFill>
                    <a:srgbClr val="000000"/>
                  </a:solidFill>
                </a:rPr>
                <a:t>租赁会计准则</a:t>
              </a:r>
            </a:p>
          </p:txBody>
        </p:sp>
        <p:sp>
          <p:nvSpPr>
            <p:cNvPr id="147464" name="TextBox 8"/>
            <p:cNvSpPr txBox="1">
              <a:spLocks noChangeArrowheads="1"/>
            </p:cNvSpPr>
            <p:nvPr/>
          </p:nvSpPr>
          <p:spPr bwMode="auto">
            <a:xfrm>
              <a:off x="6227763" y="4319392"/>
              <a:ext cx="1200150" cy="825542"/>
            </a:xfrm>
            <a:prstGeom prst="rect">
              <a:avLst/>
            </a:prstGeom>
            <a:noFill/>
            <a:ln w="9525">
              <a:noFill/>
              <a:miter lim="800000"/>
              <a:headEnd/>
              <a:tailEnd/>
            </a:ln>
          </p:spPr>
          <p:txBody>
            <a:bodyPr wrap="none">
              <a:spAutoFit/>
            </a:bodyPr>
            <a:lstStyle/>
            <a:p>
              <a:pPr algn="ctr"/>
              <a:r>
                <a:rPr lang="zh-CN" altLang="en-US" sz="1600">
                  <a:solidFill>
                    <a:srgbClr val="000000"/>
                  </a:solidFill>
                </a:rPr>
                <a:t>待履行合同</a:t>
              </a:r>
            </a:p>
            <a:p>
              <a:pPr algn="ctr"/>
              <a:r>
                <a:rPr lang="zh-CN" altLang="en-US" sz="1600">
                  <a:solidFill>
                    <a:srgbClr val="000000"/>
                  </a:solidFill>
                </a:rPr>
                <a:t>不予确认</a:t>
              </a:r>
            </a:p>
            <a:p>
              <a:pPr algn="ctr"/>
              <a:endParaRPr lang="zh-CN" altLang="en-US" sz="1600">
                <a:solidFill>
                  <a:srgbClr val="000000"/>
                </a:solidFill>
              </a:endParaRPr>
            </a:p>
          </p:txBody>
        </p:sp>
        <p:sp>
          <p:nvSpPr>
            <p:cNvPr id="147465" name="TextBox 9"/>
            <p:cNvSpPr txBox="1">
              <a:spLocks noChangeArrowheads="1"/>
            </p:cNvSpPr>
            <p:nvPr/>
          </p:nvSpPr>
          <p:spPr bwMode="auto">
            <a:xfrm>
              <a:off x="4794250" y="2055499"/>
              <a:ext cx="1712913" cy="1314518"/>
            </a:xfrm>
            <a:prstGeom prst="rect">
              <a:avLst/>
            </a:prstGeom>
            <a:noFill/>
            <a:ln w="9525">
              <a:noFill/>
              <a:miter lim="800000"/>
              <a:headEnd/>
              <a:tailEnd/>
            </a:ln>
          </p:spPr>
          <p:txBody>
            <a:bodyPr>
              <a:spAutoFit/>
            </a:bodyPr>
            <a:lstStyle/>
            <a:p>
              <a:pPr algn="ctr"/>
              <a:r>
                <a:rPr lang="zh-CN" altLang="en-US" sz="1600">
                  <a:solidFill>
                    <a:srgbClr val="000000"/>
                  </a:solidFill>
                </a:rPr>
                <a:t>以明确的服务行为的实施作为分界线</a:t>
              </a:r>
              <a:endParaRPr lang="en-US" altLang="zh-CN" sz="1600">
                <a:solidFill>
                  <a:srgbClr val="000000"/>
                </a:solidFill>
              </a:endParaRPr>
            </a:p>
            <a:p>
              <a:pPr algn="ctr"/>
              <a:endParaRPr lang="en-US" altLang="zh-CN" sz="1600">
                <a:solidFill>
                  <a:srgbClr val="000000"/>
                </a:solidFill>
              </a:endParaRPr>
            </a:p>
            <a:p>
              <a:pPr algn="ctr"/>
              <a:endParaRPr lang="en-US" altLang="zh-CN" sz="1600">
                <a:solidFill>
                  <a:srgbClr val="000000"/>
                </a:solidFill>
              </a:endParaRPr>
            </a:p>
          </p:txBody>
        </p:sp>
        <p:sp>
          <p:nvSpPr>
            <p:cNvPr id="14" name="Rectangle 13"/>
            <p:cNvSpPr/>
            <p:nvPr/>
          </p:nvSpPr>
          <p:spPr>
            <a:xfrm>
              <a:off x="4538663" y="3043232"/>
              <a:ext cx="3795712" cy="1027399"/>
            </a:xfrm>
            <a:prstGeom prst="rect">
              <a:avLst/>
            </a:prstGeom>
            <a:gradFill flip="none" rotWithShape="0">
              <a:gsLst>
                <a:gs pos="0">
                  <a:schemeClr val="accent2">
                    <a:lumMod val="50000"/>
                    <a:lumOff val="50000"/>
                  </a:schemeClr>
                </a:gs>
                <a:gs pos="50000">
                  <a:schemeClr val="accent1">
                    <a:shade val="67500"/>
                    <a:satMod val="115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a:solidFill>
                  <a:srgbClr val="4F2D7F"/>
                </a:solidFill>
                <a:ea typeface="宋体" pitchFamily="2" charset="-122"/>
              </a:endParaRPr>
            </a:p>
          </p:txBody>
        </p:sp>
        <p:sp>
          <p:nvSpPr>
            <p:cNvPr id="147467" name="Rectangle 14"/>
            <p:cNvSpPr>
              <a:spLocks noChangeArrowheads="1"/>
            </p:cNvSpPr>
            <p:nvPr/>
          </p:nvSpPr>
          <p:spPr bwMode="auto">
            <a:xfrm rot="10800000">
              <a:off x="796925" y="3043555"/>
              <a:ext cx="3741738" cy="1026160"/>
            </a:xfrm>
            <a:prstGeom prst="rect">
              <a:avLst/>
            </a:prstGeom>
            <a:gradFill rotWithShape="1">
              <a:gsLst>
                <a:gs pos="0">
                  <a:srgbClr val="4F2D7F"/>
                </a:gs>
                <a:gs pos="100000">
                  <a:srgbClr val="FFFFFF"/>
                </a:gs>
              </a:gsLst>
              <a:lin ang="10800000" scaled="1"/>
            </a:gradFill>
            <a:ln w="25400" algn="ctr">
              <a:solidFill>
                <a:srgbClr val="BCBCBC"/>
              </a:solidFill>
              <a:miter lim="800000"/>
              <a:headEnd/>
              <a:tailEnd/>
            </a:ln>
          </p:spPr>
          <p:txBody>
            <a:bodyPr rot="10800000" anchor="ctr"/>
            <a:lstStyle/>
            <a:p>
              <a:pPr algn="ctr"/>
              <a:endParaRPr lang="en-US" altLang="zh-CN" sz="2800">
                <a:solidFill>
                  <a:srgbClr val="4F2D7F"/>
                </a:solidFill>
              </a:endParaRPr>
            </a:p>
          </p:txBody>
        </p:sp>
        <p:cxnSp>
          <p:nvCxnSpPr>
            <p:cNvPr id="17" name="Straight Connector 16"/>
            <p:cNvCxnSpPr/>
            <p:nvPr/>
          </p:nvCxnSpPr>
          <p:spPr>
            <a:xfrm rot="5400000">
              <a:off x="4045604" y="3556932"/>
              <a:ext cx="1005167"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47469" name="Rectangle 20"/>
            <p:cNvSpPr>
              <a:spLocks noChangeArrowheads="1"/>
            </p:cNvSpPr>
            <p:nvPr/>
          </p:nvSpPr>
          <p:spPr bwMode="auto">
            <a:xfrm>
              <a:off x="6373813" y="3150931"/>
              <a:ext cx="1743075" cy="762039"/>
            </a:xfrm>
            <a:prstGeom prst="rect">
              <a:avLst/>
            </a:prstGeom>
            <a:noFill/>
            <a:ln w="9525">
              <a:noFill/>
              <a:miter lim="800000"/>
              <a:headEnd/>
              <a:tailEnd/>
            </a:ln>
          </p:spPr>
          <p:txBody>
            <a:bodyPr>
              <a:spAutoFit/>
            </a:bodyPr>
            <a:lstStyle/>
            <a:p>
              <a:r>
                <a:rPr lang="zh-CN" altLang="en-US" sz="2000">
                  <a:solidFill>
                    <a:srgbClr val="000000"/>
                  </a:solidFill>
                </a:rPr>
                <a:t>购买某一服务</a:t>
              </a:r>
              <a:endParaRPr lang="en-US" altLang="zh-CN" sz="2000">
                <a:solidFill>
                  <a:srgbClr val="000000"/>
                </a:solidFill>
              </a:endParaRPr>
            </a:p>
            <a:p>
              <a:endParaRPr lang="zh-CN" altLang="en-US" sz="2400">
                <a:solidFill>
                  <a:srgbClr val="000000"/>
                </a:solidFill>
              </a:endParaRPr>
            </a:p>
          </p:txBody>
        </p:sp>
        <p:sp>
          <p:nvSpPr>
            <p:cNvPr id="147470" name="Rectangle 21"/>
            <p:cNvSpPr>
              <a:spLocks noChangeArrowheads="1"/>
            </p:cNvSpPr>
            <p:nvPr/>
          </p:nvSpPr>
          <p:spPr bwMode="auto">
            <a:xfrm>
              <a:off x="3810000" y="3150931"/>
              <a:ext cx="1514475" cy="701711"/>
            </a:xfrm>
            <a:prstGeom prst="rect">
              <a:avLst/>
            </a:prstGeom>
            <a:noFill/>
            <a:ln w="9525">
              <a:noFill/>
              <a:miter lim="800000"/>
              <a:headEnd/>
              <a:tailEnd/>
            </a:ln>
          </p:spPr>
          <p:txBody>
            <a:bodyPr>
              <a:spAutoFit/>
            </a:bodyPr>
            <a:lstStyle/>
            <a:p>
              <a:r>
                <a:rPr lang="zh-CN" altLang="en-US" sz="2000">
                  <a:solidFill>
                    <a:srgbClr val="000000"/>
                  </a:solidFill>
                </a:rPr>
                <a:t>拥有使用权的资产</a:t>
              </a:r>
            </a:p>
          </p:txBody>
        </p:sp>
        <p:sp>
          <p:nvSpPr>
            <p:cNvPr id="147471" name="Rectangle 22"/>
            <p:cNvSpPr>
              <a:spLocks noChangeArrowheads="1"/>
            </p:cNvSpPr>
            <p:nvPr/>
          </p:nvSpPr>
          <p:spPr bwMode="auto">
            <a:xfrm>
              <a:off x="1165225" y="3150931"/>
              <a:ext cx="1612900" cy="701711"/>
            </a:xfrm>
            <a:prstGeom prst="rect">
              <a:avLst/>
            </a:prstGeom>
            <a:noFill/>
            <a:ln w="9525">
              <a:noFill/>
              <a:miter lim="800000"/>
              <a:headEnd/>
              <a:tailEnd/>
            </a:ln>
          </p:spPr>
          <p:txBody>
            <a:bodyPr>
              <a:spAutoFit/>
            </a:bodyPr>
            <a:lstStyle/>
            <a:p>
              <a:r>
                <a:rPr lang="zh-CN" altLang="en-US" sz="2000">
                  <a:solidFill>
                    <a:srgbClr val="000000"/>
                  </a:solidFill>
                </a:rPr>
                <a:t>购买某一货物</a:t>
              </a:r>
              <a:endParaRPr lang="zh-CN" altLang="en-US" sz="2400">
                <a:solidFill>
                  <a:srgbClr val="000000"/>
                </a:solidFill>
              </a:endParaRPr>
            </a:p>
          </p:txBody>
        </p:sp>
        <p:cxnSp>
          <p:nvCxnSpPr>
            <p:cNvPr id="25" name="Straight Connector 24"/>
            <p:cNvCxnSpPr/>
            <p:nvPr/>
          </p:nvCxnSpPr>
          <p:spPr>
            <a:xfrm rot="5400000">
              <a:off x="2169020" y="3903103"/>
              <a:ext cx="2148485" cy="0"/>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4596307" y="3906279"/>
              <a:ext cx="2148485" cy="0"/>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Title 1"/>
          <p:cNvSpPr>
            <a:spLocks noGrp="1"/>
          </p:cNvSpPr>
          <p:nvPr>
            <p:ph type="title"/>
          </p:nvPr>
        </p:nvSpPr>
        <p:spPr/>
        <p:txBody>
          <a:bodyPr/>
          <a:lstStyle/>
          <a:p>
            <a:pPr eaLnBrk="1" hangingPunct="1"/>
            <a:r>
              <a:rPr lang="zh-CN" altLang="en-US" smtClean="0">
                <a:ea typeface="宋体" charset="-122"/>
              </a:rPr>
              <a:t>使用权资产模式正在崩溃</a:t>
            </a:r>
            <a:r>
              <a:rPr lang="en-US" altLang="zh-CN" smtClean="0">
                <a:ea typeface="宋体" charset="-122"/>
              </a:rPr>
              <a:t/>
            </a:r>
            <a:br>
              <a:rPr lang="en-US" altLang="zh-CN" smtClean="0">
                <a:ea typeface="宋体" charset="-122"/>
              </a:rPr>
            </a:br>
            <a:endParaRPr lang="en-US" altLang="zh-CN" smtClean="0">
              <a:ea typeface="宋体" charset="-122"/>
            </a:endParaRPr>
          </a:p>
        </p:txBody>
      </p:sp>
      <p:grpSp>
        <p:nvGrpSpPr>
          <p:cNvPr id="149507" name="Group 18"/>
          <p:cNvGrpSpPr>
            <a:grpSpLocks/>
          </p:cNvGrpSpPr>
          <p:nvPr/>
        </p:nvGrpSpPr>
        <p:grpSpPr bwMode="auto">
          <a:xfrm>
            <a:off x="838200" y="1905000"/>
            <a:ext cx="7537450" cy="3019425"/>
            <a:chOff x="796925" y="1905000"/>
            <a:chExt cx="7537450" cy="3019999"/>
          </a:xfrm>
        </p:grpSpPr>
        <p:sp>
          <p:nvSpPr>
            <p:cNvPr id="149508" name="TextBox 9"/>
            <p:cNvSpPr txBox="1">
              <a:spLocks noChangeArrowheads="1"/>
            </p:cNvSpPr>
            <p:nvPr/>
          </p:nvSpPr>
          <p:spPr bwMode="auto">
            <a:xfrm>
              <a:off x="5140325" y="1905000"/>
              <a:ext cx="2133600" cy="831155"/>
            </a:xfrm>
            <a:prstGeom prst="rect">
              <a:avLst/>
            </a:prstGeom>
            <a:noFill/>
            <a:ln w="9525">
              <a:noFill/>
              <a:miter lim="800000"/>
              <a:headEnd/>
              <a:tailEnd/>
            </a:ln>
          </p:spPr>
          <p:txBody>
            <a:bodyPr>
              <a:spAutoFit/>
            </a:bodyPr>
            <a:lstStyle/>
            <a:p>
              <a:pPr algn="ctr"/>
              <a:r>
                <a:rPr lang="zh-CN" altLang="en-US" sz="1600">
                  <a:solidFill>
                    <a:srgbClr val="000000"/>
                  </a:solidFill>
                </a:rPr>
                <a:t>将服务与收入确认相区分的分界线</a:t>
              </a:r>
              <a:endParaRPr lang="en-US" altLang="zh-CN" sz="1600">
                <a:solidFill>
                  <a:srgbClr val="000000"/>
                </a:solidFill>
              </a:endParaRPr>
            </a:p>
            <a:p>
              <a:pPr algn="ctr"/>
              <a:endParaRPr lang="en-US" altLang="zh-CN" sz="1600">
                <a:solidFill>
                  <a:srgbClr val="000000"/>
                </a:solidFill>
              </a:endParaRPr>
            </a:p>
          </p:txBody>
        </p:sp>
        <p:sp>
          <p:nvSpPr>
            <p:cNvPr id="149509" name="TextBox 5"/>
            <p:cNvSpPr txBox="1">
              <a:spLocks noChangeArrowheads="1"/>
            </p:cNvSpPr>
            <p:nvPr/>
          </p:nvSpPr>
          <p:spPr bwMode="auto">
            <a:xfrm>
              <a:off x="2057400" y="1981214"/>
              <a:ext cx="2208213" cy="336615"/>
            </a:xfrm>
            <a:prstGeom prst="rect">
              <a:avLst/>
            </a:prstGeom>
            <a:noFill/>
            <a:ln w="9525">
              <a:noFill/>
              <a:miter lim="800000"/>
              <a:headEnd/>
              <a:tailEnd/>
            </a:ln>
          </p:spPr>
          <p:txBody>
            <a:bodyPr>
              <a:spAutoFit/>
            </a:bodyPr>
            <a:lstStyle/>
            <a:p>
              <a:pPr algn="ctr"/>
              <a:r>
                <a:rPr lang="zh-CN" altLang="en-US" sz="1600">
                  <a:solidFill>
                    <a:srgbClr val="000000"/>
                  </a:solidFill>
                </a:rPr>
                <a:t>尚待确定的分界线</a:t>
              </a:r>
            </a:p>
          </p:txBody>
        </p:sp>
        <p:sp>
          <p:nvSpPr>
            <p:cNvPr id="149510" name="TextBox 6"/>
            <p:cNvSpPr txBox="1">
              <a:spLocks noChangeArrowheads="1"/>
            </p:cNvSpPr>
            <p:nvPr/>
          </p:nvSpPr>
          <p:spPr bwMode="auto">
            <a:xfrm>
              <a:off x="981075" y="4318459"/>
              <a:ext cx="1403350" cy="581135"/>
            </a:xfrm>
            <a:prstGeom prst="rect">
              <a:avLst/>
            </a:prstGeom>
            <a:noFill/>
            <a:ln w="9525">
              <a:noFill/>
              <a:miter lim="800000"/>
              <a:headEnd/>
              <a:tailEnd/>
            </a:ln>
          </p:spPr>
          <p:txBody>
            <a:bodyPr wrap="none">
              <a:spAutoFit/>
            </a:bodyPr>
            <a:lstStyle/>
            <a:p>
              <a:r>
                <a:rPr lang="zh-CN" altLang="en-US" sz="1600">
                  <a:solidFill>
                    <a:srgbClr val="000000"/>
                  </a:solidFill>
                </a:rPr>
                <a:t>使用权资产，</a:t>
              </a:r>
            </a:p>
            <a:p>
              <a:r>
                <a:rPr lang="zh-CN" altLang="en-US" sz="1600">
                  <a:solidFill>
                    <a:srgbClr val="000000"/>
                  </a:solidFill>
                </a:rPr>
                <a:t>负债摊销</a:t>
              </a:r>
              <a:endParaRPr lang="en-US" altLang="zh-CN" sz="1600">
                <a:solidFill>
                  <a:srgbClr val="000000"/>
                </a:solidFill>
              </a:endParaRPr>
            </a:p>
          </p:txBody>
        </p:sp>
        <p:sp>
          <p:nvSpPr>
            <p:cNvPr id="149511" name="TextBox 7"/>
            <p:cNvSpPr txBox="1">
              <a:spLocks noChangeArrowheads="1"/>
            </p:cNvSpPr>
            <p:nvPr/>
          </p:nvSpPr>
          <p:spPr bwMode="auto">
            <a:xfrm>
              <a:off x="3895725" y="4343864"/>
              <a:ext cx="1200150" cy="336614"/>
            </a:xfrm>
            <a:prstGeom prst="rect">
              <a:avLst/>
            </a:prstGeom>
            <a:noFill/>
            <a:ln w="9525">
              <a:noFill/>
              <a:miter lim="800000"/>
              <a:headEnd/>
              <a:tailEnd/>
            </a:ln>
          </p:spPr>
          <p:txBody>
            <a:bodyPr wrap="none">
              <a:spAutoFit/>
            </a:bodyPr>
            <a:lstStyle/>
            <a:p>
              <a:pPr algn="ctr"/>
              <a:r>
                <a:rPr lang="zh-CN" altLang="en-US" sz="1600">
                  <a:solidFill>
                    <a:srgbClr val="000000"/>
                  </a:solidFill>
                </a:rPr>
                <a:t>直线确认？</a:t>
              </a:r>
              <a:endParaRPr lang="en-US" altLang="zh-CN" sz="1600">
                <a:solidFill>
                  <a:srgbClr val="000000"/>
                </a:solidFill>
              </a:endParaRPr>
            </a:p>
          </p:txBody>
        </p:sp>
        <p:sp>
          <p:nvSpPr>
            <p:cNvPr id="149512" name="TextBox 8"/>
            <p:cNvSpPr txBox="1">
              <a:spLocks noChangeArrowheads="1"/>
            </p:cNvSpPr>
            <p:nvPr/>
          </p:nvSpPr>
          <p:spPr bwMode="auto">
            <a:xfrm>
              <a:off x="6742113" y="4343863"/>
              <a:ext cx="1200150" cy="581136"/>
            </a:xfrm>
            <a:prstGeom prst="rect">
              <a:avLst/>
            </a:prstGeom>
            <a:noFill/>
            <a:ln w="9525">
              <a:noFill/>
              <a:miter lim="800000"/>
              <a:headEnd/>
              <a:tailEnd/>
            </a:ln>
          </p:spPr>
          <p:txBody>
            <a:bodyPr wrap="none">
              <a:spAutoFit/>
            </a:bodyPr>
            <a:lstStyle/>
            <a:p>
              <a:pPr algn="ctr"/>
              <a:r>
                <a:rPr lang="zh-CN" altLang="en-US" sz="1600">
                  <a:solidFill>
                    <a:srgbClr val="000000"/>
                  </a:solidFill>
                </a:rPr>
                <a:t>待履行合同</a:t>
              </a:r>
            </a:p>
            <a:p>
              <a:pPr algn="ctr"/>
              <a:r>
                <a:rPr lang="zh-CN" altLang="en-US" sz="1600">
                  <a:solidFill>
                    <a:srgbClr val="000000"/>
                  </a:solidFill>
                </a:rPr>
                <a:t>不予确认</a:t>
              </a:r>
            </a:p>
          </p:txBody>
        </p:sp>
        <p:sp>
          <p:nvSpPr>
            <p:cNvPr id="14" name="Rectangle 13"/>
            <p:cNvSpPr/>
            <p:nvPr/>
          </p:nvSpPr>
          <p:spPr>
            <a:xfrm>
              <a:off x="4538663" y="3043454"/>
              <a:ext cx="3795712" cy="1025720"/>
            </a:xfrm>
            <a:prstGeom prst="rect">
              <a:avLst/>
            </a:prstGeom>
            <a:gradFill flip="none" rotWithShape="0">
              <a:gsLst>
                <a:gs pos="0">
                  <a:schemeClr val="accent2">
                    <a:lumMod val="50000"/>
                    <a:lumOff val="50000"/>
                  </a:schemeClr>
                </a:gs>
                <a:gs pos="50000">
                  <a:schemeClr val="accent1">
                    <a:shade val="67500"/>
                    <a:satMod val="115000"/>
                  </a:schemeClr>
                </a:gs>
                <a:gs pos="100000">
                  <a:schemeClr val="accent1">
                    <a:shade val="100000"/>
                    <a:satMod val="115000"/>
                  </a:schemeClr>
                </a:gs>
              </a:gsLst>
              <a:lin ang="10800000" scaled="0"/>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a:solidFill>
                  <a:srgbClr val="4F2D7F"/>
                </a:solidFill>
                <a:ea typeface="宋体" pitchFamily="2" charset="-122"/>
              </a:endParaRPr>
            </a:p>
          </p:txBody>
        </p:sp>
        <p:sp>
          <p:nvSpPr>
            <p:cNvPr id="15" name="Rectangle 14"/>
            <p:cNvSpPr/>
            <p:nvPr/>
          </p:nvSpPr>
          <p:spPr>
            <a:xfrm rot="10800000">
              <a:off x="796925" y="3043454"/>
              <a:ext cx="3741738" cy="1025720"/>
            </a:xfrm>
            <a:prstGeom prst="rect">
              <a:avLst/>
            </a:prstGeom>
            <a:gradFill flip="none" rotWithShape="1">
              <a:gsLst>
                <a:gs pos="0">
                  <a:srgbClr val="4F2D7F"/>
                </a:gs>
                <a:gs pos="100000">
                  <a:schemeClr val="accent1">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zh-CN" sz="2800">
                <a:solidFill>
                  <a:srgbClr val="4F2D7F"/>
                </a:solidFill>
                <a:ea typeface="宋体" pitchFamily="2" charset="-122"/>
              </a:endParaRPr>
            </a:p>
          </p:txBody>
        </p:sp>
        <p:cxnSp>
          <p:nvCxnSpPr>
            <p:cNvPr id="17" name="Straight Connector 16"/>
            <p:cNvCxnSpPr/>
            <p:nvPr/>
          </p:nvCxnSpPr>
          <p:spPr>
            <a:xfrm rot="5400000">
              <a:off x="4046443" y="3556314"/>
              <a:ext cx="1003491"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49516" name="Rectangle 20"/>
            <p:cNvSpPr>
              <a:spLocks noChangeArrowheads="1"/>
            </p:cNvSpPr>
            <p:nvPr/>
          </p:nvSpPr>
          <p:spPr bwMode="auto">
            <a:xfrm>
              <a:off x="6373813" y="3151425"/>
              <a:ext cx="1743075" cy="822481"/>
            </a:xfrm>
            <a:prstGeom prst="rect">
              <a:avLst/>
            </a:prstGeom>
            <a:noFill/>
            <a:ln w="9525">
              <a:noFill/>
              <a:miter lim="800000"/>
              <a:headEnd/>
              <a:tailEnd/>
            </a:ln>
          </p:spPr>
          <p:txBody>
            <a:bodyPr>
              <a:spAutoFit/>
            </a:bodyPr>
            <a:lstStyle/>
            <a:p>
              <a:r>
                <a:rPr lang="zh-CN" altLang="en-US" sz="2400">
                  <a:solidFill>
                    <a:srgbClr val="000000"/>
                  </a:solidFill>
                </a:rPr>
                <a:t>购买某一服务</a:t>
              </a:r>
            </a:p>
          </p:txBody>
        </p:sp>
        <p:sp>
          <p:nvSpPr>
            <p:cNvPr id="149517" name="Rectangle 21"/>
            <p:cNvSpPr>
              <a:spLocks noChangeArrowheads="1"/>
            </p:cNvSpPr>
            <p:nvPr/>
          </p:nvSpPr>
          <p:spPr bwMode="auto">
            <a:xfrm>
              <a:off x="3429000" y="3124432"/>
              <a:ext cx="1981200" cy="457287"/>
            </a:xfrm>
            <a:prstGeom prst="rect">
              <a:avLst/>
            </a:prstGeom>
            <a:noFill/>
            <a:ln w="9525">
              <a:noFill/>
              <a:miter lim="800000"/>
              <a:headEnd/>
              <a:tailEnd/>
            </a:ln>
          </p:spPr>
          <p:txBody>
            <a:bodyPr>
              <a:spAutoFit/>
            </a:bodyPr>
            <a:lstStyle/>
            <a:p>
              <a:r>
                <a:rPr lang="zh-CN" altLang="en-US" sz="2400">
                  <a:solidFill>
                    <a:srgbClr val="000000"/>
                  </a:solidFill>
                </a:rPr>
                <a:t>其他租赁</a:t>
              </a:r>
            </a:p>
          </p:txBody>
        </p:sp>
        <p:sp>
          <p:nvSpPr>
            <p:cNvPr id="149518" name="Rectangle 22"/>
            <p:cNvSpPr>
              <a:spLocks noChangeArrowheads="1"/>
            </p:cNvSpPr>
            <p:nvPr/>
          </p:nvSpPr>
          <p:spPr bwMode="auto">
            <a:xfrm>
              <a:off x="1165225" y="3151425"/>
              <a:ext cx="1612900" cy="822481"/>
            </a:xfrm>
            <a:prstGeom prst="rect">
              <a:avLst/>
            </a:prstGeom>
            <a:noFill/>
            <a:ln w="9525">
              <a:noFill/>
              <a:miter lim="800000"/>
              <a:headEnd/>
              <a:tailEnd/>
            </a:ln>
          </p:spPr>
          <p:txBody>
            <a:bodyPr>
              <a:spAutoFit/>
            </a:bodyPr>
            <a:lstStyle/>
            <a:p>
              <a:r>
                <a:rPr lang="zh-CN" altLang="en-US" sz="2400">
                  <a:solidFill>
                    <a:srgbClr val="000000"/>
                  </a:solidFill>
                </a:rPr>
                <a:t>融资租赁	</a:t>
              </a:r>
            </a:p>
          </p:txBody>
        </p:sp>
        <p:cxnSp>
          <p:nvCxnSpPr>
            <p:cNvPr id="25" name="Straight Connector 24"/>
            <p:cNvCxnSpPr/>
            <p:nvPr/>
          </p:nvCxnSpPr>
          <p:spPr>
            <a:xfrm rot="5400000">
              <a:off x="1973852" y="3741293"/>
              <a:ext cx="2148296" cy="0"/>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5056777" y="3817508"/>
              <a:ext cx="2148296" cy="0"/>
            </a:xfrm>
            <a:prstGeom prst="line">
              <a:avLst/>
            </a:prstGeom>
            <a:ln w="50800">
              <a:solidFill>
                <a:srgbClr val="4F2D7F"/>
              </a:solidFill>
              <a:prstDash val="dash"/>
            </a:ln>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1554" name="Picture 4" descr="office_black.jpg"/>
          <p:cNvPicPr>
            <a:picLocks/>
          </p:cNvPicPr>
          <p:nvPr/>
        </p:nvPicPr>
        <p:blipFill>
          <a:blip r:embed="rId5"/>
          <a:srcRect/>
          <a:stretch>
            <a:fillRect/>
          </a:stretch>
        </p:blipFill>
        <p:spPr bwMode="auto">
          <a:xfrm>
            <a:off x="6019800" y="3352800"/>
            <a:ext cx="2879725" cy="2879725"/>
          </a:xfrm>
          <a:prstGeom prst="rect">
            <a:avLst/>
          </a:prstGeom>
          <a:noFill/>
          <a:ln w="9525">
            <a:noFill/>
            <a:miter lim="800000"/>
            <a:headEnd/>
            <a:tailEnd/>
          </a:ln>
        </p:spPr>
      </p:pic>
      <p:sp>
        <p:nvSpPr>
          <p:cNvPr id="151555" name="Rectangle 2"/>
          <p:cNvSpPr>
            <a:spLocks noGrp="1" noChangeArrowheads="1"/>
          </p:cNvSpPr>
          <p:nvPr>
            <p:ph type="title"/>
          </p:nvPr>
        </p:nvSpPr>
        <p:spPr/>
        <p:txBody>
          <a:bodyPr/>
          <a:lstStyle/>
          <a:p>
            <a:pPr eaLnBrk="1" hangingPunct="1">
              <a:spcBef>
                <a:spcPts val="600"/>
              </a:spcBef>
            </a:pPr>
            <a:r>
              <a:rPr lang="zh-CN" altLang="en-US" smtClean="0">
                <a:ea typeface="宋体" charset="-122"/>
              </a:rPr>
              <a:t>租赁</a:t>
            </a:r>
            <a:r>
              <a:rPr lang="zh-CN" altLang="en-US" sz="2400" smtClean="0">
                <a:ea typeface="宋体" charset="-122"/>
              </a:rPr>
              <a:t/>
            </a:r>
            <a:br>
              <a:rPr lang="zh-CN" altLang="en-US" sz="2400" smtClean="0">
                <a:ea typeface="宋体" charset="-122"/>
              </a:rPr>
            </a:br>
            <a:r>
              <a:rPr lang="zh-CN" altLang="en-US" sz="2400" smtClean="0">
                <a:ea typeface="宋体" charset="-122"/>
              </a:rPr>
              <a:t/>
            </a:r>
            <a:br>
              <a:rPr lang="zh-CN" altLang="en-US" sz="2400" smtClean="0">
                <a:ea typeface="宋体" charset="-122"/>
              </a:rPr>
            </a:br>
            <a:r>
              <a:rPr lang="zh-CN" altLang="en-US" sz="2400" smtClean="0">
                <a:ea typeface="宋体" charset="-122"/>
              </a:rPr>
              <a:t>案例</a:t>
            </a:r>
            <a:r>
              <a:rPr lang="en-US" altLang="zh-CN" sz="2300" smtClean="0">
                <a:ea typeface="宋体" charset="-122"/>
              </a:rPr>
              <a:t> – </a:t>
            </a:r>
            <a:r>
              <a:rPr lang="zh-CN" altLang="en-US" sz="2300" smtClean="0">
                <a:ea typeface="宋体" charset="-122"/>
              </a:rPr>
              <a:t>承租人会计</a:t>
            </a:r>
          </a:p>
        </p:txBody>
      </p:sp>
      <p:sp>
        <p:nvSpPr>
          <p:cNvPr id="151556" name="Text Placeholder 3"/>
          <p:cNvSpPr>
            <a:spLocks noGrp="1"/>
          </p:cNvSpPr>
          <p:nvPr>
            <p:ph type="body" idx="1"/>
          </p:nvPr>
        </p:nvSpPr>
        <p:spPr/>
        <p:txBody>
          <a:bodyPr/>
          <a:lstStyle/>
          <a:p>
            <a:pPr eaLnBrk="1" hangingPunct="1">
              <a:lnSpc>
                <a:spcPct val="150000"/>
              </a:lnSpc>
              <a:buClr>
                <a:schemeClr val="tx1"/>
              </a:buClr>
            </a:pPr>
            <a:r>
              <a:rPr lang="zh-CN" altLang="en-US" sz="2400" smtClean="0">
                <a:ea typeface="宋体" charset="-122"/>
              </a:rPr>
              <a:t>租赁办公场所，租期</a:t>
            </a:r>
            <a:r>
              <a:rPr lang="en-US" altLang="zh-CN" sz="2400" smtClean="0">
                <a:ea typeface="宋体" charset="-122"/>
              </a:rPr>
              <a:t>5</a:t>
            </a:r>
            <a:r>
              <a:rPr lang="zh-CN" altLang="en-US" sz="2400" smtClean="0">
                <a:ea typeface="宋体" charset="-122"/>
              </a:rPr>
              <a:t>年，按照市场价格，续租</a:t>
            </a:r>
            <a:r>
              <a:rPr lang="en-US" altLang="zh-CN" sz="2400" smtClean="0">
                <a:ea typeface="宋体" charset="-122"/>
              </a:rPr>
              <a:t>5</a:t>
            </a:r>
            <a:r>
              <a:rPr lang="zh-CN" altLang="en-US" sz="2400" smtClean="0">
                <a:ea typeface="宋体" charset="-122"/>
              </a:rPr>
              <a:t>年</a:t>
            </a:r>
            <a:endParaRPr lang="en-US" altLang="zh-CN" sz="2400" smtClean="0">
              <a:ea typeface="宋体" charset="-122"/>
            </a:endParaRPr>
          </a:p>
          <a:p>
            <a:pPr eaLnBrk="1" hangingPunct="1">
              <a:lnSpc>
                <a:spcPct val="150000"/>
              </a:lnSpc>
              <a:buClr>
                <a:schemeClr val="tx1"/>
              </a:buClr>
            </a:pPr>
            <a:r>
              <a:rPr lang="zh-CN" altLang="en-US" sz="2400" smtClean="0">
                <a:ea typeface="宋体" charset="-122"/>
              </a:rPr>
              <a:t>初始每月租金为</a:t>
            </a:r>
            <a:r>
              <a:rPr lang="en-US" altLang="zh-CN" sz="2400" smtClean="0">
                <a:ea typeface="宋体" charset="-122"/>
              </a:rPr>
              <a:t>10</a:t>
            </a:r>
            <a:r>
              <a:rPr lang="zh-CN" altLang="en-US" sz="2400" smtClean="0">
                <a:ea typeface="宋体" charset="-122"/>
              </a:rPr>
              <a:t>万美元</a:t>
            </a:r>
          </a:p>
          <a:p>
            <a:pPr eaLnBrk="1" hangingPunct="1">
              <a:lnSpc>
                <a:spcPct val="150000"/>
              </a:lnSpc>
              <a:buClr>
                <a:schemeClr val="tx1"/>
              </a:buClr>
            </a:pPr>
            <a:r>
              <a:rPr lang="zh-CN" altLang="en-US" sz="2400" smtClean="0">
                <a:ea typeface="宋体" charset="-122"/>
              </a:rPr>
              <a:t>租金每年增长</a:t>
            </a:r>
            <a:r>
              <a:rPr lang="en-US" altLang="zh-CN" sz="2400" smtClean="0">
                <a:ea typeface="宋体" charset="-122"/>
              </a:rPr>
              <a:t>2%</a:t>
            </a:r>
          </a:p>
          <a:p>
            <a:pPr eaLnBrk="1" hangingPunct="1">
              <a:lnSpc>
                <a:spcPct val="150000"/>
              </a:lnSpc>
              <a:buClr>
                <a:schemeClr val="tx1"/>
              </a:buClr>
            </a:pPr>
            <a:r>
              <a:rPr lang="zh-CN" altLang="en-US" sz="2400" smtClean="0">
                <a:ea typeface="宋体" charset="-122"/>
              </a:rPr>
              <a:t>承租人的新增借款利率为</a:t>
            </a:r>
            <a:r>
              <a:rPr lang="en-US" altLang="zh-CN" sz="2400" smtClean="0">
                <a:ea typeface="宋体" charset="-122"/>
              </a:rPr>
              <a:t>9%</a:t>
            </a:r>
          </a:p>
          <a:p>
            <a:pPr eaLnBrk="1" hangingPunct="1">
              <a:buClr>
                <a:schemeClr val="tx1"/>
              </a:buClr>
              <a:buFontTx/>
              <a:buNone/>
            </a:pPr>
            <a:endParaRPr lang="en-US" altLang="zh-CN" sz="2400" smtClean="0">
              <a:ea typeface="宋体" charset="-122"/>
            </a:endParaRPr>
          </a:p>
        </p:txBody>
      </p:sp>
    </p:spTree>
    <p:custDataLst>
      <p:tags r:id="rId2"/>
    </p:custData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02" name="Title 3"/>
          <p:cNvSpPr>
            <a:spLocks noGrp="1"/>
          </p:cNvSpPr>
          <p:nvPr>
            <p:ph type="title"/>
          </p:nvPr>
        </p:nvSpPr>
        <p:spPr/>
        <p:txBody>
          <a:bodyPr/>
          <a:lstStyle/>
          <a:p>
            <a:pPr eaLnBrk="1" hangingPunct="1"/>
            <a:r>
              <a:rPr lang="zh-CN" altLang="en-US" smtClean="0">
                <a:ea typeface="宋体" charset="-122"/>
              </a:rPr>
              <a:t>损益表</a:t>
            </a:r>
            <a:br>
              <a:rPr lang="zh-CN" altLang="en-US" smtClean="0">
                <a:ea typeface="宋体" charset="-122"/>
              </a:rPr>
            </a:br>
            <a:r>
              <a:rPr lang="zh-CN" altLang="en-US" smtClean="0">
                <a:ea typeface="宋体" charset="-122"/>
              </a:rPr>
              <a:t>前置的承租人的费用、出租人的收入</a:t>
            </a:r>
            <a:r>
              <a:rPr lang="en-US" altLang="zh-CN" smtClean="0">
                <a:ea typeface="宋体" charset="-122"/>
              </a:rPr>
              <a:t/>
            </a:r>
            <a:br>
              <a:rPr lang="en-US" altLang="zh-CN" smtClean="0">
                <a:ea typeface="宋体" charset="-122"/>
              </a:rPr>
            </a:br>
            <a:endParaRPr lang="en-US" altLang="zh-CN" smtClean="0">
              <a:ea typeface="宋体" charset="-122"/>
            </a:endParaRPr>
          </a:p>
        </p:txBody>
      </p:sp>
      <p:grpSp>
        <p:nvGrpSpPr>
          <p:cNvPr id="153603" name="Group 5"/>
          <p:cNvGrpSpPr>
            <a:grpSpLocks noChangeAspect="1"/>
          </p:cNvGrpSpPr>
          <p:nvPr/>
        </p:nvGrpSpPr>
        <p:grpSpPr bwMode="auto">
          <a:xfrm>
            <a:off x="954088" y="2093913"/>
            <a:ext cx="7107237" cy="3938587"/>
            <a:chOff x="601" y="1319"/>
            <a:chExt cx="4477" cy="2481"/>
          </a:xfrm>
        </p:grpSpPr>
        <p:sp>
          <p:nvSpPr>
            <p:cNvPr id="153604" name="AutoShape 4"/>
            <p:cNvSpPr>
              <a:spLocks noChangeAspect="1" noChangeArrowheads="1" noTextEdit="1"/>
            </p:cNvSpPr>
            <p:nvPr/>
          </p:nvSpPr>
          <p:spPr bwMode="auto">
            <a:xfrm>
              <a:off x="601" y="1319"/>
              <a:ext cx="4125" cy="2481"/>
            </a:xfrm>
            <a:prstGeom prst="rect">
              <a:avLst/>
            </a:prstGeom>
            <a:noFill/>
            <a:ln w="9525">
              <a:noFill/>
              <a:miter lim="800000"/>
              <a:headEnd/>
              <a:tailEnd/>
            </a:ln>
          </p:spPr>
          <p:txBody>
            <a:bodyPr/>
            <a:lstStyle/>
            <a:p>
              <a:endParaRPr lang="zh-CN" altLang="en-US"/>
            </a:p>
          </p:txBody>
        </p:sp>
        <p:sp>
          <p:nvSpPr>
            <p:cNvPr id="153605" name="Rectangle 6"/>
            <p:cNvSpPr>
              <a:spLocks noChangeArrowheads="1"/>
            </p:cNvSpPr>
            <p:nvPr/>
          </p:nvSpPr>
          <p:spPr bwMode="auto">
            <a:xfrm>
              <a:off x="605" y="1323"/>
              <a:ext cx="4108" cy="2464"/>
            </a:xfrm>
            <a:prstGeom prst="rect">
              <a:avLst/>
            </a:prstGeom>
            <a:solidFill>
              <a:srgbClr val="FFFFFF"/>
            </a:solidFill>
            <a:ln w="9525">
              <a:noFill/>
              <a:miter lim="800000"/>
              <a:headEnd/>
              <a:tailEnd/>
            </a:ln>
          </p:spPr>
          <p:txBody>
            <a:bodyPr/>
            <a:lstStyle/>
            <a:p>
              <a:endParaRPr lang="zh-CN" altLang="en-US" sz="2800">
                <a:solidFill>
                  <a:srgbClr val="000000"/>
                </a:solidFill>
              </a:endParaRPr>
            </a:p>
          </p:txBody>
        </p:sp>
        <p:sp>
          <p:nvSpPr>
            <p:cNvPr id="153606" name="Rectangle 7"/>
            <p:cNvSpPr>
              <a:spLocks noChangeArrowheads="1"/>
            </p:cNvSpPr>
            <p:nvPr/>
          </p:nvSpPr>
          <p:spPr bwMode="auto">
            <a:xfrm>
              <a:off x="1358" y="1802"/>
              <a:ext cx="2140" cy="1369"/>
            </a:xfrm>
            <a:prstGeom prst="rect">
              <a:avLst/>
            </a:prstGeom>
            <a:solidFill>
              <a:srgbClr val="FFFFFF"/>
            </a:solidFill>
            <a:ln w="9525">
              <a:noFill/>
              <a:miter lim="800000"/>
              <a:headEnd/>
              <a:tailEnd/>
            </a:ln>
          </p:spPr>
          <p:txBody>
            <a:bodyPr/>
            <a:lstStyle/>
            <a:p>
              <a:endParaRPr lang="zh-CN" altLang="en-US" sz="2800">
                <a:solidFill>
                  <a:srgbClr val="000000"/>
                </a:solidFill>
              </a:endParaRPr>
            </a:p>
          </p:txBody>
        </p:sp>
        <p:sp>
          <p:nvSpPr>
            <p:cNvPr id="153607" name="Freeform 8"/>
            <p:cNvSpPr>
              <a:spLocks noEditPoints="1"/>
            </p:cNvSpPr>
            <p:nvPr/>
          </p:nvSpPr>
          <p:spPr bwMode="auto">
            <a:xfrm>
              <a:off x="1363" y="1802"/>
              <a:ext cx="2139" cy="1147"/>
            </a:xfrm>
            <a:custGeom>
              <a:avLst/>
              <a:gdLst>
                <a:gd name="T0" fmla="*/ 0 w 2139"/>
                <a:gd name="T1" fmla="*/ 1138 h 1147"/>
                <a:gd name="T2" fmla="*/ 2139 w 2139"/>
                <a:gd name="T3" fmla="*/ 1138 h 1147"/>
                <a:gd name="T4" fmla="*/ 2139 w 2139"/>
                <a:gd name="T5" fmla="*/ 1147 h 1147"/>
                <a:gd name="T6" fmla="*/ 0 w 2139"/>
                <a:gd name="T7" fmla="*/ 1147 h 1147"/>
                <a:gd name="T8" fmla="*/ 0 w 2139"/>
                <a:gd name="T9" fmla="*/ 1138 h 1147"/>
                <a:gd name="T10" fmla="*/ 0 w 2139"/>
                <a:gd name="T11" fmla="*/ 907 h 1147"/>
                <a:gd name="T12" fmla="*/ 2139 w 2139"/>
                <a:gd name="T13" fmla="*/ 907 h 1147"/>
                <a:gd name="T14" fmla="*/ 2139 w 2139"/>
                <a:gd name="T15" fmla="*/ 916 h 1147"/>
                <a:gd name="T16" fmla="*/ 0 w 2139"/>
                <a:gd name="T17" fmla="*/ 916 h 1147"/>
                <a:gd name="T18" fmla="*/ 0 w 2139"/>
                <a:gd name="T19" fmla="*/ 907 h 1147"/>
                <a:gd name="T20" fmla="*/ 0 w 2139"/>
                <a:gd name="T21" fmla="*/ 685 h 1147"/>
                <a:gd name="T22" fmla="*/ 2139 w 2139"/>
                <a:gd name="T23" fmla="*/ 685 h 1147"/>
                <a:gd name="T24" fmla="*/ 2139 w 2139"/>
                <a:gd name="T25" fmla="*/ 693 h 1147"/>
                <a:gd name="T26" fmla="*/ 0 w 2139"/>
                <a:gd name="T27" fmla="*/ 693 h 1147"/>
                <a:gd name="T28" fmla="*/ 0 w 2139"/>
                <a:gd name="T29" fmla="*/ 685 h 1147"/>
                <a:gd name="T30" fmla="*/ 0 w 2139"/>
                <a:gd name="T31" fmla="*/ 454 h 1147"/>
                <a:gd name="T32" fmla="*/ 2139 w 2139"/>
                <a:gd name="T33" fmla="*/ 454 h 1147"/>
                <a:gd name="T34" fmla="*/ 2139 w 2139"/>
                <a:gd name="T35" fmla="*/ 462 h 1147"/>
                <a:gd name="T36" fmla="*/ 0 w 2139"/>
                <a:gd name="T37" fmla="*/ 462 h 1147"/>
                <a:gd name="T38" fmla="*/ 0 w 2139"/>
                <a:gd name="T39" fmla="*/ 454 h 1147"/>
                <a:gd name="T40" fmla="*/ 0 w 2139"/>
                <a:gd name="T41" fmla="*/ 223 h 1147"/>
                <a:gd name="T42" fmla="*/ 2139 w 2139"/>
                <a:gd name="T43" fmla="*/ 223 h 1147"/>
                <a:gd name="T44" fmla="*/ 2139 w 2139"/>
                <a:gd name="T45" fmla="*/ 231 h 1147"/>
                <a:gd name="T46" fmla="*/ 0 w 2139"/>
                <a:gd name="T47" fmla="*/ 231 h 1147"/>
                <a:gd name="T48" fmla="*/ 0 w 2139"/>
                <a:gd name="T49" fmla="*/ 223 h 1147"/>
                <a:gd name="T50" fmla="*/ 0 w 2139"/>
                <a:gd name="T51" fmla="*/ 0 h 1147"/>
                <a:gd name="T52" fmla="*/ 2139 w 2139"/>
                <a:gd name="T53" fmla="*/ 0 h 1147"/>
                <a:gd name="T54" fmla="*/ 2139 w 2139"/>
                <a:gd name="T55" fmla="*/ 9 h 1147"/>
                <a:gd name="T56" fmla="*/ 0 w 2139"/>
                <a:gd name="T57" fmla="*/ 9 h 1147"/>
                <a:gd name="T58" fmla="*/ 0 w 2139"/>
                <a:gd name="T59" fmla="*/ 0 h 114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39"/>
                <a:gd name="T91" fmla="*/ 0 h 1147"/>
                <a:gd name="T92" fmla="*/ 2139 w 2139"/>
                <a:gd name="T93" fmla="*/ 1147 h 114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39" h="1147">
                  <a:moveTo>
                    <a:pt x="0" y="1138"/>
                  </a:moveTo>
                  <a:lnTo>
                    <a:pt x="2139" y="1138"/>
                  </a:lnTo>
                  <a:lnTo>
                    <a:pt x="2139" y="1147"/>
                  </a:lnTo>
                  <a:lnTo>
                    <a:pt x="0" y="1147"/>
                  </a:lnTo>
                  <a:lnTo>
                    <a:pt x="0" y="1138"/>
                  </a:lnTo>
                  <a:close/>
                  <a:moveTo>
                    <a:pt x="0" y="907"/>
                  </a:moveTo>
                  <a:lnTo>
                    <a:pt x="2139" y="907"/>
                  </a:lnTo>
                  <a:lnTo>
                    <a:pt x="2139" y="916"/>
                  </a:lnTo>
                  <a:lnTo>
                    <a:pt x="0" y="916"/>
                  </a:lnTo>
                  <a:lnTo>
                    <a:pt x="0" y="907"/>
                  </a:lnTo>
                  <a:close/>
                  <a:moveTo>
                    <a:pt x="0" y="685"/>
                  </a:moveTo>
                  <a:lnTo>
                    <a:pt x="2139" y="685"/>
                  </a:lnTo>
                  <a:lnTo>
                    <a:pt x="2139" y="693"/>
                  </a:lnTo>
                  <a:lnTo>
                    <a:pt x="0" y="693"/>
                  </a:lnTo>
                  <a:lnTo>
                    <a:pt x="0" y="685"/>
                  </a:lnTo>
                  <a:close/>
                  <a:moveTo>
                    <a:pt x="0" y="454"/>
                  </a:moveTo>
                  <a:lnTo>
                    <a:pt x="2139" y="454"/>
                  </a:lnTo>
                  <a:lnTo>
                    <a:pt x="2139" y="462"/>
                  </a:lnTo>
                  <a:lnTo>
                    <a:pt x="0" y="462"/>
                  </a:lnTo>
                  <a:lnTo>
                    <a:pt x="0" y="454"/>
                  </a:lnTo>
                  <a:close/>
                  <a:moveTo>
                    <a:pt x="0" y="223"/>
                  </a:moveTo>
                  <a:lnTo>
                    <a:pt x="2139" y="223"/>
                  </a:lnTo>
                  <a:lnTo>
                    <a:pt x="2139" y="231"/>
                  </a:lnTo>
                  <a:lnTo>
                    <a:pt x="0" y="231"/>
                  </a:lnTo>
                  <a:lnTo>
                    <a:pt x="0" y="223"/>
                  </a:lnTo>
                  <a:close/>
                  <a:moveTo>
                    <a:pt x="0" y="0"/>
                  </a:moveTo>
                  <a:lnTo>
                    <a:pt x="2139" y="0"/>
                  </a:lnTo>
                  <a:lnTo>
                    <a:pt x="2139" y="9"/>
                  </a:lnTo>
                  <a:lnTo>
                    <a:pt x="0" y="9"/>
                  </a:lnTo>
                  <a:lnTo>
                    <a:pt x="0" y="0"/>
                  </a:lnTo>
                  <a:close/>
                </a:path>
              </a:pathLst>
            </a:custGeom>
            <a:solidFill>
              <a:srgbClr val="868686"/>
            </a:solidFill>
            <a:ln w="14288" cap="flat">
              <a:solidFill>
                <a:srgbClr val="868686"/>
              </a:solidFill>
              <a:prstDash val="solid"/>
              <a:bevel/>
              <a:headEnd/>
              <a:tailEnd/>
            </a:ln>
          </p:spPr>
          <p:txBody>
            <a:bodyPr/>
            <a:lstStyle/>
            <a:p>
              <a:endParaRPr lang="zh-CN" altLang="en-US"/>
            </a:p>
          </p:txBody>
        </p:sp>
        <p:sp>
          <p:nvSpPr>
            <p:cNvPr id="153608" name="Rectangle 9"/>
            <p:cNvSpPr>
              <a:spLocks noChangeArrowheads="1"/>
            </p:cNvSpPr>
            <p:nvPr/>
          </p:nvSpPr>
          <p:spPr bwMode="auto">
            <a:xfrm>
              <a:off x="1358" y="1807"/>
              <a:ext cx="9" cy="1368"/>
            </a:xfrm>
            <a:prstGeom prst="rect">
              <a:avLst/>
            </a:prstGeom>
            <a:solidFill>
              <a:srgbClr val="868686"/>
            </a:solidFill>
            <a:ln w="14288">
              <a:solidFill>
                <a:srgbClr val="868686"/>
              </a:solidFill>
              <a:bevel/>
              <a:headEnd/>
              <a:tailEnd/>
            </a:ln>
          </p:spPr>
          <p:txBody>
            <a:bodyPr/>
            <a:lstStyle/>
            <a:p>
              <a:endParaRPr lang="zh-CN" altLang="en-US" sz="2800">
                <a:solidFill>
                  <a:srgbClr val="000000"/>
                </a:solidFill>
              </a:endParaRPr>
            </a:p>
          </p:txBody>
        </p:sp>
        <p:sp>
          <p:nvSpPr>
            <p:cNvPr id="153609" name="Rectangle 10"/>
            <p:cNvSpPr>
              <a:spLocks noChangeArrowheads="1"/>
            </p:cNvSpPr>
            <p:nvPr/>
          </p:nvSpPr>
          <p:spPr bwMode="auto">
            <a:xfrm>
              <a:off x="1363" y="3171"/>
              <a:ext cx="2139" cy="9"/>
            </a:xfrm>
            <a:prstGeom prst="rect">
              <a:avLst/>
            </a:prstGeom>
            <a:solidFill>
              <a:srgbClr val="868686"/>
            </a:solidFill>
            <a:ln w="14288">
              <a:solidFill>
                <a:srgbClr val="868686"/>
              </a:solidFill>
              <a:bevel/>
              <a:headEnd/>
              <a:tailEnd/>
            </a:ln>
          </p:spPr>
          <p:txBody>
            <a:bodyPr/>
            <a:lstStyle/>
            <a:p>
              <a:endParaRPr lang="zh-CN" altLang="en-US" sz="2800">
                <a:solidFill>
                  <a:srgbClr val="000000"/>
                </a:solidFill>
              </a:endParaRPr>
            </a:p>
          </p:txBody>
        </p:sp>
        <p:sp>
          <p:nvSpPr>
            <p:cNvPr id="153610" name="Freeform 11"/>
            <p:cNvSpPr>
              <a:spLocks/>
            </p:cNvSpPr>
            <p:nvPr/>
          </p:nvSpPr>
          <p:spPr bwMode="auto">
            <a:xfrm>
              <a:off x="1367" y="2290"/>
              <a:ext cx="2131" cy="214"/>
            </a:xfrm>
            <a:custGeom>
              <a:avLst/>
              <a:gdLst>
                <a:gd name="T0" fmla="*/ 81 w 3984"/>
                <a:gd name="T1" fmla="*/ 188 h 400"/>
                <a:gd name="T2" fmla="*/ 193 w 3984"/>
                <a:gd name="T3" fmla="*/ 188 h 400"/>
                <a:gd name="T4" fmla="*/ 295 w 3984"/>
                <a:gd name="T5" fmla="*/ 188 h 400"/>
                <a:gd name="T6" fmla="*/ 407 w 3984"/>
                <a:gd name="T7" fmla="*/ 188 h 400"/>
                <a:gd name="T8" fmla="*/ 441 w 3984"/>
                <a:gd name="T9" fmla="*/ 137 h 400"/>
                <a:gd name="T10" fmla="*/ 543 w 3984"/>
                <a:gd name="T11" fmla="*/ 137 h 400"/>
                <a:gd name="T12" fmla="*/ 655 w 3984"/>
                <a:gd name="T13" fmla="*/ 137 h 400"/>
                <a:gd name="T14" fmla="*/ 757 w 3984"/>
                <a:gd name="T15" fmla="*/ 137 h 400"/>
                <a:gd name="T16" fmla="*/ 825 w 3984"/>
                <a:gd name="T17" fmla="*/ 142 h 400"/>
                <a:gd name="T18" fmla="*/ 903 w 3984"/>
                <a:gd name="T19" fmla="*/ 94 h 400"/>
                <a:gd name="T20" fmla="*/ 1014 w 3984"/>
                <a:gd name="T21" fmla="*/ 94 h 400"/>
                <a:gd name="T22" fmla="*/ 1117 w 3984"/>
                <a:gd name="T23" fmla="*/ 94 h 400"/>
                <a:gd name="T24" fmla="*/ 1228 w 3984"/>
                <a:gd name="T25" fmla="*/ 94 h 400"/>
                <a:gd name="T26" fmla="*/ 1286 w 3984"/>
                <a:gd name="T27" fmla="*/ 49 h 400"/>
                <a:gd name="T28" fmla="*/ 1365 w 3984"/>
                <a:gd name="T29" fmla="*/ 43 h 400"/>
                <a:gd name="T30" fmla="*/ 1476 w 3984"/>
                <a:gd name="T31" fmla="*/ 43 h 400"/>
                <a:gd name="T32" fmla="*/ 1579 w 3984"/>
                <a:gd name="T33" fmla="*/ 43 h 400"/>
                <a:gd name="T34" fmla="*/ 1690 w 3984"/>
                <a:gd name="T35" fmla="*/ 43 h 400"/>
                <a:gd name="T36" fmla="*/ 1724 w 3984"/>
                <a:gd name="T37" fmla="*/ 0 h 400"/>
                <a:gd name="T38" fmla="*/ 1827 w 3984"/>
                <a:gd name="T39" fmla="*/ 0 h 400"/>
                <a:gd name="T40" fmla="*/ 1938 w 3984"/>
                <a:gd name="T41" fmla="*/ 0 h 400"/>
                <a:gd name="T42" fmla="*/ 2041 w 3984"/>
                <a:gd name="T43" fmla="*/ 0 h 400"/>
                <a:gd name="T44" fmla="*/ 2131 w 3984"/>
                <a:gd name="T45" fmla="*/ 13 h 400"/>
                <a:gd name="T46" fmla="*/ 2041 w 3984"/>
                <a:gd name="T47" fmla="*/ 26 h 400"/>
                <a:gd name="T48" fmla="*/ 1938 w 3984"/>
                <a:gd name="T49" fmla="*/ 26 h 400"/>
                <a:gd name="T50" fmla="*/ 1827 w 3984"/>
                <a:gd name="T51" fmla="*/ 26 h 400"/>
                <a:gd name="T52" fmla="*/ 1724 w 3984"/>
                <a:gd name="T53" fmla="*/ 26 h 400"/>
                <a:gd name="T54" fmla="*/ 1690 w 3984"/>
                <a:gd name="T55" fmla="*/ 68 h 400"/>
                <a:gd name="T56" fmla="*/ 1579 w 3984"/>
                <a:gd name="T57" fmla="*/ 68 h 400"/>
                <a:gd name="T58" fmla="*/ 1476 w 3984"/>
                <a:gd name="T59" fmla="*/ 68 h 400"/>
                <a:gd name="T60" fmla="*/ 1365 w 3984"/>
                <a:gd name="T61" fmla="*/ 68 h 400"/>
                <a:gd name="T62" fmla="*/ 1307 w 3984"/>
                <a:gd name="T63" fmla="*/ 63 h 400"/>
                <a:gd name="T64" fmla="*/ 1228 w 3984"/>
                <a:gd name="T65" fmla="*/ 120 h 400"/>
                <a:gd name="T66" fmla="*/ 1117 w 3984"/>
                <a:gd name="T67" fmla="*/ 120 h 400"/>
                <a:gd name="T68" fmla="*/ 1014 w 3984"/>
                <a:gd name="T69" fmla="*/ 120 h 400"/>
                <a:gd name="T70" fmla="*/ 903 w 3984"/>
                <a:gd name="T71" fmla="*/ 120 h 400"/>
                <a:gd name="T72" fmla="*/ 845 w 3984"/>
                <a:gd name="T73" fmla="*/ 158 h 400"/>
                <a:gd name="T74" fmla="*/ 757 w 3984"/>
                <a:gd name="T75" fmla="*/ 163 h 400"/>
                <a:gd name="T76" fmla="*/ 655 w 3984"/>
                <a:gd name="T77" fmla="*/ 163 h 400"/>
                <a:gd name="T78" fmla="*/ 543 w 3984"/>
                <a:gd name="T79" fmla="*/ 163 h 400"/>
                <a:gd name="T80" fmla="*/ 441 w 3984"/>
                <a:gd name="T81" fmla="*/ 163 h 400"/>
                <a:gd name="T82" fmla="*/ 407 w 3984"/>
                <a:gd name="T83" fmla="*/ 214 h 400"/>
                <a:gd name="T84" fmla="*/ 295 w 3984"/>
                <a:gd name="T85" fmla="*/ 214 h 400"/>
                <a:gd name="T86" fmla="*/ 193 w 3984"/>
                <a:gd name="T87" fmla="*/ 214 h 400"/>
                <a:gd name="T88" fmla="*/ 81 w 3984"/>
                <a:gd name="T89" fmla="*/ 214 h 400"/>
                <a:gd name="T90" fmla="*/ 0 w 3984"/>
                <a:gd name="T91" fmla="*/ 20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984"/>
                <a:gd name="T139" fmla="*/ 0 h 400"/>
                <a:gd name="T140" fmla="*/ 3984 w 3984"/>
                <a:gd name="T141" fmla="*/ 400 h 4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984" h="400">
                  <a:moveTo>
                    <a:pt x="24" y="352"/>
                  </a:moveTo>
                  <a:lnTo>
                    <a:pt x="88" y="352"/>
                  </a:lnTo>
                  <a:lnTo>
                    <a:pt x="152" y="352"/>
                  </a:lnTo>
                  <a:lnTo>
                    <a:pt x="216" y="352"/>
                  </a:lnTo>
                  <a:lnTo>
                    <a:pt x="296" y="352"/>
                  </a:lnTo>
                  <a:lnTo>
                    <a:pt x="360" y="352"/>
                  </a:lnTo>
                  <a:lnTo>
                    <a:pt x="424" y="352"/>
                  </a:lnTo>
                  <a:lnTo>
                    <a:pt x="488" y="352"/>
                  </a:lnTo>
                  <a:lnTo>
                    <a:pt x="552" y="352"/>
                  </a:lnTo>
                  <a:lnTo>
                    <a:pt x="616" y="352"/>
                  </a:lnTo>
                  <a:lnTo>
                    <a:pt x="696" y="352"/>
                  </a:lnTo>
                  <a:lnTo>
                    <a:pt x="760" y="352"/>
                  </a:lnTo>
                  <a:lnTo>
                    <a:pt x="740" y="363"/>
                  </a:lnTo>
                  <a:lnTo>
                    <a:pt x="804" y="267"/>
                  </a:lnTo>
                  <a:cubicBezTo>
                    <a:pt x="809" y="260"/>
                    <a:pt x="816" y="256"/>
                    <a:pt x="824" y="256"/>
                  </a:cubicBezTo>
                  <a:lnTo>
                    <a:pt x="888" y="256"/>
                  </a:lnTo>
                  <a:lnTo>
                    <a:pt x="952" y="256"/>
                  </a:lnTo>
                  <a:lnTo>
                    <a:pt x="1016" y="256"/>
                  </a:lnTo>
                  <a:lnTo>
                    <a:pt x="1096" y="256"/>
                  </a:lnTo>
                  <a:lnTo>
                    <a:pt x="1160" y="256"/>
                  </a:lnTo>
                  <a:lnTo>
                    <a:pt x="1224" y="256"/>
                  </a:lnTo>
                  <a:lnTo>
                    <a:pt x="1288" y="256"/>
                  </a:lnTo>
                  <a:lnTo>
                    <a:pt x="1352" y="256"/>
                  </a:lnTo>
                  <a:lnTo>
                    <a:pt x="1416" y="256"/>
                  </a:lnTo>
                  <a:lnTo>
                    <a:pt x="1496" y="256"/>
                  </a:lnTo>
                  <a:lnTo>
                    <a:pt x="1560" y="256"/>
                  </a:lnTo>
                  <a:lnTo>
                    <a:pt x="1542" y="265"/>
                  </a:lnTo>
                  <a:lnTo>
                    <a:pt x="1606" y="185"/>
                  </a:lnTo>
                  <a:cubicBezTo>
                    <a:pt x="1610" y="180"/>
                    <a:pt x="1617" y="176"/>
                    <a:pt x="1624" y="176"/>
                  </a:cubicBezTo>
                  <a:lnTo>
                    <a:pt x="1688" y="176"/>
                  </a:lnTo>
                  <a:lnTo>
                    <a:pt x="1752" y="176"/>
                  </a:lnTo>
                  <a:lnTo>
                    <a:pt x="1816" y="176"/>
                  </a:lnTo>
                  <a:lnTo>
                    <a:pt x="1896" y="176"/>
                  </a:lnTo>
                  <a:lnTo>
                    <a:pt x="1960" y="176"/>
                  </a:lnTo>
                  <a:lnTo>
                    <a:pt x="2024" y="176"/>
                  </a:lnTo>
                  <a:lnTo>
                    <a:pt x="2088" y="176"/>
                  </a:lnTo>
                  <a:lnTo>
                    <a:pt x="2152" y="176"/>
                  </a:lnTo>
                  <a:lnTo>
                    <a:pt x="2216" y="176"/>
                  </a:lnTo>
                  <a:lnTo>
                    <a:pt x="2296" y="176"/>
                  </a:lnTo>
                  <a:lnTo>
                    <a:pt x="2360" y="176"/>
                  </a:lnTo>
                  <a:lnTo>
                    <a:pt x="2340" y="187"/>
                  </a:lnTo>
                  <a:lnTo>
                    <a:pt x="2404" y="91"/>
                  </a:lnTo>
                  <a:cubicBezTo>
                    <a:pt x="2409" y="84"/>
                    <a:pt x="2416" y="80"/>
                    <a:pt x="2424" y="80"/>
                  </a:cubicBezTo>
                  <a:lnTo>
                    <a:pt x="2488" y="80"/>
                  </a:lnTo>
                  <a:lnTo>
                    <a:pt x="2552" y="80"/>
                  </a:lnTo>
                  <a:lnTo>
                    <a:pt x="2616" y="80"/>
                  </a:lnTo>
                  <a:lnTo>
                    <a:pt x="2680" y="80"/>
                  </a:lnTo>
                  <a:lnTo>
                    <a:pt x="2760" y="80"/>
                  </a:lnTo>
                  <a:lnTo>
                    <a:pt x="2824" y="80"/>
                  </a:lnTo>
                  <a:lnTo>
                    <a:pt x="2888" y="80"/>
                  </a:lnTo>
                  <a:lnTo>
                    <a:pt x="2952" y="80"/>
                  </a:lnTo>
                  <a:lnTo>
                    <a:pt x="3016" y="80"/>
                  </a:lnTo>
                  <a:lnTo>
                    <a:pt x="3080" y="80"/>
                  </a:lnTo>
                  <a:lnTo>
                    <a:pt x="3160" y="80"/>
                  </a:lnTo>
                  <a:lnTo>
                    <a:pt x="3142" y="89"/>
                  </a:lnTo>
                  <a:lnTo>
                    <a:pt x="3206" y="9"/>
                  </a:lnTo>
                  <a:cubicBezTo>
                    <a:pt x="3210" y="4"/>
                    <a:pt x="3217" y="0"/>
                    <a:pt x="3224" y="0"/>
                  </a:cubicBezTo>
                  <a:lnTo>
                    <a:pt x="3288" y="0"/>
                  </a:lnTo>
                  <a:lnTo>
                    <a:pt x="3352" y="0"/>
                  </a:lnTo>
                  <a:lnTo>
                    <a:pt x="3416" y="0"/>
                  </a:lnTo>
                  <a:lnTo>
                    <a:pt x="3480" y="0"/>
                  </a:lnTo>
                  <a:lnTo>
                    <a:pt x="3560" y="0"/>
                  </a:lnTo>
                  <a:lnTo>
                    <a:pt x="3624" y="0"/>
                  </a:lnTo>
                  <a:lnTo>
                    <a:pt x="3688" y="0"/>
                  </a:lnTo>
                  <a:lnTo>
                    <a:pt x="3752" y="0"/>
                  </a:lnTo>
                  <a:lnTo>
                    <a:pt x="3816" y="0"/>
                  </a:lnTo>
                  <a:lnTo>
                    <a:pt x="3880" y="0"/>
                  </a:lnTo>
                  <a:lnTo>
                    <a:pt x="3960" y="0"/>
                  </a:lnTo>
                  <a:cubicBezTo>
                    <a:pt x="3974" y="0"/>
                    <a:pt x="3984" y="11"/>
                    <a:pt x="3984" y="24"/>
                  </a:cubicBezTo>
                  <a:cubicBezTo>
                    <a:pt x="3984" y="38"/>
                    <a:pt x="3974" y="48"/>
                    <a:pt x="3960" y="48"/>
                  </a:cubicBezTo>
                  <a:lnTo>
                    <a:pt x="3880" y="48"/>
                  </a:lnTo>
                  <a:lnTo>
                    <a:pt x="3816" y="48"/>
                  </a:lnTo>
                  <a:lnTo>
                    <a:pt x="3752" y="48"/>
                  </a:lnTo>
                  <a:lnTo>
                    <a:pt x="3688" y="48"/>
                  </a:lnTo>
                  <a:lnTo>
                    <a:pt x="3624" y="48"/>
                  </a:lnTo>
                  <a:lnTo>
                    <a:pt x="3560" y="48"/>
                  </a:lnTo>
                  <a:lnTo>
                    <a:pt x="3480" y="48"/>
                  </a:lnTo>
                  <a:lnTo>
                    <a:pt x="3416" y="48"/>
                  </a:lnTo>
                  <a:lnTo>
                    <a:pt x="3352" y="48"/>
                  </a:lnTo>
                  <a:lnTo>
                    <a:pt x="3288" y="48"/>
                  </a:lnTo>
                  <a:lnTo>
                    <a:pt x="3224" y="48"/>
                  </a:lnTo>
                  <a:lnTo>
                    <a:pt x="3243" y="39"/>
                  </a:lnTo>
                  <a:lnTo>
                    <a:pt x="3179" y="119"/>
                  </a:lnTo>
                  <a:cubicBezTo>
                    <a:pt x="3175" y="125"/>
                    <a:pt x="3168" y="128"/>
                    <a:pt x="3160" y="128"/>
                  </a:cubicBezTo>
                  <a:lnTo>
                    <a:pt x="3080" y="128"/>
                  </a:lnTo>
                  <a:lnTo>
                    <a:pt x="3016" y="128"/>
                  </a:lnTo>
                  <a:lnTo>
                    <a:pt x="2952" y="128"/>
                  </a:lnTo>
                  <a:lnTo>
                    <a:pt x="2888" y="128"/>
                  </a:lnTo>
                  <a:lnTo>
                    <a:pt x="2824" y="128"/>
                  </a:lnTo>
                  <a:lnTo>
                    <a:pt x="2760" y="128"/>
                  </a:lnTo>
                  <a:lnTo>
                    <a:pt x="2680" y="128"/>
                  </a:lnTo>
                  <a:lnTo>
                    <a:pt x="2616" y="128"/>
                  </a:lnTo>
                  <a:lnTo>
                    <a:pt x="2552" y="128"/>
                  </a:lnTo>
                  <a:lnTo>
                    <a:pt x="2488" y="128"/>
                  </a:lnTo>
                  <a:lnTo>
                    <a:pt x="2424" y="128"/>
                  </a:lnTo>
                  <a:lnTo>
                    <a:pt x="2444" y="118"/>
                  </a:lnTo>
                  <a:lnTo>
                    <a:pt x="2380" y="214"/>
                  </a:lnTo>
                  <a:cubicBezTo>
                    <a:pt x="2376" y="220"/>
                    <a:pt x="2368" y="224"/>
                    <a:pt x="2360" y="224"/>
                  </a:cubicBezTo>
                  <a:lnTo>
                    <a:pt x="2296" y="224"/>
                  </a:lnTo>
                  <a:lnTo>
                    <a:pt x="2216" y="224"/>
                  </a:lnTo>
                  <a:lnTo>
                    <a:pt x="2152" y="224"/>
                  </a:lnTo>
                  <a:lnTo>
                    <a:pt x="2088" y="224"/>
                  </a:lnTo>
                  <a:lnTo>
                    <a:pt x="2024" y="224"/>
                  </a:lnTo>
                  <a:lnTo>
                    <a:pt x="1960" y="224"/>
                  </a:lnTo>
                  <a:lnTo>
                    <a:pt x="1896" y="224"/>
                  </a:lnTo>
                  <a:lnTo>
                    <a:pt x="1816" y="224"/>
                  </a:lnTo>
                  <a:lnTo>
                    <a:pt x="1752" y="224"/>
                  </a:lnTo>
                  <a:lnTo>
                    <a:pt x="1688" y="224"/>
                  </a:lnTo>
                  <a:lnTo>
                    <a:pt x="1624" y="224"/>
                  </a:lnTo>
                  <a:lnTo>
                    <a:pt x="1643" y="215"/>
                  </a:lnTo>
                  <a:lnTo>
                    <a:pt x="1579" y="295"/>
                  </a:lnTo>
                  <a:cubicBezTo>
                    <a:pt x="1575" y="301"/>
                    <a:pt x="1568" y="304"/>
                    <a:pt x="1560" y="304"/>
                  </a:cubicBezTo>
                  <a:lnTo>
                    <a:pt x="1496" y="304"/>
                  </a:lnTo>
                  <a:lnTo>
                    <a:pt x="1416" y="304"/>
                  </a:lnTo>
                  <a:lnTo>
                    <a:pt x="1352" y="304"/>
                  </a:lnTo>
                  <a:lnTo>
                    <a:pt x="1288" y="304"/>
                  </a:lnTo>
                  <a:lnTo>
                    <a:pt x="1224" y="304"/>
                  </a:lnTo>
                  <a:lnTo>
                    <a:pt x="1160" y="304"/>
                  </a:lnTo>
                  <a:lnTo>
                    <a:pt x="1096" y="304"/>
                  </a:lnTo>
                  <a:lnTo>
                    <a:pt x="1016" y="304"/>
                  </a:lnTo>
                  <a:lnTo>
                    <a:pt x="952" y="304"/>
                  </a:lnTo>
                  <a:lnTo>
                    <a:pt x="888" y="304"/>
                  </a:lnTo>
                  <a:lnTo>
                    <a:pt x="824" y="304"/>
                  </a:lnTo>
                  <a:lnTo>
                    <a:pt x="844" y="294"/>
                  </a:lnTo>
                  <a:lnTo>
                    <a:pt x="780" y="390"/>
                  </a:lnTo>
                  <a:cubicBezTo>
                    <a:pt x="776" y="396"/>
                    <a:pt x="768" y="400"/>
                    <a:pt x="760" y="400"/>
                  </a:cubicBezTo>
                  <a:lnTo>
                    <a:pt x="696" y="400"/>
                  </a:lnTo>
                  <a:lnTo>
                    <a:pt x="616" y="400"/>
                  </a:lnTo>
                  <a:lnTo>
                    <a:pt x="552" y="400"/>
                  </a:lnTo>
                  <a:lnTo>
                    <a:pt x="488" y="400"/>
                  </a:lnTo>
                  <a:lnTo>
                    <a:pt x="424" y="400"/>
                  </a:lnTo>
                  <a:lnTo>
                    <a:pt x="360" y="400"/>
                  </a:lnTo>
                  <a:lnTo>
                    <a:pt x="296" y="400"/>
                  </a:lnTo>
                  <a:lnTo>
                    <a:pt x="216" y="400"/>
                  </a:lnTo>
                  <a:lnTo>
                    <a:pt x="152" y="400"/>
                  </a:lnTo>
                  <a:lnTo>
                    <a:pt x="88" y="400"/>
                  </a:lnTo>
                  <a:lnTo>
                    <a:pt x="24" y="400"/>
                  </a:lnTo>
                  <a:cubicBezTo>
                    <a:pt x="11" y="400"/>
                    <a:pt x="0" y="390"/>
                    <a:pt x="0" y="376"/>
                  </a:cubicBezTo>
                  <a:cubicBezTo>
                    <a:pt x="0" y="363"/>
                    <a:pt x="11" y="352"/>
                    <a:pt x="24" y="352"/>
                  </a:cubicBezTo>
                  <a:close/>
                </a:path>
              </a:pathLst>
            </a:custGeom>
            <a:solidFill>
              <a:srgbClr val="4A7EBB"/>
            </a:solidFill>
            <a:ln w="14288" cap="flat">
              <a:solidFill>
                <a:srgbClr val="4A7EBB"/>
              </a:solidFill>
              <a:prstDash val="solid"/>
              <a:bevel/>
              <a:headEnd/>
              <a:tailEnd/>
            </a:ln>
          </p:spPr>
          <p:txBody>
            <a:bodyPr/>
            <a:lstStyle/>
            <a:p>
              <a:endParaRPr lang="zh-CN" altLang="en-US"/>
            </a:p>
          </p:txBody>
        </p:sp>
        <p:sp>
          <p:nvSpPr>
            <p:cNvPr id="153611" name="Freeform 12"/>
            <p:cNvSpPr>
              <a:spLocks/>
            </p:cNvSpPr>
            <p:nvPr/>
          </p:nvSpPr>
          <p:spPr bwMode="auto">
            <a:xfrm>
              <a:off x="1367" y="2384"/>
              <a:ext cx="2131" cy="26"/>
            </a:xfrm>
            <a:custGeom>
              <a:avLst/>
              <a:gdLst>
                <a:gd name="T0" fmla="*/ 47 w 3984"/>
                <a:gd name="T1" fmla="*/ 0 h 48"/>
                <a:gd name="T2" fmla="*/ 116 w 3984"/>
                <a:gd name="T3" fmla="*/ 0 h 48"/>
                <a:gd name="T4" fmla="*/ 193 w 3984"/>
                <a:gd name="T5" fmla="*/ 0 h 48"/>
                <a:gd name="T6" fmla="*/ 261 w 3984"/>
                <a:gd name="T7" fmla="*/ 0 h 48"/>
                <a:gd name="T8" fmla="*/ 329 w 3984"/>
                <a:gd name="T9" fmla="*/ 0 h 48"/>
                <a:gd name="T10" fmla="*/ 407 w 3984"/>
                <a:gd name="T11" fmla="*/ 0 h 48"/>
                <a:gd name="T12" fmla="*/ 475 w 3984"/>
                <a:gd name="T13" fmla="*/ 0 h 48"/>
                <a:gd name="T14" fmla="*/ 543 w 3984"/>
                <a:gd name="T15" fmla="*/ 0 h 48"/>
                <a:gd name="T16" fmla="*/ 620 w 3984"/>
                <a:gd name="T17" fmla="*/ 0 h 48"/>
                <a:gd name="T18" fmla="*/ 689 w 3984"/>
                <a:gd name="T19" fmla="*/ 0 h 48"/>
                <a:gd name="T20" fmla="*/ 757 w 3984"/>
                <a:gd name="T21" fmla="*/ 0 h 48"/>
                <a:gd name="T22" fmla="*/ 834 w 3984"/>
                <a:gd name="T23" fmla="*/ 0 h 48"/>
                <a:gd name="T24" fmla="*/ 903 w 3984"/>
                <a:gd name="T25" fmla="*/ 0 h 48"/>
                <a:gd name="T26" fmla="*/ 971 w 3984"/>
                <a:gd name="T27" fmla="*/ 0 h 48"/>
                <a:gd name="T28" fmla="*/ 1048 w 3984"/>
                <a:gd name="T29" fmla="*/ 0 h 48"/>
                <a:gd name="T30" fmla="*/ 1117 w 3984"/>
                <a:gd name="T31" fmla="*/ 0 h 48"/>
                <a:gd name="T32" fmla="*/ 1185 w 3984"/>
                <a:gd name="T33" fmla="*/ 0 h 48"/>
                <a:gd name="T34" fmla="*/ 1262 w 3984"/>
                <a:gd name="T35" fmla="*/ 0 h 48"/>
                <a:gd name="T36" fmla="*/ 1331 w 3984"/>
                <a:gd name="T37" fmla="*/ 0 h 48"/>
                <a:gd name="T38" fmla="*/ 1399 w 3984"/>
                <a:gd name="T39" fmla="*/ 0 h 48"/>
                <a:gd name="T40" fmla="*/ 1476 w 3984"/>
                <a:gd name="T41" fmla="*/ 0 h 48"/>
                <a:gd name="T42" fmla="*/ 1545 w 3984"/>
                <a:gd name="T43" fmla="*/ 0 h 48"/>
                <a:gd name="T44" fmla="*/ 1613 w 3984"/>
                <a:gd name="T45" fmla="*/ 0 h 48"/>
                <a:gd name="T46" fmla="*/ 1690 w 3984"/>
                <a:gd name="T47" fmla="*/ 0 h 48"/>
                <a:gd name="T48" fmla="*/ 1759 w 3984"/>
                <a:gd name="T49" fmla="*/ 0 h 48"/>
                <a:gd name="T50" fmla="*/ 1827 w 3984"/>
                <a:gd name="T51" fmla="*/ 0 h 48"/>
                <a:gd name="T52" fmla="*/ 1904 w 3984"/>
                <a:gd name="T53" fmla="*/ 0 h 48"/>
                <a:gd name="T54" fmla="*/ 1973 w 3984"/>
                <a:gd name="T55" fmla="*/ 0 h 48"/>
                <a:gd name="T56" fmla="*/ 2041 w 3984"/>
                <a:gd name="T57" fmla="*/ 0 h 48"/>
                <a:gd name="T58" fmla="*/ 2118 w 3984"/>
                <a:gd name="T59" fmla="*/ 0 h 48"/>
                <a:gd name="T60" fmla="*/ 2118 w 3984"/>
                <a:gd name="T61" fmla="*/ 26 h 48"/>
                <a:gd name="T62" fmla="*/ 2041 w 3984"/>
                <a:gd name="T63" fmla="*/ 26 h 48"/>
                <a:gd name="T64" fmla="*/ 1973 w 3984"/>
                <a:gd name="T65" fmla="*/ 26 h 48"/>
                <a:gd name="T66" fmla="*/ 1904 w 3984"/>
                <a:gd name="T67" fmla="*/ 26 h 48"/>
                <a:gd name="T68" fmla="*/ 1827 w 3984"/>
                <a:gd name="T69" fmla="*/ 26 h 48"/>
                <a:gd name="T70" fmla="*/ 1759 w 3984"/>
                <a:gd name="T71" fmla="*/ 26 h 48"/>
                <a:gd name="T72" fmla="*/ 1690 w 3984"/>
                <a:gd name="T73" fmla="*/ 26 h 48"/>
                <a:gd name="T74" fmla="*/ 1613 w 3984"/>
                <a:gd name="T75" fmla="*/ 26 h 48"/>
                <a:gd name="T76" fmla="*/ 1545 w 3984"/>
                <a:gd name="T77" fmla="*/ 26 h 48"/>
                <a:gd name="T78" fmla="*/ 1476 w 3984"/>
                <a:gd name="T79" fmla="*/ 26 h 48"/>
                <a:gd name="T80" fmla="*/ 1399 w 3984"/>
                <a:gd name="T81" fmla="*/ 26 h 48"/>
                <a:gd name="T82" fmla="*/ 1331 w 3984"/>
                <a:gd name="T83" fmla="*/ 26 h 48"/>
                <a:gd name="T84" fmla="*/ 1262 w 3984"/>
                <a:gd name="T85" fmla="*/ 26 h 48"/>
                <a:gd name="T86" fmla="*/ 1185 w 3984"/>
                <a:gd name="T87" fmla="*/ 26 h 48"/>
                <a:gd name="T88" fmla="*/ 1117 w 3984"/>
                <a:gd name="T89" fmla="*/ 26 h 48"/>
                <a:gd name="T90" fmla="*/ 1048 w 3984"/>
                <a:gd name="T91" fmla="*/ 26 h 48"/>
                <a:gd name="T92" fmla="*/ 971 w 3984"/>
                <a:gd name="T93" fmla="*/ 26 h 48"/>
                <a:gd name="T94" fmla="*/ 903 w 3984"/>
                <a:gd name="T95" fmla="*/ 26 h 48"/>
                <a:gd name="T96" fmla="*/ 834 w 3984"/>
                <a:gd name="T97" fmla="*/ 26 h 48"/>
                <a:gd name="T98" fmla="*/ 757 w 3984"/>
                <a:gd name="T99" fmla="*/ 26 h 48"/>
                <a:gd name="T100" fmla="*/ 689 w 3984"/>
                <a:gd name="T101" fmla="*/ 26 h 48"/>
                <a:gd name="T102" fmla="*/ 620 w 3984"/>
                <a:gd name="T103" fmla="*/ 26 h 48"/>
                <a:gd name="T104" fmla="*/ 543 w 3984"/>
                <a:gd name="T105" fmla="*/ 26 h 48"/>
                <a:gd name="T106" fmla="*/ 475 w 3984"/>
                <a:gd name="T107" fmla="*/ 26 h 48"/>
                <a:gd name="T108" fmla="*/ 407 w 3984"/>
                <a:gd name="T109" fmla="*/ 26 h 48"/>
                <a:gd name="T110" fmla="*/ 329 w 3984"/>
                <a:gd name="T111" fmla="*/ 26 h 48"/>
                <a:gd name="T112" fmla="*/ 261 w 3984"/>
                <a:gd name="T113" fmla="*/ 26 h 48"/>
                <a:gd name="T114" fmla="*/ 193 w 3984"/>
                <a:gd name="T115" fmla="*/ 26 h 48"/>
                <a:gd name="T116" fmla="*/ 116 w 3984"/>
                <a:gd name="T117" fmla="*/ 26 h 48"/>
                <a:gd name="T118" fmla="*/ 47 w 3984"/>
                <a:gd name="T119" fmla="*/ 26 h 48"/>
                <a:gd name="T120" fmla="*/ 0 w 3984"/>
                <a:gd name="T121" fmla="*/ 13 h 4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84"/>
                <a:gd name="T184" fmla="*/ 0 h 48"/>
                <a:gd name="T185" fmla="*/ 3984 w 3984"/>
                <a:gd name="T186" fmla="*/ 48 h 48"/>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84" h="48">
                  <a:moveTo>
                    <a:pt x="24" y="0"/>
                  </a:moveTo>
                  <a:lnTo>
                    <a:pt x="88" y="0"/>
                  </a:lnTo>
                  <a:lnTo>
                    <a:pt x="152" y="0"/>
                  </a:lnTo>
                  <a:lnTo>
                    <a:pt x="216" y="0"/>
                  </a:lnTo>
                  <a:lnTo>
                    <a:pt x="296" y="0"/>
                  </a:lnTo>
                  <a:lnTo>
                    <a:pt x="360" y="0"/>
                  </a:lnTo>
                  <a:lnTo>
                    <a:pt x="424" y="0"/>
                  </a:lnTo>
                  <a:lnTo>
                    <a:pt x="488" y="0"/>
                  </a:lnTo>
                  <a:lnTo>
                    <a:pt x="552" y="0"/>
                  </a:lnTo>
                  <a:lnTo>
                    <a:pt x="616" y="0"/>
                  </a:lnTo>
                  <a:lnTo>
                    <a:pt x="696" y="0"/>
                  </a:lnTo>
                  <a:lnTo>
                    <a:pt x="760" y="0"/>
                  </a:lnTo>
                  <a:lnTo>
                    <a:pt x="824" y="0"/>
                  </a:lnTo>
                  <a:lnTo>
                    <a:pt x="888" y="0"/>
                  </a:lnTo>
                  <a:lnTo>
                    <a:pt x="952" y="0"/>
                  </a:lnTo>
                  <a:lnTo>
                    <a:pt x="1016" y="0"/>
                  </a:lnTo>
                  <a:lnTo>
                    <a:pt x="1096" y="0"/>
                  </a:lnTo>
                  <a:lnTo>
                    <a:pt x="1160" y="0"/>
                  </a:lnTo>
                  <a:lnTo>
                    <a:pt x="1224" y="0"/>
                  </a:lnTo>
                  <a:lnTo>
                    <a:pt x="1288" y="0"/>
                  </a:lnTo>
                  <a:lnTo>
                    <a:pt x="1352" y="0"/>
                  </a:lnTo>
                  <a:lnTo>
                    <a:pt x="1416" y="0"/>
                  </a:lnTo>
                  <a:lnTo>
                    <a:pt x="1496" y="0"/>
                  </a:lnTo>
                  <a:lnTo>
                    <a:pt x="1560" y="0"/>
                  </a:lnTo>
                  <a:lnTo>
                    <a:pt x="1624" y="0"/>
                  </a:lnTo>
                  <a:lnTo>
                    <a:pt x="1688" y="0"/>
                  </a:lnTo>
                  <a:lnTo>
                    <a:pt x="1752" y="0"/>
                  </a:lnTo>
                  <a:lnTo>
                    <a:pt x="1816" y="0"/>
                  </a:lnTo>
                  <a:lnTo>
                    <a:pt x="1896" y="0"/>
                  </a:lnTo>
                  <a:lnTo>
                    <a:pt x="1960" y="0"/>
                  </a:lnTo>
                  <a:lnTo>
                    <a:pt x="2024" y="0"/>
                  </a:lnTo>
                  <a:lnTo>
                    <a:pt x="2088" y="0"/>
                  </a:lnTo>
                  <a:lnTo>
                    <a:pt x="2152" y="0"/>
                  </a:lnTo>
                  <a:lnTo>
                    <a:pt x="2216" y="0"/>
                  </a:lnTo>
                  <a:lnTo>
                    <a:pt x="2296" y="0"/>
                  </a:lnTo>
                  <a:lnTo>
                    <a:pt x="2360" y="0"/>
                  </a:lnTo>
                  <a:lnTo>
                    <a:pt x="2424" y="0"/>
                  </a:lnTo>
                  <a:lnTo>
                    <a:pt x="2488" y="0"/>
                  </a:lnTo>
                  <a:lnTo>
                    <a:pt x="2552" y="0"/>
                  </a:lnTo>
                  <a:lnTo>
                    <a:pt x="2616" y="0"/>
                  </a:lnTo>
                  <a:lnTo>
                    <a:pt x="2680" y="0"/>
                  </a:lnTo>
                  <a:lnTo>
                    <a:pt x="2760" y="0"/>
                  </a:lnTo>
                  <a:lnTo>
                    <a:pt x="2824" y="0"/>
                  </a:lnTo>
                  <a:lnTo>
                    <a:pt x="2888" y="0"/>
                  </a:lnTo>
                  <a:lnTo>
                    <a:pt x="2952" y="0"/>
                  </a:lnTo>
                  <a:lnTo>
                    <a:pt x="3016" y="0"/>
                  </a:lnTo>
                  <a:lnTo>
                    <a:pt x="3080" y="0"/>
                  </a:lnTo>
                  <a:lnTo>
                    <a:pt x="3160" y="0"/>
                  </a:lnTo>
                  <a:lnTo>
                    <a:pt x="3224" y="0"/>
                  </a:lnTo>
                  <a:lnTo>
                    <a:pt x="3288" y="0"/>
                  </a:lnTo>
                  <a:lnTo>
                    <a:pt x="3352" y="0"/>
                  </a:lnTo>
                  <a:lnTo>
                    <a:pt x="3416" y="0"/>
                  </a:lnTo>
                  <a:lnTo>
                    <a:pt x="3480" y="0"/>
                  </a:lnTo>
                  <a:lnTo>
                    <a:pt x="3560" y="0"/>
                  </a:lnTo>
                  <a:lnTo>
                    <a:pt x="3624" y="0"/>
                  </a:lnTo>
                  <a:lnTo>
                    <a:pt x="3688" y="0"/>
                  </a:lnTo>
                  <a:lnTo>
                    <a:pt x="3752" y="0"/>
                  </a:lnTo>
                  <a:lnTo>
                    <a:pt x="3816" y="0"/>
                  </a:lnTo>
                  <a:lnTo>
                    <a:pt x="3880" y="0"/>
                  </a:lnTo>
                  <a:lnTo>
                    <a:pt x="3960" y="0"/>
                  </a:lnTo>
                  <a:cubicBezTo>
                    <a:pt x="3974" y="0"/>
                    <a:pt x="3984" y="11"/>
                    <a:pt x="3984" y="24"/>
                  </a:cubicBezTo>
                  <a:cubicBezTo>
                    <a:pt x="3984" y="38"/>
                    <a:pt x="3974" y="48"/>
                    <a:pt x="3960" y="48"/>
                  </a:cubicBezTo>
                  <a:lnTo>
                    <a:pt x="3880" y="48"/>
                  </a:lnTo>
                  <a:lnTo>
                    <a:pt x="3816" y="48"/>
                  </a:lnTo>
                  <a:lnTo>
                    <a:pt x="3752" y="48"/>
                  </a:lnTo>
                  <a:lnTo>
                    <a:pt x="3688" y="48"/>
                  </a:lnTo>
                  <a:lnTo>
                    <a:pt x="3624" y="48"/>
                  </a:lnTo>
                  <a:lnTo>
                    <a:pt x="3560" y="48"/>
                  </a:lnTo>
                  <a:lnTo>
                    <a:pt x="3480" y="48"/>
                  </a:lnTo>
                  <a:lnTo>
                    <a:pt x="3416" y="48"/>
                  </a:lnTo>
                  <a:lnTo>
                    <a:pt x="3352" y="48"/>
                  </a:lnTo>
                  <a:lnTo>
                    <a:pt x="3288" y="48"/>
                  </a:lnTo>
                  <a:lnTo>
                    <a:pt x="3224" y="48"/>
                  </a:lnTo>
                  <a:lnTo>
                    <a:pt x="3160" y="48"/>
                  </a:lnTo>
                  <a:lnTo>
                    <a:pt x="3080" y="48"/>
                  </a:lnTo>
                  <a:lnTo>
                    <a:pt x="3016" y="48"/>
                  </a:lnTo>
                  <a:lnTo>
                    <a:pt x="2952" y="48"/>
                  </a:lnTo>
                  <a:lnTo>
                    <a:pt x="2888" y="48"/>
                  </a:lnTo>
                  <a:lnTo>
                    <a:pt x="2824" y="48"/>
                  </a:lnTo>
                  <a:lnTo>
                    <a:pt x="2760" y="48"/>
                  </a:lnTo>
                  <a:lnTo>
                    <a:pt x="2680" y="48"/>
                  </a:lnTo>
                  <a:lnTo>
                    <a:pt x="2616" y="48"/>
                  </a:lnTo>
                  <a:lnTo>
                    <a:pt x="2552" y="48"/>
                  </a:lnTo>
                  <a:lnTo>
                    <a:pt x="2488" y="48"/>
                  </a:lnTo>
                  <a:lnTo>
                    <a:pt x="2424" y="48"/>
                  </a:lnTo>
                  <a:lnTo>
                    <a:pt x="2360" y="48"/>
                  </a:lnTo>
                  <a:lnTo>
                    <a:pt x="2296" y="48"/>
                  </a:lnTo>
                  <a:lnTo>
                    <a:pt x="2216" y="48"/>
                  </a:lnTo>
                  <a:lnTo>
                    <a:pt x="2152" y="48"/>
                  </a:lnTo>
                  <a:lnTo>
                    <a:pt x="2088" y="48"/>
                  </a:lnTo>
                  <a:lnTo>
                    <a:pt x="2024" y="48"/>
                  </a:lnTo>
                  <a:lnTo>
                    <a:pt x="1960" y="48"/>
                  </a:lnTo>
                  <a:lnTo>
                    <a:pt x="1896" y="48"/>
                  </a:lnTo>
                  <a:lnTo>
                    <a:pt x="1816" y="48"/>
                  </a:lnTo>
                  <a:lnTo>
                    <a:pt x="1752" y="48"/>
                  </a:lnTo>
                  <a:lnTo>
                    <a:pt x="1688" y="48"/>
                  </a:lnTo>
                  <a:lnTo>
                    <a:pt x="1624" y="48"/>
                  </a:lnTo>
                  <a:lnTo>
                    <a:pt x="1560" y="48"/>
                  </a:lnTo>
                  <a:lnTo>
                    <a:pt x="1496" y="48"/>
                  </a:lnTo>
                  <a:lnTo>
                    <a:pt x="1416" y="48"/>
                  </a:lnTo>
                  <a:lnTo>
                    <a:pt x="1352" y="48"/>
                  </a:lnTo>
                  <a:lnTo>
                    <a:pt x="1288" y="48"/>
                  </a:lnTo>
                  <a:lnTo>
                    <a:pt x="1224" y="48"/>
                  </a:lnTo>
                  <a:lnTo>
                    <a:pt x="1160" y="48"/>
                  </a:lnTo>
                  <a:lnTo>
                    <a:pt x="1096" y="48"/>
                  </a:lnTo>
                  <a:lnTo>
                    <a:pt x="1016" y="48"/>
                  </a:lnTo>
                  <a:lnTo>
                    <a:pt x="952" y="48"/>
                  </a:lnTo>
                  <a:lnTo>
                    <a:pt x="888" y="48"/>
                  </a:lnTo>
                  <a:lnTo>
                    <a:pt x="824" y="48"/>
                  </a:lnTo>
                  <a:lnTo>
                    <a:pt x="760" y="48"/>
                  </a:lnTo>
                  <a:lnTo>
                    <a:pt x="696" y="48"/>
                  </a:lnTo>
                  <a:lnTo>
                    <a:pt x="616" y="48"/>
                  </a:lnTo>
                  <a:lnTo>
                    <a:pt x="552" y="48"/>
                  </a:lnTo>
                  <a:lnTo>
                    <a:pt x="488" y="48"/>
                  </a:lnTo>
                  <a:lnTo>
                    <a:pt x="424" y="48"/>
                  </a:lnTo>
                  <a:lnTo>
                    <a:pt x="360" y="48"/>
                  </a:lnTo>
                  <a:lnTo>
                    <a:pt x="296" y="48"/>
                  </a:lnTo>
                  <a:lnTo>
                    <a:pt x="216" y="48"/>
                  </a:lnTo>
                  <a:lnTo>
                    <a:pt x="152" y="48"/>
                  </a:lnTo>
                  <a:lnTo>
                    <a:pt x="88" y="48"/>
                  </a:lnTo>
                  <a:lnTo>
                    <a:pt x="24" y="48"/>
                  </a:lnTo>
                  <a:cubicBezTo>
                    <a:pt x="11" y="48"/>
                    <a:pt x="0" y="38"/>
                    <a:pt x="0" y="24"/>
                  </a:cubicBezTo>
                  <a:cubicBezTo>
                    <a:pt x="0" y="11"/>
                    <a:pt x="11" y="0"/>
                    <a:pt x="24" y="0"/>
                  </a:cubicBezTo>
                  <a:close/>
                </a:path>
              </a:pathLst>
            </a:custGeom>
            <a:solidFill>
              <a:srgbClr val="BE4B48"/>
            </a:solidFill>
            <a:ln w="14288" cap="flat">
              <a:solidFill>
                <a:srgbClr val="BE4B48"/>
              </a:solidFill>
              <a:prstDash val="solid"/>
              <a:bevel/>
              <a:headEnd/>
              <a:tailEnd/>
            </a:ln>
          </p:spPr>
          <p:txBody>
            <a:bodyPr/>
            <a:lstStyle/>
            <a:p>
              <a:endParaRPr lang="zh-CN" altLang="en-US"/>
            </a:p>
          </p:txBody>
        </p:sp>
        <p:sp>
          <p:nvSpPr>
            <p:cNvPr id="153612" name="Freeform 13"/>
            <p:cNvSpPr>
              <a:spLocks/>
            </p:cNvSpPr>
            <p:nvPr/>
          </p:nvSpPr>
          <p:spPr bwMode="auto">
            <a:xfrm>
              <a:off x="1365" y="1998"/>
              <a:ext cx="2135" cy="867"/>
            </a:xfrm>
            <a:custGeom>
              <a:avLst/>
              <a:gdLst>
                <a:gd name="T0" fmla="*/ 52 w 3991"/>
                <a:gd name="T1" fmla="*/ 19 h 1623"/>
                <a:gd name="T2" fmla="*/ 163 w 3991"/>
                <a:gd name="T3" fmla="*/ 45 h 1623"/>
                <a:gd name="T4" fmla="*/ 197 w 3991"/>
                <a:gd name="T5" fmla="*/ 62 h 1623"/>
                <a:gd name="T6" fmla="*/ 269 w 3991"/>
                <a:gd name="T7" fmla="*/ 80 h 1623"/>
                <a:gd name="T8" fmla="*/ 334 w 3991"/>
                <a:gd name="T9" fmla="*/ 105 h 1623"/>
                <a:gd name="T10" fmla="*/ 414 w 3991"/>
                <a:gd name="T11" fmla="*/ 131 h 1623"/>
                <a:gd name="T12" fmla="*/ 480 w 3991"/>
                <a:gd name="T13" fmla="*/ 147 h 1623"/>
                <a:gd name="T14" fmla="*/ 514 w 3991"/>
                <a:gd name="T15" fmla="*/ 165 h 1623"/>
                <a:gd name="T16" fmla="*/ 625 w 3991"/>
                <a:gd name="T17" fmla="*/ 199 h 1623"/>
                <a:gd name="T18" fmla="*/ 660 w 3991"/>
                <a:gd name="T19" fmla="*/ 216 h 1623"/>
                <a:gd name="T20" fmla="*/ 731 w 3991"/>
                <a:gd name="T21" fmla="*/ 243 h 1623"/>
                <a:gd name="T22" fmla="*/ 807 w 3991"/>
                <a:gd name="T23" fmla="*/ 268 h 1623"/>
                <a:gd name="T24" fmla="*/ 876 w 3991"/>
                <a:gd name="T25" fmla="*/ 294 h 1623"/>
                <a:gd name="T26" fmla="*/ 910 w 3991"/>
                <a:gd name="T27" fmla="*/ 302 h 1623"/>
                <a:gd name="T28" fmla="*/ 976 w 3991"/>
                <a:gd name="T29" fmla="*/ 327 h 1623"/>
                <a:gd name="T30" fmla="*/ 1053 w 3991"/>
                <a:gd name="T31" fmla="*/ 361 h 1623"/>
                <a:gd name="T32" fmla="*/ 1124 w 3991"/>
                <a:gd name="T33" fmla="*/ 388 h 1623"/>
                <a:gd name="T34" fmla="*/ 1190 w 3991"/>
                <a:gd name="T35" fmla="*/ 412 h 1623"/>
                <a:gd name="T36" fmla="*/ 1267 w 3991"/>
                <a:gd name="T37" fmla="*/ 447 h 1623"/>
                <a:gd name="T38" fmla="*/ 1338 w 3991"/>
                <a:gd name="T39" fmla="*/ 473 h 1623"/>
                <a:gd name="T40" fmla="*/ 1441 w 3991"/>
                <a:gd name="T41" fmla="*/ 525 h 1623"/>
                <a:gd name="T42" fmla="*/ 1484 w 3991"/>
                <a:gd name="T43" fmla="*/ 533 h 1623"/>
                <a:gd name="T44" fmla="*/ 1587 w 3991"/>
                <a:gd name="T45" fmla="*/ 584 h 1623"/>
                <a:gd name="T46" fmla="*/ 1697 w 3991"/>
                <a:gd name="T47" fmla="*/ 635 h 1623"/>
                <a:gd name="T48" fmla="*/ 1801 w 3991"/>
                <a:gd name="T49" fmla="*/ 687 h 1623"/>
                <a:gd name="T50" fmla="*/ 1911 w 3991"/>
                <a:gd name="T51" fmla="*/ 738 h 1623"/>
                <a:gd name="T52" fmla="*/ 2015 w 3991"/>
                <a:gd name="T53" fmla="*/ 790 h 1623"/>
                <a:gd name="T54" fmla="*/ 2125 w 3991"/>
                <a:gd name="T55" fmla="*/ 840 h 1623"/>
                <a:gd name="T56" fmla="*/ 2072 w 3991"/>
                <a:gd name="T57" fmla="*/ 847 h 1623"/>
                <a:gd name="T58" fmla="*/ 1969 w 3991"/>
                <a:gd name="T59" fmla="*/ 795 h 1623"/>
                <a:gd name="T60" fmla="*/ 1858 w 3991"/>
                <a:gd name="T61" fmla="*/ 744 h 1623"/>
                <a:gd name="T62" fmla="*/ 1755 w 3991"/>
                <a:gd name="T63" fmla="*/ 693 h 1623"/>
                <a:gd name="T64" fmla="*/ 1644 w 3991"/>
                <a:gd name="T65" fmla="*/ 642 h 1623"/>
                <a:gd name="T66" fmla="*/ 1541 w 3991"/>
                <a:gd name="T67" fmla="*/ 590 h 1623"/>
                <a:gd name="T68" fmla="*/ 1476 w 3991"/>
                <a:gd name="T69" fmla="*/ 557 h 1623"/>
                <a:gd name="T70" fmla="*/ 1396 w 3991"/>
                <a:gd name="T71" fmla="*/ 530 h 1623"/>
                <a:gd name="T72" fmla="*/ 1293 w 3991"/>
                <a:gd name="T73" fmla="*/ 479 h 1623"/>
                <a:gd name="T74" fmla="*/ 1259 w 3991"/>
                <a:gd name="T75" fmla="*/ 471 h 1623"/>
                <a:gd name="T76" fmla="*/ 1150 w 3991"/>
                <a:gd name="T77" fmla="*/ 429 h 1623"/>
                <a:gd name="T78" fmla="*/ 1079 w 3991"/>
                <a:gd name="T79" fmla="*/ 394 h 1623"/>
                <a:gd name="T80" fmla="*/ 1045 w 3991"/>
                <a:gd name="T81" fmla="*/ 385 h 1623"/>
                <a:gd name="T82" fmla="*/ 936 w 3991"/>
                <a:gd name="T83" fmla="*/ 343 h 1623"/>
                <a:gd name="T84" fmla="*/ 902 w 3991"/>
                <a:gd name="T85" fmla="*/ 326 h 1623"/>
                <a:gd name="T86" fmla="*/ 831 w 3991"/>
                <a:gd name="T87" fmla="*/ 300 h 1623"/>
                <a:gd name="T88" fmla="*/ 756 w 3991"/>
                <a:gd name="T89" fmla="*/ 275 h 1623"/>
                <a:gd name="T90" fmla="*/ 685 w 3991"/>
                <a:gd name="T91" fmla="*/ 248 h 1623"/>
                <a:gd name="T92" fmla="*/ 651 w 3991"/>
                <a:gd name="T93" fmla="*/ 240 h 1623"/>
                <a:gd name="T94" fmla="*/ 584 w 3991"/>
                <a:gd name="T95" fmla="*/ 215 h 1623"/>
                <a:gd name="T96" fmla="*/ 506 w 3991"/>
                <a:gd name="T97" fmla="*/ 189 h 1623"/>
                <a:gd name="T98" fmla="*/ 440 w 3991"/>
                <a:gd name="T99" fmla="*/ 164 h 1623"/>
                <a:gd name="T100" fmla="*/ 369 w 3991"/>
                <a:gd name="T101" fmla="*/ 137 h 1623"/>
                <a:gd name="T102" fmla="*/ 294 w 3991"/>
                <a:gd name="T103" fmla="*/ 121 h 1623"/>
                <a:gd name="T104" fmla="*/ 260 w 3991"/>
                <a:gd name="T105" fmla="*/ 104 h 1623"/>
                <a:gd name="T106" fmla="*/ 189 w 3991"/>
                <a:gd name="T107" fmla="*/ 86 h 1623"/>
                <a:gd name="T108" fmla="*/ 114 w 3991"/>
                <a:gd name="T109" fmla="*/ 61 h 1623"/>
                <a:gd name="T110" fmla="*/ 43 w 3991"/>
                <a:gd name="T111" fmla="*/ 43 h 1623"/>
                <a:gd name="T112" fmla="*/ 20 w 3991"/>
                <a:gd name="T113" fmla="*/ 3 h 162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3991"/>
                <a:gd name="T172" fmla="*/ 0 h 1623"/>
                <a:gd name="T173" fmla="*/ 3991 w 3991"/>
                <a:gd name="T174" fmla="*/ 1623 h 162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3991" h="1623">
                  <a:moveTo>
                    <a:pt x="38" y="6"/>
                  </a:moveTo>
                  <a:lnTo>
                    <a:pt x="102" y="38"/>
                  </a:lnTo>
                  <a:lnTo>
                    <a:pt x="97" y="36"/>
                  </a:lnTo>
                  <a:lnTo>
                    <a:pt x="161" y="52"/>
                  </a:lnTo>
                  <a:lnTo>
                    <a:pt x="225" y="68"/>
                  </a:lnTo>
                  <a:lnTo>
                    <a:pt x="304" y="84"/>
                  </a:lnTo>
                  <a:cubicBezTo>
                    <a:pt x="306" y="84"/>
                    <a:pt x="308" y="85"/>
                    <a:pt x="310" y="86"/>
                  </a:cubicBezTo>
                  <a:lnTo>
                    <a:pt x="374" y="118"/>
                  </a:lnTo>
                  <a:lnTo>
                    <a:pt x="369" y="116"/>
                  </a:lnTo>
                  <a:lnTo>
                    <a:pt x="433" y="132"/>
                  </a:lnTo>
                  <a:lnTo>
                    <a:pt x="497" y="148"/>
                  </a:lnTo>
                  <a:cubicBezTo>
                    <a:pt x="499" y="149"/>
                    <a:pt x="501" y="149"/>
                    <a:pt x="502" y="150"/>
                  </a:cubicBezTo>
                  <a:lnTo>
                    <a:pt x="566" y="182"/>
                  </a:lnTo>
                  <a:lnTo>
                    <a:pt x="561" y="180"/>
                  </a:lnTo>
                  <a:lnTo>
                    <a:pt x="625" y="196"/>
                  </a:lnTo>
                  <a:lnTo>
                    <a:pt x="704" y="212"/>
                  </a:lnTo>
                  <a:cubicBezTo>
                    <a:pt x="706" y="212"/>
                    <a:pt x="708" y="213"/>
                    <a:pt x="710" y="214"/>
                  </a:cubicBezTo>
                  <a:lnTo>
                    <a:pt x="774" y="246"/>
                  </a:lnTo>
                  <a:lnTo>
                    <a:pt x="769" y="244"/>
                  </a:lnTo>
                  <a:lnTo>
                    <a:pt x="833" y="260"/>
                  </a:lnTo>
                  <a:lnTo>
                    <a:pt x="897" y="276"/>
                  </a:lnTo>
                  <a:cubicBezTo>
                    <a:pt x="899" y="277"/>
                    <a:pt x="901" y="277"/>
                    <a:pt x="902" y="278"/>
                  </a:cubicBezTo>
                  <a:lnTo>
                    <a:pt x="966" y="310"/>
                  </a:lnTo>
                  <a:lnTo>
                    <a:pt x="961" y="308"/>
                  </a:lnTo>
                  <a:lnTo>
                    <a:pt x="1025" y="324"/>
                  </a:lnTo>
                  <a:lnTo>
                    <a:pt x="1108" y="357"/>
                  </a:lnTo>
                  <a:lnTo>
                    <a:pt x="1169" y="372"/>
                  </a:lnTo>
                  <a:cubicBezTo>
                    <a:pt x="1171" y="373"/>
                    <a:pt x="1173" y="373"/>
                    <a:pt x="1174" y="374"/>
                  </a:cubicBezTo>
                  <a:lnTo>
                    <a:pt x="1238" y="406"/>
                  </a:lnTo>
                  <a:lnTo>
                    <a:pt x="1233" y="404"/>
                  </a:lnTo>
                  <a:lnTo>
                    <a:pt x="1297" y="420"/>
                  </a:lnTo>
                  <a:cubicBezTo>
                    <a:pt x="1299" y="421"/>
                    <a:pt x="1301" y="421"/>
                    <a:pt x="1302" y="422"/>
                  </a:cubicBezTo>
                  <a:lnTo>
                    <a:pt x="1366" y="454"/>
                  </a:lnTo>
                  <a:lnTo>
                    <a:pt x="1361" y="452"/>
                  </a:lnTo>
                  <a:lnTo>
                    <a:pt x="1425" y="468"/>
                  </a:lnTo>
                  <a:lnTo>
                    <a:pt x="1508" y="501"/>
                  </a:lnTo>
                  <a:lnTo>
                    <a:pt x="1569" y="516"/>
                  </a:lnTo>
                  <a:cubicBezTo>
                    <a:pt x="1571" y="517"/>
                    <a:pt x="1573" y="517"/>
                    <a:pt x="1574" y="518"/>
                  </a:cubicBezTo>
                  <a:lnTo>
                    <a:pt x="1638" y="550"/>
                  </a:lnTo>
                  <a:lnTo>
                    <a:pt x="1633" y="548"/>
                  </a:lnTo>
                  <a:lnTo>
                    <a:pt x="1697" y="564"/>
                  </a:lnTo>
                  <a:cubicBezTo>
                    <a:pt x="1699" y="565"/>
                    <a:pt x="1701" y="565"/>
                    <a:pt x="1702" y="566"/>
                  </a:cubicBezTo>
                  <a:lnTo>
                    <a:pt x="1766" y="598"/>
                  </a:lnTo>
                  <a:lnTo>
                    <a:pt x="1761" y="596"/>
                  </a:lnTo>
                  <a:lnTo>
                    <a:pt x="1825" y="612"/>
                  </a:lnTo>
                  <a:lnTo>
                    <a:pt x="1908" y="645"/>
                  </a:lnTo>
                  <a:lnTo>
                    <a:pt x="1974" y="678"/>
                  </a:lnTo>
                  <a:lnTo>
                    <a:pt x="1969" y="676"/>
                  </a:lnTo>
                  <a:lnTo>
                    <a:pt x="2033" y="692"/>
                  </a:lnTo>
                  <a:cubicBezTo>
                    <a:pt x="2035" y="693"/>
                    <a:pt x="2037" y="693"/>
                    <a:pt x="2038" y="694"/>
                  </a:cubicBezTo>
                  <a:lnTo>
                    <a:pt x="2102" y="726"/>
                  </a:lnTo>
                  <a:lnTo>
                    <a:pt x="2166" y="758"/>
                  </a:lnTo>
                  <a:lnTo>
                    <a:pt x="2161" y="756"/>
                  </a:lnTo>
                  <a:lnTo>
                    <a:pt x="2225" y="772"/>
                  </a:lnTo>
                  <a:lnTo>
                    <a:pt x="2308" y="805"/>
                  </a:lnTo>
                  <a:lnTo>
                    <a:pt x="2374" y="838"/>
                  </a:lnTo>
                  <a:lnTo>
                    <a:pt x="2369" y="836"/>
                  </a:lnTo>
                  <a:lnTo>
                    <a:pt x="2433" y="852"/>
                  </a:lnTo>
                  <a:cubicBezTo>
                    <a:pt x="2435" y="853"/>
                    <a:pt x="2437" y="853"/>
                    <a:pt x="2438" y="854"/>
                  </a:cubicBezTo>
                  <a:lnTo>
                    <a:pt x="2502" y="886"/>
                  </a:lnTo>
                  <a:lnTo>
                    <a:pt x="2566" y="918"/>
                  </a:lnTo>
                  <a:lnTo>
                    <a:pt x="2630" y="950"/>
                  </a:lnTo>
                  <a:lnTo>
                    <a:pt x="2694" y="982"/>
                  </a:lnTo>
                  <a:lnTo>
                    <a:pt x="2688" y="980"/>
                  </a:lnTo>
                  <a:lnTo>
                    <a:pt x="2768" y="996"/>
                  </a:lnTo>
                  <a:cubicBezTo>
                    <a:pt x="2770" y="996"/>
                    <a:pt x="2772" y="997"/>
                    <a:pt x="2774" y="998"/>
                  </a:cubicBezTo>
                  <a:lnTo>
                    <a:pt x="2838" y="1030"/>
                  </a:lnTo>
                  <a:lnTo>
                    <a:pt x="2902" y="1062"/>
                  </a:lnTo>
                  <a:lnTo>
                    <a:pt x="2966" y="1094"/>
                  </a:lnTo>
                  <a:lnTo>
                    <a:pt x="3030" y="1126"/>
                  </a:lnTo>
                  <a:lnTo>
                    <a:pt x="3094" y="1158"/>
                  </a:lnTo>
                  <a:lnTo>
                    <a:pt x="3172" y="1189"/>
                  </a:lnTo>
                  <a:lnTo>
                    <a:pt x="3238" y="1222"/>
                  </a:lnTo>
                  <a:lnTo>
                    <a:pt x="3302" y="1254"/>
                  </a:lnTo>
                  <a:lnTo>
                    <a:pt x="3366" y="1286"/>
                  </a:lnTo>
                  <a:lnTo>
                    <a:pt x="3430" y="1318"/>
                  </a:lnTo>
                  <a:lnTo>
                    <a:pt x="3494" y="1350"/>
                  </a:lnTo>
                  <a:lnTo>
                    <a:pt x="3572" y="1381"/>
                  </a:lnTo>
                  <a:lnTo>
                    <a:pt x="3638" y="1414"/>
                  </a:lnTo>
                  <a:lnTo>
                    <a:pt x="3702" y="1446"/>
                  </a:lnTo>
                  <a:lnTo>
                    <a:pt x="3766" y="1478"/>
                  </a:lnTo>
                  <a:lnTo>
                    <a:pt x="3830" y="1510"/>
                  </a:lnTo>
                  <a:lnTo>
                    <a:pt x="3894" y="1542"/>
                  </a:lnTo>
                  <a:lnTo>
                    <a:pt x="3972" y="1573"/>
                  </a:lnTo>
                  <a:cubicBezTo>
                    <a:pt x="3985" y="1578"/>
                    <a:pt x="3991" y="1592"/>
                    <a:pt x="3986" y="1604"/>
                  </a:cubicBezTo>
                  <a:cubicBezTo>
                    <a:pt x="3981" y="1617"/>
                    <a:pt x="3967" y="1623"/>
                    <a:pt x="3955" y="1618"/>
                  </a:cubicBezTo>
                  <a:lnTo>
                    <a:pt x="3873" y="1585"/>
                  </a:lnTo>
                  <a:lnTo>
                    <a:pt x="3809" y="1553"/>
                  </a:lnTo>
                  <a:lnTo>
                    <a:pt x="3745" y="1521"/>
                  </a:lnTo>
                  <a:lnTo>
                    <a:pt x="3681" y="1489"/>
                  </a:lnTo>
                  <a:lnTo>
                    <a:pt x="3617" y="1457"/>
                  </a:lnTo>
                  <a:lnTo>
                    <a:pt x="3555" y="1426"/>
                  </a:lnTo>
                  <a:lnTo>
                    <a:pt x="3473" y="1393"/>
                  </a:lnTo>
                  <a:lnTo>
                    <a:pt x="3409" y="1361"/>
                  </a:lnTo>
                  <a:lnTo>
                    <a:pt x="3345" y="1329"/>
                  </a:lnTo>
                  <a:lnTo>
                    <a:pt x="3281" y="1297"/>
                  </a:lnTo>
                  <a:lnTo>
                    <a:pt x="3217" y="1265"/>
                  </a:lnTo>
                  <a:lnTo>
                    <a:pt x="3155" y="1234"/>
                  </a:lnTo>
                  <a:lnTo>
                    <a:pt x="3073" y="1201"/>
                  </a:lnTo>
                  <a:lnTo>
                    <a:pt x="3009" y="1169"/>
                  </a:lnTo>
                  <a:lnTo>
                    <a:pt x="2945" y="1137"/>
                  </a:lnTo>
                  <a:lnTo>
                    <a:pt x="2881" y="1105"/>
                  </a:lnTo>
                  <a:lnTo>
                    <a:pt x="2817" y="1073"/>
                  </a:lnTo>
                  <a:lnTo>
                    <a:pt x="2753" y="1041"/>
                  </a:lnTo>
                  <a:lnTo>
                    <a:pt x="2759" y="1043"/>
                  </a:lnTo>
                  <a:lnTo>
                    <a:pt x="2679" y="1027"/>
                  </a:lnTo>
                  <a:cubicBezTo>
                    <a:pt x="2677" y="1027"/>
                    <a:pt x="2675" y="1026"/>
                    <a:pt x="2673" y="1025"/>
                  </a:cubicBezTo>
                  <a:lnTo>
                    <a:pt x="2609" y="993"/>
                  </a:lnTo>
                  <a:lnTo>
                    <a:pt x="2545" y="961"/>
                  </a:lnTo>
                  <a:lnTo>
                    <a:pt x="2481" y="929"/>
                  </a:lnTo>
                  <a:lnTo>
                    <a:pt x="2417" y="897"/>
                  </a:lnTo>
                  <a:lnTo>
                    <a:pt x="2422" y="899"/>
                  </a:lnTo>
                  <a:lnTo>
                    <a:pt x="2358" y="883"/>
                  </a:lnTo>
                  <a:cubicBezTo>
                    <a:pt x="2356" y="882"/>
                    <a:pt x="2354" y="882"/>
                    <a:pt x="2353" y="881"/>
                  </a:cubicBezTo>
                  <a:lnTo>
                    <a:pt x="2291" y="850"/>
                  </a:lnTo>
                  <a:lnTo>
                    <a:pt x="2214" y="819"/>
                  </a:lnTo>
                  <a:lnTo>
                    <a:pt x="2150" y="803"/>
                  </a:lnTo>
                  <a:cubicBezTo>
                    <a:pt x="2148" y="802"/>
                    <a:pt x="2146" y="802"/>
                    <a:pt x="2145" y="801"/>
                  </a:cubicBezTo>
                  <a:lnTo>
                    <a:pt x="2081" y="769"/>
                  </a:lnTo>
                  <a:lnTo>
                    <a:pt x="2017" y="737"/>
                  </a:lnTo>
                  <a:lnTo>
                    <a:pt x="2022" y="739"/>
                  </a:lnTo>
                  <a:lnTo>
                    <a:pt x="1958" y="723"/>
                  </a:lnTo>
                  <a:cubicBezTo>
                    <a:pt x="1956" y="722"/>
                    <a:pt x="1954" y="722"/>
                    <a:pt x="1953" y="721"/>
                  </a:cubicBezTo>
                  <a:lnTo>
                    <a:pt x="1891" y="690"/>
                  </a:lnTo>
                  <a:lnTo>
                    <a:pt x="1814" y="659"/>
                  </a:lnTo>
                  <a:lnTo>
                    <a:pt x="1750" y="643"/>
                  </a:lnTo>
                  <a:cubicBezTo>
                    <a:pt x="1748" y="642"/>
                    <a:pt x="1746" y="642"/>
                    <a:pt x="1745" y="641"/>
                  </a:cubicBezTo>
                  <a:lnTo>
                    <a:pt x="1681" y="609"/>
                  </a:lnTo>
                  <a:lnTo>
                    <a:pt x="1686" y="611"/>
                  </a:lnTo>
                  <a:lnTo>
                    <a:pt x="1622" y="595"/>
                  </a:lnTo>
                  <a:cubicBezTo>
                    <a:pt x="1620" y="594"/>
                    <a:pt x="1618" y="594"/>
                    <a:pt x="1617" y="593"/>
                  </a:cubicBezTo>
                  <a:lnTo>
                    <a:pt x="1553" y="561"/>
                  </a:lnTo>
                  <a:lnTo>
                    <a:pt x="1558" y="563"/>
                  </a:lnTo>
                  <a:lnTo>
                    <a:pt x="1491" y="546"/>
                  </a:lnTo>
                  <a:lnTo>
                    <a:pt x="1414" y="515"/>
                  </a:lnTo>
                  <a:lnTo>
                    <a:pt x="1350" y="499"/>
                  </a:lnTo>
                  <a:cubicBezTo>
                    <a:pt x="1348" y="498"/>
                    <a:pt x="1346" y="498"/>
                    <a:pt x="1345" y="497"/>
                  </a:cubicBezTo>
                  <a:lnTo>
                    <a:pt x="1281" y="465"/>
                  </a:lnTo>
                  <a:lnTo>
                    <a:pt x="1286" y="467"/>
                  </a:lnTo>
                  <a:lnTo>
                    <a:pt x="1222" y="451"/>
                  </a:lnTo>
                  <a:cubicBezTo>
                    <a:pt x="1220" y="450"/>
                    <a:pt x="1218" y="450"/>
                    <a:pt x="1217" y="449"/>
                  </a:cubicBezTo>
                  <a:lnTo>
                    <a:pt x="1153" y="417"/>
                  </a:lnTo>
                  <a:lnTo>
                    <a:pt x="1158" y="419"/>
                  </a:lnTo>
                  <a:lnTo>
                    <a:pt x="1091" y="402"/>
                  </a:lnTo>
                  <a:lnTo>
                    <a:pt x="1014" y="371"/>
                  </a:lnTo>
                  <a:lnTo>
                    <a:pt x="950" y="355"/>
                  </a:lnTo>
                  <a:cubicBezTo>
                    <a:pt x="948" y="354"/>
                    <a:pt x="946" y="354"/>
                    <a:pt x="945" y="353"/>
                  </a:cubicBezTo>
                  <a:lnTo>
                    <a:pt x="881" y="321"/>
                  </a:lnTo>
                  <a:lnTo>
                    <a:pt x="886" y="323"/>
                  </a:lnTo>
                  <a:lnTo>
                    <a:pt x="822" y="307"/>
                  </a:lnTo>
                  <a:lnTo>
                    <a:pt x="758" y="291"/>
                  </a:lnTo>
                  <a:cubicBezTo>
                    <a:pt x="756" y="290"/>
                    <a:pt x="754" y="290"/>
                    <a:pt x="753" y="289"/>
                  </a:cubicBezTo>
                  <a:lnTo>
                    <a:pt x="689" y="257"/>
                  </a:lnTo>
                  <a:lnTo>
                    <a:pt x="695" y="259"/>
                  </a:lnTo>
                  <a:lnTo>
                    <a:pt x="614" y="243"/>
                  </a:lnTo>
                  <a:lnTo>
                    <a:pt x="550" y="227"/>
                  </a:lnTo>
                  <a:cubicBezTo>
                    <a:pt x="548" y="226"/>
                    <a:pt x="546" y="226"/>
                    <a:pt x="545" y="225"/>
                  </a:cubicBezTo>
                  <a:lnTo>
                    <a:pt x="481" y="193"/>
                  </a:lnTo>
                  <a:lnTo>
                    <a:pt x="486" y="195"/>
                  </a:lnTo>
                  <a:lnTo>
                    <a:pt x="422" y="179"/>
                  </a:lnTo>
                  <a:lnTo>
                    <a:pt x="358" y="163"/>
                  </a:lnTo>
                  <a:cubicBezTo>
                    <a:pt x="356" y="162"/>
                    <a:pt x="354" y="162"/>
                    <a:pt x="353" y="161"/>
                  </a:cubicBezTo>
                  <a:lnTo>
                    <a:pt x="289" y="129"/>
                  </a:lnTo>
                  <a:lnTo>
                    <a:pt x="295" y="131"/>
                  </a:lnTo>
                  <a:lnTo>
                    <a:pt x="214" y="115"/>
                  </a:lnTo>
                  <a:lnTo>
                    <a:pt x="150" y="99"/>
                  </a:lnTo>
                  <a:lnTo>
                    <a:pt x="86" y="83"/>
                  </a:lnTo>
                  <a:cubicBezTo>
                    <a:pt x="84" y="82"/>
                    <a:pt x="82" y="82"/>
                    <a:pt x="81" y="81"/>
                  </a:cubicBezTo>
                  <a:lnTo>
                    <a:pt x="17" y="49"/>
                  </a:lnTo>
                  <a:cubicBezTo>
                    <a:pt x="5" y="43"/>
                    <a:pt x="0" y="29"/>
                    <a:pt x="6" y="17"/>
                  </a:cubicBezTo>
                  <a:cubicBezTo>
                    <a:pt x="12" y="5"/>
                    <a:pt x="26" y="0"/>
                    <a:pt x="38" y="6"/>
                  </a:cubicBezTo>
                  <a:close/>
                </a:path>
              </a:pathLst>
            </a:custGeom>
            <a:solidFill>
              <a:srgbClr val="98B954"/>
            </a:solidFill>
            <a:ln w="14288" cap="flat">
              <a:solidFill>
                <a:srgbClr val="98B954"/>
              </a:solidFill>
              <a:prstDash val="solid"/>
              <a:bevel/>
              <a:headEnd/>
              <a:tailEnd/>
            </a:ln>
          </p:spPr>
          <p:txBody>
            <a:bodyPr/>
            <a:lstStyle/>
            <a:p>
              <a:endParaRPr lang="zh-CN" altLang="en-US"/>
            </a:p>
          </p:txBody>
        </p:sp>
        <p:sp>
          <p:nvSpPr>
            <p:cNvPr id="153613" name="Rectangle 14"/>
            <p:cNvSpPr>
              <a:spLocks noChangeArrowheads="1"/>
            </p:cNvSpPr>
            <p:nvPr/>
          </p:nvSpPr>
          <p:spPr bwMode="auto">
            <a:xfrm>
              <a:off x="1053" y="3111"/>
              <a:ext cx="256"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$70 </a:t>
              </a:r>
              <a:endParaRPr lang="en-US" altLang="zh-CN" sz="2800">
                <a:solidFill>
                  <a:srgbClr val="000000"/>
                </a:solidFill>
              </a:endParaRPr>
            </a:p>
          </p:txBody>
        </p:sp>
        <p:sp>
          <p:nvSpPr>
            <p:cNvPr id="153614" name="Rectangle 15"/>
            <p:cNvSpPr>
              <a:spLocks noChangeArrowheads="1"/>
            </p:cNvSpPr>
            <p:nvPr/>
          </p:nvSpPr>
          <p:spPr bwMode="auto">
            <a:xfrm>
              <a:off x="1053" y="2884"/>
              <a:ext cx="256"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$80 </a:t>
              </a:r>
              <a:endParaRPr lang="en-US" altLang="zh-CN" sz="2800">
                <a:solidFill>
                  <a:srgbClr val="000000"/>
                </a:solidFill>
              </a:endParaRPr>
            </a:p>
          </p:txBody>
        </p:sp>
        <p:sp>
          <p:nvSpPr>
            <p:cNvPr id="153615" name="Rectangle 16"/>
            <p:cNvSpPr>
              <a:spLocks noChangeArrowheads="1"/>
            </p:cNvSpPr>
            <p:nvPr/>
          </p:nvSpPr>
          <p:spPr bwMode="auto">
            <a:xfrm>
              <a:off x="1053" y="2654"/>
              <a:ext cx="256"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$90 </a:t>
              </a:r>
              <a:endParaRPr lang="en-US" altLang="zh-CN" sz="2800">
                <a:solidFill>
                  <a:srgbClr val="000000"/>
                </a:solidFill>
              </a:endParaRPr>
            </a:p>
          </p:txBody>
        </p:sp>
        <p:sp>
          <p:nvSpPr>
            <p:cNvPr id="153616" name="Rectangle 17"/>
            <p:cNvSpPr>
              <a:spLocks noChangeArrowheads="1"/>
            </p:cNvSpPr>
            <p:nvPr/>
          </p:nvSpPr>
          <p:spPr bwMode="auto">
            <a:xfrm>
              <a:off x="999" y="2426"/>
              <a:ext cx="308"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$100 </a:t>
              </a:r>
              <a:endParaRPr lang="en-US" altLang="zh-CN" sz="2800">
                <a:solidFill>
                  <a:srgbClr val="000000"/>
                </a:solidFill>
              </a:endParaRPr>
            </a:p>
          </p:txBody>
        </p:sp>
        <p:sp>
          <p:nvSpPr>
            <p:cNvPr id="153617" name="Rectangle 18"/>
            <p:cNvSpPr>
              <a:spLocks noChangeArrowheads="1"/>
            </p:cNvSpPr>
            <p:nvPr/>
          </p:nvSpPr>
          <p:spPr bwMode="auto">
            <a:xfrm>
              <a:off x="999" y="2198"/>
              <a:ext cx="308"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$110 </a:t>
              </a:r>
              <a:endParaRPr lang="en-US" altLang="zh-CN" sz="2800">
                <a:solidFill>
                  <a:srgbClr val="000000"/>
                </a:solidFill>
              </a:endParaRPr>
            </a:p>
          </p:txBody>
        </p:sp>
        <p:sp>
          <p:nvSpPr>
            <p:cNvPr id="153618" name="Rectangle 19"/>
            <p:cNvSpPr>
              <a:spLocks noChangeArrowheads="1"/>
            </p:cNvSpPr>
            <p:nvPr/>
          </p:nvSpPr>
          <p:spPr bwMode="auto">
            <a:xfrm>
              <a:off x="999" y="1968"/>
              <a:ext cx="308"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$120 </a:t>
              </a:r>
              <a:endParaRPr lang="en-US" altLang="zh-CN" sz="2800">
                <a:solidFill>
                  <a:srgbClr val="000000"/>
                </a:solidFill>
              </a:endParaRPr>
            </a:p>
          </p:txBody>
        </p:sp>
        <p:sp>
          <p:nvSpPr>
            <p:cNvPr id="153619" name="Rectangle 20"/>
            <p:cNvSpPr>
              <a:spLocks noChangeArrowheads="1"/>
            </p:cNvSpPr>
            <p:nvPr/>
          </p:nvSpPr>
          <p:spPr bwMode="auto">
            <a:xfrm>
              <a:off x="999" y="1741"/>
              <a:ext cx="308"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$130 </a:t>
              </a:r>
              <a:endParaRPr lang="en-US" altLang="zh-CN" sz="2800">
                <a:solidFill>
                  <a:srgbClr val="000000"/>
                </a:solidFill>
              </a:endParaRPr>
            </a:p>
          </p:txBody>
        </p:sp>
        <p:sp>
          <p:nvSpPr>
            <p:cNvPr id="153620" name="Rectangle 21"/>
            <p:cNvSpPr>
              <a:spLocks noChangeArrowheads="1"/>
            </p:cNvSpPr>
            <p:nvPr/>
          </p:nvSpPr>
          <p:spPr bwMode="auto">
            <a:xfrm>
              <a:off x="1355" y="3294"/>
              <a:ext cx="119"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1</a:t>
              </a:r>
              <a:endParaRPr lang="en-US" altLang="zh-CN" sz="2800">
                <a:solidFill>
                  <a:srgbClr val="000000"/>
                </a:solidFill>
              </a:endParaRPr>
            </a:p>
          </p:txBody>
        </p:sp>
        <p:sp>
          <p:nvSpPr>
            <p:cNvPr id="153621" name="Rectangle 22"/>
            <p:cNvSpPr>
              <a:spLocks noChangeArrowheads="1"/>
            </p:cNvSpPr>
            <p:nvPr/>
          </p:nvSpPr>
          <p:spPr bwMode="auto">
            <a:xfrm>
              <a:off x="1748" y="3294"/>
              <a:ext cx="171"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13</a:t>
              </a:r>
              <a:endParaRPr lang="en-US" altLang="zh-CN" sz="2800">
                <a:solidFill>
                  <a:srgbClr val="000000"/>
                </a:solidFill>
              </a:endParaRPr>
            </a:p>
          </p:txBody>
        </p:sp>
        <p:sp>
          <p:nvSpPr>
            <p:cNvPr id="153622" name="Rectangle 23"/>
            <p:cNvSpPr>
              <a:spLocks noChangeArrowheads="1"/>
            </p:cNvSpPr>
            <p:nvPr/>
          </p:nvSpPr>
          <p:spPr bwMode="auto">
            <a:xfrm>
              <a:off x="2176" y="3294"/>
              <a:ext cx="171"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25</a:t>
              </a:r>
              <a:endParaRPr lang="en-US" altLang="zh-CN" sz="2800">
                <a:solidFill>
                  <a:srgbClr val="000000"/>
                </a:solidFill>
              </a:endParaRPr>
            </a:p>
          </p:txBody>
        </p:sp>
        <p:sp>
          <p:nvSpPr>
            <p:cNvPr id="153623" name="Rectangle 24"/>
            <p:cNvSpPr>
              <a:spLocks noChangeArrowheads="1"/>
            </p:cNvSpPr>
            <p:nvPr/>
          </p:nvSpPr>
          <p:spPr bwMode="auto">
            <a:xfrm>
              <a:off x="2603" y="3294"/>
              <a:ext cx="171"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37</a:t>
              </a:r>
              <a:endParaRPr lang="en-US" altLang="zh-CN" sz="2800">
                <a:solidFill>
                  <a:srgbClr val="000000"/>
                </a:solidFill>
              </a:endParaRPr>
            </a:p>
          </p:txBody>
        </p:sp>
        <p:sp>
          <p:nvSpPr>
            <p:cNvPr id="153624" name="Rectangle 25"/>
            <p:cNvSpPr>
              <a:spLocks noChangeArrowheads="1"/>
            </p:cNvSpPr>
            <p:nvPr/>
          </p:nvSpPr>
          <p:spPr bwMode="auto">
            <a:xfrm>
              <a:off x="3031" y="3294"/>
              <a:ext cx="171" cy="171"/>
            </a:xfrm>
            <a:prstGeom prst="rect">
              <a:avLst/>
            </a:prstGeom>
            <a:noFill/>
            <a:ln w="9525">
              <a:noFill/>
              <a:miter lim="800000"/>
              <a:headEnd/>
              <a:tailEnd/>
            </a:ln>
          </p:spPr>
          <p:txBody>
            <a:bodyPr wrap="none" lIns="0" tIns="0" rIns="0" bIns="0">
              <a:spAutoFit/>
            </a:bodyPr>
            <a:lstStyle/>
            <a:p>
              <a:r>
                <a:rPr lang="en-US" altLang="zh-CN" sz="1400">
                  <a:solidFill>
                    <a:srgbClr val="000000"/>
                  </a:solidFill>
                  <a:latin typeface="Calibri" pitchFamily="34" charset="0"/>
                </a:rPr>
                <a:t>49</a:t>
              </a:r>
              <a:endParaRPr lang="en-US" altLang="zh-CN" sz="2800">
                <a:solidFill>
                  <a:srgbClr val="000000"/>
                </a:solidFill>
              </a:endParaRPr>
            </a:p>
          </p:txBody>
        </p:sp>
        <p:sp>
          <p:nvSpPr>
            <p:cNvPr id="153625" name="Rectangle 26"/>
            <p:cNvSpPr>
              <a:spLocks noChangeArrowheads="1"/>
            </p:cNvSpPr>
            <p:nvPr/>
          </p:nvSpPr>
          <p:spPr bwMode="auto">
            <a:xfrm>
              <a:off x="628" y="2342"/>
              <a:ext cx="269" cy="1000"/>
            </a:xfrm>
            <a:prstGeom prst="rect">
              <a:avLst/>
            </a:prstGeom>
            <a:noFill/>
            <a:ln w="9525">
              <a:noFill/>
              <a:miter lim="800000"/>
              <a:headEnd/>
              <a:tailEnd/>
            </a:ln>
          </p:spPr>
          <p:txBody>
            <a:bodyPr vert="eaVert" wrap="none" lIns="0" tIns="0" rIns="0" bIns="0">
              <a:spAutoFit/>
            </a:bodyPr>
            <a:lstStyle/>
            <a:p>
              <a:r>
                <a:rPr lang="en-US" altLang="zh-CN" sz="2800" b="1">
                  <a:solidFill>
                    <a:srgbClr val="000000"/>
                  </a:solidFill>
                  <a:latin typeface="Calibri" pitchFamily="34" charset="0"/>
                </a:rPr>
                <a:t>Thousands</a:t>
              </a:r>
              <a:endParaRPr lang="en-US" altLang="zh-CN" sz="2800">
                <a:solidFill>
                  <a:srgbClr val="000000"/>
                </a:solidFill>
              </a:endParaRPr>
            </a:p>
          </p:txBody>
        </p:sp>
        <p:sp>
          <p:nvSpPr>
            <p:cNvPr id="153626" name="Rectangle 27"/>
            <p:cNvSpPr>
              <a:spLocks noChangeArrowheads="1"/>
            </p:cNvSpPr>
            <p:nvPr/>
          </p:nvSpPr>
          <p:spPr bwMode="auto">
            <a:xfrm>
              <a:off x="2255" y="3519"/>
              <a:ext cx="112" cy="134"/>
            </a:xfrm>
            <a:prstGeom prst="rect">
              <a:avLst/>
            </a:prstGeom>
            <a:noFill/>
            <a:ln w="9525">
              <a:noFill/>
              <a:miter lim="800000"/>
              <a:headEnd/>
              <a:tailEnd/>
            </a:ln>
          </p:spPr>
          <p:txBody>
            <a:bodyPr wrap="none" lIns="0" tIns="0" rIns="0" bIns="0">
              <a:spAutoFit/>
            </a:bodyPr>
            <a:lstStyle/>
            <a:p>
              <a:r>
                <a:rPr lang="zh-CN" altLang="en-US" sz="1400" b="1">
                  <a:solidFill>
                    <a:srgbClr val="000000"/>
                  </a:solidFill>
                  <a:latin typeface="Calibri" pitchFamily="34" charset="0"/>
                </a:rPr>
                <a:t>月</a:t>
              </a:r>
              <a:endParaRPr lang="zh-CN" altLang="en-US" sz="2800">
                <a:solidFill>
                  <a:srgbClr val="000000"/>
                </a:solidFill>
              </a:endParaRPr>
            </a:p>
          </p:txBody>
        </p:sp>
        <p:sp>
          <p:nvSpPr>
            <p:cNvPr id="153627" name="Rectangle 28"/>
            <p:cNvSpPr>
              <a:spLocks noChangeArrowheads="1"/>
            </p:cNvSpPr>
            <p:nvPr/>
          </p:nvSpPr>
          <p:spPr bwMode="auto">
            <a:xfrm>
              <a:off x="1654" y="1413"/>
              <a:ext cx="1568" cy="250"/>
            </a:xfrm>
            <a:prstGeom prst="rect">
              <a:avLst/>
            </a:prstGeom>
            <a:noFill/>
            <a:ln w="9525">
              <a:noFill/>
              <a:miter lim="800000"/>
              <a:headEnd/>
              <a:tailEnd/>
            </a:ln>
          </p:spPr>
          <p:txBody>
            <a:bodyPr wrap="none" lIns="0" tIns="0" rIns="0" bIns="0">
              <a:spAutoFit/>
            </a:bodyPr>
            <a:lstStyle/>
            <a:p>
              <a:r>
                <a:rPr lang="zh-CN" altLang="en-US" sz="2600" b="1">
                  <a:solidFill>
                    <a:srgbClr val="000000"/>
                  </a:solidFill>
                  <a:latin typeface="Calibri" pitchFamily="34" charset="0"/>
                </a:rPr>
                <a:t>租期</a:t>
              </a:r>
              <a:r>
                <a:rPr lang="en-US" altLang="zh-CN" sz="2600" b="1">
                  <a:solidFill>
                    <a:srgbClr val="000000"/>
                  </a:solidFill>
                  <a:latin typeface="Calibri" pitchFamily="34" charset="0"/>
                </a:rPr>
                <a:t>5</a:t>
              </a:r>
              <a:r>
                <a:rPr lang="zh-CN" altLang="en-US" sz="2600" b="1">
                  <a:solidFill>
                    <a:srgbClr val="000000"/>
                  </a:solidFill>
                  <a:latin typeface="Calibri" pitchFamily="34" charset="0"/>
                </a:rPr>
                <a:t>年，未续租</a:t>
              </a:r>
              <a:endParaRPr lang="zh-CN" altLang="en-US" sz="2800">
                <a:solidFill>
                  <a:srgbClr val="000000"/>
                </a:solidFill>
              </a:endParaRPr>
            </a:p>
          </p:txBody>
        </p:sp>
        <p:sp>
          <p:nvSpPr>
            <p:cNvPr id="153628" name="Freeform 29"/>
            <p:cNvSpPr>
              <a:spLocks/>
            </p:cNvSpPr>
            <p:nvPr/>
          </p:nvSpPr>
          <p:spPr bwMode="auto">
            <a:xfrm>
              <a:off x="3695" y="2512"/>
              <a:ext cx="248" cy="26"/>
            </a:xfrm>
            <a:custGeom>
              <a:avLst/>
              <a:gdLst>
                <a:gd name="T0" fmla="*/ 13 w 464"/>
                <a:gd name="T1" fmla="*/ 0 h 48"/>
                <a:gd name="T2" fmla="*/ 235 w 464"/>
                <a:gd name="T3" fmla="*/ 0 h 48"/>
                <a:gd name="T4" fmla="*/ 248 w 464"/>
                <a:gd name="T5" fmla="*/ 13 h 48"/>
                <a:gd name="T6" fmla="*/ 235 w 464"/>
                <a:gd name="T7" fmla="*/ 26 h 48"/>
                <a:gd name="T8" fmla="*/ 13 w 464"/>
                <a:gd name="T9" fmla="*/ 26 h 48"/>
                <a:gd name="T10" fmla="*/ 0 w 464"/>
                <a:gd name="T11" fmla="*/ 13 h 48"/>
                <a:gd name="T12" fmla="*/ 13 w 464"/>
                <a:gd name="T13" fmla="*/ 0 h 48"/>
                <a:gd name="T14" fmla="*/ 0 60000 65536"/>
                <a:gd name="T15" fmla="*/ 0 60000 65536"/>
                <a:gd name="T16" fmla="*/ 0 60000 65536"/>
                <a:gd name="T17" fmla="*/ 0 60000 65536"/>
                <a:gd name="T18" fmla="*/ 0 60000 65536"/>
                <a:gd name="T19" fmla="*/ 0 60000 65536"/>
                <a:gd name="T20" fmla="*/ 0 60000 65536"/>
                <a:gd name="T21" fmla="*/ 0 w 464"/>
                <a:gd name="T22" fmla="*/ 0 h 48"/>
                <a:gd name="T23" fmla="*/ 464 w 46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4A7EBB"/>
            </a:solidFill>
            <a:ln w="14288" cap="flat">
              <a:solidFill>
                <a:srgbClr val="4A7EBB"/>
              </a:solidFill>
              <a:prstDash val="solid"/>
              <a:bevel/>
              <a:headEnd/>
              <a:tailEnd/>
            </a:ln>
          </p:spPr>
          <p:txBody>
            <a:bodyPr/>
            <a:lstStyle/>
            <a:p>
              <a:endParaRPr lang="zh-CN" altLang="en-US"/>
            </a:p>
          </p:txBody>
        </p:sp>
        <p:sp>
          <p:nvSpPr>
            <p:cNvPr id="153629" name="Rectangle 30"/>
            <p:cNvSpPr>
              <a:spLocks noChangeArrowheads="1"/>
            </p:cNvSpPr>
            <p:nvPr/>
          </p:nvSpPr>
          <p:spPr bwMode="auto">
            <a:xfrm>
              <a:off x="3958" y="2462"/>
              <a:ext cx="224" cy="13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Calibri" pitchFamily="34" charset="0"/>
                </a:rPr>
                <a:t>现金</a:t>
              </a:r>
              <a:endParaRPr lang="zh-CN" altLang="en-US" sz="2800">
                <a:solidFill>
                  <a:srgbClr val="000000"/>
                </a:solidFill>
              </a:endParaRPr>
            </a:p>
          </p:txBody>
        </p:sp>
        <p:sp>
          <p:nvSpPr>
            <p:cNvPr id="153630" name="Freeform 31"/>
            <p:cNvSpPr>
              <a:spLocks/>
            </p:cNvSpPr>
            <p:nvPr/>
          </p:nvSpPr>
          <p:spPr bwMode="auto">
            <a:xfrm>
              <a:off x="3695" y="2718"/>
              <a:ext cx="248" cy="25"/>
            </a:xfrm>
            <a:custGeom>
              <a:avLst/>
              <a:gdLst>
                <a:gd name="T0" fmla="*/ 13 w 464"/>
                <a:gd name="T1" fmla="*/ 0 h 48"/>
                <a:gd name="T2" fmla="*/ 235 w 464"/>
                <a:gd name="T3" fmla="*/ 0 h 48"/>
                <a:gd name="T4" fmla="*/ 248 w 464"/>
                <a:gd name="T5" fmla="*/ 13 h 48"/>
                <a:gd name="T6" fmla="*/ 235 w 464"/>
                <a:gd name="T7" fmla="*/ 25 h 48"/>
                <a:gd name="T8" fmla="*/ 13 w 464"/>
                <a:gd name="T9" fmla="*/ 25 h 48"/>
                <a:gd name="T10" fmla="*/ 0 w 464"/>
                <a:gd name="T11" fmla="*/ 13 h 48"/>
                <a:gd name="T12" fmla="*/ 13 w 464"/>
                <a:gd name="T13" fmla="*/ 0 h 48"/>
                <a:gd name="T14" fmla="*/ 0 60000 65536"/>
                <a:gd name="T15" fmla="*/ 0 60000 65536"/>
                <a:gd name="T16" fmla="*/ 0 60000 65536"/>
                <a:gd name="T17" fmla="*/ 0 60000 65536"/>
                <a:gd name="T18" fmla="*/ 0 60000 65536"/>
                <a:gd name="T19" fmla="*/ 0 60000 65536"/>
                <a:gd name="T20" fmla="*/ 0 60000 65536"/>
                <a:gd name="T21" fmla="*/ 0 w 464"/>
                <a:gd name="T22" fmla="*/ 0 h 48"/>
                <a:gd name="T23" fmla="*/ 464 w 46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BE4B48"/>
            </a:solidFill>
            <a:ln w="14288" cap="flat">
              <a:solidFill>
                <a:srgbClr val="BE4B48"/>
              </a:solidFill>
              <a:prstDash val="solid"/>
              <a:bevel/>
              <a:headEnd/>
              <a:tailEnd/>
            </a:ln>
          </p:spPr>
          <p:txBody>
            <a:bodyPr/>
            <a:lstStyle/>
            <a:p>
              <a:endParaRPr lang="zh-CN" altLang="en-US"/>
            </a:p>
          </p:txBody>
        </p:sp>
        <p:sp>
          <p:nvSpPr>
            <p:cNvPr id="153631" name="Rectangle 32"/>
            <p:cNvSpPr>
              <a:spLocks noChangeArrowheads="1"/>
            </p:cNvSpPr>
            <p:nvPr/>
          </p:nvSpPr>
          <p:spPr bwMode="auto">
            <a:xfrm>
              <a:off x="3958" y="2668"/>
              <a:ext cx="1120" cy="13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Calibri" pitchFamily="34" charset="0"/>
                </a:rPr>
                <a:t>现行美国通用会计原则</a:t>
              </a:r>
              <a:endParaRPr lang="zh-CN" altLang="en-US" sz="2800">
                <a:solidFill>
                  <a:srgbClr val="000000"/>
                </a:solidFill>
              </a:endParaRPr>
            </a:p>
          </p:txBody>
        </p:sp>
        <p:sp>
          <p:nvSpPr>
            <p:cNvPr id="153632" name="Freeform 33"/>
            <p:cNvSpPr>
              <a:spLocks/>
            </p:cNvSpPr>
            <p:nvPr/>
          </p:nvSpPr>
          <p:spPr bwMode="auto">
            <a:xfrm>
              <a:off x="3695" y="2923"/>
              <a:ext cx="248" cy="26"/>
            </a:xfrm>
            <a:custGeom>
              <a:avLst/>
              <a:gdLst>
                <a:gd name="T0" fmla="*/ 13 w 464"/>
                <a:gd name="T1" fmla="*/ 0 h 48"/>
                <a:gd name="T2" fmla="*/ 235 w 464"/>
                <a:gd name="T3" fmla="*/ 0 h 48"/>
                <a:gd name="T4" fmla="*/ 248 w 464"/>
                <a:gd name="T5" fmla="*/ 13 h 48"/>
                <a:gd name="T6" fmla="*/ 235 w 464"/>
                <a:gd name="T7" fmla="*/ 26 h 48"/>
                <a:gd name="T8" fmla="*/ 13 w 464"/>
                <a:gd name="T9" fmla="*/ 26 h 48"/>
                <a:gd name="T10" fmla="*/ 0 w 464"/>
                <a:gd name="T11" fmla="*/ 13 h 48"/>
                <a:gd name="T12" fmla="*/ 13 w 464"/>
                <a:gd name="T13" fmla="*/ 0 h 48"/>
                <a:gd name="T14" fmla="*/ 0 60000 65536"/>
                <a:gd name="T15" fmla="*/ 0 60000 65536"/>
                <a:gd name="T16" fmla="*/ 0 60000 65536"/>
                <a:gd name="T17" fmla="*/ 0 60000 65536"/>
                <a:gd name="T18" fmla="*/ 0 60000 65536"/>
                <a:gd name="T19" fmla="*/ 0 60000 65536"/>
                <a:gd name="T20" fmla="*/ 0 60000 65536"/>
                <a:gd name="T21" fmla="*/ 0 w 464"/>
                <a:gd name="T22" fmla="*/ 0 h 48"/>
                <a:gd name="T23" fmla="*/ 464 w 464"/>
                <a:gd name="T24" fmla="*/ 48 h 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4" h="48">
                  <a:moveTo>
                    <a:pt x="24" y="0"/>
                  </a:moveTo>
                  <a:lnTo>
                    <a:pt x="440" y="0"/>
                  </a:lnTo>
                  <a:cubicBezTo>
                    <a:pt x="454" y="0"/>
                    <a:pt x="464" y="11"/>
                    <a:pt x="464" y="24"/>
                  </a:cubicBezTo>
                  <a:cubicBezTo>
                    <a:pt x="464" y="38"/>
                    <a:pt x="454" y="48"/>
                    <a:pt x="440" y="48"/>
                  </a:cubicBezTo>
                  <a:lnTo>
                    <a:pt x="24" y="48"/>
                  </a:lnTo>
                  <a:cubicBezTo>
                    <a:pt x="11" y="48"/>
                    <a:pt x="0" y="38"/>
                    <a:pt x="0" y="24"/>
                  </a:cubicBezTo>
                  <a:cubicBezTo>
                    <a:pt x="0" y="11"/>
                    <a:pt x="11" y="0"/>
                    <a:pt x="24" y="0"/>
                  </a:cubicBezTo>
                  <a:close/>
                </a:path>
              </a:pathLst>
            </a:custGeom>
            <a:solidFill>
              <a:srgbClr val="98B954"/>
            </a:solidFill>
            <a:ln w="14288" cap="flat">
              <a:solidFill>
                <a:srgbClr val="98B954"/>
              </a:solidFill>
              <a:prstDash val="solid"/>
              <a:bevel/>
              <a:headEnd/>
              <a:tailEnd/>
            </a:ln>
          </p:spPr>
          <p:txBody>
            <a:bodyPr/>
            <a:lstStyle/>
            <a:p>
              <a:endParaRPr lang="zh-CN" altLang="en-US"/>
            </a:p>
          </p:txBody>
        </p:sp>
        <p:sp>
          <p:nvSpPr>
            <p:cNvPr id="153633" name="Rectangle 34"/>
            <p:cNvSpPr>
              <a:spLocks noChangeArrowheads="1"/>
            </p:cNvSpPr>
            <p:nvPr/>
          </p:nvSpPr>
          <p:spPr bwMode="auto">
            <a:xfrm>
              <a:off x="3958" y="2876"/>
              <a:ext cx="224" cy="134"/>
            </a:xfrm>
            <a:prstGeom prst="rect">
              <a:avLst/>
            </a:prstGeom>
            <a:noFill/>
            <a:ln w="9525">
              <a:noFill/>
              <a:miter lim="800000"/>
              <a:headEnd/>
              <a:tailEnd/>
            </a:ln>
          </p:spPr>
          <p:txBody>
            <a:bodyPr wrap="none" lIns="0" tIns="0" rIns="0" bIns="0">
              <a:spAutoFit/>
            </a:bodyPr>
            <a:lstStyle/>
            <a:p>
              <a:r>
                <a:rPr lang="zh-CN" altLang="en-US" sz="1400">
                  <a:solidFill>
                    <a:srgbClr val="000000"/>
                  </a:solidFill>
                  <a:latin typeface="Calibri" pitchFamily="34" charset="0"/>
                </a:rPr>
                <a:t>建议</a:t>
              </a:r>
              <a:endParaRPr lang="zh-CN" altLang="en-US" sz="2800">
                <a:solidFill>
                  <a:srgbClr val="000000"/>
                </a:solidFill>
              </a:endParaRPr>
            </a:p>
          </p:txBody>
        </p:sp>
        <p:sp>
          <p:nvSpPr>
            <p:cNvPr id="153634" name="Freeform 35"/>
            <p:cNvSpPr>
              <a:spLocks noEditPoints="1"/>
            </p:cNvSpPr>
            <p:nvPr/>
          </p:nvSpPr>
          <p:spPr bwMode="auto">
            <a:xfrm>
              <a:off x="605" y="1323"/>
              <a:ext cx="4117" cy="2473"/>
            </a:xfrm>
            <a:custGeom>
              <a:avLst/>
              <a:gdLst>
                <a:gd name="T0" fmla="*/ 0 w 7696"/>
                <a:gd name="T1" fmla="*/ 4 h 4624"/>
                <a:gd name="T2" fmla="*/ 4 w 7696"/>
                <a:gd name="T3" fmla="*/ 0 h 4624"/>
                <a:gd name="T4" fmla="*/ 4113 w 7696"/>
                <a:gd name="T5" fmla="*/ 0 h 4624"/>
                <a:gd name="T6" fmla="*/ 4117 w 7696"/>
                <a:gd name="T7" fmla="*/ 4 h 4624"/>
                <a:gd name="T8" fmla="*/ 4117 w 7696"/>
                <a:gd name="T9" fmla="*/ 2469 h 4624"/>
                <a:gd name="T10" fmla="*/ 4113 w 7696"/>
                <a:gd name="T11" fmla="*/ 2473 h 4624"/>
                <a:gd name="T12" fmla="*/ 4 w 7696"/>
                <a:gd name="T13" fmla="*/ 2473 h 4624"/>
                <a:gd name="T14" fmla="*/ 0 w 7696"/>
                <a:gd name="T15" fmla="*/ 2469 h 4624"/>
                <a:gd name="T16" fmla="*/ 0 w 7696"/>
                <a:gd name="T17" fmla="*/ 4 h 4624"/>
                <a:gd name="T18" fmla="*/ 9 w 7696"/>
                <a:gd name="T19" fmla="*/ 2469 h 4624"/>
                <a:gd name="T20" fmla="*/ 4 w 7696"/>
                <a:gd name="T21" fmla="*/ 2464 h 4624"/>
                <a:gd name="T22" fmla="*/ 4113 w 7696"/>
                <a:gd name="T23" fmla="*/ 2464 h 4624"/>
                <a:gd name="T24" fmla="*/ 4108 w 7696"/>
                <a:gd name="T25" fmla="*/ 2469 h 4624"/>
                <a:gd name="T26" fmla="*/ 4108 w 7696"/>
                <a:gd name="T27" fmla="*/ 4 h 4624"/>
                <a:gd name="T28" fmla="*/ 4113 w 7696"/>
                <a:gd name="T29" fmla="*/ 9 h 4624"/>
                <a:gd name="T30" fmla="*/ 4 w 7696"/>
                <a:gd name="T31" fmla="*/ 9 h 4624"/>
                <a:gd name="T32" fmla="*/ 9 w 7696"/>
                <a:gd name="T33" fmla="*/ 4 h 4624"/>
                <a:gd name="T34" fmla="*/ 9 w 7696"/>
                <a:gd name="T35" fmla="*/ 2469 h 46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696"/>
                <a:gd name="T55" fmla="*/ 0 h 4624"/>
                <a:gd name="T56" fmla="*/ 7696 w 7696"/>
                <a:gd name="T57" fmla="*/ 4624 h 46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696" h="4624">
                  <a:moveTo>
                    <a:pt x="0" y="8"/>
                  </a:moveTo>
                  <a:cubicBezTo>
                    <a:pt x="0" y="4"/>
                    <a:pt x="4" y="0"/>
                    <a:pt x="8" y="0"/>
                  </a:cubicBezTo>
                  <a:lnTo>
                    <a:pt x="7688" y="0"/>
                  </a:lnTo>
                  <a:cubicBezTo>
                    <a:pt x="7693" y="0"/>
                    <a:pt x="7696" y="4"/>
                    <a:pt x="7696" y="8"/>
                  </a:cubicBezTo>
                  <a:lnTo>
                    <a:pt x="7696" y="4616"/>
                  </a:lnTo>
                  <a:cubicBezTo>
                    <a:pt x="7696" y="4621"/>
                    <a:pt x="7693" y="4624"/>
                    <a:pt x="7688" y="4624"/>
                  </a:cubicBezTo>
                  <a:lnTo>
                    <a:pt x="8" y="4624"/>
                  </a:lnTo>
                  <a:cubicBezTo>
                    <a:pt x="4" y="4624"/>
                    <a:pt x="0" y="4621"/>
                    <a:pt x="0" y="4616"/>
                  </a:cubicBezTo>
                  <a:lnTo>
                    <a:pt x="0" y="8"/>
                  </a:lnTo>
                  <a:close/>
                  <a:moveTo>
                    <a:pt x="16" y="4616"/>
                  </a:moveTo>
                  <a:lnTo>
                    <a:pt x="8" y="4608"/>
                  </a:lnTo>
                  <a:lnTo>
                    <a:pt x="7688" y="4608"/>
                  </a:lnTo>
                  <a:lnTo>
                    <a:pt x="7680" y="4616"/>
                  </a:lnTo>
                  <a:lnTo>
                    <a:pt x="7680" y="8"/>
                  </a:lnTo>
                  <a:lnTo>
                    <a:pt x="7688" y="16"/>
                  </a:lnTo>
                  <a:lnTo>
                    <a:pt x="8" y="16"/>
                  </a:lnTo>
                  <a:lnTo>
                    <a:pt x="16" y="8"/>
                  </a:lnTo>
                  <a:lnTo>
                    <a:pt x="16" y="4616"/>
                  </a:lnTo>
                  <a:close/>
                </a:path>
              </a:pathLst>
            </a:custGeom>
            <a:solidFill>
              <a:srgbClr val="868686"/>
            </a:solidFill>
            <a:ln w="1588" cap="flat">
              <a:solidFill>
                <a:srgbClr val="868686"/>
              </a:solidFill>
              <a:prstDash val="solid"/>
              <a:round/>
              <a:headEnd/>
              <a:tailEnd/>
            </a:ln>
          </p:spPr>
          <p:txBody>
            <a:bodyPr/>
            <a:lstStyle/>
            <a:p>
              <a:endParaRPr lang="zh-CN" altLang="en-US"/>
            </a:p>
          </p:txBody>
        </p:sp>
      </p:gr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4626" name="Title 1"/>
          <p:cNvSpPr>
            <a:spLocks noGrp="1"/>
          </p:cNvSpPr>
          <p:nvPr>
            <p:ph type="title"/>
          </p:nvPr>
        </p:nvSpPr>
        <p:spPr/>
        <p:txBody>
          <a:bodyPr/>
          <a:lstStyle/>
          <a:p>
            <a:pPr eaLnBrk="1" hangingPunct="1"/>
            <a:r>
              <a:rPr lang="zh-CN" altLang="en-US" smtClean="0">
                <a:ea typeface="宋体" charset="-122"/>
              </a:rPr>
              <a:t>其他审计问题</a:t>
            </a:r>
          </a:p>
        </p:txBody>
      </p:sp>
      <p:sp>
        <p:nvSpPr>
          <p:cNvPr id="154627" name="Text Placeholder 2"/>
          <p:cNvSpPr>
            <a:spLocks noGrp="1"/>
          </p:cNvSpPr>
          <p:nvPr>
            <p:ph type="body" idx="1"/>
          </p:nvPr>
        </p:nvSpPr>
        <p:spPr/>
        <p:txBody>
          <a:bodyPr/>
          <a:lstStyle/>
          <a:p>
            <a:pPr eaLnBrk="1" hangingPunct="1"/>
            <a:r>
              <a:rPr lang="zh-CN" altLang="en-US" sz="2400" smtClean="0">
                <a:ea typeface="宋体" charset="-122"/>
              </a:rPr>
              <a:t>如何区分租赁与服务合同</a:t>
            </a:r>
            <a:endParaRPr lang="en-US" altLang="zh-CN" sz="2400" smtClean="0">
              <a:ea typeface="宋体" charset="-122"/>
            </a:endParaRPr>
          </a:p>
          <a:p>
            <a:pPr eaLnBrk="1" hangingPunct="1"/>
            <a:r>
              <a:rPr lang="zh-CN" altLang="en-US" sz="2400" smtClean="0">
                <a:ea typeface="宋体" charset="-122"/>
              </a:rPr>
              <a:t>多元素租赁合同的会计处理</a:t>
            </a:r>
            <a:endParaRPr lang="en-US" altLang="zh-CN" sz="2400" smtClean="0">
              <a:ea typeface="宋体" charset="-122"/>
            </a:endParaRPr>
          </a:p>
          <a:p>
            <a:pPr eaLnBrk="1" hangingPunct="1"/>
            <a:r>
              <a:rPr lang="zh-CN" altLang="en-US" sz="2400" smtClean="0">
                <a:ea typeface="宋体" charset="-122"/>
              </a:rPr>
              <a:t>如何计量已经减值了的使用权资产</a:t>
            </a:r>
            <a:endParaRPr lang="en-US" altLang="zh-CN" sz="2400" smtClean="0">
              <a:ea typeface="宋体" charset="-122"/>
            </a:endParaRPr>
          </a:p>
          <a:p>
            <a:pPr eaLnBrk="1" hangingPunct="1"/>
            <a:r>
              <a:rPr lang="zh-CN" altLang="en-US" sz="2400" smtClean="0">
                <a:ea typeface="宋体" charset="-122"/>
              </a:rPr>
              <a:t>确定租赁期限</a:t>
            </a:r>
            <a:endParaRPr lang="en-US" altLang="zh-CN" sz="2400" smtClean="0">
              <a:ea typeface="宋体" charset="-122"/>
            </a:endParaRPr>
          </a:p>
          <a:p>
            <a:pPr eaLnBrk="1" hangingPunct="1"/>
            <a:r>
              <a:rPr lang="zh-CN" altLang="en-US" sz="2400" smtClean="0">
                <a:ea typeface="宋体" charset="-122"/>
              </a:rPr>
              <a:t>或有租金计量</a:t>
            </a:r>
            <a:endParaRPr lang="en-US" altLang="zh-CN" sz="2400" smtClean="0">
              <a:ea typeface="宋体" charset="-122"/>
            </a:endParaRPr>
          </a:p>
          <a:p>
            <a:pPr eaLnBrk="1" hangingPunct="1"/>
            <a:endParaRPr lang="en-US" altLang="zh-CN" smtClean="0">
              <a:ea typeface="宋体" charset="-122"/>
            </a:endParaRPr>
          </a:p>
        </p:txBody>
      </p:sp>
      <p:pic>
        <p:nvPicPr>
          <p:cNvPr id="154628" name="Picture 3" descr="books_ledger_black.JPG"/>
          <p:cNvPicPr>
            <a:picLocks/>
          </p:cNvPicPr>
          <p:nvPr/>
        </p:nvPicPr>
        <p:blipFill>
          <a:blip r:embed="rId3"/>
          <a:srcRect/>
          <a:stretch>
            <a:fillRect/>
          </a:stretch>
        </p:blipFill>
        <p:spPr bwMode="auto">
          <a:xfrm>
            <a:off x="6858000" y="4191000"/>
            <a:ext cx="1752600" cy="1828800"/>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49" name="Title 2"/>
          <p:cNvSpPr txBox="1">
            <a:spLocks/>
          </p:cNvSpPr>
          <p:nvPr/>
        </p:nvSpPr>
        <p:spPr bwMode="auto">
          <a:xfrm>
            <a:off x="304800" y="1905000"/>
            <a:ext cx="8423275" cy="4337050"/>
          </a:xfrm>
          <a:prstGeom prst="rect">
            <a:avLst/>
          </a:prstGeom>
          <a:noFill/>
          <a:ln w="9525">
            <a:noFill/>
            <a:miter lim="800000"/>
            <a:headEnd/>
            <a:tailEnd/>
          </a:ln>
        </p:spPr>
        <p:txBody>
          <a:bodyPr lIns="0" tIns="0" rIns="0" bIns="0"/>
          <a:lstStyle/>
          <a:p>
            <a:r>
              <a:rPr lang="zh-CN" altLang="en-US" sz="2800">
                <a:solidFill>
                  <a:srgbClr val="FFFFFF"/>
                </a:solidFill>
              </a:rPr>
              <a:t>结束语</a:t>
            </a:r>
            <a:endParaRPr lang="zh-CN" altLang="en-US" sz="2400">
              <a:solidFill>
                <a:srgbClr val="FFFFFF"/>
              </a:solidFill>
            </a:endParaRPr>
          </a:p>
        </p:txBody>
      </p:sp>
      <p:pic>
        <p:nvPicPr>
          <p:cNvPr id="155650" name="Picture 5" descr="world_map_color.jpg"/>
          <p:cNvPicPr>
            <a:picLocks/>
          </p:cNvPicPr>
          <p:nvPr/>
        </p:nvPicPr>
        <p:blipFill>
          <a:blip r:embed="rId3"/>
          <a:srcRect/>
          <a:stretch>
            <a:fillRect/>
          </a:stretch>
        </p:blipFill>
        <p:spPr bwMode="auto">
          <a:xfrm>
            <a:off x="2895600" y="2438400"/>
            <a:ext cx="2879725" cy="2879725"/>
          </a:xfrm>
          <a:prstGeom prst="rect">
            <a:avLst/>
          </a:prstGeom>
          <a:noFill/>
          <a:ln w="9525">
            <a:noFill/>
            <a:miter lim="800000"/>
            <a:headEnd/>
            <a:tailEnd/>
          </a:ln>
        </p:spPr>
      </p:pic>
    </p:spTree>
  </p:cSld>
  <p:clrMapOvr>
    <a:overrideClrMapping bg1="dk2" tx1="lt1" bg2="dk1"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7042" name="Title 1"/>
          <p:cNvSpPr>
            <a:spLocks noGrp="1"/>
          </p:cNvSpPr>
          <p:nvPr>
            <p:ph type="title" idx="4294967295"/>
          </p:nvPr>
        </p:nvSpPr>
        <p:spPr/>
        <p:txBody>
          <a:bodyPr/>
          <a:lstStyle/>
          <a:p>
            <a:pPr eaLnBrk="1" hangingPunct="1"/>
            <a:r>
              <a:rPr lang="zh-CN" altLang="en-US" smtClean="0">
                <a:ea typeface="宋体" charset="-122"/>
              </a:rPr>
              <a:t>推迟并于2011年下半年重新启动的项目</a:t>
            </a:r>
          </a:p>
        </p:txBody>
      </p:sp>
      <p:sp>
        <p:nvSpPr>
          <p:cNvPr id="87043" name="Content Placeholder 2"/>
          <p:cNvSpPr>
            <a:spLocks noGrp="1"/>
          </p:cNvSpPr>
          <p:nvPr>
            <p:ph idx="4294967295"/>
          </p:nvPr>
        </p:nvSpPr>
        <p:spPr/>
        <p:txBody>
          <a:bodyPr/>
          <a:lstStyle/>
          <a:p>
            <a:pPr eaLnBrk="1" hangingPunct="1"/>
            <a:r>
              <a:rPr lang="zh-CN" altLang="en-US" smtClean="0">
                <a:ea typeface="宋体" charset="-122"/>
              </a:rPr>
              <a:t>财务报表列报</a:t>
            </a:r>
          </a:p>
          <a:p>
            <a:pPr eaLnBrk="1" hangingPunct="1"/>
            <a:r>
              <a:rPr lang="zh-CN" altLang="en-US" smtClean="0">
                <a:ea typeface="宋体" charset="-122"/>
              </a:rPr>
              <a:t>具有权益特征的金融工具</a:t>
            </a:r>
          </a:p>
          <a:p>
            <a:pPr eaLnBrk="1" hangingPunct="1"/>
            <a:r>
              <a:rPr lang="zh-CN" altLang="en-US" smtClean="0">
                <a:ea typeface="宋体" charset="-122"/>
              </a:rPr>
              <a:t>排放权交易计划</a:t>
            </a:r>
          </a:p>
          <a:p>
            <a:pPr eaLnBrk="1" hangingPunct="1"/>
            <a:r>
              <a:rPr lang="zh-CN" altLang="en-US" smtClean="0">
                <a:ea typeface="宋体" charset="-122"/>
              </a:rPr>
              <a:t>负债</a:t>
            </a:r>
            <a:endParaRPr lang="en-US" altLang="zh-CN" smtClean="0">
              <a:ea typeface="宋体" charset="-122"/>
            </a:endParaRPr>
          </a:p>
          <a:p>
            <a:pPr eaLnBrk="1" hangingPunct="1"/>
            <a:r>
              <a:rPr lang="zh-CN" altLang="en-US" smtClean="0">
                <a:ea typeface="宋体" charset="-122"/>
              </a:rPr>
              <a:t>所得税</a:t>
            </a:r>
          </a:p>
        </p:txBody>
      </p:sp>
    </p:spTree>
  </p:cSld>
  <p:clrMapOvr>
    <a:overrideClrMapping bg1="lt1" tx1="dk1" bg2="lt2" tx2="dk2" accent1="accent1" accent2="accent2" accent3="accent3" accent4="accent4" accent5="accent5" accent6="accent6" hlink="hlink" folHlink="folHlink"/>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56674" name="Picture 3"/>
          <p:cNvPicPr>
            <a:picLocks noChangeAspect="1" noChangeArrowheads="1"/>
          </p:cNvPicPr>
          <p:nvPr/>
        </p:nvPicPr>
        <p:blipFill>
          <a:blip r:embed="rId3"/>
          <a:srcRect/>
          <a:stretch>
            <a:fillRect/>
          </a:stretch>
        </p:blipFill>
        <p:spPr bwMode="auto">
          <a:xfrm>
            <a:off x="7239000" y="4572000"/>
            <a:ext cx="1428750" cy="1428750"/>
          </a:xfrm>
          <a:prstGeom prst="rect">
            <a:avLst/>
          </a:prstGeom>
          <a:noFill/>
          <a:ln w="9525">
            <a:noFill/>
            <a:miter lim="800000"/>
            <a:headEnd/>
            <a:tailEnd/>
          </a:ln>
        </p:spPr>
      </p:pic>
      <p:pic>
        <p:nvPicPr>
          <p:cNvPr id="156675" name="Picture 2"/>
          <p:cNvPicPr>
            <a:picLocks noChangeAspect="1" noChangeArrowheads="1"/>
          </p:cNvPicPr>
          <p:nvPr/>
        </p:nvPicPr>
        <p:blipFill>
          <a:blip r:embed="rId4"/>
          <a:srcRect/>
          <a:stretch>
            <a:fillRect/>
          </a:stretch>
        </p:blipFill>
        <p:spPr bwMode="auto">
          <a:xfrm>
            <a:off x="6172200" y="4572000"/>
            <a:ext cx="1428750" cy="1428750"/>
          </a:xfrm>
          <a:prstGeom prst="rect">
            <a:avLst/>
          </a:prstGeom>
          <a:noFill/>
          <a:ln w="9525">
            <a:noFill/>
            <a:miter lim="800000"/>
            <a:headEnd/>
            <a:tailEnd/>
          </a:ln>
        </p:spPr>
      </p:pic>
      <p:sp>
        <p:nvSpPr>
          <p:cNvPr id="156676" name="Title 3"/>
          <p:cNvSpPr>
            <a:spLocks noGrp="1"/>
          </p:cNvSpPr>
          <p:nvPr>
            <p:ph type="title"/>
          </p:nvPr>
        </p:nvSpPr>
        <p:spPr/>
        <p:txBody>
          <a:bodyPr/>
          <a:lstStyle/>
          <a:p>
            <a:pPr eaLnBrk="1" hangingPunct="1"/>
            <a:r>
              <a:rPr lang="zh-CN" altLang="en-US" smtClean="0">
                <a:ea typeface="宋体" charset="-122"/>
              </a:rPr>
              <a:t>不仅仅是一个表面形式上的改变</a:t>
            </a:r>
            <a:endParaRPr lang="en-US" altLang="zh-CN" smtClean="0">
              <a:ea typeface="宋体" charset="-122"/>
            </a:endParaRPr>
          </a:p>
        </p:txBody>
      </p:sp>
      <p:sp>
        <p:nvSpPr>
          <p:cNvPr id="156677" name="Text Placeholder 4"/>
          <p:cNvSpPr>
            <a:spLocks noGrp="1"/>
          </p:cNvSpPr>
          <p:nvPr>
            <p:ph type="body" idx="1"/>
          </p:nvPr>
        </p:nvSpPr>
        <p:spPr/>
        <p:txBody>
          <a:bodyPr/>
          <a:lstStyle/>
          <a:p>
            <a:pPr eaLnBrk="1" hangingPunct="1"/>
            <a:r>
              <a:rPr lang="en-US" altLang="zh-CN" sz="2000" smtClean="0">
                <a:ea typeface="宋体" charset="-122"/>
              </a:rPr>
              <a:t>“</a:t>
            </a:r>
            <a:r>
              <a:rPr lang="zh-CN" altLang="en-US" sz="2000" smtClean="0">
                <a:ea typeface="宋体" charset="-122"/>
              </a:rPr>
              <a:t>受金融经济学的影响，财务报告的智能化发展不仅仅是一个技术计量的问题</a:t>
            </a:r>
            <a:r>
              <a:rPr lang="en-US" altLang="zh-CN" sz="2000" smtClean="0">
                <a:ea typeface="宋体" charset="-122"/>
              </a:rPr>
              <a:t>——</a:t>
            </a:r>
            <a:r>
              <a:rPr lang="zh-CN" altLang="en-US" sz="2000" smtClean="0">
                <a:ea typeface="宋体" charset="-122"/>
              </a:rPr>
              <a:t>这是整个会计行业重新设计知识基础的蓝图。” </a:t>
            </a:r>
          </a:p>
          <a:p>
            <a:pPr eaLnBrk="1" hangingPunct="1">
              <a:buFontTx/>
              <a:buNone/>
            </a:pPr>
            <a:r>
              <a:rPr lang="zh-CN" altLang="en-US" sz="2000" smtClean="0">
                <a:ea typeface="宋体" charset="-122"/>
              </a:rPr>
              <a:t>     迈克尔</a:t>
            </a:r>
            <a:r>
              <a:rPr lang="en-US" altLang="zh-CN" sz="2000" smtClean="0">
                <a:ea typeface="宋体" charset="-122"/>
              </a:rPr>
              <a:t>·</a:t>
            </a:r>
            <a:r>
              <a:rPr lang="zh-CN" altLang="en-US" sz="2000" smtClean="0">
                <a:ea typeface="宋体" charset="-122"/>
              </a:rPr>
              <a:t>鲍尔，伦敦经济政治学院，会计系教授</a:t>
            </a:r>
            <a:endParaRPr lang="en-US" altLang="zh-CN" sz="1800" smtClean="0">
              <a:ea typeface="宋体" charset="-122"/>
            </a:endParaRPr>
          </a:p>
          <a:p>
            <a:pPr eaLnBrk="1" hangingPunct="1"/>
            <a:r>
              <a:rPr lang="zh-CN" altLang="en-US" sz="2000" smtClean="0">
                <a:ea typeface="宋体" charset="-122"/>
              </a:rPr>
              <a:t>以前基于会计惯例之上的核心胜任能力正在为估值技巧所取代。 </a:t>
            </a:r>
          </a:p>
          <a:p>
            <a:pPr eaLnBrk="1" hangingPunct="1"/>
            <a:r>
              <a:rPr lang="zh-CN" altLang="en-US" sz="2000" smtClean="0">
                <a:ea typeface="宋体" charset="-122"/>
              </a:rPr>
              <a:t>编制、审计与理解公允价值计量是一套全新的技能</a:t>
            </a:r>
            <a:endParaRPr lang="en-US" altLang="zh-CN" sz="2000" smtClean="0">
              <a:ea typeface="宋体" charset="-122"/>
            </a:endParaRPr>
          </a:p>
        </p:txBody>
      </p:sp>
    </p:spTree>
  </p:cSld>
  <p:clrMapOvr>
    <a:overrideClrMapping bg1="lt1" tx1="dk1" bg2="lt2" tx2="dk2" accent1="accent1" accent2="accent2" accent3="accent3" accent4="accent4" accent5="accent5" accent6="accent6" hlink="hlink" folHlink="folHlink"/>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Title 1"/>
          <p:cNvSpPr>
            <a:spLocks noGrp="1"/>
          </p:cNvSpPr>
          <p:nvPr>
            <p:ph type="title"/>
          </p:nvPr>
        </p:nvSpPr>
        <p:spPr/>
        <p:txBody>
          <a:bodyPr/>
          <a:lstStyle/>
          <a:p>
            <a:pPr eaLnBrk="1" hangingPunct="1"/>
            <a:r>
              <a:rPr lang="zh-CN" altLang="en-US" smtClean="0">
                <a:ea typeface="宋体" charset="-122"/>
              </a:rPr>
              <a:t>其他参考书目</a:t>
            </a:r>
          </a:p>
        </p:txBody>
      </p:sp>
      <p:pic>
        <p:nvPicPr>
          <p:cNvPr id="157699" name="Picture 2"/>
          <p:cNvPicPr>
            <a:picLocks noChangeAspect="1" noChangeArrowheads="1"/>
          </p:cNvPicPr>
          <p:nvPr/>
        </p:nvPicPr>
        <p:blipFill>
          <a:blip r:embed="rId3"/>
          <a:srcRect/>
          <a:stretch>
            <a:fillRect/>
          </a:stretch>
        </p:blipFill>
        <p:spPr bwMode="auto">
          <a:xfrm>
            <a:off x="381000" y="2133600"/>
            <a:ext cx="3243263" cy="4162425"/>
          </a:xfrm>
          <a:prstGeom prst="rect">
            <a:avLst/>
          </a:prstGeom>
          <a:noFill/>
          <a:ln w="9525">
            <a:solidFill>
              <a:schemeClr val="accent2">
                <a:alpha val="67842"/>
              </a:schemeClr>
            </a:solidFill>
            <a:miter lim="800000"/>
            <a:headEnd/>
            <a:tailEnd/>
          </a:ln>
        </p:spPr>
      </p:pic>
      <p:pic>
        <p:nvPicPr>
          <p:cNvPr id="157700" name="Picture 3"/>
          <p:cNvPicPr>
            <a:picLocks noChangeAspect="1" noChangeArrowheads="1"/>
          </p:cNvPicPr>
          <p:nvPr/>
        </p:nvPicPr>
        <p:blipFill>
          <a:blip r:embed="rId4"/>
          <a:srcRect/>
          <a:stretch>
            <a:fillRect/>
          </a:stretch>
        </p:blipFill>
        <p:spPr bwMode="auto">
          <a:xfrm>
            <a:off x="4419600" y="2133600"/>
            <a:ext cx="3276600" cy="4213225"/>
          </a:xfrm>
          <a:prstGeom prst="rect">
            <a:avLst/>
          </a:prstGeom>
          <a:noFill/>
          <a:ln w="9525">
            <a:solidFill>
              <a:schemeClr val="accent2">
                <a:alpha val="58823"/>
              </a:schemeClr>
            </a:solid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8722" name="Title 1"/>
          <p:cNvSpPr>
            <a:spLocks noGrp="1"/>
          </p:cNvSpPr>
          <p:nvPr>
            <p:ph type="title"/>
          </p:nvPr>
        </p:nvSpPr>
        <p:spPr/>
        <p:txBody>
          <a:bodyPr/>
          <a:lstStyle/>
          <a:p>
            <a:pPr eaLnBrk="1" hangingPunct="1"/>
            <a:r>
              <a:rPr lang="zh-CN" altLang="en-US" smtClean="0">
                <a:ea typeface="宋体" charset="-122"/>
              </a:rPr>
              <a:t>问题或评论意见</a:t>
            </a:r>
            <a:r>
              <a:rPr lang="en-US" altLang="zh-CN" smtClean="0">
                <a:ea typeface="宋体" charset="-122"/>
              </a:rPr>
              <a:t>?</a:t>
            </a:r>
          </a:p>
        </p:txBody>
      </p:sp>
      <p:pic>
        <p:nvPicPr>
          <p:cNvPr id="158723" name="Picture 3" descr="question_mark_purple.jpg"/>
          <p:cNvPicPr>
            <a:picLocks/>
          </p:cNvPicPr>
          <p:nvPr/>
        </p:nvPicPr>
        <p:blipFill>
          <a:blip r:embed="rId3"/>
          <a:srcRect/>
          <a:stretch>
            <a:fillRect/>
          </a:stretch>
        </p:blipFill>
        <p:spPr bwMode="auto">
          <a:xfrm>
            <a:off x="3124200" y="2590800"/>
            <a:ext cx="2879725" cy="2879725"/>
          </a:xfrm>
          <a:prstGeom prst="rect">
            <a:avLst/>
          </a:prstGeom>
          <a:noFill/>
          <a:ln w="9525">
            <a:noFill/>
            <a:miter lim="800000"/>
            <a:headEnd/>
            <a:tailEnd/>
          </a:ln>
        </p:spPr>
      </p:pic>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8066" name="Title 1"/>
          <p:cNvSpPr>
            <a:spLocks noGrp="1"/>
          </p:cNvSpPr>
          <p:nvPr>
            <p:ph type="title" idx="4294967295"/>
          </p:nvPr>
        </p:nvSpPr>
        <p:spPr/>
        <p:txBody>
          <a:bodyPr/>
          <a:lstStyle/>
          <a:p>
            <a:pPr eaLnBrk="1" hangingPunct="1"/>
            <a:r>
              <a:rPr lang="zh-CN" altLang="en-US" smtClean="0">
                <a:ea typeface="宋体" charset="-122"/>
              </a:rPr>
              <a:t>对变化速度过快产生质疑的论据</a:t>
            </a:r>
          </a:p>
        </p:txBody>
      </p:sp>
      <p:sp>
        <p:nvSpPr>
          <p:cNvPr id="88067" name="Text Placeholder 2"/>
          <p:cNvSpPr>
            <a:spLocks noGrp="1"/>
          </p:cNvSpPr>
          <p:nvPr>
            <p:ph type="body" idx="4294967295"/>
          </p:nvPr>
        </p:nvSpPr>
        <p:spPr>
          <a:xfrm>
            <a:off x="395288" y="1916113"/>
            <a:ext cx="8423275" cy="4197350"/>
          </a:xfrm>
        </p:spPr>
        <p:txBody>
          <a:bodyPr/>
          <a:lstStyle/>
          <a:p>
            <a:pPr indent="0" eaLnBrk="1" hangingPunct="1">
              <a:buFontTx/>
              <a:buNone/>
            </a:pPr>
            <a:r>
              <a:rPr lang="zh-CN" altLang="en-US" sz="2000" b="1" smtClean="0">
                <a:ea typeface="宋体" charset="-122"/>
              </a:rPr>
              <a:t>2011年间，美国财务会计准则委员会与国际会计准则理事会拟发布针对现有会计准则进行重大修订的新准则。这些准则应当如何在美国实施呢？</a:t>
            </a:r>
            <a:endParaRPr lang="zh-CN" altLang="en-US" sz="2000" smtClean="0">
              <a:ea typeface="宋体" charset="-122"/>
            </a:endParaRPr>
          </a:p>
        </p:txBody>
      </p:sp>
      <p:graphicFrame>
        <p:nvGraphicFramePr>
          <p:cNvPr id="11268" name="Group 4"/>
          <p:cNvGraphicFramePr>
            <a:graphicFrameLocks noGrp="1"/>
          </p:cNvGraphicFramePr>
          <p:nvPr/>
        </p:nvGraphicFramePr>
        <p:xfrm>
          <a:off x="609600" y="2971800"/>
          <a:ext cx="7848600" cy="3328988"/>
        </p:xfrm>
        <a:graphic>
          <a:graphicData uri="http://schemas.openxmlformats.org/drawingml/2006/table">
            <a:tbl>
              <a:tblPr/>
              <a:tblGrid>
                <a:gridCol w="5867400"/>
                <a:gridCol w="838200"/>
                <a:gridCol w="1143000"/>
              </a:tblGrid>
              <a:tr h="234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charset="-122"/>
                        </a:rPr>
                        <a:t>项目</a:t>
                      </a:r>
                    </a:p>
                  </a:txBody>
                  <a:tcPr marL="9525" marR="9525" marT="9525" marB="9525"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charset="-122"/>
                        </a:rPr>
                        <a:t>数量</a:t>
                      </a:r>
                    </a:p>
                  </a:txBody>
                  <a:tcPr marL="9525" marR="9525" marT="9525" marB="9525"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smtClean="0">
                          <a:ln>
                            <a:noFill/>
                          </a:ln>
                          <a:solidFill>
                            <a:schemeClr val="tx1"/>
                          </a:solidFill>
                          <a:effectLst/>
                          <a:latin typeface="Verdana" pitchFamily="34" charset="0"/>
                          <a:ea typeface="宋体" charset="-122"/>
                        </a:rPr>
                        <a:t>百分比</a:t>
                      </a:r>
                    </a:p>
                  </a:txBody>
                  <a:tcPr marL="9525" marR="9525" marT="9525" marB="9525" anchor="ct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842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使用增量方法实施新准则，在特定的报告年度内，重要变化的准则不超过一项。</a:t>
                      </a:r>
                      <a:endParaRPr kumimoji="0" lang="zh-CN" altLang="en-US"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89</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37%</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理事会应当推迟财务报告模型中的重大变更，直至项目成熟或已通过实地测试</a:t>
                      </a: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66</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27%</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r h="5683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尽快采取“大爆炸”方法改进财务报告模型</a:t>
                      </a: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48</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20%</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1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smtClean="0">
                          <a:ln>
                            <a:noFill/>
                          </a:ln>
                          <a:solidFill>
                            <a:schemeClr val="tx1"/>
                          </a:solidFill>
                          <a:effectLst/>
                          <a:latin typeface="Verdana" pitchFamily="34" charset="0"/>
                          <a:ea typeface="宋体" charset="-122"/>
                        </a:rPr>
                        <a:t>准则首先应适用于国际财务报告准则，采用国际财务报告准则的美国企业可以应用这些准则</a:t>
                      </a: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BE3FF"/>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40</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smtClean="0">
                          <a:ln>
                            <a:noFill/>
                          </a:ln>
                          <a:solidFill>
                            <a:schemeClr val="tx1"/>
                          </a:solidFill>
                          <a:effectLst/>
                          <a:latin typeface="Verdana" pitchFamily="34" charset="0"/>
                          <a:ea typeface="宋体" charset="-122"/>
                          <a:cs typeface="Times New Roman" pitchFamily="18" charset="0"/>
                        </a:rPr>
                        <a:t>16%</a:t>
                      </a:r>
                      <a:endParaRPr kumimoji="0" lang="en-US" altLang="zh-CN" sz="1800" b="0" i="0" u="none" strike="noStrike" cap="none" normalizeH="0" baseline="0" smtClean="0">
                        <a:ln>
                          <a:noFill/>
                        </a:ln>
                        <a:solidFill>
                          <a:schemeClr val="tx1"/>
                        </a:solidFill>
                        <a:effectLst/>
                        <a:latin typeface="Times New Roman" pitchFamily="18" charset="0"/>
                        <a:ea typeface="宋体" charset="-122"/>
                        <a:cs typeface="Times New Roman" pitchFamily="18" charset="0"/>
                      </a:endParaRPr>
                    </a:p>
                  </a:txBody>
                  <a:tcPr marL="9525" marR="9525" marT="9525" marB="9525" anchor="ctr"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EEEEE"/>
                    </a:solidFill>
                  </a:tcPr>
                </a:tc>
              </a:tr>
            </a:tbl>
          </a:graphicData>
        </a:graphic>
      </p:graphicFrame>
      <p:sp>
        <p:nvSpPr>
          <p:cNvPr id="88089" name="Rectangle 3"/>
          <p:cNvSpPr>
            <a:spLocks noChangeArrowheads="1"/>
          </p:cNvSpPr>
          <p:nvPr/>
        </p:nvSpPr>
        <p:spPr bwMode="auto">
          <a:xfrm>
            <a:off x="0" y="762000"/>
            <a:ext cx="9144000" cy="0"/>
          </a:xfrm>
          <a:prstGeom prst="rect">
            <a:avLst/>
          </a:prstGeom>
          <a:noFill/>
          <a:ln w="9525">
            <a:noFill/>
            <a:miter lim="800000"/>
            <a:headEnd/>
            <a:tailEnd/>
          </a:ln>
        </p:spPr>
        <p:txBody>
          <a:bodyPr wrap="none" anchor="ctr">
            <a:spAutoFit/>
          </a:bodyPr>
          <a:lstStyle/>
          <a:p>
            <a:endParaRPr lang="en-US" altLang="zh-CN">
              <a:solidFill>
                <a:srgbClr val="000000"/>
              </a:solidFill>
              <a:cs typeface="Arial" charset="0"/>
            </a:endParaRPr>
          </a:p>
        </p:txBody>
      </p:sp>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89090" name="Title 1"/>
          <p:cNvSpPr>
            <a:spLocks noGrp="1"/>
          </p:cNvSpPr>
          <p:nvPr>
            <p:ph type="title" idx="4294967295"/>
          </p:nvPr>
        </p:nvSpPr>
        <p:spPr/>
        <p:txBody>
          <a:bodyPr/>
          <a:lstStyle/>
          <a:p>
            <a:pPr eaLnBrk="1" hangingPunct="1"/>
            <a:r>
              <a:rPr lang="en-US" altLang="zh-CN" smtClean="0">
                <a:ea typeface="宋体" charset="-122"/>
              </a:rPr>
              <a:t/>
            </a:r>
            <a:br>
              <a:rPr lang="en-US" altLang="zh-CN" smtClean="0">
                <a:ea typeface="宋体" charset="-122"/>
              </a:rPr>
            </a:br>
            <a:r>
              <a:rPr lang="zh-CN" altLang="en-US" smtClean="0">
                <a:ea typeface="宋体" charset="-122"/>
              </a:rPr>
              <a:t>全球趋同项目</a:t>
            </a:r>
            <a:endParaRPr lang="en-US" altLang="zh-CN" smtClean="0">
              <a:ea typeface="宋体" charset="-122"/>
            </a:endParaRPr>
          </a:p>
        </p:txBody>
      </p:sp>
      <p:grpSp>
        <p:nvGrpSpPr>
          <p:cNvPr id="89091" name="Group 3"/>
          <p:cNvGrpSpPr>
            <a:grpSpLocks/>
          </p:cNvGrpSpPr>
          <p:nvPr/>
        </p:nvGrpSpPr>
        <p:grpSpPr bwMode="auto">
          <a:xfrm>
            <a:off x="914400" y="3505200"/>
            <a:ext cx="8583613" cy="1965325"/>
            <a:chOff x="0" y="0"/>
            <a:chExt cx="8583665" cy="1965960"/>
          </a:xfrm>
        </p:grpSpPr>
        <p:pic>
          <p:nvPicPr>
            <p:cNvPr id="89093" name="Picture 8" descr="arrow_short_black.jpg"/>
            <p:cNvPicPr>
              <a:picLocks noChangeArrowheads="1"/>
            </p:cNvPicPr>
            <p:nvPr/>
          </p:nvPicPr>
          <p:blipFill>
            <a:blip r:embed="rId3"/>
            <a:srcRect/>
            <a:stretch>
              <a:fillRect/>
            </a:stretch>
          </p:blipFill>
          <p:spPr bwMode="auto">
            <a:xfrm rot="5400000">
              <a:off x="1105042" y="-38034"/>
              <a:ext cx="1524000" cy="2057400"/>
            </a:xfrm>
            <a:prstGeom prst="rect">
              <a:avLst/>
            </a:prstGeom>
            <a:noFill/>
            <a:ln w="9525">
              <a:noFill/>
              <a:miter lim="800000"/>
              <a:headEnd/>
              <a:tailEnd/>
            </a:ln>
          </p:spPr>
        </p:pic>
        <p:sp>
          <p:nvSpPr>
            <p:cNvPr id="89094" name="TextBox 3"/>
            <p:cNvSpPr txBox="1">
              <a:spLocks noChangeArrowheads="1"/>
            </p:cNvSpPr>
            <p:nvPr/>
          </p:nvSpPr>
          <p:spPr bwMode="auto">
            <a:xfrm>
              <a:off x="0" y="76200"/>
              <a:ext cx="3057494" cy="954415"/>
            </a:xfrm>
            <a:prstGeom prst="rect">
              <a:avLst/>
            </a:prstGeom>
            <a:noFill/>
            <a:ln w="9525">
              <a:noFill/>
              <a:miter lim="800000"/>
              <a:headEnd/>
              <a:tailEnd/>
            </a:ln>
          </p:spPr>
          <p:txBody>
            <a:bodyPr wrap="none">
              <a:spAutoFit/>
            </a:bodyPr>
            <a:lstStyle/>
            <a:p>
              <a:r>
                <a:rPr lang="zh-CN" altLang="en-US" sz="2800">
                  <a:solidFill>
                    <a:srgbClr val="000000"/>
                  </a:solidFill>
                </a:rPr>
                <a:t>美国公认会计原则</a:t>
              </a:r>
              <a:endParaRPr lang="en-US" altLang="zh-CN" sz="2800">
                <a:solidFill>
                  <a:srgbClr val="000000"/>
                </a:solidFill>
              </a:endParaRPr>
            </a:p>
            <a:p>
              <a:endParaRPr lang="en-US" altLang="zh-CN" sz="2800">
                <a:solidFill>
                  <a:srgbClr val="000000"/>
                </a:solidFill>
              </a:endParaRPr>
            </a:p>
          </p:txBody>
        </p:sp>
        <p:pic>
          <p:nvPicPr>
            <p:cNvPr id="89095" name="Picture 6" descr="See full size image">
              <a:hlinkClick r:id="rId4"/>
            </p:cNvPr>
            <p:cNvPicPr>
              <a:picLocks noChangeAspect="1" noChangeArrowheads="1"/>
            </p:cNvPicPr>
            <p:nvPr/>
          </p:nvPicPr>
          <p:blipFill>
            <a:blip r:embed="rId5"/>
            <a:srcRect/>
            <a:stretch>
              <a:fillRect/>
            </a:stretch>
          </p:blipFill>
          <p:spPr bwMode="auto">
            <a:xfrm>
              <a:off x="228601" y="609600"/>
              <a:ext cx="762000" cy="940593"/>
            </a:xfrm>
            <a:prstGeom prst="rect">
              <a:avLst/>
            </a:prstGeom>
            <a:noFill/>
            <a:ln w="9525">
              <a:noFill/>
              <a:miter lim="800000"/>
              <a:headEnd/>
              <a:tailEnd/>
            </a:ln>
          </p:spPr>
        </p:pic>
        <p:sp>
          <p:nvSpPr>
            <p:cNvPr id="89096" name="TextBox 6"/>
            <p:cNvSpPr txBox="1">
              <a:spLocks noChangeArrowheads="1"/>
            </p:cNvSpPr>
            <p:nvPr/>
          </p:nvSpPr>
          <p:spPr bwMode="auto">
            <a:xfrm>
              <a:off x="5029200" y="76200"/>
              <a:ext cx="3554465" cy="1385442"/>
            </a:xfrm>
            <a:prstGeom prst="rect">
              <a:avLst/>
            </a:prstGeom>
            <a:noFill/>
            <a:ln w="9525">
              <a:noFill/>
              <a:miter lim="800000"/>
              <a:headEnd/>
              <a:tailEnd/>
            </a:ln>
          </p:spPr>
          <p:txBody>
            <a:bodyPr wrap="none">
              <a:spAutoFit/>
            </a:bodyPr>
            <a:lstStyle/>
            <a:p>
              <a:r>
                <a:rPr lang="zh-CN" altLang="en-US" sz="2800">
                  <a:solidFill>
                    <a:srgbClr val="000000"/>
                  </a:solidFill>
                </a:rPr>
                <a:t>国际财务报告准则</a:t>
              </a:r>
              <a:r>
                <a:rPr lang="en-US" altLang="zh-CN" sz="2800">
                  <a:solidFill>
                    <a:srgbClr val="000000"/>
                  </a:solidFill>
                </a:rPr>
                <a:t>     </a:t>
              </a:r>
            </a:p>
            <a:p>
              <a:endParaRPr lang="en-US" altLang="zh-CN" sz="2800">
                <a:solidFill>
                  <a:srgbClr val="000000"/>
                </a:solidFill>
              </a:endParaRPr>
            </a:p>
            <a:p>
              <a:endParaRPr lang="en-US" altLang="zh-CN" sz="2800">
                <a:solidFill>
                  <a:srgbClr val="000000"/>
                </a:solidFill>
              </a:endParaRPr>
            </a:p>
          </p:txBody>
        </p:sp>
        <p:pic>
          <p:nvPicPr>
            <p:cNvPr id="89097" name="Picture 4" descr="http://t1.gstatic.com/images?q=tbn:-TJ5Htyw-h-ngM:http://www.michaelpage.co.uk/imagebank/IASB_310805_lg_al.gif">
              <a:hlinkClick r:id="rId6"/>
            </p:cNvPr>
            <p:cNvPicPr>
              <a:picLocks noChangeAspect="1" noChangeArrowheads="1"/>
            </p:cNvPicPr>
            <p:nvPr/>
          </p:nvPicPr>
          <p:blipFill>
            <a:blip r:embed="rId7"/>
            <a:srcRect l="21819" t="10909" r="21819" b="43636"/>
            <a:stretch>
              <a:fillRect/>
            </a:stretch>
          </p:blipFill>
          <p:spPr bwMode="auto">
            <a:xfrm flipH="1">
              <a:off x="5029200" y="685800"/>
              <a:ext cx="1066800" cy="860322"/>
            </a:xfrm>
            <a:prstGeom prst="rect">
              <a:avLst/>
            </a:prstGeom>
            <a:noFill/>
            <a:ln w="9525">
              <a:noFill/>
              <a:miter lim="800000"/>
              <a:headEnd/>
              <a:tailEnd/>
            </a:ln>
          </p:spPr>
        </p:pic>
        <p:pic>
          <p:nvPicPr>
            <p:cNvPr id="89098" name="Picture 9" descr="arrow_short_red.jpg"/>
            <p:cNvPicPr>
              <a:picLocks noChangeArrowheads="1"/>
            </p:cNvPicPr>
            <p:nvPr/>
          </p:nvPicPr>
          <p:blipFill>
            <a:blip r:embed="rId8"/>
            <a:srcRect/>
            <a:stretch>
              <a:fillRect/>
            </a:stretch>
          </p:blipFill>
          <p:spPr bwMode="auto">
            <a:xfrm rot="-5400000">
              <a:off x="3162300" y="114300"/>
              <a:ext cx="1965960" cy="1737360"/>
            </a:xfrm>
            <a:prstGeom prst="rect">
              <a:avLst/>
            </a:prstGeom>
            <a:noFill/>
            <a:ln w="9525">
              <a:noFill/>
              <a:miter lim="800000"/>
              <a:headEnd/>
              <a:tailEnd/>
            </a:ln>
          </p:spPr>
        </p:pic>
      </p:grpSp>
      <p:sp>
        <p:nvSpPr>
          <p:cNvPr id="89092" name="TextBox 10"/>
          <p:cNvSpPr txBox="1">
            <a:spLocks noChangeArrowheads="1"/>
          </p:cNvSpPr>
          <p:nvPr/>
        </p:nvSpPr>
        <p:spPr bwMode="auto">
          <a:xfrm>
            <a:off x="3733800" y="2514600"/>
            <a:ext cx="903288" cy="523875"/>
          </a:xfrm>
          <a:prstGeom prst="rect">
            <a:avLst/>
          </a:prstGeom>
          <a:noFill/>
          <a:ln w="9525">
            <a:noFill/>
            <a:miter lim="800000"/>
            <a:headEnd/>
            <a:tailEnd/>
          </a:ln>
        </p:spPr>
        <p:txBody>
          <a:bodyPr>
            <a:spAutoFit/>
          </a:bodyPr>
          <a:lstStyle/>
          <a:p>
            <a:r>
              <a:rPr lang="zh-CN" altLang="en-US" sz="2800">
                <a:solidFill>
                  <a:srgbClr val="000000"/>
                </a:solidFill>
              </a:rPr>
              <a:t>趋同</a:t>
            </a:r>
            <a:endParaRPr lang="en-US" altLang="zh-CN" sz="2800">
              <a:solidFill>
                <a:srgbClr val="000000"/>
              </a:solidFill>
            </a:endParaRPr>
          </a:p>
        </p:txBody>
      </p:sp>
    </p:spTree>
  </p:cSld>
  <p:clrMapOvr>
    <a:overrideClrMapping bg1="lt1" tx1="dk1" bg2="lt2" tx2="dk2" accent1="accent1" accent2="accent2" accent3="accent3" accent4="accent4" accent5="accent5" accent6="accent6" hlink="hlink" folHlink="folHlink"/>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GUID" val="02b10a92-2825-4d13-9ec8-fd12b6e65c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1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Blan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Blank">
  <a:themeElements>
    <a:clrScheme name="">
      <a:dk1>
        <a:srgbClr val="000000"/>
      </a:dk1>
      <a:lt1>
        <a:srgbClr val="FFFFFF"/>
      </a:lt1>
      <a:dk2>
        <a:srgbClr val="000000"/>
      </a:dk2>
      <a:lt2>
        <a:srgbClr val="0099FF"/>
      </a:lt2>
      <a:accent1>
        <a:srgbClr val="FFFFFF"/>
      </a:accent1>
      <a:accent2>
        <a:srgbClr val="FFFFFF"/>
      </a:accent2>
      <a:accent3>
        <a:srgbClr val="FFFFFF"/>
      </a:accent3>
      <a:accent4>
        <a:srgbClr val="000000"/>
      </a:accent4>
      <a:accent5>
        <a:srgbClr val="FFFFFF"/>
      </a:accent5>
      <a:accent6>
        <a:srgbClr val="E7E7E7"/>
      </a:accent6>
      <a:hlink>
        <a:srgbClr val="FFFFFF"/>
      </a:hlink>
      <a:folHlink>
        <a:srgbClr val="FFFF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0099FF"/>
    </a:lt2>
    <a:accent1>
      <a:srgbClr val="4F2D7F"/>
    </a:accent1>
    <a:accent2>
      <a:srgbClr val="000000"/>
    </a:accent2>
    <a:accent3>
      <a:srgbClr val="FFFFFF"/>
    </a:accent3>
    <a:accent4>
      <a:srgbClr val="DADADA"/>
    </a:accent4>
    <a:accent5>
      <a:srgbClr val="B2ADC0"/>
    </a:accent5>
    <a:accent6>
      <a:srgbClr val="000000"/>
    </a:accent6>
    <a:hlink>
      <a:srgbClr val="000000"/>
    </a:hlink>
    <a:folHlink>
      <a:srgbClr val="000000"/>
    </a:folHlink>
  </a:clrScheme>
</a:themeOverride>
</file>

<file path=ppt/theme/themeOverride10.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11.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12.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13.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14.xml><?xml version="1.0" encoding="utf-8"?>
<a:themeOverride xmlns:a="http://schemas.openxmlformats.org/drawingml/2006/main">
  <a:clrScheme name="">
    <a:dk1>
      <a:srgbClr val="0099FF"/>
    </a:dk1>
    <a:lt1>
      <a:srgbClr val="FFFFFF"/>
    </a:lt1>
    <a:dk2>
      <a:srgbClr val="0046AD"/>
    </a:dk2>
    <a:lt2>
      <a:srgbClr val="FFFFFF"/>
    </a:lt2>
    <a:accent1>
      <a:srgbClr val="0046AD"/>
    </a:accent1>
    <a:accent2>
      <a:srgbClr val="FFFFFF"/>
    </a:accent2>
    <a:accent3>
      <a:srgbClr val="AAB0D3"/>
    </a:accent3>
    <a:accent4>
      <a:srgbClr val="DADADA"/>
    </a:accent4>
    <a:accent5>
      <a:srgbClr val="AAB0D3"/>
    </a:accent5>
    <a:accent6>
      <a:srgbClr val="E7E7E7"/>
    </a:accent6>
    <a:hlink>
      <a:srgbClr val="FFFFFF"/>
    </a:hlink>
    <a:folHlink>
      <a:srgbClr val="FFFFFF"/>
    </a:folHlink>
  </a:clrScheme>
</a:themeOverride>
</file>

<file path=ppt/theme/themeOverride15.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AAB0D3"/>
    </a:accent3>
    <a:accent4>
      <a:srgbClr val="000000"/>
    </a:accent4>
    <a:accent5>
      <a:srgbClr val="FFFFFF"/>
    </a:accent5>
    <a:accent6>
      <a:srgbClr val="000000"/>
    </a:accent6>
    <a:hlink>
      <a:srgbClr val="000000"/>
    </a:hlink>
    <a:folHlink>
      <a:srgbClr val="000000"/>
    </a:folHlink>
  </a:clrScheme>
</a:themeOverride>
</file>

<file path=ppt/theme/themeOverride16.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AAB0D3"/>
    </a:accent3>
    <a:accent4>
      <a:srgbClr val="000000"/>
    </a:accent4>
    <a:accent5>
      <a:srgbClr val="FFFFFF"/>
    </a:accent5>
    <a:accent6>
      <a:srgbClr val="000000"/>
    </a:accent6>
    <a:hlink>
      <a:srgbClr val="000000"/>
    </a:hlink>
    <a:folHlink>
      <a:srgbClr val="000000"/>
    </a:folHlink>
  </a:clrScheme>
</a:themeOverride>
</file>

<file path=ppt/theme/themeOverride17.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AAB0D3"/>
    </a:accent3>
    <a:accent4>
      <a:srgbClr val="000000"/>
    </a:accent4>
    <a:accent5>
      <a:srgbClr val="FFFFFF"/>
    </a:accent5>
    <a:accent6>
      <a:srgbClr val="000000"/>
    </a:accent6>
    <a:hlink>
      <a:srgbClr val="000000"/>
    </a:hlink>
    <a:folHlink>
      <a:srgbClr val="000000"/>
    </a:folHlink>
  </a:clrScheme>
</a:themeOverride>
</file>

<file path=ppt/theme/themeOverride18.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AAB0D3"/>
    </a:accent3>
    <a:accent4>
      <a:srgbClr val="000000"/>
    </a:accent4>
    <a:accent5>
      <a:srgbClr val="FFFFFF"/>
    </a:accent5>
    <a:accent6>
      <a:srgbClr val="000000"/>
    </a:accent6>
    <a:hlink>
      <a:srgbClr val="000000"/>
    </a:hlink>
    <a:folHlink>
      <a:srgbClr val="000000"/>
    </a:folHlink>
  </a:clrScheme>
</a:themeOverride>
</file>

<file path=ppt/theme/themeOverride19.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AAB0D3"/>
    </a:accent3>
    <a:accent4>
      <a:srgbClr val="000000"/>
    </a:accent4>
    <a:accent5>
      <a:srgbClr val="FFFFFF"/>
    </a:accent5>
    <a:accent6>
      <a:srgbClr val="000000"/>
    </a:accent6>
    <a:hlink>
      <a:srgbClr val="000000"/>
    </a:hlink>
    <a:folHlink>
      <a:srgbClr val="000000"/>
    </a:folHlink>
  </a:clrScheme>
</a:themeOverride>
</file>

<file path=ppt/theme/themeOverride2.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20.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AAB0D3"/>
    </a:accent3>
    <a:accent4>
      <a:srgbClr val="000000"/>
    </a:accent4>
    <a:accent5>
      <a:srgbClr val="FFFFFF"/>
    </a:accent5>
    <a:accent6>
      <a:srgbClr val="000000"/>
    </a:accent6>
    <a:hlink>
      <a:srgbClr val="000000"/>
    </a:hlink>
    <a:folHlink>
      <a:srgbClr val="000000"/>
    </a:folHlink>
  </a:clrScheme>
</a:themeOverride>
</file>

<file path=ppt/theme/themeOverride21.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2.xml><?xml version="1.0" encoding="utf-8"?>
<a:themeOverride xmlns:a="http://schemas.openxmlformats.org/drawingml/2006/main">
  <a:clrScheme name="">
    <a:dk1>
      <a:srgbClr val="0099FF"/>
    </a:dk1>
    <a:lt1>
      <a:srgbClr val="FFFFFF"/>
    </a:lt1>
    <a:dk2>
      <a:srgbClr val="824BB0"/>
    </a:dk2>
    <a:lt2>
      <a:srgbClr val="FFFFFF"/>
    </a:lt2>
    <a:accent1>
      <a:srgbClr val="824BB0"/>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23.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4.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5.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6.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7.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8.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29.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30.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1.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2.xml><?xml version="1.0" encoding="utf-8"?>
<a:themeOverride xmlns:a="http://schemas.openxmlformats.org/drawingml/2006/main">
  <a:clrScheme name="">
    <a:dk1>
      <a:srgbClr val="0099FF"/>
    </a:dk1>
    <a:lt1>
      <a:srgbClr val="FFFFFF"/>
    </a:lt1>
    <a:dk2>
      <a:srgbClr val="C30045"/>
    </a:dk2>
    <a:lt2>
      <a:srgbClr val="FFFFFF"/>
    </a:lt2>
    <a:accent1>
      <a:srgbClr val="C30045"/>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33.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4.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5.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6.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7.xml><?xml version="1.0" encoding="utf-8"?>
<a:themeOverride xmlns:a="http://schemas.openxmlformats.org/drawingml/2006/main">
  <a:clrScheme name="">
    <a:dk1>
      <a:srgbClr val="000000"/>
    </a:dk1>
    <a:lt1>
      <a:srgbClr val="C3004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38.xml><?xml version="1.0" encoding="utf-8"?>
<a:themeOverride xmlns:a="http://schemas.openxmlformats.org/drawingml/2006/main">
  <a:clrScheme name="">
    <a:dk1>
      <a:srgbClr val="0099FF"/>
    </a:dk1>
    <a:lt1>
      <a:srgbClr val="FFFFFF"/>
    </a:lt1>
    <a:dk2>
      <a:srgbClr val="006D55"/>
    </a:dk2>
    <a:lt2>
      <a:srgbClr val="FFFFFF"/>
    </a:lt2>
    <a:accent1>
      <a:srgbClr val="006D55"/>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39.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40.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1.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2.xml><?xml version="1.0" encoding="utf-8"?>
<a:themeOverride xmlns:a="http://schemas.openxmlformats.org/drawingml/2006/main">
  <a:clrScheme name="">
    <a:dk1>
      <a:srgbClr val="0099FF"/>
    </a:dk1>
    <a:lt1>
      <a:srgbClr val="FFFFFF"/>
    </a:lt1>
    <a:dk2>
      <a:srgbClr val="0046AD"/>
    </a:dk2>
    <a:lt2>
      <a:srgbClr val="FFFFFF"/>
    </a:lt2>
    <a:accent1>
      <a:srgbClr val="0046AD"/>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43.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4.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5.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6.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7.xml><?xml version="1.0" encoding="utf-8"?>
<a:themeOverride xmlns:a="http://schemas.openxmlformats.org/drawingml/2006/main">
  <a:clrScheme name="">
    <a:dk1>
      <a:srgbClr val="000000"/>
    </a:dk1>
    <a:lt1>
      <a:srgbClr val="0046AD"/>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48.xml><?xml version="1.0" encoding="utf-8"?>
<a:themeOverride xmlns:a="http://schemas.openxmlformats.org/drawingml/2006/main">
  <a:clrScheme name="">
    <a:dk1>
      <a:srgbClr val="0099FF"/>
    </a:dk1>
    <a:lt1>
      <a:srgbClr val="FFFFFF"/>
    </a:lt1>
    <a:dk2>
      <a:srgbClr val="006D55"/>
    </a:dk2>
    <a:lt2>
      <a:srgbClr val="FFFFFF"/>
    </a:lt2>
    <a:accent1>
      <a:srgbClr val="006D55"/>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49.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50.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1.xml><?xml version="1.0" encoding="utf-8"?>
<a:themeOverride xmlns:a="http://schemas.openxmlformats.org/drawingml/2006/main">
  <a:clrScheme name="">
    <a:dk1>
      <a:srgbClr val="000000"/>
    </a:dk1>
    <a:lt1>
      <a:srgbClr val="006D55"/>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2.xml><?xml version="1.0" encoding="utf-8"?>
<a:themeOverride xmlns:a="http://schemas.openxmlformats.org/drawingml/2006/main">
  <a:clrScheme name="">
    <a:dk1>
      <a:srgbClr val="0099FF"/>
    </a:dk1>
    <a:lt1>
      <a:srgbClr val="FFFFFF"/>
    </a:lt1>
    <a:dk2>
      <a:srgbClr val="747678"/>
    </a:dk2>
    <a:lt2>
      <a:srgbClr val="FFFFFF"/>
    </a:lt2>
    <a:accent1>
      <a:srgbClr val="747678"/>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53.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4.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5.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6.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7.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8.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59.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60.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1.xml><?xml version="1.0" encoding="utf-8"?>
<a:themeOverride xmlns:a="http://schemas.openxmlformats.org/drawingml/2006/main">
  <a:clrScheme name="">
    <a:dk1>
      <a:srgbClr val="000000"/>
    </a:dk1>
    <a:lt1>
      <a:srgbClr val="747678"/>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2.xml><?xml version="1.0" encoding="utf-8"?>
<a:themeOverride xmlns:a="http://schemas.openxmlformats.org/drawingml/2006/main">
  <a:clrScheme name="">
    <a:dk1>
      <a:srgbClr val="0099FF"/>
    </a:dk1>
    <a:lt1>
      <a:srgbClr val="FFFFFF"/>
    </a:lt1>
    <a:dk2>
      <a:srgbClr val="FF7900"/>
    </a:dk2>
    <a:lt2>
      <a:srgbClr val="FFFFFF"/>
    </a:lt2>
    <a:accent1>
      <a:srgbClr val="FF7900"/>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63.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4.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5.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6.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7.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8.xml><?xml version="1.0" encoding="utf-8"?>
<a:themeOverride xmlns:a="http://schemas.openxmlformats.org/drawingml/2006/main">
  <a:clrScheme name="">
    <a:dk1>
      <a:srgbClr val="000000"/>
    </a:dk1>
    <a:lt1>
      <a:srgbClr val="FF790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69.xml><?xml version="1.0" encoding="utf-8"?>
<a:themeOverride xmlns:a="http://schemas.openxmlformats.org/drawingml/2006/main">
  <a:clrScheme name="">
    <a:dk1>
      <a:srgbClr val="0099FF"/>
    </a:dk1>
    <a:lt1>
      <a:srgbClr val="FFFFFF"/>
    </a:lt1>
    <a:dk2>
      <a:srgbClr val="824BB0"/>
    </a:dk2>
    <a:lt2>
      <a:srgbClr val="FFFFFF"/>
    </a:lt2>
    <a:accent1>
      <a:srgbClr val="824BB0"/>
    </a:accent1>
    <a:accent2>
      <a:srgbClr val="FFFFFF"/>
    </a:accent2>
    <a:accent3>
      <a:srgbClr val="FFFFFF"/>
    </a:accent3>
    <a:accent4>
      <a:srgbClr val="000000"/>
    </a:accent4>
    <a:accent5>
      <a:srgbClr val="FFFFFF"/>
    </a:accent5>
    <a:accent6>
      <a:srgbClr val="E7E7E7"/>
    </a:accent6>
    <a:hlink>
      <a:srgbClr val="FFFFFF"/>
    </a:hlink>
    <a:folHlink>
      <a:srgbClr val="FFFFFF"/>
    </a:folHlink>
  </a:clrScheme>
</a:themeOverride>
</file>

<file path=ppt/theme/themeOverride7.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70.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71.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72.xml><?xml version="1.0" encoding="utf-8"?>
<a:themeOverride xmlns:a="http://schemas.openxmlformats.org/drawingml/2006/main">
  <a:clrScheme name="">
    <a:dk1>
      <a:srgbClr val="000000"/>
    </a:dk1>
    <a:lt1>
      <a:srgbClr val="824BB0"/>
    </a:lt1>
    <a:dk2>
      <a:srgbClr val="FFFFFF"/>
    </a:dk2>
    <a:lt2>
      <a:srgbClr val="0099FF"/>
    </a:lt2>
    <a:accent1>
      <a:srgbClr val="FFFFFF"/>
    </a:accent1>
    <a:accent2>
      <a:srgbClr val="000000"/>
    </a:accent2>
    <a:accent3>
      <a:srgbClr val="FFFFFF"/>
    </a:accent3>
    <a:accent4>
      <a:srgbClr val="000000"/>
    </a:accent4>
    <a:accent5>
      <a:srgbClr val="FFFFFF"/>
    </a:accent5>
    <a:accent6>
      <a:srgbClr val="E7E7E7"/>
    </a:accent6>
    <a:hlink>
      <a:srgbClr val="000000"/>
    </a:hlink>
    <a:folHlink>
      <a:srgbClr val="000000"/>
    </a:folHlink>
  </a:clrScheme>
</a:themeOverride>
</file>

<file path=ppt/theme/themeOverride8.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ppt/theme/themeOverride9.xml><?xml version="1.0" encoding="utf-8"?>
<a:themeOverride xmlns:a="http://schemas.openxmlformats.org/drawingml/2006/main">
  <a:clrScheme name="">
    <a:dk1>
      <a:srgbClr val="000000"/>
    </a:dk1>
    <a:lt1>
      <a:srgbClr val="4F2D7F"/>
    </a:lt1>
    <a:dk2>
      <a:srgbClr val="FFFFFF"/>
    </a:dk2>
    <a:lt2>
      <a:srgbClr val="0099FF"/>
    </a:lt2>
    <a:accent1>
      <a:srgbClr val="FFFFFF"/>
    </a:accent1>
    <a:accent2>
      <a:srgbClr val="000000"/>
    </a:accent2>
    <a:accent3>
      <a:srgbClr val="B2ADC0"/>
    </a:accent3>
    <a:accent4>
      <a:srgbClr val="000000"/>
    </a:accent4>
    <a:accent5>
      <a:srgbClr val="FFFFFF"/>
    </a:accent5>
    <a:accent6>
      <a:srgbClr val="000000"/>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otalTime>505</TotalTime>
  <Words>4224</Words>
  <Application>Microsoft Office PowerPoint</Application>
  <PresentationFormat>全屏显示(4:3)</PresentationFormat>
  <Paragraphs>612</Paragraphs>
  <Slides>72</Slides>
  <Notes>6</Notes>
  <HiddenSlides>0</HiddenSlides>
  <MMClips>0</MMClips>
  <ScaleCrop>false</ScaleCrop>
  <HeadingPairs>
    <vt:vector size="4" baseType="variant">
      <vt:variant>
        <vt:lpstr>主题</vt:lpstr>
      </vt:variant>
      <vt:variant>
        <vt:i4>6</vt:i4>
      </vt:variant>
      <vt:variant>
        <vt:lpstr>幻灯片标题</vt:lpstr>
      </vt:variant>
      <vt:variant>
        <vt:i4>72</vt:i4>
      </vt:variant>
    </vt:vector>
  </HeadingPairs>
  <TitlesOfParts>
    <vt:vector size="78" baseType="lpstr">
      <vt:lpstr>Office 主题</vt:lpstr>
      <vt:lpstr>1_Blank</vt:lpstr>
      <vt:lpstr>Blank</vt:lpstr>
      <vt:lpstr>2_Blank</vt:lpstr>
      <vt:lpstr>3_Blank</vt:lpstr>
      <vt:lpstr>4_Blank</vt:lpstr>
      <vt:lpstr>关于会计和财务报告性质变化的讨论       约翰 · 赫普 合伙人 GTI专业标准组    </vt:lpstr>
      <vt:lpstr>声明</vt:lpstr>
      <vt:lpstr>托马斯·库恩: 科学革命的结构(1962) </vt:lpstr>
      <vt:lpstr>国际财务报告准则议程与改革步伐  金融危机项目</vt:lpstr>
      <vt:lpstr>趋同项目</vt:lpstr>
      <vt:lpstr>新概念框架…  目前推迟进行</vt:lpstr>
      <vt:lpstr>推迟并于2011年下半年重新启动的项目</vt:lpstr>
      <vt:lpstr>对变化速度过快产生质疑的论据</vt:lpstr>
      <vt:lpstr> 全球趋同项目</vt:lpstr>
      <vt:lpstr> 趋同 欧洲观点  </vt:lpstr>
      <vt:lpstr> 趋同 美国观点</vt:lpstr>
      <vt:lpstr>或者还有其他观点?</vt:lpstr>
      <vt:lpstr>首席财务官调查结果  仍旧寻求共识</vt:lpstr>
      <vt:lpstr>决斗范式  会计定义之战</vt:lpstr>
      <vt:lpstr>决斗范式 </vt:lpstr>
      <vt:lpstr>法律角度: 财务报告的总体目标</vt:lpstr>
      <vt:lpstr>混合属性的会计模型 目的:  资产的受托责任, 利得和损失的计量</vt:lpstr>
      <vt:lpstr>财务角度： 投资者和债权人信息</vt:lpstr>
      <vt:lpstr>内在一致性与财务报表列报建议 目的: 按照未来现金流预测进行会计处理</vt:lpstr>
      <vt:lpstr>首席财务官调查结果  净收益或  综合收益?</vt:lpstr>
      <vt:lpstr>复式记账法还有用吗？</vt:lpstr>
      <vt:lpstr>财务报告的目标 </vt:lpstr>
      <vt:lpstr>通用财务报告的目标 一种较为传统的方法</vt:lpstr>
      <vt:lpstr>综合商业报告模式（CBRM）  财务报告的首要目标是</vt:lpstr>
      <vt:lpstr>新的框架 财务报告概念框架 2010年9月</vt:lpstr>
      <vt:lpstr>财务报告提供的信息有助于使用者对未来现金流做出评估</vt:lpstr>
      <vt:lpstr>一个小问题</vt:lpstr>
      <vt:lpstr>首席财务官调查结果 估值还是业绩？ </vt:lpstr>
      <vt:lpstr>首席财务官调查结果 所有者还是潜在投资者？</vt:lpstr>
      <vt:lpstr>我对于财务报告目标的观点           与框架第12段的表述一致！</vt:lpstr>
      <vt:lpstr>质量特征           完全重写</vt:lpstr>
      <vt:lpstr>要素差异</vt:lpstr>
      <vt:lpstr>基本要素</vt:lpstr>
      <vt:lpstr>旧定义有什么问题？  工作人员认为。。。</vt:lpstr>
      <vt:lpstr>负债这一要素也是如此</vt:lpstr>
      <vt:lpstr>法律权利与义务  还是预期未来现金流？</vt:lpstr>
      <vt:lpstr>我的观点  多项要素</vt:lpstr>
      <vt:lpstr>待履行合同</vt:lpstr>
      <vt:lpstr>待履行合同  美国证券交易委员会确认如下选择</vt:lpstr>
      <vt:lpstr>特许财务分析师协会倾向于选择第一个选择</vt:lpstr>
      <vt:lpstr>资产和负债角度的准则制定方法</vt:lpstr>
      <vt:lpstr>公允价值基本概念框架</vt:lpstr>
      <vt:lpstr>某种程度上，公允价值有误导性</vt:lpstr>
      <vt:lpstr>假定事项 </vt:lpstr>
      <vt:lpstr>市场价值是什么？</vt:lpstr>
      <vt:lpstr>市场价值等同于固有价值? 案例：美国房市</vt:lpstr>
      <vt:lpstr>市场价值不会总是相关的，可能导致亲周期性</vt:lpstr>
      <vt:lpstr>金融工具  决不浪费危机</vt:lpstr>
      <vt:lpstr>两个不同的金融工具模式</vt:lpstr>
      <vt:lpstr>遭遇圣诞节气氛的美国财务会计准则委员会 </vt:lpstr>
      <vt:lpstr>审计考虑</vt:lpstr>
      <vt:lpstr>  收入确认</vt:lpstr>
      <vt:lpstr>收入确认的事项</vt:lpstr>
      <vt:lpstr>征求意见稿 例29</vt:lpstr>
      <vt:lpstr>征求意见稿 例29  </vt:lpstr>
      <vt:lpstr>记录待履行合同</vt:lpstr>
      <vt:lpstr>幻灯片 57</vt:lpstr>
      <vt:lpstr>跨领域问题 </vt:lpstr>
      <vt:lpstr>个人概念框架: 收入确认 </vt:lpstr>
      <vt:lpstr>我们的观点 </vt:lpstr>
      <vt:lpstr>审计问题 </vt:lpstr>
      <vt:lpstr>幻灯片 62</vt:lpstr>
      <vt:lpstr>范围: 租赁应何时被认定为销售、部分销售或者待履行合同？   </vt:lpstr>
      <vt:lpstr>“使用权”资产模式   </vt:lpstr>
      <vt:lpstr>使用权资产模式正在崩溃 </vt:lpstr>
      <vt:lpstr>租赁  案例 – 承租人会计</vt:lpstr>
      <vt:lpstr>损益表 前置的承租人的费用、出租人的收入 </vt:lpstr>
      <vt:lpstr>其他审计问题</vt:lpstr>
      <vt:lpstr>幻灯片 69</vt:lpstr>
      <vt:lpstr>不仅仅是一个表面形式上的改变</vt:lpstr>
      <vt:lpstr>其他参考书目</vt:lpstr>
      <vt:lpstr>问题或评论意见?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关于会计和财务报告性质变化的讨论       约翰 · 赫普 合伙人 职业准则集团    </dc:title>
  <cp:lastModifiedBy>Qlq</cp:lastModifiedBy>
  <cp:revision>27</cp:revision>
  <dcterms:modified xsi:type="dcterms:W3CDTF">2011-04-12T00:44:03Z</dcterms:modified>
</cp:coreProperties>
</file>