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4" r:id="rId3"/>
    <p:sldId id="257" r:id="rId4"/>
    <p:sldId id="258" r:id="rId5"/>
    <p:sldId id="259" r:id="rId6"/>
    <p:sldId id="261" r:id="rId7"/>
    <p:sldId id="260" r:id="rId8"/>
    <p:sldId id="28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8" r:id="rId23"/>
    <p:sldId id="285" r:id="rId24"/>
  </p:sldIdLst>
  <p:sldSz cx="9144000" cy="6858000" type="screen4x3"/>
  <p:notesSz cx="6877050" cy="9653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0" autoAdjust="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>
              <a:defRPr sz="1200"/>
            </a:lvl1pPr>
          </a:lstStyle>
          <a:p>
            <a:fld id="{20B77A66-C07F-4D8C-8120-414EA0C3AC57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404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>
              <a:defRPr sz="1200"/>
            </a:lvl1pPr>
          </a:lstStyle>
          <a:p>
            <a:fld id="{F9D796FE-5C60-4D1E-8076-988DD7192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>
              <a:defRPr sz="1200"/>
            </a:lvl1pPr>
          </a:lstStyle>
          <a:p>
            <a:fld id="{D701B22E-3D7E-4A2A-BFBC-C3F804269F8D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29" rIns="94458" bIns="472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5" y="4585454"/>
            <a:ext cx="5501640" cy="4344115"/>
          </a:xfrm>
          <a:prstGeom prst="rect">
            <a:avLst/>
          </a:prstGeom>
        </p:spPr>
        <p:txBody>
          <a:bodyPr vert="horz" lIns="94458" tIns="47229" rIns="94458" bIns="4722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4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>
              <a:defRPr sz="1200"/>
            </a:lvl1pPr>
          </a:lstStyle>
          <a:p>
            <a:fld id="{D47D2B72-0364-41F5-8597-D3FEB911D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97DB4C-1CA2-42DB-96DA-76B356E6BAED}" type="datetime1">
              <a:rPr lang="en-US" smtClean="0"/>
              <a:t>9/9/2011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A2270-44A0-404C-A6F5-1B36EAF00058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7A8061-9CBF-4E7E-8E22-BC2F7D819765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45728-A52A-480E-B812-B3A172BBE41E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51591-2A11-4700-93D0-55283BD65467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C1E3AD-0949-4F76-BAB8-6ED4E28E74D9}" type="datetime1">
              <a:rPr lang="en-US" smtClean="0"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B5480-F1CF-4819-B2F7-6EA6039E4DF5}" type="datetime1">
              <a:rPr lang="en-US" smtClean="0"/>
              <a:t>9/9/2011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6F21E0-5ED4-4079-B6D3-7CADA31425FD}" type="datetime1">
              <a:rPr lang="en-US" smtClean="0"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1A990C-BFDB-4C21-99EC-B4DF83580F4A}" type="datetime1">
              <a:rPr lang="en-US" smtClean="0"/>
              <a:t>9/9/2011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E25A20C-9F17-4606-B1A3-0D890F92FB83}" type="datetime1">
              <a:rPr lang="en-US" smtClean="0"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272F27-6A6D-406C-A5C8-95175E33BF58}" type="datetime1">
              <a:rPr lang="en-US" smtClean="0"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302595-DA66-4804-A467-41054CBD2410}" type="datetime1">
              <a:rPr lang="en-US" smtClean="0"/>
              <a:t>9/9/2011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2EF9AB-64CC-411C-A436-3A4832345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0070C0"/>
                </a:solidFill>
              </a:rPr>
              <a:t>Kenneth Banet</a:t>
            </a: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Retired Senior Partner of Grant Thornton US</a:t>
            </a:r>
          </a:p>
          <a:p>
            <a:r>
              <a:rPr lang="en-US" dirty="0" smtClean="0"/>
              <a:t>Consultant to Grant Thornton China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 TOOL</a:t>
            </a:r>
          </a:p>
          <a:p>
            <a:pPr lvl="1"/>
            <a:r>
              <a:rPr lang="en-US" sz="3600" dirty="0" smtClean="0"/>
              <a:t>to create a financial strategy</a:t>
            </a:r>
          </a:p>
          <a:p>
            <a:pPr lvl="1"/>
            <a:r>
              <a:rPr lang="en-US" sz="3600" dirty="0" smtClean="0"/>
              <a:t>to manage the financial strategy</a:t>
            </a:r>
          </a:p>
          <a:p>
            <a:pPr lvl="1"/>
            <a:r>
              <a:rPr lang="en-US" sz="3600" dirty="0" smtClean="0"/>
              <a:t>to establish partner objectives</a:t>
            </a:r>
          </a:p>
          <a:p>
            <a:pPr lvl="1"/>
            <a:r>
              <a:rPr lang="en-US" sz="3600" dirty="0" smtClean="0"/>
              <a:t>to identify variances </a:t>
            </a:r>
          </a:p>
          <a:p>
            <a:pPr lvl="1"/>
            <a:r>
              <a:rPr lang="en-US" sz="3600" dirty="0" smtClean="0"/>
              <a:t>to correct variances - timely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 Budget </a:t>
            </a:r>
            <a:r>
              <a:rPr lang="en-US" i="1" dirty="0" smtClean="0">
                <a:solidFill>
                  <a:srgbClr val="002060"/>
                </a:solidFill>
              </a:rPr>
              <a:t>IS</a:t>
            </a:r>
            <a:endParaRPr lang="en-US" i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Starts with the </a:t>
            </a:r>
            <a:r>
              <a:rPr lang="en-US" sz="3200" b="1" dirty="0" smtClean="0">
                <a:solidFill>
                  <a:srgbClr val="0070C0"/>
                </a:solidFill>
              </a:rPr>
              <a:t>Partners’ Plans</a:t>
            </a:r>
          </a:p>
          <a:p>
            <a:pPr lvl="1"/>
            <a:r>
              <a:rPr lang="en-US" sz="3200" dirty="0" smtClean="0"/>
              <a:t>Expected revenues for each client</a:t>
            </a:r>
          </a:p>
          <a:p>
            <a:pPr lvl="1"/>
            <a:r>
              <a:rPr lang="en-US" sz="3200" dirty="0" smtClean="0"/>
              <a:t>Expected hours by staff level to complete engagement</a:t>
            </a:r>
          </a:p>
          <a:p>
            <a:pPr lvl="1"/>
            <a:r>
              <a:rPr lang="en-US" sz="3200" dirty="0" smtClean="0"/>
              <a:t>Expected cost of engagement, including potential profit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The Firm Plan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 the Partners’ plans agree with the Firm plan?</a:t>
            </a:r>
          </a:p>
          <a:p>
            <a:pPr lvl="1"/>
            <a:r>
              <a:rPr lang="en-US" sz="2400" b="1" dirty="0" smtClean="0"/>
              <a:t>Do net revenues meet your expectations?</a:t>
            </a:r>
          </a:p>
          <a:p>
            <a:pPr lvl="1"/>
            <a:r>
              <a:rPr lang="en-US" sz="2400" b="1" dirty="0" smtClean="0"/>
              <a:t>Do you have an adequate number of personnel each month?</a:t>
            </a:r>
          </a:p>
          <a:p>
            <a:pPr lvl="1"/>
            <a:r>
              <a:rPr lang="en-US" sz="2400" b="1" dirty="0" smtClean="0"/>
              <a:t>Do net revenues produce adequate profit?</a:t>
            </a:r>
          </a:p>
          <a:p>
            <a:pPr lvl="1"/>
            <a:r>
              <a:rPr lang="en-US" sz="2400" b="1" dirty="0" smtClean="0"/>
              <a:t>Are some engagements “loss” engagements?</a:t>
            </a:r>
          </a:p>
          <a:p>
            <a:pPr lvl="1"/>
            <a:r>
              <a:rPr lang="en-US" sz="2400" b="1" dirty="0" smtClean="0"/>
              <a:t>Are all Partners profitable – adequately profitable?</a:t>
            </a:r>
          </a:p>
          <a:p>
            <a:pPr lvl="1"/>
            <a:r>
              <a:rPr lang="en-US" sz="2400" b="1" dirty="0" smtClean="0"/>
              <a:t>Do their plans justify their compensation expectations?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The Firm Plan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Time is money</a:t>
            </a:r>
          </a:p>
          <a:p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4000" b="1" dirty="0" smtClean="0">
                <a:solidFill>
                  <a:srgbClr val="0070C0"/>
                </a:solidFill>
              </a:rPr>
              <a:t>We sell time – </a:t>
            </a:r>
          </a:p>
          <a:p>
            <a:pPr lvl="1"/>
            <a:r>
              <a:rPr lang="en-US" sz="3600" b="1" i="1" dirty="0" smtClean="0">
                <a:solidFill>
                  <a:srgbClr val="0070C0"/>
                </a:solidFill>
              </a:rPr>
              <a:t>Service is a result of our time</a:t>
            </a:r>
            <a:endParaRPr lang="en-US" sz="3600" b="1" i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/>
          <a:lstStyle/>
          <a:p>
            <a:r>
              <a:rPr lang="en-US" dirty="0" smtClean="0"/>
              <a:t>We always correctly estimate how many hours it will take to complete an engagement!</a:t>
            </a:r>
          </a:p>
          <a:p>
            <a:r>
              <a:rPr lang="en-US" dirty="0" smtClean="0"/>
              <a:t>All client engagements proceed exactly as planned!</a:t>
            </a:r>
          </a:p>
          <a:p>
            <a:r>
              <a:rPr lang="en-US" dirty="0" smtClean="0"/>
              <a:t>Client financial records are always orderly and complete!</a:t>
            </a:r>
          </a:p>
          <a:p>
            <a:r>
              <a:rPr lang="en-US" dirty="0" smtClean="0"/>
              <a:t>We can always easily obtain the documentation requested!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Reporting Myths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Therefore, the need for everyone to keep track of the time devoted to each engagement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2800" dirty="0" smtClean="0"/>
              <a:t>Daily or weekly time reporting requirement</a:t>
            </a:r>
          </a:p>
          <a:p>
            <a:endParaRPr lang="en-US" sz="1800" dirty="0" smtClean="0"/>
          </a:p>
          <a:p>
            <a:r>
              <a:rPr lang="en-US" sz="2800" dirty="0" smtClean="0"/>
              <a:t>“Time is money” - “Service is the result of our time”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Converts time to money</a:t>
            </a:r>
          </a:p>
          <a:p>
            <a:pPr lvl="1"/>
            <a:r>
              <a:rPr lang="en-US" sz="2800" dirty="0" smtClean="0"/>
              <a:t>Charge rate per hour - </a:t>
            </a:r>
            <a:r>
              <a:rPr lang="en-US" sz="2800" b="1" dirty="0" smtClean="0"/>
              <a:t>composed of</a:t>
            </a:r>
          </a:p>
          <a:p>
            <a:pPr marL="1145286" lvl="2" indent="-514350">
              <a:buFont typeface="+mj-lt"/>
              <a:buAutoNum type="arabicPeriod"/>
            </a:pPr>
            <a:r>
              <a:rPr lang="en-US" sz="2800" dirty="0" smtClean="0"/>
              <a:t>Cost of average salaries by level, </a:t>
            </a:r>
            <a:r>
              <a:rPr lang="en-US" sz="2800" i="1" dirty="0" smtClean="0"/>
              <a:t>plus</a:t>
            </a:r>
          </a:p>
          <a:p>
            <a:pPr marL="1145286" lvl="2" indent="-514350">
              <a:buFont typeface="+mj-lt"/>
              <a:buAutoNum type="arabicPeriod"/>
            </a:pPr>
            <a:r>
              <a:rPr lang="en-US" sz="2800" dirty="0" smtClean="0"/>
              <a:t>Cost of operating expenses, </a:t>
            </a:r>
            <a:r>
              <a:rPr lang="en-US" sz="2800" i="1" dirty="0" smtClean="0"/>
              <a:t>plus</a:t>
            </a:r>
          </a:p>
          <a:p>
            <a:pPr marL="1145286" lvl="2" indent="-514350">
              <a:buFont typeface="+mj-lt"/>
              <a:buAutoNum type="arabicPeriod"/>
            </a:pPr>
            <a:r>
              <a:rPr lang="en-US" sz="2800" dirty="0" smtClean="0"/>
              <a:t>Potential profit percent</a:t>
            </a:r>
          </a:p>
          <a:p>
            <a:pPr lvl="2"/>
            <a:endParaRPr lang="en-US" dirty="0" smtClean="0"/>
          </a:p>
          <a:p>
            <a:r>
              <a:rPr lang="en-US" sz="2800" dirty="0" smtClean="0"/>
              <a:t>Often regarded as the “Rule of Thirds”</a:t>
            </a:r>
          </a:p>
          <a:p>
            <a:pPr lvl="1"/>
            <a:r>
              <a:rPr lang="en-US" sz="2800" dirty="0" smtClean="0"/>
              <a:t>But …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Charge Rate?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Keeping financial performance “on track”</a:t>
            </a:r>
          </a:p>
          <a:p>
            <a:pPr lvl="1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Periodic financial statements</a:t>
            </a:r>
          </a:p>
          <a:p>
            <a:pPr lvl="1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Analysis of key data</a:t>
            </a:r>
          </a:p>
          <a:p>
            <a:pPr lvl="1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Comparison of data to the budget</a:t>
            </a:r>
          </a:p>
          <a:p>
            <a:pPr lvl="1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Determine reasons for variations</a:t>
            </a:r>
          </a:p>
          <a:p>
            <a:pPr lvl="1"/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Timely corrective actions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Variances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Operating Metrics</a:t>
            </a:r>
          </a:p>
          <a:p>
            <a:pPr lvl="1"/>
            <a:r>
              <a:rPr lang="en-US" sz="3600" dirty="0" smtClean="0"/>
              <a:t>Financial statement performance</a:t>
            </a:r>
          </a:p>
          <a:p>
            <a:pPr lvl="1">
              <a:buNone/>
            </a:pPr>
            <a:endParaRPr lang="en-US" sz="3600" dirty="0" smtClean="0"/>
          </a:p>
          <a:p>
            <a:r>
              <a:rPr lang="en-US" sz="4000" dirty="0" smtClean="0"/>
              <a:t>Performance Metrics</a:t>
            </a:r>
          </a:p>
          <a:p>
            <a:pPr lvl="1"/>
            <a:r>
              <a:rPr lang="en-US" sz="3600" dirty="0" smtClean="0"/>
              <a:t>Detail financial measurements</a:t>
            </a:r>
          </a:p>
          <a:p>
            <a:pPr>
              <a:buNone/>
            </a:pPr>
            <a:endParaRPr lang="en-US" sz="2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Measurements - Metrics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Operating metrics </a:t>
            </a:r>
            <a:r>
              <a:rPr lang="en-US" sz="2800" dirty="0" smtClean="0"/>
              <a:t>(similar to many companies you audit)</a:t>
            </a:r>
          </a:p>
          <a:p>
            <a:endParaRPr lang="en-US" sz="1800" dirty="0" smtClean="0"/>
          </a:p>
          <a:p>
            <a:pPr lvl="1"/>
            <a:r>
              <a:rPr lang="en-US" sz="3200" dirty="0" smtClean="0"/>
              <a:t>Gross Revenues</a:t>
            </a:r>
          </a:p>
          <a:p>
            <a:pPr lvl="1"/>
            <a:r>
              <a:rPr lang="en-US" sz="3200" dirty="0" smtClean="0"/>
              <a:t>Net Revenues</a:t>
            </a:r>
          </a:p>
          <a:p>
            <a:pPr lvl="1"/>
            <a:r>
              <a:rPr lang="en-US" sz="3200" b="1" dirty="0" smtClean="0">
                <a:solidFill>
                  <a:srgbClr val="0070C0"/>
                </a:solidFill>
              </a:rPr>
              <a:t>Realization Rate</a:t>
            </a:r>
          </a:p>
          <a:p>
            <a:pPr lvl="1"/>
            <a:r>
              <a:rPr lang="en-US" sz="3200" dirty="0" smtClean="0"/>
              <a:t>Gross Margin</a:t>
            </a:r>
          </a:p>
          <a:p>
            <a:pPr marL="682625" lvl="1" indent="-290513"/>
            <a:r>
              <a:rPr lang="en-US" sz="3200" dirty="0" smtClean="0"/>
              <a:t>Operating Profit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Measurements - Metrics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Improving Financial Performance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Performance Metrics</a:t>
            </a:r>
          </a:p>
          <a:p>
            <a:pPr lvl="1"/>
            <a:r>
              <a:rPr lang="en-US" sz="3200" dirty="0" smtClean="0"/>
              <a:t>Net rate per hour</a:t>
            </a:r>
          </a:p>
          <a:p>
            <a:pPr lvl="1"/>
            <a:r>
              <a:rPr lang="en-US" sz="3200" dirty="0" smtClean="0"/>
              <a:t>Number of charge hours</a:t>
            </a:r>
          </a:p>
          <a:p>
            <a:pPr lvl="1"/>
            <a:r>
              <a:rPr lang="en-US" sz="3200" dirty="0" smtClean="0"/>
              <a:t>Net revenues per partner</a:t>
            </a:r>
          </a:p>
          <a:p>
            <a:pPr lvl="1"/>
            <a:r>
              <a:rPr lang="en-US" sz="3200" dirty="0" smtClean="0"/>
              <a:t>Gross margin per professional</a:t>
            </a:r>
          </a:p>
          <a:p>
            <a:pPr lvl="1"/>
            <a:r>
              <a:rPr lang="en-US" sz="3200" dirty="0" smtClean="0"/>
              <a:t>Utilization rate</a:t>
            </a:r>
          </a:p>
          <a:p>
            <a:pPr lvl="1"/>
            <a:r>
              <a:rPr lang="en-US" sz="3200" dirty="0" smtClean="0"/>
              <a:t>Number of charge hours per professional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Measurements - Metrics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What they tell you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Where are you compared to budget and compared to last year?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Where is corrective action necessary?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Which engagements are profitable – more profitable?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Which partners are profitable – more profitable?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Do we have enough or too many staff?</a:t>
            </a:r>
          </a:p>
          <a:p>
            <a:pPr lvl="1"/>
            <a:r>
              <a:rPr lang="en-US" sz="2600" dirty="0" smtClean="0">
                <a:solidFill>
                  <a:srgbClr val="002060"/>
                </a:solidFill>
              </a:rPr>
              <a:t>What goals do I need to set for my partners?</a:t>
            </a:r>
          </a:p>
          <a:p>
            <a:pPr lvl="2"/>
            <a:r>
              <a:rPr lang="en-US" sz="2600" dirty="0" smtClean="0">
                <a:solidFill>
                  <a:srgbClr val="002060"/>
                </a:solidFill>
              </a:rPr>
              <a:t>And much, much more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Measurements - Metrics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0"/>
          <a:ext cx="8382002" cy="6553219"/>
        </p:xfrm>
        <a:graphic>
          <a:graphicData uri="http://schemas.openxmlformats.org/drawingml/2006/table">
            <a:tbl>
              <a:tblPr/>
              <a:tblGrid>
                <a:gridCol w="2173111"/>
                <a:gridCol w="1166844"/>
                <a:gridCol w="184661"/>
                <a:gridCol w="1067821"/>
                <a:gridCol w="406790"/>
                <a:gridCol w="184661"/>
                <a:gridCol w="1067821"/>
                <a:gridCol w="417494"/>
                <a:gridCol w="192691"/>
                <a:gridCol w="1070499"/>
                <a:gridCol w="449609"/>
              </a:tblGrid>
              <a:tr h="15388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Example Firm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            For the period ending December 31, 2011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7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sng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Operating Metrics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1" i="0" u="sng" strike="noStrike">
                          <a:solidFill>
                            <a:srgbClr val="000000"/>
                          </a:solidFill>
                          <a:latin typeface="宋体"/>
                        </a:rPr>
                        <a:t>运营指标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Actual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Budget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Actual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2011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2011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2010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3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实际 </a:t>
                      </a:r>
                      <a:r>
                        <a:rPr lang="en-US" altLang="zh-CN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2011 </a:t>
                      </a:r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500" b="0" i="0" u="none" strike="noStrike">
                          <a:solidFill>
                            <a:srgbClr val="000080"/>
                          </a:solidFill>
                          <a:latin typeface="宋体"/>
                        </a:rPr>
                        <a:t>预算</a:t>
                      </a:r>
                      <a:r>
                        <a:rPr lang="en-US" altLang="zh-CN" sz="500" b="0" i="0" u="none" strike="noStrike" dirty="0">
                          <a:solidFill>
                            <a:srgbClr val="000080"/>
                          </a:solidFill>
                          <a:latin typeface="宋体"/>
                        </a:rPr>
                        <a:t>2011</a:t>
                      </a:r>
                      <a:r>
                        <a:rPr lang="zh-CN" altLang="en-US" sz="500" b="0" i="0" u="none" strike="noStrike">
                          <a:solidFill>
                            <a:srgbClr val="00008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实际 </a:t>
                      </a:r>
                      <a:r>
                        <a:rPr lang="en-US" altLang="zh-CN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2010 </a:t>
                      </a:r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Gross revenues from client services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客户服务总收入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452,000,000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531,675,000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452,600,000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Adjustments to gross revenues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毛收入调整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Write-offs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核销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(136,000,000)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30.1%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(128,100,000)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31.5%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(143,900,000)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31.8%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658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Net client service revenues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新客户服务收入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316,000,000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69.9%/ 100%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365,261,000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68.7% / 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308,700,000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68.2% / 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3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Salaries and compensation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薪酬与福利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Employees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员工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     Salaries of client facing personnel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业务人员薪酬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Salaries of administrative personnel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行政人员薪酬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 </a:t>
                      </a:r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xxxxx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Social taxes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社保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160,500,000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50.8%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187,014,000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51.2%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164,537,000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53.3%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Gross margin for services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毛利润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155,500,000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49.2%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178,247,000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48.8%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144,163,000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46.7%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expenses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营业成本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Personnel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人员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Facilities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设施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Technology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技术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Marketing and sales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市场和销售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Travel and entertainment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差旅与业务招待费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Office supplies and services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办公费用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Outside services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外部服务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Risk management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风险管理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Other expense (income)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其他费用 （收入）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44,633,000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14.1%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51,867,000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14.2%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44,453,000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35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income (loss)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营业收入 </a:t>
                      </a:r>
                      <a:r>
                        <a:rPr lang="en-US" altLang="zh-CN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亏损</a:t>
                      </a:r>
                      <a:r>
                        <a:rPr lang="en-US" altLang="zh-CN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 97,452,100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35.1%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126,380,000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34.6%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 99,710,000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32.3%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Kenneth Banet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Retired Senior Partner of Grant Thornton US</a:t>
            </a:r>
          </a:p>
          <a:p>
            <a:r>
              <a:rPr lang="en-US" dirty="0" smtClean="0"/>
              <a:t>Consultant to Grant Thornton China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762000"/>
            <a:ext cx="678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</a:t>
            </a:r>
            <a:r>
              <a:rPr lang="en-US" sz="1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you</a:t>
            </a:r>
            <a:endParaRPr lang="en-US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Principal business purposes are to:</a:t>
            </a:r>
          </a:p>
          <a:p>
            <a:pPr lvl="1"/>
            <a:r>
              <a:rPr lang="en-US" sz="4000" dirty="0"/>
              <a:t>I</a:t>
            </a:r>
            <a:r>
              <a:rPr lang="en-US" sz="4000" dirty="0" smtClean="0"/>
              <a:t>ncrease each others success</a:t>
            </a:r>
          </a:p>
          <a:p>
            <a:pPr lvl="1"/>
            <a:r>
              <a:rPr lang="en-US" sz="4000" dirty="0" smtClean="0"/>
              <a:t>Maximize earnings</a:t>
            </a:r>
          </a:p>
          <a:p>
            <a:pPr lvl="1"/>
            <a:endParaRPr lang="en-US" sz="4000" dirty="0"/>
          </a:p>
          <a:p>
            <a:pPr>
              <a:buNone/>
            </a:pPr>
            <a:r>
              <a:rPr lang="en-US" sz="4400" dirty="0" smtClean="0"/>
              <a:t>     “One for all; all for one”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Partnership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Importance of managing financial performance </a:t>
            </a:r>
          </a:p>
          <a:p>
            <a:endParaRPr lang="en-US" sz="4000" dirty="0"/>
          </a:p>
          <a:p>
            <a:r>
              <a:rPr lang="en-US" sz="4000" dirty="0" smtClean="0"/>
              <a:t>Counting cash at the end of the year is not management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Financial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Management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Do you know what each engagement really costs your firm?  </a:t>
            </a:r>
          </a:p>
          <a:p>
            <a:endParaRPr lang="en-US" sz="3000" dirty="0" smtClean="0"/>
          </a:p>
          <a:p>
            <a:r>
              <a:rPr lang="en-US" sz="3000" dirty="0" smtClean="0"/>
              <a:t>Do you know whether each engagement is profitable – or how profitable?</a:t>
            </a:r>
          </a:p>
          <a:p>
            <a:endParaRPr lang="en-US" sz="3000" dirty="0" smtClean="0"/>
          </a:p>
          <a:p>
            <a:r>
              <a:rPr lang="en-US" sz="3000" dirty="0" smtClean="0"/>
              <a:t>Do your partners know what financial performance objectives are expected of them?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Financial Management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Some basics are required</a:t>
            </a:r>
          </a:p>
          <a:p>
            <a:pPr>
              <a:buNone/>
            </a:pPr>
            <a:endParaRPr lang="en-US" sz="2800" b="1" dirty="0" smtClean="0"/>
          </a:p>
          <a:p>
            <a:pPr lvl="1"/>
            <a:r>
              <a:rPr lang="en-US" sz="3000" dirty="0" smtClean="0"/>
              <a:t>A budget from each partner</a:t>
            </a:r>
          </a:p>
          <a:p>
            <a:pPr lvl="1"/>
            <a:r>
              <a:rPr lang="en-US" sz="3000" dirty="0" smtClean="0"/>
              <a:t>A consolidated budget for each    department/ office and the firm</a:t>
            </a:r>
          </a:p>
          <a:p>
            <a:pPr lvl="1"/>
            <a:r>
              <a:rPr lang="en-US" sz="3000" dirty="0" smtClean="0"/>
              <a:t>Reporting of actual hours devoted to each client by all personnel</a:t>
            </a:r>
          </a:p>
          <a:p>
            <a:pPr lvl="1"/>
            <a:r>
              <a:rPr lang="en-US" sz="3000" dirty="0" smtClean="0"/>
              <a:t>Rate per hour for all personnel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Financial Management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Financial Management requires basic information:</a:t>
            </a:r>
          </a:p>
          <a:p>
            <a:pPr>
              <a:buNone/>
            </a:pPr>
            <a:endParaRPr lang="en-US" sz="2000" dirty="0" smtClean="0"/>
          </a:p>
          <a:p>
            <a:pPr marL="907542" lvl="1" indent="-514350"/>
            <a:r>
              <a:rPr lang="en-US" sz="3200" dirty="0" smtClean="0"/>
              <a:t>An engagement revenue budget from each partner, listing</a:t>
            </a:r>
          </a:p>
          <a:p>
            <a:pPr lvl="3"/>
            <a:r>
              <a:rPr lang="en-US" sz="3000" dirty="0" smtClean="0"/>
              <a:t>Total revenues expected </a:t>
            </a:r>
          </a:p>
          <a:p>
            <a:pPr lvl="3"/>
            <a:r>
              <a:rPr lang="en-US" sz="3000" dirty="0" smtClean="0"/>
              <a:t>Collections of revenue by month</a:t>
            </a:r>
          </a:p>
          <a:p>
            <a:pPr lvl="2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Financial Management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Financial Management requires basic information</a:t>
            </a:r>
          </a:p>
          <a:p>
            <a:pPr lvl="2"/>
            <a:endParaRPr lang="en-US" dirty="0" smtClean="0"/>
          </a:p>
          <a:p>
            <a:pPr marL="907542" lvl="1" indent="-514350"/>
            <a:r>
              <a:rPr lang="en-US" sz="3200" dirty="0" smtClean="0"/>
              <a:t>Number of hours </a:t>
            </a:r>
            <a:r>
              <a:rPr lang="en-US" sz="3200" dirty="0" smtClean="0"/>
              <a:t>required for </a:t>
            </a:r>
            <a:r>
              <a:rPr lang="en-US" sz="3200" dirty="0" smtClean="0"/>
              <a:t>each </a:t>
            </a:r>
            <a:r>
              <a:rPr lang="en-US" sz="3200" dirty="0" smtClean="0"/>
              <a:t>engagement</a:t>
            </a:r>
          </a:p>
          <a:p>
            <a:pPr marL="1427163" lvl="4" indent="-280988">
              <a:tabLst>
                <a:tab pos="1377950" algn="l"/>
              </a:tabLst>
            </a:pPr>
            <a:r>
              <a:rPr lang="en-US" sz="2800" dirty="0" smtClean="0"/>
              <a:t>B</a:t>
            </a:r>
            <a:r>
              <a:rPr lang="en-US" sz="2800" dirty="0" smtClean="0"/>
              <a:t>y </a:t>
            </a:r>
            <a:r>
              <a:rPr lang="en-US" sz="2800" dirty="0" smtClean="0"/>
              <a:t>level of </a:t>
            </a:r>
            <a:r>
              <a:rPr lang="en-US" sz="2800" dirty="0" smtClean="0"/>
              <a:t>personnel</a:t>
            </a:r>
          </a:p>
          <a:p>
            <a:pPr marL="1427163" lvl="4" indent="-280988">
              <a:tabLst>
                <a:tab pos="1377950" algn="l"/>
              </a:tabLst>
            </a:pPr>
            <a:r>
              <a:rPr lang="en-US" sz="2800" dirty="0" smtClean="0"/>
              <a:t>By month</a:t>
            </a:r>
            <a:endParaRPr lang="en-US" sz="2800" dirty="0" smtClean="0"/>
          </a:p>
          <a:p>
            <a:pPr lvl="4"/>
            <a:r>
              <a:rPr lang="en-US" sz="2800" dirty="0" smtClean="0"/>
              <a:t>T</a:t>
            </a:r>
            <a:r>
              <a:rPr lang="en-US" sz="2800" dirty="0" smtClean="0"/>
              <a:t>o </a:t>
            </a:r>
            <a:r>
              <a:rPr lang="en-US" sz="2800" u="sng" dirty="0" smtClean="0"/>
              <a:t>complete</a:t>
            </a:r>
            <a:r>
              <a:rPr lang="en-US" sz="2800" dirty="0" smtClean="0"/>
              <a:t> the engagement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Financial Management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Can you recognize where changes are necessary?</a:t>
            </a:r>
          </a:p>
          <a:p>
            <a:pPr lvl="1"/>
            <a:r>
              <a:rPr lang="en-US" sz="2800" dirty="0" smtClean="0"/>
              <a:t>Net revenues</a:t>
            </a:r>
          </a:p>
          <a:p>
            <a:pPr lvl="1"/>
            <a:r>
              <a:rPr lang="en-US" sz="2800" dirty="0" smtClean="0"/>
              <a:t>Salaries and number of personnel</a:t>
            </a:r>
          </a:p>
          <a:p>
            <a:pPr lvl="1"/>
            <a:r>
              <a:rPr lang="en-US" sz="2800" dirty="0" smtClean="0"/>
              <a:t>Operating expenses</a:t>
            </a:r>
          </a:p>
          <a:p>
            <a:pPr lvl="1"/>
            <a:r>
              <a:rPr lang="en-US" sz="2800" dirty="0" smtClean="0"/>
              <a:t>Number of charged hours to clients</a:t>
            </a:r>
          </a:p>
          <a:p>
            <a:pPr lvl="1"/>
            <a:r>
              <a:rPr lang="en-US" sz="2800" dirty="0" smtClean="0"/>
              <a:t>Average rate per hour to be charged to clients</a:t>
            </a:r>
          </a:p>
          <a:p>
            <a:pPr lvl="1"/>
            <a:r>
              <a:rPr lang="en-US" sz="2800" dirty="0" smtClean="0"/>
              <a:t>Average realization rate of fees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The Budget – a “Plan” or a “Wish”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EF9AB-64CC-411C-A436-3A4832345EC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485</TotalTime>
  <Words>1096</Words>
  <Application>Microsoft Office PowerPoint</Application>
  <PresentationFormat>On-screen Show (4:3)</PresentationFormat>
  <Paragraphs>308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Kenneth Banet</vt:lpstr>
      <vt:lpstr>Slide 2</vt:lpstr>
      <vt:lpstr>Partnership</vt:lpstr>
      <vt:lpstr>Financial Management</vt:lpstr>
      <vt:lpstr>Financial Management</vt:lpstr>
      <vt:lpstr>Financial Management</vt:lpstr>
      <vt:lpstr>Financial Management</vt:lpstr>
      <vt:lpstr>Financial Management</vt:lpstr>
      <vt:lpstr>The Budget – a “Plan” or a “Wish”</vt:lpstr>
      <vt:lpstr>A Budget IS</vt:lpstr>
      <vt:lpstr>The Firm Plan</vt:lpstr>
      <vt:lpstr>The Firm Plan</vt:lpstr>
      <vt:lpstr>Time Reporting</vt:lpstr>
      <vt:lpstr>Time Reporting Myths</vt:lpstr>
      <vt:lpstr>Time Reporting</vt:lpstr>
      <vt:lpstr>What is a Charge Rate?</vt:lpstr>
      <vt:lpstr>Analyzing Variances</vt:lpstr>
      <vt:lpstr>Measurements - Metrics</vt:lpstr>
      <vt:lpstr>Measurements - Metrics</vt:lpstr>
      <vt:lpstr>Measurements - Metrics</vt:lpstr>
      <vt:lpstr>Measurements - Metrics</vt:lpstr>
      <vt:lpstr>Slide 22</vt:lpstr>
      <vt:lpstr>Kenneth Banet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Kenneth Banet</dc:title>
  <dc:creator>kenneth.banet</dc:creator>
  <cp:lastModifiedBy>kenneth.banet</cp:lastModifiedBy>
  <cp:revision>44</cp:revision>
  <dcterms:created xsi:type="dcterms:W3CDTF">2011-09-06T03:22:08Z</dcterms:created>
  <dcterms:modified xsi:type="dcterms:W3CDTF">2011-09-09T03:56:07Z</dcterms:modified>
</cp:coreProperties>
</file>