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4" r:id="rId3"/>
    <p:sldId id="257" r:id="rId4"/>
    <p:sldId id="258" r:id="rId5"/>
    <p:sldId id="259" r:id="rId6"/>
    <p:sldId id="261" r:id="rId7"/>
    <p:sldId id="260" r:id="rId8"/>
    <p:sldId id="28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8" r:id="rId23"/>
    <p:sldId id="285" r:id="rId24"/>
  </p:sldIdLst>
  <p:sldSz cx="9144000" cy="6858000" type="screen4x3"/>
  <p:notesSz cx="6877050" cy="96535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7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>
        <p:scale>
          <a:sx n="94" d="100"/>
          <a:sy n="94" d="100"/>
        </p:scale>
        <p:origin x="-88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F4D4BA3-45C8-4C34-9EE4-17930BD0ED63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69400"/>
            <a:ext cx="2979738" cy="482600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5725" y="9169400"/>
            <a:ext cx="2979738" cy="482600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C9CA280-10C3-47D7-9943-6C4EA9A8A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03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2600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482600"/>
          </a:xfrm>
          <a:prstGeom prst="rect">
            <a:avLst/>
          </a:prstGeom>
        </p:spPr>
        <p:txBody>
          <a:bodyPr vert="horz" lIns="94458" tIns="47229" rIns="94458" bIns="4722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F2CA493-7C7C-4FAB-A69D-B64CEE80349A}" type="datetimeFigureOut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19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29" rIns="94458" bIns="4722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584700"/>
            <a:ext cx="5502275" cy="4344988"/>
          </a:xfrm>
          <a:prstGeom prst="rect">
            <a:avLst/>
          </a:prstGeom>
        </p:spPr>
        <p:txBody>
          <a:bodyPr vert="horz" lIns="94458" tIns="47229" rIns="94458" bIns="4722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69400"/>
            <a:ext cx="2979738" cy="482600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725" y="9169400"/>
            <a:ext cx="2979738" cy="482600"/>
          </a:xfrm>
          <a:prstGeom prst="rect">
            <a:avLst/>
          </a:prstGeom>
        </p:spPr>
        <p:txBody>
          <a:bodyPr vert="horz" lIns="94458" tIns="47229" rIns="94458" bIns="4722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28B3944-91C5-46FB-A93D-8977EAEBC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61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22E3823-2899-4D3E-8477-8B3A8E4BF5FC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E72096A-2B7B-43DF-83FB-79FF1B4EB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2E2F6-1EEA-486D-BC3A-D2ACFF79CA7D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FA6C1-3B25-4BC8-A40D-B487C723E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4A5B7-8D5F-4791-8B1B-155B67240DDB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0EDF3-7370-46FF-8EEF-7BD33E679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208BF-C2B8-434F-A576-32E84DEF10F6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5110-DCCC-4C66-8A4C-9F7C2DAA5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09FEB3-9C46-4761-A432-2A05AC0DE76C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A4C5A3-A1A1-48B7-BD01-728DFCB0E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A053D0-E72E-4C72-B45E-C1CC2F143550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26FBD5-2C84-4973-8C97-CEF476C45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0A1637-BD38-4BBE-8EEE-BE771CE39831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E8C56F-91C4-4EDA-8EEB-032DA6325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03FE27-0A99-434D-B012-1F40E9E3FA68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DFA0D8-364A-4038-AD70-4FDBC58ABD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CEB19-5751-43B1-A246-CDB86C9F74C1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BFA26-193E-4BFF-9BAD-430C8B5845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CB6199-C369-468E-9245-A5583C901484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324BBD-1CDD-4E06-B991-5A0F74113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B127429-7049-4AD9-BA80-A3F60C07ED62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DAE46E9-F180-4D11-A1BA-AD498D4B8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C2D8F58E-CD23-4F91-85FF-B7011F7A2E34}" type="datetime1">
              <a:rPr lang="en-US"/>
              <a:pPr>
                <a:defRPr/>
              </a:pPr>
              <a:t>9/15/2011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C1D68A78-BFDC-4181-BE3A-FA92D836F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10" r:id="rId4"/>
    <p:sldLayoutId id="2147483711" r:id="rId5"/>
    <p:sldLayoutId id="2147483712" r:id="rId6"/>
    <p:sldLayoutId id="2147483706" r:id="rId7"/>
    <p:sldLayoutId id="2147483713" r:id="rId8"/>
    <p:sldLayoutId id="2147483714" r:id="rId9"/>
    <p:sldLayoutId id="2147483705" r:id="rId10"/>
    <p:sldLayoutId id="214748370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zh-CN" altLang="en-US" sz="6000" dirty="0" smtClean="0">
                <a:solidFill>
                  <a:srgbClr val="0070C0"/>
                </a:solidFill>
              </a:rPr>
              <a:t>白尼德</a:t>
            </a:r>
            <a:r>
              <a:rPr lang="en-US" altLang="zh-CN" sz="6000" dirty="0" smtClean="0">
                <a:solidFill>
                  <a:srgbClr val="0070C0"/>
                </a:solidFill>
              </a:rPr>
              <a:t/>
            </a:r>
            <a:br>
              <a:rPr lang="en-US" altLang="zh-CN" sz="6000" dirty="0" smtClean="0">
                <a:solidFill>
                  <a:srgbClr val="0070C0"/>
                </a:solidFill>
              </a:rPr>
            </a:br>
            <a:r>
              <a:rPr lang="zh-CN" altLang="en-US" sz="6000" dirty="0" smtClean="0">
                <a:solidFill>
                  <a:srgbClr val="0070C0"/>
                </a:solidFill>
              </a:rPr>
              <a:t>（</a:t>
            </a:r>
            <a:r>
              <a:rPr lang="en-US" sz="6000" dirty="0" smtClean="0">
                <a:solidFill>
                  <a:srgbClr val="0070C0"/>
                </a:solidFill>
              </a:rPr>
              <a:t>Kenneth </a:t>
            </a:r>
            <a:r>
              <a:rPr lang="en-US" sz="6000" dirty="0" err="1" smtClean="0">
                <a:solidFill>
                  <a:srgbClr val="0070C0"/>
                </a:solidFill>
              </a:rPr>
              <a:t>Banet</a:t>
            </a:r>
            <a:r>
              <a:rPr lang="zh-CN" altLang="en-US" sz="6000" dirty="0" smtClean="0">
                <a:solidFill>
                  <a:srgbClr val="0070C0"/>
                </a:solidFill>
              </a:rPr>
              <a:t>）</a:t>
            </a:r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1200150"/>
          </a:xfrm>
        </p:spPr>
        <p:txBody>
          <a:bodyPr/>
          <a:lstStyle/>
          <a:p>
            <a:pPr marR="0"/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Grant Thornton</a:t>
            </a:r>
            <a:r>
              <a:rPr lang="zh-CN" altLang="en-US" dirty="0" smtClean="0">
                <a:solidFill>
                  <a:schemeClr val="tx1"/>
                </a:solidFill>
                <a:ea typeface="宋体" charset="-122"/>
              </a:rPr>
              <a:t>美国退休高级合伙人</a:t>
            </a:r>
            <a:br>
              <a:rPr lang="zh-CN" altLang="en-US" dirty="0" smtClean="0">
                <a:solidFill>
                  <a:schemeClr val="tx1"/>
                </a:solidFill>
                <a:ea typeface="宋体" charset="-122"/>
              </a:rPr>
            </a:br>
            <a:r>
              <a:rPr lang="en-US" altLang="zh-CN" dirty="0" smtClean="0">
                <a:solidFill>
                  <a:schemeClr val="tx1"/>
                </a:solidFill>
                <a:ea typeface="宋体" charset="-122"/>
              </a:rPr>
              <a:t>Grant Thornton</a:t>
            </a:r>
            <a:r>
              <a:rPr lang="zh-CN" altLang="en-US" dirty="0" smtClean="0">
                <a:solidFill>
                  <a:schemeClr val="tx1"/>
                </a:solidFill>
                <a:ea typeface="宋体" charset="-122"/>
              </a:rPr>
              <a:t>中国顾问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BC2E8F-6FAF-4D3B-AC47-B7B0D21284D7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b="1" smtClean="0">
                <a:solidFill>
                  <a:srgbClr val="0070C0"/>
                </a:solidFill>
                <a:ea typeface="宋体" charset="-122"/>
              </a:rPr>
              <a:t>工具</a:t>
            </a:r>
          </a:p>
          <a:p>
            <a:pPr lvl="1"/>
            <a:r>
              <a:rPr lang="zh-CN" altLang="en-US" sz="3600" smtClean="0">
                <a:ea typeface="宋体" charset="-122"/>
              </a:rPr>
              <a:t>创建财务战略</a:t>
            </a:r>
          </a:p>
          <a:p>
            <a:pPr lvl="1"/>
            <a:r>
              <a:rPr lang="zh-CN" altLang="en-US" sz="3600" smtClean="0">
                <a:ea typeface="宋体" charset="-122"/>
              </a:rPr>
              <a:t>管理财务战略</a:t>
            </a:r>
          </a:p>
          <a:p>
            <a:pPr lvl="1"/>
            <a:r>
              <a:rPr lang="zh-CN" altLang="en-US" sz="3600" smtClean="0">
                <a:ea typeface="宋体" charset="-122"/>
              </a:rPr>
              <a:t>建立合伙人目标</a:t>
            </a:r>
          </a:p>
          <a:p>
            <a:pPr lvl="1"/>
            <a:r>
              <a:rPr lang="zh-CN" altLang="en-US" sz="3600" smtClean="0">
                <a:ea typeface="宋体" charset="-122"/>
              </a:rPr>
              <a:t>区分差异</a:t>
            </a:r>
          </a:p>
          <a:p>
            <a:pPr lvl="1"/>
            <a:r>
              <a:rPr lang="zh-CN" altLang="en-US" sz="3600" smtClean="0">
                <a:ea typeface="宋体" charset="-122"/>
              </a:rPr>
              <a:t>及时纠正差异</a:t>
            </a:r>
          </a:p>
          <a:p>
            <a:endParaRPr lang="en-US" altLang="zh-CN" smtClean="0">
              <a:ea typeface="宋体" charset="-122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A64567-25D1-4EE1-B5EE-4D08778E187C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>
              <a:ea typeface="宋体" charset="-122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85800" y="290513"/>
            <a:ext cx="1203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预算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r>
              <a:rPr lang="zh-CN" altLang="en-US" sz="3200" smtClean="0">
                <a:ea typeface="宋体" charset="-122"/>
              </a:rPr>
              <a:t>由</a:t>
            </a:r>
            <a:r>
              <a:rPr lang="zh-CN" altLang="en-US" sz="3200" b="1" smtClean="0">
                <a:solidFill>
                  <a:srgbClr val="0070C0"/>
                </a:solidFill>
                <a:ea typeface="宋体" charset="-122"/>
              </a:rPr>
              <a:t>合伙人计划</a:t>
            </a:r>
            <a:r>
              <a:rPr lang="zh-CN" altLang="en-US" sz="3200" smtClean="0">
                <a:ea typeface="宋体" charset="-122"/>
              </a:rPr>
              <a:t>开始</a:t>
            </a:r>
            <a:endParaRPr lang="zh-CN" altLang="en-US" sz="3200" smtClean="0">
              <a:solidFill>
                <a:srgbClr val="0070C0"/>
              </a:solidFill>
              <a:ea typeface="宋体" charset="-122"/>
            </a:endParaRPr>
          </a:p>
          <a:p>
            <a:pPr lvl="1"/>
            <a:r>
              <a:rPr lang="zh-CN" altLang="en-US" sz="3200" smtClean="0">
                <a:ea typeface="宋体" charset="-122"/>
              </a:rPr>
              <a:t>每个客户的预期收入</a:t>
            </a:r>
          </a:p>
          <a:p>
            <a:pPr lvl="1"/>
            <a:r>
              <a:rPr lang="zh-CN" altLang="en-US" sz="3200" smtClean="0">
                <a:ea typeface="宋体" charset="-122"/>
              </a:rPr>
              <a:t>参与项目的员工预期完成时间</a:t>
            </a:r>
            <a:endParaRPr lang="en-US" altLang="zh-CN" sz="3200" smtClean="0">
              <a:ea typeface="宋体" charset="-122"/>
            </a:endParaRPr>
          </a:p>
          <a:p>
            <a:pPr lvl="1"/>
            <a:r>
              <a:rPr lang="zh-CN" altLang="en-US" sz="3200" smtClean="0">
                <a:ea typeface="宋体" charset="-122"/>
              </a:rPr>
              <a:t>预期项目成本，包括潜在利润</a:t>
            </a:r>
            <a:endParaRPr lang="en-US" altLang="zh-CN" sz="3200" smtClean="0">
              <a:ea typeface="宋体" charset="-122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B31FFA-3ABE-4A88-859B-B6ED4D961526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>
              <a:ea typeface="宋体" charset="-122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62000" y="442913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公司计划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 smtClean="0">
                <a:ea typeface="宋体" charset="-122"/>
              </a:rPr>
              <a:t>合伙人计划是否符合公司计划？</a:t>
            </a:r>
            <a:endParaRPr lang="en-US" altLang="zh-CN" sz="2800" dirty="0" smtClean="0">
              <a:ea typeface="宋体" charset="-122"/>
            </a:endParaRPr>
          </a:p>
          <a:p>
            <a:pPr lvl="1"/>
            <a:r>
              <a:rPr lang="zh-CN" altLang="en-US" sz="2800" dirty="0" smtClean="0">
                <a:ea typeface="宋体" charset="-122"/>
              </a:rPr>
              <a:t>净营业收入是否符合您的期望 ？</a:t>
            </a:r>
            <a:endParaRPr lang="en-US" altLang="zh-CN" sz="2800" dirty="0" smtClean="0">
              <a:ea typeface="宋体" charset="-122"/>
            </a:endParaRPr>
          </a:p>
          <a:p>
            <a:pPr lvl="1"/>
            <a:r>
              <a:rPr lang="zh-CN" altLang="en-US" sz="2800" dirty="0" smtClean="0">
                <a:ea typeface="宋体" charset="-122"/>
              </a:rPr>
              <a:t>您每月是否有足够的员工？</a:t>
            </a:r>
            <a:endParaRPr lang="en-US" altLang="zh-CN" sz="2800" dirty="0" smtClean="0">
              <a:ea typeface="宋体" charset="-122"/>
            </a:endParaRPr>
          </a:p>
          <a:p>
            <a:pPr lvl="1"/>
            <a:r>
              <a:rPr lang="zh-CN" altLang="en-US" sz="2800" dirty="0" smtClean="0">
                <a:ea typeface="宋体" charset="-122"/>
              </a:rPr>
              <a:t>净营业收入是否产生足够的利润？</a:t>
            </a:r>
            <a:endParaRPr lang="en-US" altLang="zh-CN" sz="2800" dirty="0" smtClean="0">
              <a:ea typeface="宋体" charset="-122"/>
            </a:endParaRPr>
          </a:p>
          <a:p>
            <a:pPr lvl="1"/>
            <a:r>
              <a:rPr lang="zh-CN" altLang="en-US" sz="2800" dirty="0" smtClean="0">
                <a:ea typeface="宋体" charset="-122"/>
              </a:rPr>
              <a:t>是否因为一些项目而“损失”了另外一些项目？</a:t>
            </a:r>
            <a:endParaRPr lang="en-US" altLang="zh-CN" sz="2800" dirty="0" smtClean="0">
              <a:ea typeface="宋体" charset="-122"/>
            </a:endParaRPr>
          </a:p>
          <a:p>
            <a:pPr lvl="1"/>
            <a:r>
              <a:rPr lang="zh-CN" altLang="en-US" sz="2800" dirty="0" smtClean="0">
                <a:ea typeface="宋体" charset="-122"/>
              </a:rPr>
              <a:t>所有合伙人是否均盈利 </a:t>
            </a:r>
            <a:r>
              <a:rPr lang="en-US" altLang="zh-CN" sz="2800" dirty="0" smtClean="0">
                <a:ea typeface="宋体" charset="-122"/>
              </a:rPr>
              <a:t>– </a:t>
            </a:r>
            <a:r>
              <a:rPr lang="zh-CN" altLang="en-US" sz="2800" dirty="0" smtClean="0">
                <a:ea typeface="宋体" charset="-122"/>
              </a:rPr>
              <a:t>并充分盈利？</a:t>
            </a:r>
            <a:endParaRPr lang="en-US" altLang="zh-CN" sz="2800" dirty="0" smtClean="0">
              <a:ea typeface="宋体" charset="-122"/>
            </a:endParaRPr>
          </a:p>
          <a:p>
            <a:pPr lvl="1"/>
            <a:r>
              <a:rPr lang="zh-CN" altLang="en-US" sz="2800" dirty="0" smtClean="0">
                <a:ea typeface="宋体" charset="-122"/>
              </a:rPr>
              <a:t>他们的计划是否证明了自己的补偿期望？</a:t>
            </a:r>
            <a:endParaRPr lang="en-US" altLang="zh-CN" sz="2800" dirty="0" smtClean="0">
              <a:ea typeface="宋体" charset="-122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A364B4-C0B1-4EF7-B41B-849347575205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CN">
              <a:ea typeface="宋体" charset="-122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62000" y="442913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公司计划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US" altLang="zh-CN" sz="4000" smtClean="0">
              <a:solidFill>
                <a:srgbClr val="FF0000"/>
              </a:solidFill>
              <a:ea typeface="宋体" charset="-122"/>
            </a:endParaRPr>
          </a:p>
          <a:p>
            <a:r>
              <a:rPr lang="zh-CN" altLang="en-US" sz="4000" b="1" smtClean="0">
                <a:solidFill>
                  <a:srgbClr val="0070C0"/>
                </a:solidFill>
                <a:ea typeface="宋体" charset="-122"/>
              </a:rPr>
              <a:t>时间就是金钱</a:t>
            </a:r>
          </a:p>
          <a:p>
            <a:endParaRPr lang="en-US" altLang="zh-CN" sz="2400" smtClean="0">
              <a:solidFill>
                <a:srgbClr val="0070C0"/>
              </a:solidFill>
              <a:ea typeface="宋体" charset="-122"/>
            </a:endParaRPr>
          </a:p>
          <a:p>
            <a:r>
              <a:rPr lang="zh-CN" altLang="en-US" sz="4000" b="1" smtClean="0">
                <a:solidFill>
                  <a:srgbClr val="0070C0"/>
                </a:solidFill>
                <a:ea typeface="宋体" charset="-122"/>
              </a:rPr>
              <a:t>我们出售时间 </a:t>
            </a:r>
            <a:r>
              <a:rPr lang="en-US" altLang="zh-CN" sz="4000" b="1" smtClean="0">
                <a:solidFill>
                  <a:srgbClr val="0070C0"/>
                </a:solidFill>
                <a:ea typeface="宋体" charset="-122"/>
              </a:rPr>
              <a:t>– </a:t>
            </a:r>
          </a:p>
          <a:p>
            <a:pPr lvl="1"/>
            <a:r>
              <a:rPr lang="zh-CN" altLang="en-US" sz="3600" b="1" i="1" smtClean="0">
                <a:solidFill>
                  <a:srgbClr val="0070C0"/>
                </a:solidFill>
                <a:ea typeface="宋体" charset="-122"/>
              </a:rPr>
              <a:t>服务是时间的产物</a:t>
            </a:r>
            <a:endParaRPr lang="en-US" altLang="zh-CN" sz="3600" b="1" i="1" smtClean="0">
              <a:solidFill>
                <a:srgbClr val="0070C0"/>
              </a:solidFill>
              <a:ea typeface="宋体" charset="-122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AAAF80-8942-4F57-BA86-8CAC5937938F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>
              <a:ea typeface="宋体" charset="-122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7620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时间报告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382000" cy="4525962"/>
          </a:xfrm>
        </p:spPr>
        <p:txBody>
          <a:bodyPr/>
          <a:lstStyle/>
          <a:p>
            <a:r>
              <a:rPr lang="zh-CN" altLang="en-US" dirty="0" smtClean="0">
                <a:ea typeface="宋体" charset="-122"/>
              </a:rPr>
              <a:t>我们始终正确评估完成一个项目的准确时间！</a:t>
            </a:r>
            <a:endParaRPr lang="en-US" altLang="zh-CN" dirty="0" smtClean="0">
              <a:ea typeface="宋体" charset="-122"/>
            </a:endParaRPr>
          </a:p>
          <a:p>
            <a:r>
              <a:rPr lang="zh-CN" altLang="en-US" dirty="0" smtClean="0">
                <a:ea typeface="宋体" charset="-122"/>
              </a:rPr>
              <a:t>所有客户项目都完全按照计划进行！</a:t>
            </a:r>
            <a:endParaRPr lang="en-US" altLang="zh-CN" dirty="0" smtClean="0">
              <a:ea typeface="宋体" charset="-122"/>
            </a:endParaRPr>
          </a:p>
          <a:p>
            <a:r>
              <a:rPr lang="zh-CN" altLang="en-US" dirty="0" smtClean="0">
                <a:ea typeface="宋体" charset="-122"/>
              </a:rPr>
              <a:t>客户的财务报告总是有序完整！</a:t>
            </a:r>
            <a:endParaRPr lang="en-US" altLang="zh-CN" dirty="0" smtClean="0">
              <a:ea typeface="宋体" charset="-122"/>
            </a:endParaRPr>
          </a:p>
          <a:p>
            <a:r>
              <a:rPr lang="zh-CN" altLang="en-US" dirty="0" smtClean="0">
                <a:ea typeface="宋体" charset="-122"/>
              </a:rPr>
              <a:t>我们总是能够轻易获得所需文件！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405B5E-4C5F-47B6-9196-B240C55AE562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CN">
              <a:ea typeface="宋体" charset="-122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09600" y="533400"/>
            <a:ext cx="3241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时间报告神话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US" altLang="zh-CN" sz="2800" dirty="0" smtClean="0">
              <a:ea typeface="宋体" charset="-122"/>
            </a:endParaRPr>
          </a:p>
          <a:p>
            <a:r>
              <a:rPr lang="zh-CN" altLang="en-US" sz="2800" dirty="0" smtClean="0">
                <a:ea typeface="宋体" charset="-122"/>
              </a:rPr>
              <a:t>因此，每个员工都需要跟进每个项目的进程</a:t>
            </a:r>
            <a:endParaRPr lang="en-US" altLang="zh-CN" sz="2800" dirty="0" smtClean="0">
              <a:ea typeface="宋体" charset="-122"/>
            </a:endParaRPr>
          </a:p>
          <a:p>
            <a:pPr>
              <a:buFont typeface="Wingdings 3" pitchFamily="18" charset="2"/>
              <a:buNone/>
            </a:pPr>
            <a:endParaRPr lang="en-US" altLang="zh-CN" sz="1800" dirty="0" smtClean="0">
              <a:ea typeface="宋体" charset="-122"/>
            </a:endParaRPr>
          </a:p>
          <a:p>
            <a:r>
              <a:rPr lang="zh-CN" altLang="en-US" sz="2800" dirty="0" smtClean="0">
                <a:ea typeface="宋体" charset="-122"/>
              </a:rPr>
              <a:t>每个员工需要每天或者每周提交报告</a:t>
            </a:r>
          </a:p>
          <a:p>
            <a:endParaRPr lang="en-US" altLang="zh-CN" sz="1800" dirty="0" smtClean="0">
              <a:ea typeface="宋体" charset="-122"/>
            </a:endParaRPr>
          </a:p>
          <a:p>
            <a:r>
              <a:rPr lang="en-US" altLang="zh-CN" sz="2800" dirty="0" smtClean="0">
                <a:ea typeface="宋体" charset="-122"/>
              </a:rPr>
              <a:t>“</a:t>
            </a:r>
            <a:r>
              <a:rPr lang="zh-CN" altLang="en-US" sz="2800" dirty="0" smtClean="0">
                <a:ea typeface="宋体" charset="-122"/>
              </a:rPr>
              <a:t>时间就是金钱” </a:t>
            </a:r>
            <a:r>
              <a:rPr lang="en-US" altLang="zh-CN" sz="2800" dirty="0" smtClean="0">
                <a:ea typeface="宋体" charset="-122"/>
              </a:rPr>
              <a:t>- “</a:t>
            </a:r>
            <a:r>
              <a:rPr lang="zh-CN" altLang="en-US" sz="2800" dirty="0" smtClean="0">
                <a:ea typeface="宋体" charset="-122"/>
              </a:rPr>
              <a:t>服务就是时间的产物”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761D46-F848-45D5-A130-974EB79AB305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CN">
              <a:ea typeface="宋体" charset="-122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09600" y="7620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时间报告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>
                <a:ea typeface="宋体" charset="-122"/>
              </a:rPr>
              <a:t>将时间转换为金钱</a:t>
            </a:r>
          </a:p>
          <a:p>
            <a:pPr lvl="1"/>
            <a:r>
              <a:rPr lang="zh-CN" altLang="en-US" sz="2800" dirty="0" smtClean="0">
                <a:ea typeface="宋体" charset="-122"/>
              </a:rPr>
              <a:t>每小时的征收率</a:t>
            </a:r>
            <a:r>
              <a:rPr lang="en-US" altLang="zh-CN" sz="2800" dirty="0" smtClean="0">
                <a:ea typeface="宋体" charset="-122"/>
              </a:rPr>
              <a:t>- </a:t>
            </a:r>
            <a:r>
              <a:rPr lang="zh-CN" altLang="en-US" sz="2800" dirty="0" smtClean="0">
                <a:ea typeface="宋体" charset="-122"/>
              </a:rPr>
              <a:t>由以下因素组成</a:t>
            </a:r>
          </a:p>
          <a:p>
            <a:pPr marL="1144588" lvl="2" indent="-514350">
              <a:buFont typeface="Lucida Sans Unicode" pitchFamily="34" charset="0"/>
              <a:buAutoNum type="arabicPeriod"/>
            </a:pPr>
            <a:r>
              <a:rPr lang="zh-CN" altLang="en-US" sz="2800" dirty="0" smtClean="0">
                <a:ea typeface="宋体" charset="-122"/>
              </a:rPr>
              <a:t>平均工资成本水平</a:t>
            </a:r>
            <a:r>
              <a:rPr lang="en-US" altLang="zh-CN" sz="2800" dirty="0" smtClean="0">
                <a:ea typeface="宋体" charset="-122"/>
              </a:rPr>
              <a:t>, </a:t>
            </a:r>
            <a:r>
              <a:rPr lang="zh-CN" altLang="en-US" sz="2800" i="1" dirty="0" smtClean="0">
                <a:ea typeface="宋体" charset="-122"/>
              </a:rPr>
              <a:t>以及</a:t>
            </a:r>
          </a:p>
          <a:p>
            <a:pPr marL="1144588" lvl="2" indent="-514350">
              <a:buFont typeface="Lucida Sans Unicode" pitchFamily="34" charset="0"/>
              <a:buAutoNum type="arabicPeriod"/>
            </a:pPr>
            <a:r>
              <a:rPr lang="zh-CN" altLang="en-US" sz="2800" dirty="0" smtClean="0">
                <a:ea typeface="宋体" charset="-122"/>
              </a:rPr>
              <a:t>经营费用成本</a:t>
            </a:r>
            <a:r>
              <a:rPr lang="en-US" altLang="zh-CN" sz="2800" dirty="0" smtClean="0">
                <a:ea typeface="宋体" charset="-122"/>
              </a:rPr>
              <a:t>, </a:t>
            </a:r>
            <a:r>
              <a:rPr lang="zh-CN" altLang="en-US" sz="2800" i="1" dirty="0" smtClean="0">
                <a:ea typeface="宋体" charset="-122"/>
              </a:rPr>
              <a:t>以及</a:t>
            </a:r>
          </a:p>
          <a:p>
            <a:pPr marL="1144588" lvl="2" indent="-514350">
              <a:buFont typeface="Lucida Sans Unicode" pitchFamily="34" charset="0"/>
              <a:buAutoNum type="arabicPeriod"/>
            </a:pPr>
            <a:r>
              <a:rPr lang="zh-CN" altLang="en-US" sz="2800" dirty="0" smtClean="0">
                <a:ea typeface="宋体" charset="-122"/>
              </a:rPr>
              <a:t>潜在利润百分比</a:t>
            </a:r>
          </a:p>
          <a:p>
            <a:pPr marL="1144588" lvl="2" indent="-514350"/>
            <a:endParaRPr lang="en-US" altLang="zh-CN" dirty="0" smtClean="0">
              <a:ea typeface="宋体" charset="-122"/>
            </a:endParaRPr>
          </a:p>
          <a:p>
            <a:r>
              <a:rPr lang="zh-CN" altLang="en-US" sz="2800" dirty="0" smtClean="0">
                <a:ea typeface="宋体" charset="-122"/>
              </a:rPr>
              <a:t>通常被视为“第三定律”</a:t>
            </a:r>
            <a:endParaRPr lang="en-US" altLang="zh-CN" sz="2800" dirty="0" smtClean="0">
              <a:ea typeface="宋体" charset="-122"/>
            </a:endParaRPr>
          </a:p>
          <a:p>
            <a:pPr lvl="1"/>
            <a:r>
              <a:rPr lang="zh-CN" altLang="en-US" sz="2800" dirty="0" smtClean="0">
                <a:ea typeface="宋体" charset="-122"/>
              </a:rPr>
              <a:t>但是 </a:t>
            </a:r>
            <a:r>
              <a:rPr lang="en-US" altLang="zh-CN" sz="2800" dirty="0" smtClean="0">
                <a:ea typeface="宋体" charset="-122"/>
              </a:rPr>
              <a:t>…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77BC443-6CE9-4776-A158-CEB46E9C23E6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CN">
              <a:ea typeface="宋体" charset="-122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09600" y="457200"/>
            <a:ext cx="3751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什么是征收率？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zh-CN" altLang="en-US" sz="3600" dirty="0" smtClean="0">
                <a:latin typeface="Segoe UI" pitchFamily="34" charset="0"/>
                <a:ea typeface="宋体" charset="-122"/>
                <a:cs typeface="Segoe UI" pitchFamily="34" charset="0"/>
              </a:rPr>
              <a:t>保持“跟踪”财务表现</a:t>
            </a:r>
            <a:endParaRPr lang="en-US" altLang="zh-CN" sz="3600" dirty="0" smtClean="0">
              <a:latin typeface="Segoe UI" pitchFamily="34" charset="0"/>
              <a:ea typeface="宋体" charset="-122"/>
              <a:cs typeface="Segoe UI" pitchFamily="34" charset="0"/>
            </a:endParaRPr>
          </a:p>
          <a:p>
            <a:pPr lvl="1"/>
            <a:r>
              <a:rPr lang="zh-CN" altLang="en-US" sz="3200" dirty="0" smtClean="0">
                <a:latin typeface="Segoe UI" pitchFamily="34" charset="0"/>
                <a:ea typeface="宋体" charset="-122"/>
                <a:cs typeface="Segoe UI" pitchFamily="34" charset="0"/>
              </a:rPr>
              <a:t>定期财务报表</a:t>
            </a:r>
            <a:endParaRPr lang="en-US" altLang="zh-CN" sz="3200" dirty="0" smtClean="0">
              <a:latin typeface="Segoe UI" pitchFamily="34" charset="0"/>
              <a:ea typeface="宋体" charset="-122"/>
              <a:cs typeface="Segoe UI" pitchFamily="34" charset="0"/>
            </a:endParaRPr>
          </a:p>
          <a:p>
            <a:pPr lvl="1"/>
            <a:r>
              <a:rPr lang="zh-CN" altLang="en-US" sz="3200" dirty="0" smtClean="0">
                <a:latin typeface="Segoe UI" pitchFamily="34" charset="0"/>
                <a:ea typeface="宋体" charset="-122"/>
                <a:cs typeface="Segoe UI" pitchFamily="34" charset="0"/>
              </a:rPr>
              <a:t>关键数据分析</a:t>
            </a:r>
            <a:endParaRPr lang="en-US" altLang="zh-CN" sz="3200" dirty="0" smtClean="0">
              <a:latin typeface="Segoe UI" pitchFamily="34" charset="0"/>
              <a:ea typeface="宋体" charset="-122"/>
              <a:cs typeface="Segoe UI" pitchFamily="34" charset="0"/>
            </a:endParaRPr>
          </a:p>
          <a:p>
            <a:pPr lvl="1"/>
            <a:r>
              <a:rPr lang="zh-CN" altLang="en-US" sz="3200" dirty="0" smtClean="0">
                <a:latin typeface="Segoe UI" pitchFamily="34" charset="0"/>
                <a:ea typeface="宋体" charset="-122"/>
                <a:cs typeface="Segoe UI" pitchFamily="34" charset="0"/>
              </a:rPr>
              <a:t>比较预算数据</a:t>
            </a:r>
            <a:endParaRPr lang="en-US" altLang="zh-CN" sz="3200" dirty="0" smtClean="0">
              <a:latin typeface="Segoe UI" pitchFamily="34" charset="0"/>
              <a:ea typeface="宋体" charset="-122"/>
              <a:cs typeface="Segoe UI" pitchFamily="34" charset="0"/>
            </a:endParaRPr>
          </a:p>
          <a:p>
            <a:pPr lvl="1"/>
            <a:r>
              <a:rPr lang="zh-CN" altLang="en-US" sz="3200" dirty="0" smtClean="0">
                <a:latin typeface="Segoe UI" pitchFamily="34" charset="0"/>
                <a:ea typeface="宋体" charset="-122"/>
                <a:cs typeface="Segoe UI" pitchFamily="34" charset="0"/>
              </a:rPr>
              <a:t>确定变量原因</a:t>
            </a:r>
            <a:endParaRPr lang="en-US" altLang="zh-CN" sz="3200" dirty="0" smtClean="0">
              <a:latin typeface="Segoe UI" pitchFamily="34" charset="0"/>
              <a:ea typeface="宋体" charset="-122"/>
              <a:cs typeface="Segoe UI" pitchFamily="34" charset="0"/>
            </a:endParaRPr>
          </a:p>
          <a:p>
            <a:pPr lvl="1"/>
            <a:r>
              <a:rPr lang="zh-CN" altLang="en-US" sz="3200" dirty="0">
                <a:latin typeface="Segoe UI" pitchFamily="34" charset="0"/>
                <a:ea typeface="宋体" charset="-122"/>
                <a:cs typeface="Segoe UI" pitchFamily="34" charset="0"/>
              </a:rPr>
              <a:t>及时</a:t>
            </a:r>
            <a:r>
              <a:rPr lang="zh-CN" altLang="en-US" sz="3200" dirty="0" smtClean="0">
                <a:latin typeface="Segoe UI" pitchFamily="34" charset="0"/>
                <a:ea typeface="宋体" charset="-122"/>
                <a:cs typeface="Segoe UI" pitchFamily="34" charset="0"/>
              </a:rPr>
              <a:t>纠正</a:t>
            </a:r>
            <a:endParaRPr lang="en-US" altLang="zh-CN" sz="3200" dirty="0" smtClean="0">
              <a:latin typeface="Segoe UI" pitchFamily="34" charset="0"/>
              <a:ea typeface="宋体" charset="-122"/>
              <a:cs typeface="Segoe UI" pitchFamily="34" charset="0"/>
            </a:endParaRPr>
          </a:p>
          <a:p>
            <a:pPr lvl="1"/>
            <a:endParaRPr lang="en-US" altLang="zh-CN" dirty="0" smtClean="0">
              <a:ea typeface="宋体" charset="-122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C341E0-FCB1-4E40-AB70-6E6F125EC35C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zh-CN">
              <a:ea typeface="宋体" charset="-122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09600" y="4572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分析变量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382000" cy="4525962"/>
          </a:xfrm>
        </p:spPr>
        <p:txBody>
          <a:bodyPr/>
          <a:lstStyle/>
          <a:p>
            <a:r>
              <a:rPr lang="zh-CN" altLang="en-US" sz="4000" smtClean="0">
                <a:ea typeface="宋体" charset="-122"/>
              </a:rPr>
              <a:t>运营指标</a:t>
            </a:r>
            <a:endParaRPr lang="en-US" altLang="zh-CN" sz="4000" smtClean="0">
              <a:ea typeface="宋体" charset="-122"/>
            </a:endParaRPr>
          </a:p>
          <a:p>
            <a:pPr lvl="1"/>
            <a:r>
              <a:rPr lang="zh-CN" altLang="en-US" sz="3600" smtClean="0">
                <a:ea typeface="宋体" charset="-122"/>
              </a:rPr>
              <a:t>财务报表性能</a:t>
            </a:r>
            <a:endParaRPr lang="en-US" altLang="zh-CN" sz="3600" smtClean="0">
              <a:ea typeface="宋体" charset="-122"/>
            </a:endParaRPr>
          </a:p>
          <a:p>
            <a:pPr lvl="1">
              <a:buFont typeface="Verdana" pitchFamily="34" charset="0"/>
              <a:buNone/>
            </a:pPr>
            <a:endParaRPr lang="en-US" altLang="zh-CN" sz="3600" smtClean="0">
              <a:ea typeface="宋体" charset="-122"/>
            </a:endParaRPr>
          </a:p>
          <a:p>
            <a:r>
              <a:rPr lang="zh-CN" altLang="en-US" sz="4000" smtClean="0">
                <a:ea typeface="宋体" charset="-122"/>
              </a:rPr>
              <a:t>性能指标</a:t>
            </a:r>
          </a:p>
          <a:p>
            <a:pPr lvl="1"/>
            <a:r>
              <a:rPr lang="zh-CN" altLang="en-US" sz="3600" smtClean="0">
                <a:ea typeface="宋体" charset="-122"/>
              </a:rPr>
              <a:t>详细的财务测量</a:t>
            </a:r>
          </a:p>
          <a:p>
            <a:pPr>
              <a:buFont typeface="Wingdings 3" pitchFamily="18" charset="2"/>
              <a:buNone/>
            </a:pPr>
            <a:endParaRPr lang="en-US" altLang="zh-CN" sz="2800" smtClean="0">
              <a:ea typeface="宋体" charset="-122"/>
            </a:endParaRPr>
          </a:p>
          <a:p>
            <a:pPr lvl="1"/>
            <a:endParaRPr lang="en-US" altLang="zh-CN" smtClean="0">
              <a:ea typeface="宋体" charset="-122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D4AB5F-8399-4895-8AEB-E266046DC688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zh-CN">
              <a:ea typeface="宋体" charset="-122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33400" y="457200"/>
            <a:ext cx="2392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测量</a:t>
            </a:r>
            <a:r>
              <a:rPr lang="en-US" altLang="zh-CN" b="1">
                <a:solidFill>
                  <a:schemeClr val="accent1"/>
                </a:solidFill>
              </a:rPr>
              <a:t>-</a:t>
            </a:r>
            <a:r>
              <a:rPr lang="zh-CN" altLang="en-US" b="1">
                <a:solidFill>
                  <a:schemeClr val="accent1"/>
                </a:solidFill>
              </a:rPr>
              <a:t>指标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ea typeface="宋体" charset="-122"/>
              </a:rPr>
              <a:t>运营指标 </a:t>
            </a:r>
            <a:r>
              <a:rPr lang="en-US" altLang="zh-CN" sz="2800" dirty="0" smtClean="0">
                <a:ea typeface="宋体" charset="-122"/>
              </a:rPr>
              <a:t>(</a:t>
            </a:r>
            <a:r>
              <a:rPr lang="zh-CN" altLang="en-US" sz="2800" dirty="0" smtClean="0">
                <a:ea typeface="宋体" charset="-122"/>
              </a:rPr>
              <a:t>类似于公司审计）</a:t>
            </a:r>
          </a:p>
          <a:p>
            <a:endParaRPr lang="en-US" altLang="zh-CN" sz="1800" dirty="0" smtClean="0">
              <a:ea typeface="宋体" charset="-122"/>
            </a:endParaRPr>
          </a:p>
          <a:p>
            <a:pPr lvl="1"/>
            <a:r>
              <a:rPr lang="zh-CN" altLang="en-US" sz="3200" dirty="0" smtClean="0">
                <a:ea typeface="宋体" charset="-122"/>
              </a:rPr>
              <a:t>总收入</a:t>
            </a:r>
          </a:p>
          <a:p>
            <a:pPr lvl="1"/>
            <a:r>
              <a:rPr lang="zh-CN" altLang="en-US" sz="3200" dirty="0" smtClean="0">
                <a:ea typeface="宋体" charset="-122"/>
              </a:rPr>
              <a:t>净收入</a:t>
            </a:r>
          </a:p>
          <a:p>
            <a:pPr lvl="1"/>
            <a:r>
              <a:rPr lang="zh-CN" altLang="en-US" sz="3200" b="1" dirty="0" smtClean="0">
                <a:solidFill>
                  <a:srgbClr val="0070C0"/>
                </a:solidFill>
                <a:ea typeface="宋体" charset="-122"/>
              </a:rPr>
              <a:t>实现率</a:t>
            </a:r>
          </a:p>
          <a:p>
            <a:pPr lvl="1"/>
            <a:r>
              <a:rPr lang="zh-CN" altLang="en-US" sz="3200" dirty="0" smtClean="0">
                <a:ea typeface="宋体" charset="-122"/>
              </a:rPr>
              <a:t>毛利润</a:t>
            </a:r>
          </a:p>
          <a:p>
            <a:pPr lvl="1"/>
            <a:r>
              <a:rPr lang="zh-CN" altLang="en-US" sz="3200" dirty="0" smtClean="0">
                <a:ea typeface="宋体" charset="-122"/>
              </a:rPr>
              <a:t>营业利润</a:t>
            </a:r>
            <a:endParaRPr lang="zh-CN" altLang="en-US" sz="3200" dirty="0" smtClean="0">
              <a:ea typeface="宋体" charset="-122"/>
            </a:endParaRP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221C5D-C1AA-4050-85B7-EBA59E1C2D2B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zh-CN">
              <a:ea typeface="宋体" charset="-122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33400" y="457200"/>
            <a:ext cx="2392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测量</a:t>
            </a:r>
            <a:r>
              <a:rPr lang="en-US" altLang="zh-CN" b="1">
                <a:solidFill>
                  <a:schemeClr val="accent1"/>
                </a:solidFill>
              </a:rPr>
              <a:t>-</a:t>
            </a:r>
            <a:r>
              <a:rPr lang="zh-CN" altLang="en-US" b="1">
                <a:solidFill>
                  <a:schemeClr val="accent1"/>
                </a:solidFill>
              </a:rPr>
              <a:t>指标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en-US" altLang="zh-CN" smtClean="0">
              <a:effectLst>
                <a:outerShdw blurRad="38100" dist="38100" dir="2700000" algn="tl">
                  <a:srgbClr val="C0C0C0"/>
                </a:outerShdw>
              </a:effectLst>
              <a:ea typeface="宋体" charset="-122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501BEF-4E2B-4F7C-8061-F671CEF89FA7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>
              <a:ea typeface="宋体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52600" y="2459504"/>
            <a:ext cx="510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CN" alt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改善财务业绩</a:t>
            </a:r>
            <a:endParaRPr lang="en-US" altLang="zh-CN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600" b="1" smtClean="0">
                <a:ea typeface="宋体" charset="-122"/>
              </a:rPr>
              <a:t>性能指标</a:t>
            </a:r>
          </a:p>
          <a:p>
            <a:pPr lvl="1"/>
            <a:r>
              <a:rPr lang="zh-CN" altLang="en-US" sz="3200" smtClean="0">
                <a:ea typeface="宋体" charset="-122"/>
              </a:rPr>
              <a:t>每小时净率</a:t>
            </a:r>
          </a:p>
          <a:p>
            <a:pPr lvl="1"/>
            <a:r>
              <a:rPr lang="zh-CN" altLang="en-US" sz="3200" smtClean="0">
                <a:ea typeface="宋体" charset="-122"/>
              </a:rPr>
              <a:t>计费的小时数</a:t>
            </a:r>
          </a:p>
          <a:p>
            <a:pPr lvl="1"/>
            <a:r>
              <a:rPr lang="zh-CN" altLang="en-US" sz="3200" smtClean="0">
                <a:ea typeface="宋体" charset="-122"/>
              </a:rPr>
              <a:t>每个合伙人的净收入</a:t>
            </a:r>
            <a:endParaRPr lang="en-US" altLang="zh-CN" sz="3200" smtClean="0">
              <a:ea typeface="宋体" charset="-122"/>
            </a:endParaRPr>
          </a:p>
          <a:p>
            <a:pPr lvl="1"/>
            <a:r>
              <a:rPr lang="zh-CN" altLang="en-US" sz="3200" smtClean="0">
                <a:ea typeface="宋体" charset="-122"/>
              </a:rPr>
              <a:t>每个职业的毛利率</a:t>
            </a:r>
          </a:p>
          <a:p>
            <a:pPr lvl="1"/>
            <a:r>
              <a:rPr lang="zh-CN" altLang="en-US" sz="3200" smtClean="0">
                <a:ea typeface="宋体" charset="-122"/>
              </a:rPr>
              <a:t>利用率</a:t>
            </a:r>
          </a:p>
          <a:p>
            <a:pPr lvl="1"/>
            <a:r>
              <a:rPr lang="zh-CN" altLang="en-US" sz="3200" smtClean="0">
                <a:ea typeface="宋体" charset="-122"/>
              </a:rPr>
              <a:t>每个职业计费的小时数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C964BE-8D2C-4ACA-8BC7-5E54133F0F2E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zh-CN">
              <a:ea typeface="宋体" charset="-122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33400" y="457200"/>
            <a:ext cx="2392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测量</a:t>
            </a:r>
            <a:r>
              <a:rPr lang="en-US" altLang="zh-CN" b="1">
                <a:solidFill>
                  <a:schemeClr val="accent1"/>
                </a:solidFill>
              </a:rPr>
              <a:t>-</a:t>
            </a:r>
            <a:r>
              <a:rPr lang="zh-CN" altLang="en-US" b="1">
                <a:solidFill>
                  <a:schemeClr val="accent1"/>
                </a:solidFill>
              </a:rPr>
              <a:t>指标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CN" altLang="en-US" sz="3600" b="1" dirty="0" smtClean="0">
                <a:ea typeface="宋体" charset="-122"/>
              </a:rPr>
              <a:t>他们告诉你们</a:t>
            </a:r>
          </a:p>
          <a:p>
            <a:pPr lvl="1">
              <a:lnSpc>
                <a:spcPct val="90000"/>
              </a:lnSpc>
            </a:pP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如何与预算相比，如何与去年同期相比？</a:t>
            </a:r>
            <a:endParaRPr lang="en-US" altLang="zh-CN" sz="2600" dirty="0" smtClean="0">
              <a:solidFill>
                <a:srgbClr val="002060"/>
              </a:solidFill>
              <a:ea typeface="宋体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何时采取必要的纠正措施</a:t>
            </a:r>
            <a:r>
              <a:rPr lang="en-US" altLang="zh-CN" sz="2600" dirty="0" smtClean="0">
                <a:solidFill>
                  <a:srgbClr val="002060"/>
                </a:solidFill>
                <a:ea typeface="宋体" charset="-122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哪个项目是盈利的</a:t>
            </a:r>
            <a:r>
              <a:rPr lang="en-US" altLang="zh-CN" sz="2600" dirty="0" smtClean="0">
                <a:solidFill>
                  <a:srgbClr val="002060"/>
                </a:solidFill>
                <a:ea typeface="宋体" charset="-122"/>
              </a:rPr>
              <a:t>-</a:t>
            </a: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更加盈利</a:t>
            </a:r>
            <a:r>
              <a:rPr lang="en-US" altLang="zh-CN" sz="2600" dirty="0" smtClean="0">
                <a:solidFill>
                  <a:srgbClr val="002060"/>
                </a:solidFill>
                <a:ea typeface="宋体" charset="-122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哪个合伙人是盈利的</a:t>
            </a:r>
            <a:r>
              <a:rPr lang="en-US" altLang="zh-CN" sz="2600" dirty="0" smtClean="0">
                <a:solidFill>
                  <a:srgbClr val="002060"/>
                </a:solidFill>
                <a:ea typeface="宋体" charset="-122"/>
              </a:rPr>
              <a:t>-</a:t>
            </a: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更加盈利</a:t>
            </a:r>
            <a:r>
              <a:rPr lang="en-US" altLang="zh-CN" sz="2600" dirty="0" smtClean="0">
                <a:solidFill>
                  <a:srgbClr val="002060"/>
                </a:solidFill>
                <a:ea typeface="宋体" charset="-122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我们是否有过多员工</a:t>
            </a:r>
            <a:r>
              <a:rPr lang="en-US" altLang="zh-CN" sz="2600" dirty="0" smtClean="0">
                <a:solidFill>
                  <a:srgbClr val="002060"/>
                </a:solidFill>
                <a:ea typeface="宋体" charset="-122"/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我应该为其他合伙人建立什么目标</a:t>
            </a:r>
            <a:r>
              <a:rPr lang="en-US" altLang="zh-CN" sz="2600" dirty="0" smtClean="0">
                <a:solidFill>
                  <a:srgbClr val="002060"/>
                </a:solidFill>
                <a:ea typeface="宋体" charset="-122"/>
              </a:rPr>
              <a:t>?</a:t>
            </a:r>
          </a:p>
          <a:p>
            <a:pPr lvl="2">
              <a:lnSpc>
                <a:spcPct val="90000"/>
              </a:lnSpc>
            </a:pPr>
            <a:r>
              <a:rPr lang="zh-CN" altLang="en-US" sz="2600" dirty="0" smtClean="0">
                <a:solidFill>
                  <a:srgbClr val="002060"/>
                </a:solidFill>
                <a:ea typeface="宋体" charset="-122"/>
              </a:rPr>
              <a:t>诸如此类</a:t>
            </a:r>
          </a:p>
          <a:p>
            <a:pPr lvl="1">
              <a:lnSpc>
                <a:spcPct val="90000"/>
              </a:lnSpc>
            </a:pPr>
            <a:endParaRPr lang="en-US" altLang="zh-CN" dirty="0" smtClean="0">
              <a:ea typeface="宋体" charset="-122"/>
            </a:endParaRPr>
          </a:p>
          <a:p>
            <a:pPr lvl="1">
              <a:lnSpc>
                <a:spcPct val="90000"/>
              </a:lnSpc>
            </a:pPr>
            <a:endParaRPr lang="en-US" altLang="zh-CN" dirty="0" smtClean="0">
              <a:ea typeface="宋体" charset="-122"/>
            </a:endParaRP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F43A18-CCFA-4630-A24E-CCE36225DE00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zh-CN">
              <a:ea typeface="宋体" charset="-122"/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533400" y="457200"/>
            <a:ext cx="2392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测量</a:t>
            </a:r>
            <a:r>
              <a:rPr lang="en-US" altLang="zh-CN" b="1">
                <a:solidFill>
                  <a:schemeClr val="accent1"/>
                </a:solidFill>
              </a:rPr>
              <a:t>-</a:t>
            </a:r>
            <a:r>
              <a:rPr lang="zh-CN" altLang="en-US" b="1">
                <a:solidFill>
                  <a:schemeClr val="accent1"/>
                </a:solidFill>
              </a:rPr>
              <a:t>指标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533400" y="0"/>
          <a:ext cx="8382002" cy="6553219"/>
        </p:xfrm>
        <a:graphic>
          <a:graphicData uri="http://schemas.openxmlformats.org/drawingml/2006/table">
            <a:tbl>
              <a:tblPr/>
              <a:tblGrid>
                <a:gridCol w="2173111"/>
                <a:gridCol w="1166844"/>
                <a:gridCol w="184661"/>
                <a:gridCol w="1067821"/>
                <a:gridCol w="406790"/>
                <a:gridCol w="184661"/>
                <a:gridCol w="1067821"/>
                <a:gridCol w="417494"/>
                <a:gridCol w="192691"/>
                <a:gridCol w="1070499"/>
                <a:gridCol w="449609"/>
              </a:tblGrid>
              <a:tr h="15388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Example Firm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            For the period ending December 31, 2011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78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sng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Operating Metrics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1" i="0" u="sng" strike="noStrike">
                          <a:solidFill>
                            <a:srgbClr val="000000"/>
                          </a:solidFill>
                          <a:latin typeface="宋体"/>
                        </a:rPr>
                        <a:t>运营指标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Actual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Budget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Actual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2011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2011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2010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3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实际 </a:t>
                      </a:r>
                      <a:r>
                        <a:rPr lang="en-US" altLang="zh-CN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2011 </a:t>
                      </a:r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500" b="0" i="0" u="none" strike="noStrike">
                          <a:solidFill>
                            <a:srgbClr val="000080"/>
                          </a:solidFill>
                          <a:latin typeface="宋体"/>
                        </a:rPr>
                        <a:t>预算</a:t>
                      </a:r>
                      <a:r>
                        <a:rPr lang="en-US" altLang="zh-CN" sz="500" b="0" i="0" u="none" strike="noStrike" dirty="0">
                          <a:solidFill>
                            <a:srgbClr val="000080"/>
                          </a:solidFill>
                          <a:latin typeface="宋体"/>
                        </a:rPr>
                        <a:t>2011</a:t>
                      </a:r>
                      <a:r>
                        <a:rPr lang="zh-CN" altLang="en-US" sz="500" b="0" i="0" u="none" strike="noStrike">
                          <a:solidFill>
                            <a:srgbClr val="00008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实际 </a:t>
                      </a:r>
                      <a:r>
                        <a:rPr lang="en-US" altLang="zh-CN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2010 </a:t>
                      </a:r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年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Gross revenues from client services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客户服务总收入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452,000,000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531,675,000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452,600,000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Adjustments to gross revenues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毛收入调整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Write-offs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核销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(136,000,000)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30.1%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(128,100,000)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31.5%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(143,900,000)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31.8%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658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Net client service revenues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新客户服务收入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316,000,000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69.9%/ 100%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365,261,000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68.7% / 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308,700,000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68.2% / 100.0%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35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Salaries and compensation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薪酬与福利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Employees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员工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     Salaries of client facing personnel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业务人员薪酬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Salaries of administrative personnel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行政人员薪酬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¥ </a:t>
                      </a:r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xxxxx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Social taxes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社保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xxxxx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160,500,000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50.8%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187,014,000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51.2%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164,537,000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53.3%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Gross margin for services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毛利润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155,500,000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49.2%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178,247,000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48.8%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144,163,000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46.7%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expenses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营业成本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Personnel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人员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Facilities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设施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Technology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  技术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Marketing and sales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市场和销售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Travel and entertainment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差旅与业务招待费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Office supplies and services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办公费用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Outside services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外部服务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Risk management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风险管理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3887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Other expense (income)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其他费用 （收入）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 yyyyy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4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44,633,000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14.1%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51,867,000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44,453,000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23"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1435"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Operating income (loss)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营业收入 </a:t>
                      </a:r>
                      <a:r>
                        <a:rPr lang="en-US" altLang="zh-CN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(</a:t>
                      </a:r>
                      <a:r>
                        <a:rPr lang="zh-CN" altLang="en-US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亏损</a:t>
                      </a:r>
                      <a:r>
                        <a:rPr lang="en-US" altLang="zh-CN" sz="5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)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 97,452,100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35.1%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¥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126,380,000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34.6%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5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b="1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   99,710,000 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32.3%</a:t>
                      </a:r>
                    </a:p>
                  </a:txBody>
                  <a:tcPr marL="4496" marR="4496" marT="449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731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84E61C-2E4D-4EE6-BC22-A7C7E1F7A72A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zh-CN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zh-CN" altLang="en-US" dirty="0" smtClean="0">
                <a:solidFill>
                  <a:srgbClr val="0070C0"/>
                </a:solidFill>
              </a:rPr>
              <a:t>白尼德</a:t>
            </a:r>
            <a:r>
              <a:rPr lang="en-US" altLang="zh-CN" dirty="0" smtClean="0">
                <a:solidFill>
                  <a:srgbClr val="0070C0"/>
                </a:solidFill>
              </a:rPr>
              <a:t/>
            </a:r>
            <a:br>
              <a:rPr lang="en-US" altLang="zh-CN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Kenneth </a:t>
            </a:r>
            <a:r>
              <a:rPr lang="en-US" dirty="0" smtClean="0">
                <a:solidFill>
                  <a:srgbClr val="0070C0"/>
                </a:solidFill>
              </a:rPr>
              <a:t>Banet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9200" y="762000"/>
            <a:ext cx="67818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谢谢</a:t>
            </a:r>
            <a:endParaRPr lang="en-US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1D22C7B-E65F-4354-BB96-E66F24CD0AD8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zh-CN">
              <a:ea typeface="宋体" charset="-122"/>
            </a:endParaRPr>
          </a:p>
        </p:txBody>
      </p:sp>
      <p:sp>
        <p:nvSpPr>
          <p:cNvPr id="37894" name="Subtitle 2"/>
          <p:cNvSpPr>
            <a:spLocks/>
          </p:cNvSpPr>
          <p:nvPr/>
        </p:nvSpPr>
        <p:spPr bwMode="auto">
          <a:xfrm>
            <a:off x="685800" y="35814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20" rIns="45720"/>
          <a:lstStyle/>
          <a:p>
            <a:pPr algn="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altLang="zh-CN" sz="2700">
                <a:latin typeface="Lucida Sans Unicode" pitchFamily="34" charset="0"/>
              </a:rPr>
              <a:t>Grant Thornton</a:t>
            </a:r>
            <a:r>
              <a:rPr lang="zh-CN" altLang="en-US" sz="2700">
                <a:latin typeface="Lucida Sans Unicode" pitchFamily="34" charset="0"/>
              </a:rPr>
              <a:t>美国退休高级合伙人</a:t>
            </a:r>
            <a:br>
              <a:rPr lang="zh-CN" altLang="en-US" sz="2700">
                <a:latin typeface="Lucida Sans Unicode" pitchFamily="34" charset="0"/>
              </a:rPr>
            </a:br>
            <a:r>
              <a:rPr lang="en-US" altLang="zh-CN" sz="2700">
                <a:latin typeface="Lucida Sans Unicode" pitchFamily="34" charset="0"/>
              </a:rPr>
              <a:t>Grant Thornton</a:t>
            </a:r>
            <a:r>
              <a:rPr lang="zh-CN" altLang="en-US" sz="2700">
                <a:latin typeface="Lucida Sans Unicode" pitchFamily="34" charset="0"/>
              </a:rPr>
              <a:t>中国顾问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>
                <a:ea typeface="宋体" charset="-122"/>
              </a:rPr>
              <a:t>主要业务目标：</a:t>
            </a:r>
            <a:endParaRPr lang="en-US" altLang="zh-CN" sz="4000" smtClean="0">
              <a:ea typeface="宋体" charset="-122"/>
            </a:endParaRPr>
          </a:p>
          <a:p>
            <a:pPr lvl="1"/>
            <a:r>
              <a:rPr lang="zh-CN" altLang="en-US" smtClean="0">
                <a:ea typeface="宋体" charset="-122"/>
              </a:rPr>
              <a:t>增加彼此的成功率</a:t>
            </a:r>
            <a:endParaRPr lang="en-US" altLang="zh-CN" sz="4000" smtClean="0">
              <a:ea typeface="宋体" charset="-122"/>
            </a:endParaRPr>
          </a:p>
          <a:p>
            <a:pPr lvl="1"/>
            <a:r>
              <a:rPr lang="zh-CN" altLang="en-US" smtClean="0">
                <a:ea typeface="宋体" charset="-122"/>
              </a:rPr>
              <a:t>收益最大化</a:t>
            </a:r>
            <a:endParaRPr lang="en-US" altLang="zh-CN" sz="4000" smtClean="0">
              <a:ea typeface="宋体" charset="-122"/>
            </a:endParaRPr>
          </a:p>
          <a:p>
            <a:pPr lvl="1"/>
            <a:endParaRPr lang="en-US" altLang="zh-CN" sz="4000" smtClean="0">
              <a:ea typeface="宋体" charset="-122"/>
            </a:endParaRPr>
          </a:p>
          <a:p>
            <a:pPr>
              <a:buFont typeface="Wingdings 3" pitchFamily="18" charset="2"/>
              <a:buNone/>
            </a:pPr>
            <a:r>
              <a:rPr lang="en-US" altLang="zh-CN" sz="4400" smtClean="0">
                <a:ea typeface="宋体" charset="-122"/>
              </a:rPr>
              <a:t>     “</a:t>
            </a:r>
            <a:r>
              <a:rPr lang="zh-CN" altLang="en-US" smtClean="0">
                <a:ea typeface="宋体" charset="-122"/>
              </a:rPr>
              <a:t>我为人人，人人为我</a:t>
            </a:r>
            <a:r>
              <a:rPr lang="en-US" altLang="zh-CN" sz="4400" smtClean="0">
                <a:ea typeface="宋体" charset="-122"/>
              </a:rPr>
              <a:t>”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C8B213-CC83-4E2C-86B9-E2C481C976BF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>
              <a:ea typeface="宋体" charset="-122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990600" y="457200"/>
            <a:ext cx="2514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合伙制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ea typeface="宋体" charset="-122"/>
              </a:rPr>
              <a:t>管理财务业绩的重要性</a:t>
            </a:r>
            <a:endParaRPr lang="en-US" altLang="zh-CN" sz="4000" dirty="0" smtClean="0">
              <a:ea typeface="宋体" charset="-122"/>
            </a:endParaRPr>
          </a:p>
          <a:p>
            <a:endParaRPr lang="en-US" altLang="zh-CN" sz="4000" dirty="0" smtClean="0">
              <a:ea typeface="宋体" charset="-122"/>
            </a:endParaRPr>
          </a:p>
          <a:p>
            <a:r>
              <a:rPr lang="zh-CN" altLang="en-US" dirty="0" smtClean="0">
                <a:ea typeface="宋体" charset="-122"/>
              </a:rPr>
              <a:t>年终处理</a:t>
            </a:r>
            <a:r>
              <a:rPr lang="zh-CN" altLang="en-US" dirty="0" smtClean="0">
                <a:ea typeface="宋体" charset="-122"/>
              </a:rPr>
              <a:t>收支现金不属于管理范畴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645619-DC84-4016-B0A3-9CAF0CA86F28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>
              <a:ea typeface="宋体" charset="-122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762000" y="4572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财务管理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ea typeface="宋体" charset="-122"/>
              </a:rPr>
              <a:t>你知道每个公司投入的真正成本吗？</a:t>
            </a:r>
            <a:endParaRPr lang="en-US" altLang="zh-CN" sz="3000" dirty="0" smtClean="0">
              <a:ea typeface="宋体" charset="-122"/>
            </a:endParaRPr>
          </a:p>
          <a:p>
            <a:endParaRPr lang="en-US" altLang="zh-CN" sz="3000" dirty="0" smtClean="0">
              <a:ea typeface="宋体" charset="-122"/>
            </a:endParaRPr>
          </a:p>
          <a:p>
            <a:r>
              <a:rPr lang="zh-CN" altLang="en-US" dirty="0" smtClean="0">
                <a:ea typeface="宋体" charset="-122"/>
              </a:rPr>
              <a:t>你知道每个项目是否</a:t>
            </a:r>
            <a:r>
              <a:rPr lang="zh-CN" altLang="en-US" dirty="0">
                <a:ea typeface="宋体" charset="-122"/>
              </a:rPr>
              <a:t>盈利</a:t>
            </a:r>
            <a:r>
              <a:rPr lang="zh-CN" altLang="en-US" dirty="0" smtClean="0">
                <a:ea typeface="宋体" charset="-122"/>
              </a:rPr>
              <a:t>？如何盈利？</a:t>
            </a:r>
            <a:endParaRPr lang="en-US" altLang="zh-CN" sz="3000" dirty="0" smtClean="0">
              <a:ea typeface="宋体" charset="-122"/>
            </a:endParaRPr>
          </a:p>
          <a:p>
            <a:endParaRPr lang="en-US" altLang="zh-CN" sz="3000" dirty="0" smtClean="0">
              <a:ea typeface="宋体" charset="-122"/>
            </a:endParaRPr>
          </a:p>
          <a:p>
            <a:r>
              <a:rPr lang="zh-CN" altLang="en-US" dirty="0" smtClean="0">
                <a:ea typeface="宋体" charset="-122"/>
              </a:rPr>
              <a:t>你的合伙人知道期望他们达到的财务业绩目标是多少吗？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C4D585C-B7A9-429F-A465-9E42CDE73561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>
              <a:ea typeface="宋体" charset="-122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85800" y="4572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财务管理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mtClean="0">
                <a:ea typeface="宋体" charset="-122"/>
              </a:rPr>
              <a:t>必需的基础知识：</a:t>
            </a:r>
            <a:endParaRPr lang="en-US" altLang="zh-CN" sz="3600" b="1" smtClean="0">
              <a:ea typeface="宋体" charset="-122"/>
            </a:endParaRPr>
          </a:p>
          <a:p>
            <a:pPr>
              <a:buFont typeface="Wingdings 3" pitchFamily="18" charset="2"/>
              <a:buNone/>
            </a:pPr>
            <a:endParaRPr lang="en-US" altLang="zh-CN" sz="2800" b="1" smtClean="0">
              <a:ea typeface="宋体" charset="-122"/>
            </a:endParaRPr>
          </a:p>
          <a:p>
            <a:pPr lvl="1"/>
            <a:r>
              <a:rPr lang="zh-CN" altLang="en-US" smtClean="0">
                <a:ea typeface="宋体" charset="-122"/>
              </a:rPr>
              <a:t>每个合伙人的预算</a:t>
            </a:r>
            <a:endParaRPr lang="en-US" altLang="zh-CN" sz="3000" smtClean="0">
              <a:ea typeface="宋体" charset="-122"/>
            </a:endParaRPr>
          </a:p>
          <a:p>
            <a:pPr lvl="1"/>
            <a:r>
              <a:rPr lang="zh-CN" altLang="en-US" smtClean="0">
                <a:ea typeface="宋体" charset="-122"/>
              </a:rPr>
              <a:t>各部门</a:t>
            </a:r>
            <a:r>
              <a:rPr lang="en-US" altLang="zh-CN" smtClean="0">
                <a:ea typeface="宋体" charset="-122"/>
              </a:rPr>
              <a:t>/</a:t>
            </a:r>
            <a:r>
              <a:rPr lang="zh-CN" altLang="en-US" smtClean="0">
                <a:ea typeface="宋体" charset="-122"/>
              </a:rPr>
              <a:t>办公室和公司的综合预算</a:t>
            </a:r>
            <a:endParaRPr lang="en-US" altLang="zh-CN" sz="3000" smtClean="0">
              <a:ea typeface="宋体" charset="-122"/>
            </a:endParaRPr>
          </a:p>
          <a:p>
            <a:pPr lvl="1"/>
            <a:r>
              <a:rPr lang="zh-CN" altLang="en-US" smtClean="0">
                <a:ea typeface="宋体" charset="-122"/>
              </a:rPr>
              <a:t>所有员工专门的实际工时报告</a:t>
            </a:r>
            <a:endParaRPr lang="en-US" altLang="zh-CN" sz="3000" smtClean="0">
              <a:ea typeface="宋体" charset="-122"/>
            </a:endParaRPr>
          </a:p>
          <a:p>
            <a:pPr lvl="1"/>
            <a:r>
              <a:rPr lang="zh-CN" altLang="en-US" smtClean="0">
                <a:ea typeface="宋体" charset="-122"/>
              </a:rPr>
              <a:t>所有员工每小时薪酬</a:t>
            </a:r>
            <a:endParaRPr lang="en-US" altLang="zh-CN" smtClean="0">
              <a:ea typeface="宋体" charset="-122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8E3D0BB-5428-420E-9A12-6F0CB34A226A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>
              <a:ea typeface="宋体" charset="-122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09600" y="3810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财务管理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000" smtClean="0">
                <a:ea typeface="宋体" charset="-122"/>
              </a:rPr>
              <a:t>财务管理需要的基本信息：</a:t>
            </a:r>
          </a:p>
          <a:p>
            <a:pPr>
              <a:buFont typeface="Wingdings 3" pitchFamily="18" charset="2"/>
              <a:buNone/>
            </a:pPr>
            <a:endParaRPr lang="en-US" altLang="zh-CN" sz="2000" smtClean="0">
              <a:ea typeface="宋体" charset="-122"/>
            </a:endParaRPr>
          </a:p>
          <a:p>
            <a:pPr marL="906463" lvl="1" indent="-514350"/>
            <a:r>
              <a:rPr lang="zh-CN" altLang="en-US" sz="2800" smtClean="0">
                <a:ea typeface="宋体" charset="-122"/>
              </a:rPr>
              <a:t>每个参与的合伙人，可列出项目收入预算</a:t>
            </a:r>
            <a:r>
              <a:rPr lang="zh-CN" altLang="en-US" smtClean="0">
                <a:ea typeface="宋体" charset="-122"/>
              </a:rPr>
              <a:t/>
            </a:r>
            <a:br>
              <a:rPr lang="zh-CN" altLang="en-US" smtClean="0">
                <a:ea typeface="宋体" charset="-122"/>
              </a:rPr>
            </a:br>
            <a:endParaRPr lang="en-US" altLang="zh-CN" sz="3200" smtClean="0">
              <a:ea typeface="宋体" charset="-122"/>
            </a:endParaRPr>
          </a:p>
          <a:p>
            <a:pPr lvl="3"/>
            <a:r>
              <a:rPr lang="zh-CN" altLang="en-US" sz="3000" smtClean="0">
                <a:ea typeface="宋体" charset="-122"/>
              </a:rPr>
              <a:t>预期总收入 </a:t>
            </a:r>
          </a:p>
          <a:p>
            <a:pPr lvl="3"/>
            <a:r>
              <a:rPr lang="zh-CN" altLang="en-US" sz="3000" smtClean="0">
                <a:ea typeface="宋体" charset="-122"/>
              </a:rPr>
              <a:t>每月收入</a:t>
            </a:r>
          </a:p>
          <a:p>
            <a:pPr lvl="2"/>
            <a:endParaRPr lang="en-US" altLang="zh-CN" smtClean="0">
              <a:ea typeface="宋体" charset="-122"/>
            </a:endParaRPr>
          </a:p>
          <a:p>
            <a:pPr marL="906463" lvl="1" indent="-514350">
              <a:buFont typeface="Verdana" pitchFamily="34" charset="0"/>
              <a:buNone/>
            </a:pPr>
            <a:endParaRPr lang="en-US" altLang="zh-CN" smtClean="0">
              <a:ea typeface="宋体" charset="-122"/>
            </a:endParaRPr>
          </a:p>
          <a:p>
            <a:endParaRPr lang="en-US" altLang="zh-CN" smtClean="0">
              <a:ea typeface="宋体" charset="-122"/>
            </a:endParaRP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DBBFED-C776-4605-B5C5-EA27159D004D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>
              <a:ea typeface="宋体" charset="-122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5334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财务管理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000" smtClean="0">
                <a:ea typeface="宋体" charset="-122"/>
              </a:rPr>
              <a:t>财务管理需要的基本信息</a:t>
            </a:r>
          </a:p>
          <a:p>
            <a:pPr lvl="2"/>
            <a:endParaRPr lang="en-US" altLang="zh-CN" smtClean="0">
              <a:ea typeface="宋体" charset="-122"/>
            </a:endParaRPr>
          </a:p>
          <a:p>
            <a:pPr marL="906463" lvl="1" indent="-514350"/>
            <a:r>
              <a:rPr lang="zh-CN" altLang="en-US" sz="3200" smtClean="0">
                <a:ea typeface="宋体" charset="-122"/>
              </a:rPr>
              <a:t>每个项目所需时间</a:t>
            </a:r>
          </a:p>
          <a:p>
            <a:pPr marL="1427163" lvl="4" indent="-280988"/>
            <a:r>
              <a:rPr lang="zh-CN" altLang="en-US" sz="2800" smtClean="0">
                <a:ea typeface="宋体" charset="-122"/>
              </a:rPr>
              <a:t>个人水平</a:t>
            </a:r>
          </a:p>
          <a:p>
            <a:pPr marL="1427163" lvl="4" indent="-280988"/>
            <a:r>
              <a:rPr lang="zh-CN" altLang="en-US" sz="2800" smtClean="0">
                <a:ea typeface="宋体" charset="-122"/>
              </a:rPr>
              <a:t>月份</a:t>
            </a:r>
          </a:p>
          <a:p>
            <a:pPr marL="1427163" lvl="4" indent="-280988"/>
            <a:r>
              <a:rPr lang="zh-CN" altLang="en-US" sz="2800" u="sng" smtClean="0">
                <a:ea typeface="宋体" charset="-122"/>
              </a:rPr>
              <a:t>完成</a:t>
            </a:r>
            <a:r>
              <a:rPr lang="zh-CN" altLang="en-US" sz="2800" smtClean="0">
                <a:ea typeface="宋体" charset="-122"/>
              </a:rPr>
              <a:t>项目</a:t>
            </a:r>
          </a:p>
          <a:p>
            <a:pPr marL="906463" lvl="1" indent="-514350"/>
            <a:endParaRPr lang="en-US" altLang="zh-CN" smtClean="0">
              <a:ea typeface="宋体" charset="-122"/>
            </a:endParaRPr>
          </a:p>
          <a:p>
            <a:endParaRPr lang="en-US" altLang="zh-CN" smtClean="0">
              <a:ea typeface="宋体" charset="-122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2FBF1E-6CCB-4D5E-8BC1-215B073B1433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>
              <a:ea typeface="宋体" charset="-122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09600" y="381000"/>
            <a:ext cx="22225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137399"/>
                </a:solidFill>
              </a:rPr>
              <a:t>财务管理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 smtClean="0">
                <a:ea typeface="宋体" charset="-122"/>
              </a:rPr>
              <a:t>你能认识到哪些变化是必需的吗？</a:t>
            </a:r>
          </a:p>
          <a:p>
            <a:pPr lvl="1"/>
            <a:r>
              <a:rPr lang="zh-CN" altLang="en-US" sz="2800" dirty="0" smtClean="0">
                <a:ea typeface="宋体" charset="-122"/>
              </a:rPr>
              <a:t>净收入</a:t>
            </a:r>
          </a:p>
          <a:p>
            <a:pPr lvl="1"/>
            <a:r>
              <a:rPr lang="zh-CN" altLang="en-US" sz="2800" dirty="0" smtClean="0">
                <a:ea typeface="宋体" charset="-122"/>
              </a:rPr>
              <a:t>薪金及员工数量</a:t>
            </a:r>
          </a:p>
          <a:p>
            <a:pPr lvl="1"/>
            <a:r>
              <a:rPr lang="zh-CN" altLang="en-US" sz="2800" dirty="0" smtClean="0">
                <a:ea typeface="宋体" charset="-122"/>
              </a:rPr>
              <a:t>营业费用</a:t>
            </a:r>
          </a:p>
          <a:p>
            <a:pPr lvl="1"/>
            <a:r>
              <a:rPr lang="zh-CN" altLang="en-US" sz="2800" dirty="0" smtClean="0">
                <a:ea typeface="宋体" charset="-122"/>
              </a:rPr>
              <a:t>向客户每小时收取费用</a:t>
            </a:r>
          </a:p>
          <a:p>
            <a:pPr lvl="1"/>
            <a:r>
              <a:rPr lang="zh-CN" altLang="en-US" sz="2800" dirty="0" smtClean="0">
                <a:ea typeface="宋体" charset="-122"/>
              </a:rPr>
              <a:t>向客户每小时收取费用的平均值</a:t>
            </a:r>
          </a:p>
          <a:p>
            <a:pPr lvl="1"/>
            <a:r>
              <a:rPr lang="zh-CN" altLang="en-US" sz="2800" dirty="0">
                <a:ea typeface="宋体" charset="-122"/>
              </a:rPr>
              <a:t>平均</a:t>
            </a:r>
            <a:r>
              <a:rPr lang="zh-CN" altLang="en-US" sz="2800" dirty="0" smtClean="0">
                <a:ea typeface="宋体" charset="-122"/>
              </a:rPr>
              <a:t>收费</a:t>
            </a:r>
            <a:r>
              <a:rPr lang="zh-CN" altLang="en-US" sz="2800" dirty="0" smtClean="0">
                <a:ea typeface="宋体" charset="-122"/>
              </a:rPr>
              <a:t>实现率</a:t>
            </a:r>
            <a:endParaRPr lang="en-US" altLang="zh-CN" dirty="0" smtClean="0">
              <a:ea typeface="宋体" charset="-122"/>
            </a:endParaRPr>
          </a:p>
          <a:p>
            <a:pPr lvl="1">
              <a:buFont typeface="Verdana" pitchFamily="34" charset="0"/>
              <a:buNone/>
            </a:pPr>
            <a:endParaRPr lang="en-US" altLang="zh-CN" dirty="0" smtClean="0">
              <a:ea typeface="宋体" charset="-122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8688A3-8BF4-49C2-94DE-12C138310CCF}" type="slidenum">
              <a:rPr lang="en-US" altLang="zh-CN">
                <a:ea typeface="宋体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>
              <a:ea typeface="宋体" charset="-122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838200" y="366713"/>
            <a:ext cx="4589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zh-CN" altLang="en-US">
                <a:solidFill>
                  <a:srgbClr val="137399"/>
                </a:solidFill>
              </a:rPr>
              <a:t>预算</a:t>
            </a:r>
            <a:r>
              <a:rPr lang="en-US" altLang="zh-CN">
                <a:solidFill>
                  <a:srgbClr val="137399"/>
                </a:solidFill>
              </a:rPr>
              <a:t>-“</a:t>
            </a:r>
            <a:r>
              <a:rPr lang="zh-CN" altLang="en-US">
                <a:solidFill>
                  <a:srgbClr val="137399"/>
                </a:solidFill>
              </a:rPr>
              <a:t>计划”或“愿望”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788</TotalTime>
  <Words>939</Words>
  <Application>Microsoft Office PowerPoint</Application>
  <PresentationFormat>全屏显示(4:3)</PresentationFormat>
  <Paragraphs>306</Paragraphs>
  <Slides>23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Concourse</vt:lpstr>
      <vt:lpstr>白尼德 （Kenneth Banet）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白尼德 Kenneth Banet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Kenneth Banet</dc:title>
  <dc:creator>kenneth.banet</dc:creator>
  <cp:lastModifiedBy>123</cp:lastModifiedBy>
  <cp:revision>51</cp:revision>
  <dcterms:created xsi:type="dcterms:W3CDTF">2011-09-06T03:22:08Z</dcterms:created>
  <dcterms:modified xsi:type="dcterms:W3CDTF">2011-09-15T12:26:00Z</dcterms:modified>
</cp:coreProperties>
</file>