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306" r:id="rId2"/>
    <p:sldId id="322" r:id="rId3"/>
    <p:sldId id="382" r:id="rId4"/>
    <p:sldId id="325" r:id="rId5"/>
    <p:sldId id="397" r:id="rId6"/>
    <p:sldId id="368" r:id="rId7"/>
    <p:sldId id="377" r:id="rId8"/>
    <p:sldId id="396" r:id="rId9"/>
    <p:sldId id="395" r:id="rId10"/>
    <p:sldId id="385" r:id="rId11"/>
    <p:sldId id="386" r:id="rId12"/>
    <p:sldId id="387" r:id="rId13"/>
    <p:sldId id="388" r:id="rId14"/>
    <p:sldId id="398" r:id="rId15"/>
    <p:sldId id="404" r:id="rId16"/>
    <p:sldId id="399" r:id="rId17"/>
    <p:sldId id="400" r:id="rId18"/>
    <p:sldId id="405" r:id="rId19"/>
    <p:sldId id="401" r:id="rId20"/>
    <p:sldId id="406" r:id="rId21"/>
    <p:sldId id="402" r:id="rId22"/>
    <p:sldId id="403" r:id="rId23"/>
    <p:sldId id="407" r:id="rId24"/>
    <p:sldId id="408" r:id="rId25"/>
    <p:sldId id="409" r:id="rId26"/>
    <p:sldId id="410" r:id="rId27"/>
    <p:sldId id="411" r:id="rId28"/>
    <p:sldId id="412" r:id="rId29"/>
    <p:sldId id="366" r:id="rId30"/>
    <p:sldId id="378" r:id="rId31"/>
    <p:sldId id="394" r:id="rId32"/>
    <p:sldId id="384" r:id="rId33"/>
    <p:sldId id="374" r:id="rId34"/>
    <p:sldId id="389" r:id="rId35"/>
    <p:sldId id="390" r:id="rId36"/>
    <p:sldId id="391" r:id="rId37"/>
    <p:sldId id="392" r:id="rId38"/>
    <p:sldId id="326" r:id="rId39"/>
    <p:sldId id="375" r:id="rId40"/>
    <p:sldId id="413" r:id="rId41"/>
    <p:sldId id="345" r:id="rId42"/>
    <p:sldId id="380" r:id="rId43"/>
    <p:sldId id="327" r:id="rId44"/>
    <p:sldId id="329" r:id="rId45"/>
    <p:sldId id="330" r:id="rId46"/>
    <p:sldId id="331" r:id="rId47"/>
    <p:sldId id="332" r:id="rId48"/>
    <p:sldId id="333" r:id="rId49"/>
    <p:sldId id="328" r:id="rId50"/>
    <p:sldId id="367" r:id="rId51"/>
    <p:sldId id="414" r:id="rId52"/>
    <p:sldId id="376" r:id="rId53"/>
    <p:sldId id="284" r:id="rId54"/>
    <p:sldId id="369" r:id="rId55"/>
    <p:sldId id="285" r:id="rId56"/>
    <p:sldId id="373" r:id="rId57"/>
    <p:sldId id="372" r:id="rId58"/>
    <p:sldId id="354" r:id="rId59"/>
  </p:sldIdLst>
  <p:sldSz cx="9144000" cy="6858000" type="screen4x3"/>
  <p:notesSz cx="7112000" cy="9398000"/>
  <p:defaultTextStyle>
    <a:defPPr>
      <a:defRPr lang="en-GB"/>
    </a:defPPr>
    <a:lvl1pPr algn="l" rtl="0" fontAlgn="base">
      <a:spcBef>
        <a:spcPct val="0"/>
      </a:spcBef>
      <a:spcAft>
        <a:spcPct val="0"/>
      </a:spcAft>
      <a:defRPr sz="1400" b="1" kern="1200">
        <a:solidFill>
          <a:schemeClr val="bg1"/>
        </a:solidFill>
        <a:latin typeface="Trebuchet MS" pitchFamily="34" charset="0"/>
        <a:ea typeface="+mn-ea"/>
        <a:cs typeface="Arial" pitchFamily="34" charset="0"/>
      </a:defRPr>
    </a:lvl1pPr>
    <a:lvl2pPr marL="457200" algn="l" rtl="0" fontAlgn="base">
      <a:spcBef>
        <a:spcPct val="0"/>
      </a:spcBef>
      <a:spcAft>
        <a:spcPct val="0"/>
      </a:spcAft>
      <a:defRPr sz="1400" b="1" kern="1200">
        <a:solidFill>
          <a:schemeClr val="bg1"/>
        </a:solidFill>
        <a:latin typeface="Trebuchet MS" pitchFamily="34" charset="0"/>
        <a:ea typeface="+mn-ea"/>
        <a:cs typeface="Arial" pitchFamily="34" charset="0"/>
      </a:defRPr>
    </a:lvl2pPr>
    <a:lvl3pPr marL="914400" algn="l" rtl="0" fontAlgn="base">
      <a:spcBef>
        <a:spcPct val="0"/>
      </a:spcBef>
      <a:spcAft>
        <a:spcPct val="0"/>
      </a:spcAft>
      <a:defRPr sz="1400" b="1" kern="1200">
        <a:solidFill>
          <a:schemeClr val="bg1"/>
        </a:solidFill>
        <a:latin typeface="Trebuchet MS" pitchFamily="34" charset="0"/>
        <a:ea typeface="+mn-ea"/>
        <a:cs typeface="Arial" pitchFamily="34" charset="0"/>
      </a:defRPr>
    </a:lvl3pPr>
    <a:lvl4pPr marL="1371600" algn="l" rtl="0" fontAlgn="base">
      <a:spcBef>
        <a:spcPct val="0"/>
      </a:spcBef>
      <a:spcAft>
        <a:spcPct val="0"/>
      </a:spcAft>
      <a:defRPr sz="1400" b="1" kern="1200">
        <a:solidFill>
          <a:schemeClr val="bg1"/>
        </a:solidFill>
        <a:latin typeface="Trebuchet MS" pitchFamily="34" charset="0"/>
        <a:ea typeface="+mn-ea"/>
        <a:cs typeface="Arial" pitchFamily="34" charset="0"/>
      </a:defRPr>
    </a:lvl4pPr>
    <a:lvl5pPr marL="1828800" algn="l" rtl="0" fontAlgn="base">
      <a:spcBef>
        <a:spcPct val="0"/>
      </a:spcBef>
      <a:spcAft>
        <a:spcPct val="0"/>
      </a:spcAft>
      <a:defRPr sz="1400" b="1" kern="1200">
        <a:solidFill>
          <a:schemeClr val="bg1"/>
        </a:solidFill>
        <a:latin typeface="Trebuchet MS" pitchFamily="34" charset="0"/>
        <a:ea typeface="+mn-ea"/>
        <a:cs typeface="Arial" pitchFamily="34" charset="0"/>
      </a:defRPr>
    </a:lvl5pPr>
    <a:lvl6pPr marL="2286000" algn="l" defTabSz="914400" rtl="0" eaLnBrk="1" latinLnBrk="0" hangingPunct="1">
      <a:defRPr sz="1400" b="1" kern="1200">
        <a:solidFill>
          <a:schemeClr val="bg1"/>
        </a:solidFill>
        <a:latin typeface="Trebuchet MS" pitchFamily="34" charset="0"/>
        <a:ea typeface="+mn-ea"/>
        <a:cs typeface="Arial" pitchFamily="34" charset="0"/>
      </a:defRPr>
    </a:lvl6pPr>
    <a:lvl7pPr marL="2743200" algn="l" defTabSz="914400" rtl="0" eaLnBrk="1" latinLnBrk="0" hangingPunct="1">
      <a:defRPr sz="1400" b="1" kern="1200">
        <a:solidFill>
          <a:schemeClr val="bg1"/>
        </a:solidFill>
        <a:latin typeface="Trebuchet MS" pitchFamily="34" charset="0"/>
        <a:ea typeface="+mn-ea"/>
        <a:cs typeface="Arial" pitchFamily="34" charset="0"/>
      </a:defRPr>
    </a:lvl7pPr>
    <a:lvl8pPr marL="3200400" algn="l" defTabSz="914400" rtl="0" eaLnBrk="1" latinLnBrk="0" hangingPunct="1">
      <a:defRPr sz="1400" b="1" kern="1200">
        <a:solidFill>
          <a:schemeClr val="bg1"/>
        </a:solidFill>
        <a:latin typeface="Trebuchet MS" pitchFamily="34" charset="0"/>
        <a:ea typeface="+mn-ea"/>
        <a:cs typeface="Arial" pitchFamily="34" charset="0"/>
      </a:defRPr>
    </a:lvl8pPr>
    <a:lvl9pPr marL="3657600" algn="l" defTabSz="914400" rtl="0" eaLnBrk="1" latinLnBrk="0" hangingPunct="1">
      <a:defRPr sz="1400" b="1" kern="1200">
        <a:solidFill>
          <a:schemeClr val="bg1"/>
        </a:solidFill>
        <a:latin typeface="Trebuchet MS"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02E"/>
    <a:srgbClr val="2EAFA4"/>
    <a:srgbClr val="786860"/>
    <a:srgbClr val="ED1A3B"/>
    <a:srgbClr val="D1108C"/>
    <a:srgbClr val="62CAE3"/>
    <a:srgbClr val="EE9024"/>
    <a:srgbClr val="EEE8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050" autoAdjust="0"/>
    <p:restoredTop sz="99757" autoAdjust="0"/>
  </p:normalViewPr>
  <p:slideViewPr>
    <p:cSldViewPr snapToObjects="1">
      <p:cViewPr>
        <p:scale>
          <a:sx n="82" d="100"/>
          <a:sy n="82" d="100"/>
        </p:scale>
        <p:origin x="-204" y="372"/>
      </p:cViewPr>
      <p:guideLst>
        <p:guide orient="horz" pos="1435"/>
        <p:guide orient="horz" pos="3550"/>
        <p:guide orient="horz" pos="182"/>
        <p:guide orient="horz" pos="1147"/>
        <p:guide pos="5626"/>
        <p:guide pos="2927"/>
        <p:guide pos="2844"/>
        <p:guide pos="181"/>
        <p:guide pos="4965"/>
        <p:guide pos="997"/>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56" d="100"/>
          <a:sy n="56" d="100"/>
        </p:scale>
        <p:origin x="-564" y="-102"/>
      </p:cViewPr>
      <p:guideLst>
        <p:guide orient="horz" pos="2960"/>
        <p:guide pos="22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81338" cy="469900"/>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a:defRPr sz="1200" b="0">
                <a:solidFill>
                  <a:schemeClr val="tx1"/>
                </a:solidFill>
              </a:defRPr>
            </a:lvl1pPr>
          </a:lstStyle>
          <a:p>
            <a:endParaRPr lang="zh-CN" altLang="zh-CN"/>
          </a:p>
        </p:txBody>
      </p:sp>
      <p:sp>
        <p:nvSpPr>
          <p:cNvPr id="70659" name="Rectangle 3"/>
          <p:cNvSpPr>
            <a:spLocks noGrp="1" noChangeArrowheads="1"/>
          </p:cNvSpPr>
          <p:nvPr>
            <p:ph type="dt" sz="quarter" idx="1"/>
          </p:nvPr>
        </p:nvSpPr>
        <p:spPr bwMode="auto">
          <a:xfrm>
            <a:off x="4029075" y="0"/>
            <a:ext cx="3081338" cy="469900"/>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algn="r">
              <a:defRPr sz="1200" b="0">
                <a:solidFill>
                  <a:schemeClr val="tx1"/>
                </a:solidFill>
              </a:defRPr>
            </a:lvl1pPr>
          </a:lstStyle>
          <a:p>
            <a:endParaRPr lang="zh-CN" altLang="zh-CN"/>
          </a:p>
        </p:txBody>
      </p:sp>
      <p:sp>
        <p:nvSpPr>
          <p:cNvPr id="70660" name="Rectangle 4"/>
          <p:cNvSpPr>
            <a:spLocks noGrp="1" noChangeArrowheads="1"/>
          </p:cNvSpPr>
          <p:nvPr>
            <p:ph type="ftr" sz="quarter" idx="2"/>
          </p:nvPr>
        </p:nvSpPr>
        <p:spPr bwMode="auto">
          <a:xfrm>
            <a:off x="0" y="8926513"/>
            <a:ext cx="3081338" cy="469900"/>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a:defRPr sz="1200" b="0">
                <a:solidFill>
                  <a:schemeClr val="tx1"/>
                </a:solidFill>
              </a:defRPr>
            </a:lvl1pPr>
          </a:lstStyle>
          <a:p>
            <a:r>
              <a:rPr lang="en-US" altLang="zh-CN"/>
              <a:t>BDO International - update February 2011</a:t>
            </a:r>
            <a:endParaRPr lang="en-GB" altLang="zh-CN"/>
          </a:p>
        </p:txBody>
      </p:sp>
      <p:sp>
        <p:nvSpPr>
          <p:cNvPr id="70661" name="Rectangle 5"/>
          <p:cNvSpPr>
            <a:spLocks noGrp="1" noChangeArrowheads="1"/>
          </p:cNvSpPr>
          <p:nvPr>
            <p:ph type="sldNum" sz="quarter" idx="3"/>
          </p:nvPr>
        </p:nvSpPr>
        <p:spPr bwMode="auto">
          <a:xfrm>
            <a:off x="4029075" y="8926513"/>
            <a:ext cx="3081338" cy="469900"/>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algn="r">
              <a:defRPr sz="1200" b="0">
                <a:solidFill>
                  <a:schemeClr val="tx1"/>
                </a:solidFill>
              </a:defRPr>
            </a:lvl1pPr>
          </a:lstStyle>
          <a:p>
            <a:fld id="{20640C45-0E2F-4D7B-B9D1-30AEDCDC3B75}" type="slidenum">
              <a:rPr lang="en-GB" altLang="zh-CN"/>
              <a:pPr/>
              <a:t>‹#›</a:t>
            </a:fld>
            <a:endParaRPr lang="en-GB" altLang="zh-CN"/>
          </a:p>
        </p:txBody>
      </p:sp>
    </p:spTree>
    <p:extLst>
      <p:ext uri="{BB962C8B-B14F-4D97-AF65-F5344CB8AC3E}">
        <p14:creationId xmlns:p14="http://schemas.microsoft.com/office/powerpoint/2010/main" xmlns="" val="2572516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81338" cy="469900"/>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a:defRPr sz="1200" b="0">
                <a:solidFill>
                  <a:schemeClr val="tx1"/>
                </a:solidFill>
              </a:defRPr>
            </a:lvl1pPr>
          </a:lstStyle>
          <a:p>
            <a:endParaRPr lang="zh-CN" altLang="zh-CN"/>
          </a:p>
        </p:txBody>
      </p:sp>
      <p:sp>
        <p:nvSpPr>
          <p:cNvPr id="11267" name="Rectangle 3"/>
          <p:cNvSpPr>
            <a:spLocks noGrp="1" noChangeArrowheads="1"/>
          </p:cNvSpPr>
          <p:nvPr>
            <p:ph type="dt" idx="1"/>
          </p:nvPr>
        </p:nvSpPr>
        <p:spPr bwMode="auto">
          <a:xfrm>
            <a:off x="4029075" y="0"/>
            <a:ext cx="3081338" cy="469900"/>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lvl1pPr algn="r">
              <a:defRPr sz="1200" b="0">
                <a:solidFill>
                  <a:schemeClr val="tx1"/>
                </a:solidFill>
              </a:defRPr>
            </a:lvl1pPr>
          </a:lstStyle>
          <a:p>
            <a:endParaRPr lang="zh-CN" altLang="zh-CN"/>
          </a:p>
        </p:txBody>
      </p:sp>
      <p:sp>
        <p:nvSpPr>
          <p:cNvPr id="68612" name="Rectangle 4"/>
          <p:cNvSpPr>
            <a:spLocks noGrp="1" noRot="1" noChangeAspect="1" noChangeArrowheads="1" noTextEdit="1"/>
          </p:cNvSpPr>
          <p:nvPr>
            <p:ph type="sldImg" idx="2"/>
          </p:nvPr>
        </p:nvSpPr>
        <p:spPr bwMode="auto">
          <a:xfrm>
            <a:off x="1206500" y="704850"/>
            <a:ext cx="4699000" cy="35242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1200" y="4464050"/>
            <a:ext cx="5689600" cy="4229100"/>
          </a:xfrm>
          <a:prstGeom prst="rect">
            <a:avLst/>
          </a:prstGeom>
          <a:noFill/>
          <a:ln w="9525">
            <a:noFill/>
            <a:miter lim="800000"/>
            <a:headEnd/>
            <a:tailEnd/>
          </a:ln>
          <a:effectLst/>
        </p:spPr>
        <p:txBody>
          <a:bodyPr vert="horz" wrap="square" lIns="94339" tIns="47169" rIns="94339" bIns="471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926513"/>
            <a:ext cx="3081338" cy="469900"/>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a:defRPr sz="1200" b="0">
                <a:solidFill>
                  <a:schemeClr val="tx1"/>
                </a:solidFill>
              </a:defRPr>
            </a:lvl1pPr>
          </a:lstStyle>
          <a:p>
            <a:r>
              <a:rPr lang="en-US" altLang="zh-CN"/>
              <a:t>BDO International - update February 2011</a:t>
            </a:r>
            <a:endParaRPr lang="en-GB" altLang="zh-CN"/>
          </a:p>
        </p:txBody>
      </p:sp>
      <p:sp>
        <p:nvSpPr>
          <p:cNvPr id="11271" name="Rectangle 7"/>
          <p:cNvSpPr>
            <a:spLocks noGrp="1" noChangeArrowheads="1"/>
          </p:cNvSpPr>
          <p:nvPr>
            <p:ph type="sldNum" sz="quarter" idx="5"/>
          </p:nvPr>
        </p:nvSpPr>
        <p:spPr bwMode="auto">
          <a:xfrm>
            <a:off x="4029075" y="8926513"/>
            <a:ext cx="3081338" cy="469900"/>
          </a:xfrm>
          <a:prstGeom prst="rect">
            <a:avLst/>
          </a:prstGeom>
          <a:noFill/>
          <a:ln w="9525">
            <a:noFill/>
            <a:miter lim="800000"/>
            <a:headEnd/>
            <a:tailEnd/>
          </a:ln>
          <a:effectLst/>
        </p:spPr>
        <p:txBody>
          <a:bodyPr vert="horz" wrap="square" lIns="94339" tIns="47169" rIns="94339" bIns="47169" numCol="1" anchor="b" anchorCtr="0" compatLnSpc="1">
            <a:prstTxWarp prst="textNoShape">
              <a:avLst/>
            </a:prstTxWarp>
          </a:bodyPr>
          <a:lstStyle>
            <a:lvl1pPr algn="r">
              <a:defRPr sz="1200" b="0">
                <a:solidFill>
                  <a:schemeClr val="tx1"/>
                </a:solidFill>
              </a:defRPr>
            </a:lvl1pPr>
          </a:lstStyle>
          <a:p>
            <a:fld id="{3F8B236B-4301-4281-9069-7F50DA3A59AF}" type="slidenum">
              <a:rPr lang="en-GB" altLang="zh-CN"/>
              <a:pPr/>
              <a:t>‹#›</a:t>
            </a:fld>
            <a:endParaRPr lang="en-GB" altLang="zh-CN"/>
          </a:p>
        </p:txBody>
      </p:sp>
    </p:spTree>
    <p:extLst>
      <p:ext uri="{BB962C8B-B14F-4D97-AF65-F5344CB8AC3E}">
        <p14:creationId xmlns:p14="http://schemas.microsoft.com/office/powerpoint/2010/main" xmlns="" val="32583008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7C9FECB-C89F-4980-B57F-ACA1CE4D5999}" type="slidenum">
              <a:rPr lang="en-GB" altLang="zh-CN"/>
              <a:pPr/>
              <a:t>1</a:t>
            </a:fld>
            <a:endParaRPr lang="en-GB"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zh-CN" altLang="zh-CN" sz="1000" smtClean="0"/>
          </a:p>
        </p:txBody>
      </p:sp>
      <p:sp>
        <p:nvSpPr>
          <p:cNvPr id="69637"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FBCB47-97C9-41D0-ADB2-7532CF27850F}" type="slidenum">
              <a:rPr lang="en-GB" altLang="zh-CN"/>
              <a:pPr/>
              <a:t>13</a:t>
            </a:fld>
            <a:endParaRPr lang="en-GB" altLang="zh-CN"/>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711200" y="4338638"/>
            <a:ext cx="5689600" cy="4229100"/>
          </a:xfrm>
          <a:noFill/>
          <a:ln/>
        </p:spPr>
        <p:txBody>
          <a:bodyPr/>
          <a:lstStyle/>
          <a:p>
            <a:r>
              <a:rPr lang="en-GB" altLang="zh-CN" smtClean="0"/>
              <a:t>Lastly brands engender loyalty - if one of your clients has a bond with you as a BDO Partner, he is likely to be more forgiving in the event of something going wrong.</a:t>
            </a:r>
          </a:p>
          <a:p>
            <a:endParaRPr lang="en-GB" altLang="zh-CN" smtClean="0"/>
          </a:p>
          <a:p>
            <a:r>
              <a:rPr lang="en-GB" altLang="zh-CN" smtClean="0"/>
              <a:t>If you have a good image of FedEx and they let you down one day, they will have built enough trust over time such that you will continue to use them.</a:t>
            </a:r>
          </a:p>
        </p:txBody>
      </p:sp>
      <p:sp>
        <p:nvSpPr>
          <p:cNvPr id="78853"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zh-CN" altLang="zh-CN" smtClean="0"/>
          </a:p>
        </p:txBody>
      </p:sp>
      <p:sp>
        <p:nvSpPr>
          <p:cNvPr id="79876"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79877" name="Slide Number Placeholder 4"/>
          <p:cNvSpPr>
            <a:spLocks noGrp="1"/>
          </p:cNvSpPr>
          <p:nvPr>
            <p:ph type="sldNum" sz="quarter" idx="5"/>
          </p:nvPr>
        </p:nvSpPr>
        <p:spPr>
          <a:noFill/>
        </p:spPr>
        <p:txBody>
          <a:bodyPr/>
          <a:lstStyle/>
          <a:p>
            <a:fld id="{4B4AE607-860A-493F-A633-A19FCCAE75FB}" type="slidenum">
              <a:rPr lang="en-GB" altLang="zh-CN"/>
              <a:pPr/>
              <a:t>14</a:t>
            </a:fld>
            <a:endParaRPr lang="en-GB"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zh-CN" altLang="zh-CN" smtClean="0"/>
          </a:p>
        </p:txBody>
      </p:sp>
      <p:sp>
        <p:nvSpPr>
          <p:cNvPr id="80900"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0901" name="Slide Number Placeholder 4"/>
          <p:cNvSpPr>
            <a:spLocks noGrp="1"/>
          </p:cNvSpPr>
          <p:nvPr>
            <p:ph type="sldNum" sz="quarter" idx="5"/>
          </p:nvPr>
        </p:nvSpPr>
        <p:spPr>
          <a:noFill/>
        </p:spPr>
        <p:txBody>
          <a:bodyPr/>
          <a:lstStyle/>
          <a:p>
            <a:fld id="{E786F0DE-8B64-4342-8F93-3354164D3E70}" type="slidenum">
              <a:rPr lang="en-GB" altLang="zh-CN"/>
              <a:pPr/>
              <a:t>15</a:t>
            </a:fld>
            <a:endParaRPr lang="en-GB"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zh-CN" altLang="zh-CN" smtClean="0"/>
          </a:p>
        </p:txBody>
      </p:sp>
      <p:sp>
        <p:nvSpPr>
          <p:cNvPr id="81924"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1925" name="Slide Number Placeholder 4"/>
          <p:cNvSpPr>
            <a:spLocks noGrp="1"/>
          </p:cNvSpPr>
          <p:nvPr>
            <p:ph type="sldNum" sz="quarter" idx="5"/>
          </p:nvPr>
        </p:nvSpPr>
        <p:spPr>
          <a:noFill/>
        </p:spPr>
        <p:txBody>
          <a:bodyPr/>
          <a:lstStyle/>
          <a:p>
            <a:fld id="{A2415414-7762-4F2C-B473-D4F3533AB5BA}" type="slidenum">
              <a:rPr lang="en-GB" altLang="zh-CN"/>
              <a:pPr/>
              <a:t>16</a:t>
            </a:fld>
            <a:endParaRPr lang="en-GB"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zh-CN" altLang="zh-CN" smtClean="0"/>
          </a:p>
        </p:txBody>
      </p:sp>
      <p:sp>
        <p:nvSpPr>
          <p:cNvPr id="82948"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2949" name="Slide Number Placeholder 4"/>
          <p:cNvSpPr>
            <a:spLocks noGrp="1"/>
          </p:cNvSpPr>
          <p:nvPr>
            <p:ph type="sldNum" sz="quarter" idx="5"/>
          </p:nvPr>
        </p:nvSpPr>
        <p:spPr>
          <a:noFill/>
        </p:spPr>
        <p:txBody>
          <a:bodyPr/>
          <a:lstStyle/>
          <a:p>
            <a:fld id="{1CF535BE-6264-4120-9D3C-4EEEBBA80E24}" type="slidenum">
              <a:rPr lang="en-GB" altLang="zh-CN"/>
              <a:pPr/>
              <a:t>17</a:t>
            </a:fld>
            <a:endParaRPr lang="en-GB"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zh-CN" altLang="zh-CN" smtClean="0"/>
          </a:p>
        </p:txBody>
      </p:sp>
      <p:sp>
        <p:nvSpPr>
          <p:cNvPr id="83972"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3973" name="Slide Number Placeholder 4"/>
          <p:cNvSpPr>
            <a:spLocks noGrp="1"/>
          </p:cNvSpPr>
          <p:nvPr>
            <p:ph type="sldNum" sz="quarter" idx="5"/>
          </p:nvPr>
        </p:nvSpPr>
        <p:spPr>
          <a:noFill/>
        </p:spPr>
        <p:txBody>
          <a:bodyPr/>
          <a:lstStyle/>
          <a:p>
            <a:fld id="{39DFB9B4-C2A2-4F7D-BE03-C6E136016B19}" type="slidenum">
              <a:rPr lang="en-GB" altLang="zh-CN"/>
              <a:pPr/>
              <a:t>18</a:t>
            </a:fld>
            <a:endParaRPr lang="en-GB"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zh-CN" altLang="zh-CN" smtClean="0"/>
          </a:p>
        </p:txBody>
      </p:sp>
      <p:sp>
        <p:nvSpPr>
          <p:cNvPr id="84996"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4997" name="Slide Number Placeholder 4"/>
          <p:cNvSpPr>
            <a:spLocks noGrp="1"/>
          </p:cNvSpPr>
          <p:nvPr>
            <p:ph type="sldNum" sz="quarter" idx="5"/>
          </p:nvPr>
        </p:nvSpPr>
        <p:spPr>
          <a:noFill/>
        </p:spPr>
        <p:txBody>
          <a:bodyPr/>
          <a:lstStyle/>
          <a:p>
            <a:fld id="{892AD747-694B-4528-91FA-5CA6568EE0CA}" type="slidenum">
              <a:rPr lang="en-GB" altLang="zh-CN"/>
              <a:pPr/>
              <a:t>19</a:t>
            </a:fld>
            <a:endParaRPr lang="en-GB"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zh-CN" altLang="zh-CN" smtClean="0"/>
          </a:p>
        </p:txBody>
      </p:sp>
      <p:sp>
        <p:nvSpPr>
          <p:cNvPr id="86020"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6021" name="Slide Number Placeholder 4"/>
          <p:cNvSpPr>
            <a:spLocks noGrp="1"/>
          </p:cNvSpPr>
          <p:nvPr>
            <p:ph type="sldNum" sz="quarter" idx="5"/>
          </p:nvPr>
        </p:nvSpPr>
        <p:spPr>
          <a:noFill/>
        </p:spPr>
        <p:txBody>
          <a:bodyPr/>
          <a:lstStyle/>
          <a:p>
            <a:fld id="{160399A2-CD56-48C1-921E-8023ED7D800F}" type="slidenum">
              <a:rPr lang="en-GB" altLang="zh-CN"/>
              <a:pPr/>
              <a:t>20</a:t>
            </a:fld>
            <a:endParaRPr lang="en-GB"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zh-CN" altLang="zh-CN" smtClean="0"/>
          </a:p>
        </p:txBody>
      </p:sp>
      <p:sp>
        <p:nvSpPr>
          <p:cNvPr id="87044"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7045" name="Slide Number Placeholder 4"/>
          <p:cNvSpPr>
            <a:spLocks noGrp="1"/>
          </p:cNvSpPr>
          <p:nvPr>
            <p:ph type="sldNum" sz="quarter" idx="5"/>
          </p:nvPr>
        </p:nvSpPr>
        <p:spPr>
          <a:noFill/>
        </p:spPr>
        <p:txBody>
          <a:bodyPr/>
          <a:lstStyle/>
          <a:p>
            <a:fld id="{04EB1106-80F2-4B24-A856-6B26B8068233}" type="slidenum">
              <a:rPr lang="en-GB" altLang="zh-CN"/>
              <a:pPr/>
              <a:t>21</a:t>
            </a:fld>
            <a:endParaRPr lang="en-GB"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zh-CN" altLang="zh-CN" smtClean="0"/>
          </a:p>
        </p:txBody>
      </p:sp>
      <p:sp>
        <p:nvSpPr>
          <p:cNvPr id="88068"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88069" name="Slide Number Placeholder 4"/>
          <p:cNvSpPr>
            <a:spLocks noGrp="1"/>
          </p:cNvSpPr>
          <p:nvPr>
            <p:ph type="sldNum" sz="quarter" idx="5"/>
          </p:nvPr>
        </p:nvSpPr>
        <p:spPr>
          <a:noFill/>
        </p:spPr>
        <p:txBody>
          <a:bodyPr/>
          <a:lstStyle/>
          <a:p>
            <a:fld id="{87F7D66A-CD1B-477C-AF7C-FB6848176D17}" type="slidenum">
              <a:rPr lang="en-GB" altLang="zh-CN"/>
              <a:pPr/>
              <a:t>22</a:t>
            </a:fld>
            <a:endParaRPr lang="en-GB"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zh-CN" altLang="zh-CN" smtClean="0"/>
          </a:p>
        </p:txBody>
      </p:sp>
      <p:sp>
        <p:nvSpPr>
          <p:cNvPr id="70660"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70661" name="Slide Number Placeholder 4"/>
          <p:cNvSpPr>
            <a:spLocks noGrp="1"/>
          </p:cNvSpPr>
          <p:nvPr>
            <p:ph type="sldNum" sz="quarter" idx="5"/>
          </p:nvPr>
        </p:nvSpPr>
        <p:spPr>
          <a:noFill/>
        </p:spPr>
        <p:txBody>
          <a:bodyPr/>
          <a:lstStyle/>
          <a:p>
            <a:fld id="{95BF05CE-FD98-4D9B-BC91-60E4A8D9099B}" type="slidenum">
              <a:rPr lang="en-GB" altLang="zh-CN"/>
              <a:pPr/>
              <a:t>2</a:t>
            </a:fld>
            <a:endParaRPr lang="en-GB"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583FFE8-A525-4228-BB1F-AE8E375DEBB3}" type="slidenum">
              <a:rPr lang="en-GB" altLang="zh-CN"/>
              <a:pPr/>
              <a:t>23</a:t>
            </a:fld>
            <a:endParaRPr lang="en-GB" altLang="zh-CN"/>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zh-CN" altLang="zh-CN" sz="1000" smtClean="0"/>
          </a:p>
        </p:txBody>
      </p:sp>
      <p:sp>
        <p:nvSpPr>
          <p:cNvPr id="89093"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0C900D8-89AA-404B-9ABF-38A2EE060843}" type="slidenum">
              <a:rPr lang="en-GB" altLang="zh-CN"/>
              <a:pPr/>
              <a:t>24</a:t>
            </a:fld>
            <a:endParaRPr lang="en-GB" altLang="zh-CN"/>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altLang="zh-CN" smtClean="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CFE43F1-187A-4D19-BA6C-6A84A651BFFB}" type="slidenum">
              <a:rPr lang="en-GB" altLang="zh-CN"/>
              <a:pPr/>
              <a:t>25</a:t>
            </a:fld>
            <a:endParaRPr lang="en-GB" altLang="zh-CN"/>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altLang="zh-CN" smtClean="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tLang="zh-CN" smtClean="0">
              <a:solidFill>
                <a:srgbClr val="ED1A3B"/>
              </a:solidFill>
              <a:ea typeface="MS PGothic" pitchFamily="34" charset="-128"/>
            </a:endParaRPr>
          </a:p>
        </p:txBody>
      </p:sp>
      <p:sp>
        <p:nvSpPr>
          <p:cNvPr id="92164" name="Slide Number Placeholder 3"/>
          <p:cNvSpPr>
            <a:spLocks noGrp="1"/>
          </p:cNvSpPr>
          <p:nvPr>
            <p:ph type="sldNum" sz="quarter" idx="5"/>
          </p:nvPr>
        </p:nvSpPr>
        <p:spPr>
          <a:noFill/>
        </p:spPr>
        <p:txBody>
          <a:bodyPr/>
          <a:lstStyle/>
          <a:p>
            <a:fld id="{19237C73-B7F6-4D3A-9838-ADB587FB3C87}" type="slidenum">
              <a:rPr lang="en-GB" altLang="zh-CN"/>
              <a:pPr/>
              <a:t>26</a:t>
            </a:fld>
            <a:endParaRPr lang="en-GB"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ltLang="zh-CN" smtClean="0">
              <a:ea typeface="MS PGothic" pitchFamily="34" charset="-128"/>
            </a:endParaRPr>
          </a:p>
        </p:txBody>
      </p:sp>
      <p:sp>
        <p:nvSpPr>
          <p:cNvPr id="93188" name="Slide Number Placeholder 3"/>
          <p:cNvSpPr>
            <a:spLocks noGrp="1"/>
          </p:cNvSpPr>
          <p:nvPr>
            <p:ph type="sldNum" sz="quarter" idx="5"/>
          </p:nvPr>
        </p:nvSpPr>
        <p:spPr>
          <a:noFill/>
        </p:spPr>
        <p:txBody>
          <a:bodyPr/>
          <a:lstStyle/>
          <a:p>
            <a:fld id="{25EB9F37-1773-4634-9543-4AE053C8B617}" type="slidenum">
              <a:rPr lang="en-GB" altLang="zh-CN"/>
              <a:pPr/>
              <a:t>27</a:t>
            </a:fld>
            <a:endParaRPr lang="en-GB"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2FAE29E-C8D9-4679-A906-0B8E40335CB5}" type="slidenum">
              <a:rPr lang="en-GB" altLang="zh-CN"/>
              <a:pPr/>
              <a:t>28</a:t>
            </a:fld>
            <a:endParaRPr lang="en-GB" altLang="zh-CN"/>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altLang="zh-CN" smtClean="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zh-CN" altLang="zh-CN" smtClean="0"/>
          </a:p>
        </p:txBody>
      </p:sp>
      <p:sp>
        <p:nvSpPr>
          <p:cNvPr id="95236"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95237" name="Slide Number Placeholder 4"/>
          <p:cNvSpPr>
            <a:spLocks noGrp="1"/>
          </p:cNvSpPr>
          <p:nvPr>
            <p:ph type="sldNum" sz="quarter" idx="5"/>
          </p:nvPr>
        </p:nvSpPr>
        <p:spPr>
          <a:noFill/>
        </p:spPr>
        <p:txBody>
          <a:bodyPr/>
          <a:lstStyle/>
          <a:p>
            <a:fld id="{35FC1B50-0315-4188-A96F-CE8045AB1953}" type="slidenum">
              <a:rPr lang="en-GB" altLang="zh-CN"/>
              <a:pPr/>
              <a:t>29</a:t>
            </a:fld>
            <a:endParaRPr lang="en-GB"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zh-CN" altLang="zh-CN" smtClean="0"/>
          </a:p>
        </p:txBody>
      </p:sp>
      <p:sp>
        <p:nvSpPr>
          <p:cNvPr id="96260"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96261" name="Slide Number Placeholder 4"/>
          <p:cNvSpPr>
            <a:spLocks noGrp="1"/>
          </p:cNvSpPr>
          <p:nvPr>
            <p:ph type="sldNum" sz="quarter" idx="5"/>
          </p:nvPr>
        </p:nvSpPr>
        <p:spPr>
          <a:noFill/>
        </p:spPr>
        <p:txBody>
          <a:bodyPr/>
          <a:lstStyle/>
          <a:p>
            <a:fld id="{579B9577-2E56-412A-8FA7-B0F65BBE0405}" type="slidenum">
              <a:rPr lang="en-GB" altLang="zh-CN"/>
              <a:pPr/>
              <a:t>30</a:t>
            </a:fld>
            <a:endParaRPr lang="en-GB"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2144508-33EA-4E3E-B8CB-A3F9A3D8AF5D}" type="slidenum">
              <a:rPr lang="en-US" altLang="zh-CN"/>
              <a:pPr/>
              <a:t>31</a:t>
            </a:fld>
            <a:endParaRPr lang="en-US" altLang="zh-CN"/>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GB" altLang="zh-CN" smtClean="0"/>
              <a:t>1st - we needed a brand strategy which was, differentiated, relevant, credible and sustainable -  </a:t>
            </a:r>
          </a:p>
          <a:p>
            <a:r>
              <a:rPr lang="en-GB" altLang="zh-CN" smtClean="0"/>
              <a:t>different from our competitors – </a:t>
            </a:r>
          </a:p>
          <a:p>
            <a:r>
              <a:rPr lang="en-GB" altLang="zh-CN" smtClean="0"/>
              <a:t>relevant to our customers – </a:t>
            </a:r>
          </a:p>
          <a:p>
            <a:r>
              <a:rPr lang="en-GB" altLang="zh-CN" smtClean="0"/>
              <a:t>credible to us and </a:t>
            </a:r>
          </a:p>
          <a:p>
            <a:r>
              <a:rPr lang="en-GB" altLang="zh-CN" smtClean="0"/>
              <a:t>sustainable over time</a:t>
            </a:r>
          </a:p>
          <a:p>
            <a:endParaRPr lang="en-GB"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GB" altLang="zh-CN" smtClean="0"/>
              <a:t>Therefore we needed to get a firm base of information and understanding upon which to start</a:t>
            </a:r>
          </a:p>
          <a:p>
            <a:endParaRPr lang="en-GB" altLang="zh-CN" smtClean="0"/>
          </a:p>
          <a:p>
            <a:r>
              <a:rPr lang="en-GB" altLang="zh-CN" smtClean="0"/>
              <a:t>We did this by carrying out relevant research.</a:t>
            </a:r>
          </a:p>
          <a:p>
            <a:endParaRPr lang="en-GB" altLang="zh-CN" smtClean="0"/>
          </a:p>
          <a:p>
            <a:r>
              <a:rPr lang="en-GB" altLang="zh-CN" smtClean="0"/>
              <a:t>Research was key - desk research, market research and interviewing  analysts, recruiters, clients - and you, both Partners and employees.</a:t>
            </a:r>
          </a:p>
          <a:p>
            <a:endParaRPr lang="en-GB" altLang="zh-CN" smtClean="0"/>
          </a:p>
          <a:p>
            <a:r>
              <a:rPr lang="en-GB" altLang="zh-CN" smtClean="0"/>
              <a:t> It is hugely important that the process of brand strategy development involved as many BDO people as possible, and we made great efforts to make it so.</a:t>
            </a:r>
            <a:endParaRPr lang="en-US" altLang="zh-CN" smtClean="0"/>
          </a:p>
          <a:p>
            <a:endParaRPr lang="en-GB" altLang="zh-CN" smtClean="0"/>
          </a:p>
        </p:txBody>
      </p:sp>
      <p:sp>
        <p:nvSpPr>
          <p:cNvPr id="98308"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98309" name="Slide Number Placeholder 4"/>
          <p:cNvSpPr>
            <a:spLocks noGrp="1"/>
          </p:cNvSpPr>
          <p:nvPr>
            <p:ph type="sldNum" sz="quarter" idx="5"/>
          </p:nvPr>
        </p:nvSpPr>
        <p:spPr>
          <a:noFill/>
        </p:spPr>
        <p:txBody>
          <a:bodyPr/>
          <a:lstStyle/>
          <a:p>
            <a:fld id="{B17FE91D-4072-4955-93F3-447335591A54}" type="slidenum">
              <a:rPr lang="en-GB" altLang="zh-CN"/>
              <a:pPr/>
              <a:t>32</a:t>
            </a:fld>
            <a:endParaRPr lang="en-GB"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2D99F50-5A3B-4D3E-9036-C5F417F7D22E}" type="slidenum">
              <a:rPr lang="en-GB" altLang="zh-CN"/>
              <a:pPr/>
              <a:t>3</a:t>
            </a:fld>
            <a:endParaRPr lang="en-GB"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lnSpc>
                <a:spcPct val="90000"/>
              </a:lnSpc>
            </a:pPr>
            <a:endParaRPr lang="en-US" altLang="zh-CN" smtClean="0"/>
          </a:p>
          <a:p>
            <a:pPr eaLnBrk="1" hangingPunct="1">
              <a:lnSpc>
                <a:spcPct val="90000"/>
              </a:lnSpc>
            </a:pPr>
            <a:endParaRPr lang="en-US" altLang="zh-CN" smtClean="0"/>
          </a:p>
          <a:p>
            <a:pPr eaLnBrk="1" hangingPunct="1">
              <a:lnSpc>
                <a:spcPct val="90000"/>
              </a:lnSpc>
            </a:pPr>
            <a:endParaRPr lang="en-US" altLang="zh-CN" smtClean="0"/>
          </a:p>
        </p:txBody>
      </p:sp>
      <p:sp>
        <p:nvSpPr>
          <p:cNvPr id="71685"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E9E2E40-A1C5-405B-8E5F-0430F1285909}" type="slidenum">
              <a:rPr lang="en-GB" altLang="zh-CN"/>
              <a:pPr/>
              <a:t>33</a:t>
            </a:fld>
            <a:endParaRPr lang="en-GB" altLang="zh-CN"/>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342900" lvl="1" indent="-342900" eaLnBrk="1" hangingPunct="1">
              <a:spcBef>
                <a:spcPts val="600"/>
              </a:spcBef>
              <a:buFontTx/>
              <a:buChar char="•"/>
            </a:pPr>
            <a:r>
              <a:rPr lang="en-GB" altLang="zh-CN" sz="1000" smtClean="0"/>
              <a:t>Our brand strategy is based on 3 elements: </a:t>
            </a:r>
          </a:p>
          <a:p>
            <a:pPr marL="647700" lvl="2" indent="-342900" eaLnBrk="1" hangingPunct="1">
              <a:spcBef>
                <a:spcPts val="600"/>
              </a:spcBef>
              <a:buFontTx/>
              <a:buChar char="•"/>
            </a:pPr>
            <a:r>
              <a:rPr lang="en-GB" altLang="zh-CN" sz="1000" smtClean="0"/>
              <a:t>BDO, our competitors, our clients</a:t>
            </a:r>
          </a:p>
          <a:p>
            <a:pPr algn="just"/>
            <a:r>
              <a:rPr lang="en-GB" altLang="zh-CN" sz="1000" smtClean="0"/>
              <a:t>But at the heart of a successful brand strategy is the simple idea of maximising the distance between us and our competitors, i.e. building differentiation, </a:t>
            </a:r>
          </a:p>
          <a:p>
            <a:pPr algn="just"/>
            <a:r>
              <a:rPr lang="en-GB" altLang="zh-CN" sz="1000" smtClean="0"/>
              <a:t>and at the same time minimising the distance between us and our clients i.e. increasing our relevance to them.  </a:t>
            </a:r>
          </a:p>
          <a:p>
            <a:pPr marL="342900" lvl="1" indent="-342900" eaLnBrk="1" hangingPunct="1">
              <a:spcBef>
                <a:spcPts val="600"/>
              </a:spcBef>
            </a:pPr>
            <a:r>
              <a:rPr lang="en-GB" altLang="zh-CN" sz="1000" smtClean="0"/>
              <a:t>Relevance is a key driver of revenue - but differentiation is a significantly stronger driver of revenue</a:t>
            </a:r>
          </a:p>
          <a:p>
            <a:pPr marL="342900" lvl="1" indent="-342900" eaLnBrk="1" hangingPunct="1">
              <a:spcBef>
                <a:spcPts val="600"/>
              </a:spcBef>
            </a:pPr>
            <a:r>
              <a:rPr lang="en-GB" altLang="zh-CN" sz="1000" smtClean="0"/>
              <a:t>When BDO’s relevance and differentiation are significantly increased, our revenue growth is strongest</a:t>
            </a:r>
          </a:p>
          <a:p>
            <a:pPr algn="just"/>
            <a:r>
              <a:rPr lang="en-GB" altLang="zh-CN" sz="1000" smtClean="0"/>
              <a:t>That is, successful brand strategy is all about relevant differentiation.</a:t>
            </a:r>
          </a:p>
          <a:p>
            <a:pPr eaLnBrk="1" hangingPunct="1">
              <a:lnSpc>
                <a:spcPct val="90000"/>
              </a:lnSpc>
            </a:pPr>
            <a:endParaRPr lang="en-US" altLang="zh-CN" sz="10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5A7C301-086D-4AF6-8A64-FC0CA03D7C9E}" type="slidenum">
              <a:rPr lang="en-GB" altLang="zh-CN"/>
              <a:pPr/>
              <a:t>34</a:t>
            </a:fld>
            <a:endParaRPr lang="en-GB" altLang="zh-CN"/>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altLang="zh-CN" smtClean="0"/>
              <a:t>We need a global brand for a number of reasons</a:t>
            </a:r>
          </a:p>
          <a:p>
            <a:endParaRPr lang="en-US" altLang="zh-CN" smtClean="0"/>
          </a:p>
          <a:p>
            <a:r>
              <a:rPr lang="en-US" altLang="zh-CN" smtClean="0"/>
              <a:t>Firstly strategic market requirements - what our customer and especially our larger customers are asking us to be and do</a:t>
            </a:r>
          </a:p>
          <a:p>
            <a:endParaRPr lang="en-US" altLang="zh-CN" smtClean="0"/>
          </a:p>
          <a:p>
            <a:r>
              <a:rPr lang="en-US" altLang="zh-CN" smtClean="0"/>
              <a:t>Secondly to recruit and retain the best people</a:t>
            </a:r>
          </a:p>
          <a:p>
            <a:endParaRPr lang="en-US" altLang="zh-CN" smtClean="0"/>
          </a:p>
          <a:p>
            <a:r>
              <a:rPr lang="en-US" altLang="zh-CN" smtClean="0"/>
              <a:t>Thirdly voices from the network - What BDO Partners and employees are telling us they want from BDO</a:t>
            </a:r>
          </a:p>
          <a:p>
            <a:endParaRPr lang="en-US" altLang="zh-CN" smtClean="0"/>
          </a:p>
          <a:p>
            <a:r>
              <a:rPr lang="en-US" altLang="zh-CN" smtClean="0"/>
              <a:t>And ultimately to grow</a:t>
            </a:r>
          </a:p>
          <a:p>
            <a:pPr eaLnBrk="1" hangingPunct="1">
              <a:lnSpc>
                <a:spcPct val="90000"/>
              </a:lnSpc>
            </a:pPr>
            <a:endParaRPr lang="en-US" altLang="zh-CN" sz="1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E153415-3D13-412F-8783-FF5C1704DA05}" type="slidenum">
              <a:rPr lang="en-US" altLang="zh-CN"/>
              <a:pPr/>
              <a:t>35</a:t>
            </a:fld>
            <a:endParaRPr lang="en-US" altLang="zh-CN"/>
          </a:p>
        </p:txBody>
      </p:sp>
      <p:sp>
        <p:nvSpPr>
          <p:cNvPr id="101379" name="Rectangle 2"/>
          <p:cNvSpPr>
            <a:spLocks noGrp="1" noRot="1" noChangeAspect="1" noChangeArrowheads="1" noTextEdit="1"/>
          </p:cNvSpPr>
          <p:nvPr>
            <p:ph type="sldImg"/>
          </p:nvPr>
        </p:nvSpPr>
        <p:spPr>
          <a:xfrm>
            <a:off x="1206500" y="704850"/>
            <a:ext cx="4700588" cy="3524250"/>
          </a:xfrm>
          <a:solidFill>
            <a:srgbClr val="FFFFFF"/>
          </a:solidFill>
          <a:ln/>
        </p:spPr>
      </p:sp>
      <p:sp>
        <p:nvSpPr>
          <p:cNvPr id="101380" name="Rectangle 3"/>
          <p:cNvSpPr>
            <a:spLocks noGrp="1" noChangeArrowheads="1"/>
          </p:cNvSpPr>
          <p:nvPr>
            <p:ph type="body" idx="1"/>
          </p:nvPr>
        </p:nvSpPr>
        <p:spPr>
          <a:xfrm>
            <a:off x="947738" y="4464050"/>
            <a:ext cx="5216525" cy="4229100"/>
          </a:xfrm>
          <a:solidFill>
            <a:srgbClr val="FFFFFF"/>
          </a:solidFill>
          <a:ln>
            <a:solidFill>
              <a:srgbClr val="000000"/>
            </a:solidFill>
          </a:ln>
        </p:spPr>
        <p:txBody>
          <a:bodyPr/>
          <a:lstStyle/>
          <a:p>
            <a:pPr algn="just"/>
            <a:r>
              <a:rPr lang="en-GB" altLang="zh-CN" smtClean="0"/>
              <a:t>FRANS</a:t>
            </a:r>
          </a:p>
          <a:p>
            <a:pPr algn="just"/>
            <a:endParaRPr lang="en-GB" altLang="zh-CN" smtClean="0"/>
          </a:p>
          <a:p>
            <a:pPr algn="just"/>
            <a:r>
              <a:rPr lang="en-GB" altLang="zh-CN" smtClean="0"/>
              <a:t>Because of market expectations. Continually developing and becoming more demanding – you don’t need telling…</a:t>
            </a:r>
          </a:p>
          <a:p>
            <a:pPr algn="just"/>
            <a:endParaRPr lang="en-GB" altLang="zh-CN" smtClean="0"/>
          </a:p>
          <a:p>
            <a:pPr algn="just"/>
            <a:r>
              <a:rPr lang="en-GB" altLang="zh-CN" smtClean="0"/>
              <a:t>All clients, multinational in particular, expect their accounting firms – indeed all their advisers - to have not only a global presence, but a coherent global image and reputation</a:t>
            </a:r>
          </a:p>
          <a:p>
            <a:pPr algn="just"/>
            <a:endParaRPr lang="en-GB" altLang="zh-CN" smtClean="0"/>
          </a:p>
          <a:p>
            <a:pPr algn="just"/>
            <a:r>
              <a:rPr lang="en-GB" altLang="zh-CN" smtClean="0"/>
              <a:t>They also expect consistent service delivery - world wide basis, not just locally</a:t>
            </a:r>
          </a:p>
          <a:p>
            <a:pPr algn="just"/>
            <a:endParaRPr lang="en-GB" altLang="zh-CN" smtClean="0"/>
          </a:p>
          <a:p>
            <a:pPr algn="just"/>
            <a:r>
              <a:rPr lang="en-GB" altLang="zh-CN" smtClean="0"/>
              <a:t>AND, nowadays,  we even have to demonstrate a global reputation if we are to make the best of our </a:t>
            </a:r>
            <a:r>
              <a:rPr lang="en-GB" altLang="zh-CN" i="1" smtClean="0"/>
              <a:t>local</a:t>
            </a:r>
            <a:r>
              <a:rPr lang="en-GB" altLang="zh-CN" smtClean="0"/>
              <a:t> opportunities. The global brand will open doors locally. Secondly….</a:t>
            </a:r>
          </a:p>
          <a:p>
            <a:pPr algn="just"/>
            <a:endParaRPr lang="en-GB" altLang="zh-CN" smtClean="0"/>
          </a:p>
          <a:p>
            <a:endParaRPr lang="en-GB"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75EFD5C-029C-4B1E-AB82-48E2A52469B6}" type="slidenum">
              <a:rPr lang="en-US" altLang="zh-CN"/>
              <a:pPr/>
              <a:t>36</a:t>
            </a:fld>
            <a:endParaRPr lang="en-US" altLang="zh-CN"/>
          </a:p>
        </p:txBody>
      </p:sp>
      <p:sp>
        <p:nvSpPr>
          <p:cNvPr id="102403" name="Rectangle 2"/>
          <p:cNvSpPr>
            <a:spLocks noGrp="1" noRot="1" noChangeAspect="1" noChangeArrowheads="1" noTextEdit="1"/>
          </p:cNvSpPr>
          <p:nvPr>
            <p:ph type="sldImg"/>
          </p:nvPr>
        </p:nvSpPr>
        <p:spPr>
          <a:xfrm>
            <a:off x="1206500" y="704850"/>
            <a:ext cx="4700588" cy="3524250"/>
          </a:xfrm>
          <a:solidFill>
            <a:srgbClr val="FFFFFF"/>
          </a:solidFill>
          <a:ln/>
        </p:spPr>
      </p:sp>
      <p:sp>
        <p:nvSpPr>
          <p:cNvPr id="102404" name="Rectangle 3"/>
          <p:cNvSpPr>
            <a:spLocks noGrp="1" noChangeArrowheads="1"/>
          </p:cNvSpPr>
          <p:nvPr>
            <p:ph type="body" idx="1"/>
          </p:nvPr>
        </p:nvSpPr>
        <p:spPr>
          <a:xfrm>
            <a:off x="947738" y="4464050"/>
            <a:ext cx="5216525" cy="4229100"/>
          </a:xfrm>
          <a:solidFill>
            <a:srgbClr val="FFFFFF"/>
          </a:solidFill>
          <a:ln>
            <a:solidFill>
              <a:srgbClr val="000000"/>
            </a:solidFill>
          </a:ln>
        </p:spPr>
        <p:txBody>
          <a:bodyPr/>
          <a:lstStyle/>
          <a:p>
            <a:pPr algn="just"/>
            <a:r>
              <a:rPr lang="en-GB" altLang="zh-CN" smtClean="0">
                <a:latin typeface="Bodoni BE Regular"/>
              </a:rPr>
              <a:t>FRANS</a:t>
            </a:r>
          </a:p>
          <a:p>
            <a:pPr algn="just"/>
            <a:endParaRPr lang="en-GB" altLang="zh-CN" smtClean="0">
              <a:latin typeface="Bodoni BE Regular"/>
            </a:endParaRPr>
          </a:p>
          <a:p>
            <a:pPr algn="just"/>
            <a:r>
              <a:rPr lang="en-GB" altLang="zh-CN" smtClean="0">
                <a:latin typeface="Bodoni BE Regular"/>
              </a:rPr>
              <a:t>Recruitment issues. A global brand without doubt helps to build a better working environment – accountancy business is about 3 things:  people, people and people.  </a:t>
            </a:r>
          </a:p>
          <a:p>
            <a:pPr algn="just"/>
            <a:endParaRPr lang="en-GB" altLang="zh-CN" smtClean="0">
              <a:latin typeface="Bodoni BE Regular"/>
            </a:endParaRPr>
          </a:p>
          <a:p>
            <a:pPr algn="just"/>
            <a:r>
              <a:rPr lang="en-GB" altLang="zh-CN" smtClean="0">
                <a:latin typeface="Bodoni BE Regular"/>
              </a:rPr>
              <a:t>In fact, no professional services organisation can hope to thrive without attracting and </a:t>
            </a:r>
            <a:r>
              <a:rPr lang="en-GB" altLang="zh-CN" i="1" smtClean="0">
                <a:latin typeface="Bodoni BE Regular"/>
              </a:rPr>
              <a:t>keeping</a:t>
            </a:r>
            <a:r>
              <a:rPr lang="en-GB" altLang="zh-CN" smtClean="0">
                <a:latin typeface="Bodoni BE Regular"/>
              </a:rPr>
              <a:t> the most able people in the market place. </a:t>
            </a:r>
          </a:p>
          <a:p>
            <a:pPr algn="just"/>
            <a:endParaRPr lang="en-GB" altLang="zh-CN" smtClean="0">
              <a:latin typeface="Bodoni BE Regular"/>
            </a:endParaRPr>
          </a:p>
          <a:p>
            <a:pPr algn="just"/>
            <a:r>
              <a:rPr lang="en-GB" altLang="zh-CN" smtClean="0">
                <a:latin typeface="Bodoni BE Regular"/>
              </a:rPr>
              <a:t>Recruitment and retention therefore has to be one of our strategic objectives, and a global brand </a:t>
            </a:r>
            <a:r>
              <a:rPr lang="en-GB" altLang="zh-CN" i="1" smtClean="0">
                <a:latin typeface="Bodoni BE Regular"/>
              </a:rPr>
              <a:t>will</a:t>
            </a:r>
            <a:r>
              <a:rPr lang="en-GB" altLang="zh-CN" smtClean="0">
                <a:latin typeface="Bodoni BE Regular"/>
              </a:rPr>
              <a:t> attract talented employees – the sort who take pride in their work, are passionate about it. </a:t>
            </a:r>
          </a:p>
          <a:p>
            <a:pPr algn="just"/>
            <a:endParaRPr lang="en-GB" altLang="zh-CN" smtClean="0">
              <a:latin typeface="Bodoni BE Regular"/>
            </a:endParaRPr>
          </a:p>
          <a:p>
            <a:pPr algn="just"/>
            <a:r>
              <a:rPr lang="en-GB" altLang="zh-CN" smtClean="0">
                <a:latin typeface="Bodoni BE Regular"/>
              </a:rPr>
              <a:t>A strong brand also encourages individuals to develop their skills and careers – which will grow and stretch the business – and ultimately fulfil their needs, and those of their clients.</a:t>
            </a:r>
          </a:p>
          <a:p>
            <a:pPr algn="just"/>
            <a:endParaRPr lang="en-GB" altLang="zh-CN" smtClean="0">
              <a:latin typeface="Bodoni BE Regular"/>
            </a:endParaRPr>
          </a:p>
          <a:p>
            <a:pPr algn="just"/>
            <a:endParaRPr lang="en-GB" altLang="zh-CN" smtClean="0">
              <a:latin typeface="Bodoni BE Regular"/>
            </a:endParaRPr>
          </a:p>
          <a:p>
            <a:pPr algn="just"/>
            <a:endParaRPr lang="en-GB" altLang="zh-CN" smtClean="0">
              <a:latin typeface="Bodoni BE Regular"/>
            </a:endParaRPr>
          </a:p>
          <a:p>
            <a:endParaRPr lang="en-US"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B70DD76-2ED5-45E1-B934-D4CED97C58B8}" type="slidenum">
              <a:rPr lang="en-US" altLang="zh-CN"/>
              <a:pPr/>
              <a:t>37</a:t>
            </a:fld>
            <a:endParaRPr lang="en-US" altLang="zh-CN"/>
          </a:p>
        </p:txBody>
      </p:sp>
      <p:sp>
        <p:nvSpPr>
          <p:cNvPr id="103427" name="Rectangle 2"/>
          <p:cNvSpPr>
            <a:spLocks noGrp="1" noRot="1" noChangeAspect="1" noChangeArrowheads="1" noTextEdit="1"/>
          </p:cNvSpPr>
          <p:nvPr>
            <p:ph type="sldImg"/>
          </p:nvPr>
        </p:nvSpPr>
        <p:spPr>
          <a:xfrm>
            <a:off x="1206500" y="704850"/>
            <a:ext cx="4700588" cy="3524250"/>
          </a:xfrm>
          <a:solidFill>
            <a:srgbClr val="FFFFFF"/>
          </a:solidFill>
          <a:ln/>
        </p:spPr>
      </p:sp>
      <p:sp>
        <p:nvSpPr>
          <p:cNvPr id="103428" name="Rectangle 3"/>
          <p:cNvSpPr>
            <a:spLocks noGrp="1" noChangeArrowheads="1"/>
          </p:cNvSpPr>
          <p:nvPr>
            <p:ph type="body" idx="1"/>
          </p:nvPr>
        </p:nvSpPr>
        <p:spPr>
          <a:xfrm>
            <a:off x="947738" y="4464050"/>
            <a:ext cx="5216525" cy="4229100"/>
          </a:xfrm>
          <a:solidFill>
            <a:srgbClr val="FFFFFF"/>
          </a:solidFill>
          <a:ln>
            <a:solidFill>
              <a:srgbClr val="000000"/>
            </a:solidFill>
          </a:ln>
        </p:spPr>
        <p:txBody>
          <a:bodyPr/>
          <a:lstStyle/>
          <a:p>
            <a:pPr algn="just"/>
            <a:r>
              <a:rPr lang="en-GB" altLang="zh-CN" smtClean="0"/>
              <a:t>BDO’s Partners and employees want a stronger global brand.</a:t>
            </a:r>
          </a:p>
          <a:p>
            <a:pPr algn="just"/>
            <a:endParaRPr lang="en-GB" altLang="zh-CN" smtClean="0"/>
          </a:p>
          <a:p>
            <a:pPr algn="just"/>
            <a:r>
              <a:rPr lang="en-GB" altLang="zh-CN" smtClean="0"/>
              <a:t>Throughout all our research everybody canvassed wanted to work for an accountancy network with a stronger international reputation. </a:t>
            </a:r>
          </a:p>
          <a:p>
            <a:pPr algn="just"/>
            <a:endParaRPr lang="en-GB" altLang="zh-CN" smtClean="0"/>
          </a:p>
          <a:p>
            <a:pPr algn="just"/>
            <a:r>
              <a:rPr lang="en-GB" altLang="zh-CN" smtClean="0"/>
              <a:t>Finally, and most obviously…</a:t>
            </a:r>
          </a:p>
          <a:p>
            <a:pPr algn="just"/>
            <a:endParaRPr lang="en-GB" altLang="zh-CN" smtClean="0"/>
          </a:p>
          <a:p>
            <a:pPr algn="just"/>
            <a:r>
              <a:rPr lang="en-GB" altLang="zh-CN" smtClean="0"/>
              <a:t>A global brand can help us grow.  </a:t>
            </a:r>
          </a:p>
          <a:p>
            <a:pPr algn="just"/>
            <a:endParaRPr lang="en-GB" altLang="zh-CN" smtClean="0"/>
          </a:p>
          <a:p>
            <a:pPr algn="just"/>
            <a:r>
              <a:rPr lang="en-GB" altLang="zh-CN" smtClean="0"/>
              <a:t>Since 2004 our international referrals have grown from 5% to </a:t>
            </a:r>
            <a:r>
              <a:rPr lang="en-GB" altLang="zh-CN" smtClean="0">
                <a:solidFill>
                  <a:srgbClr val="ED1A3B"/>
                </a:solidFill>
              </a:rPr>
              <a:t>??</a:t>
            </a:r>
          </a:p>
          <a:p>
            <a:pPr algn="just"/>
            <a:endParaRPr lang="en-GB" altLang="zh-CN" smtClean="0"/>
          </a:p>
          <a:p>
            <a:pPr algn="just"/>
            <a:r>
              <a:rPr lang="en-GB" altLang="zh-CN" smtClean="0"/>
              <a:t>And a global brand can help us obtain more international and trans-national work from existing clients - improving our overall share of our international clients’ business.</a:t>
            </a:r>
          </a:p>
          <a:p>
            <a:pPr algn="just"/>
            <a:endParaRPr lang="en-GB" altLang="zh-CN" smtClean="0">
              <a:latin typeface="Bodoni BE Regular"/>
            </a:endParaRPr>
          </a:p>
          <a:p>
            <a:pPr algn="just"/>
            <a:endParaRPr lang="en-GB" altLang="zh-CN" smtClean="0">
              <a:latin typeface="Bodoni BE Regular"/>
            </a:endParaRPr>
          </a:p>
          <a:p>
            <a:endParaRPr lang="en-US"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47CCB6C-47F9-4EA0-A4E1-2976291F8232}" type="slidenum">
              <a:rPr lang="en-GB" altLang="zh-CN"/>
              <a:pPr/>
              <a:t>38</a:t>
            </a:fld>
            <a:endParaRPr lang="en-GB" altLang="zh-CN"/>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lnSpc>
                <a:spcPct val="90000"/>
              </a:lnSpc>
            </a:pPr>
            <a:endParaRPr lang="en-US" altLang="zh-CN" smtClean="0"/>
          </a:p>
          <a:p>
            <a:pPr eaLnBrk="1" hangingPunct="1">
              <a:lnSpc>
                <a:spcPct val="90000"/>
              </a:lnSpc>
            </a:pPr>
            <a:endParaRPr lang="en-US" altLang="zh-CN" smtClean="0"/>
          </a:p>
        </p:txBody>
      </p:sp>
      <p:sp>
        <p:nvSpPr>
          <p:cNvPr id="104453"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A1EA957-9EB7-495B-A4E9-61C90616670F}" type="slidenum">
              <a:rPr lang="en-GB" altLang="zh-CN"/>
              <a:pPr/>
              <a:t>39</a:t>
            </a:fld>
            <a:endParaRPr lang="en-GB" altLang="zh-CN"/>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lnSpc>
                <a:spcPct val="90000"/>
              </a:lnSpc>
            </a:pPr>
            <a:endParaRPr lang="en-US"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4303538-69C5-4768-8BE7-86410B7BEEC3}" type="slidenum">
              <a:rPr lang="en-GB" altLang="zh-CN"/>
              <a:pPr/>
              <a:t>40</a:t>
            </a:fld>
            <a:endParaRPr lang="en-GB" altLang="zh-CN"/>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lnSpc>
                <a:spcPct val="90000"/>
              </a:lnSpc>
            </a:pPr>
            <a:endParaRPr lang="en-US"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CDF63E6-26A9-489C-BEAE-785BB5D75433}" type="slidenum">
              <a:rPr lang="en-GB" altLang="zh-CN"/>
              <a:pPr/>
              <a:t>41</a:t>
            </a:fld>
            <a:endParaRPr lang="en-GB" altLang="zh-CN"/>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lnSpc>
                <a:spcPct val="90000"/>
              </a:lnSpc>
            </a:pPr>
            <a:endParaRPr lang="en-US"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CAA5A84-5D5F-4895-9817-A168862EC5C4}" type="slidenum">
              <a:rPr lang="en-GB" altLang="zh-CN"/>
              <a:pPr/>
              <a:t>42</a:t>
            </a:fld>
            <a:endParaRPr lang="en-GB" altLang="zh-CN"/>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lnSpc>
                <a:spcPct val="90000"/>
              </a:lnSpc>
            </a:pPr>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AD82D81-F5BB-4312-A91E-8F40C41069AA}" type="slidenum">
              <a:rPr lang="en-GB" altLang="zh-CN"/>
              <a:pPr/>
              <a:t>4</a:t>
            </a:fld>
            <a:endParaRPr lang="en-GB" altLang="zh-CN"/>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lnSpc>
                <a:spcPct val="90000"/>
              </a:lnSpc>
            </a:pPr>
            <a:endParaRPr lang="en-US" altLang="zh-CN" smtClean="0"/>
          </a:p>
          <a:p>
            <a:pPr eaLnBrk="1" hangingPunct="1">
              <a:lnSpc>
                <a:spcPct val="90000"/>
              </a:lnSpc>
            </a:pPr>
            <a:endParaRPr lang="en-US" altLang="zh-CN" smtClean="0"/>
          </a:p>
        </p:txBody>
      </p:sp>
      <p:sp>
        <p:nvSpPr>
          <p:cNvPr id="72709"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
        <p:nvSpPr>
          <p:cNvPr id="72710" name="Rectangle 1"/>
          <p:cNvSpPr>
            <a:spLocks noChangeArrowheads="1"/>
          </p:cNvSpPr>
          <p:nvPr/>
        </p:nvSpPr>
        <p:spPr bwMode="auto">
          <a:xfrm>
            <a:off x="711200" y="4483100"/>
            <a:ext cx="5689600" cy="4154488"/>
          </a:xfrm>
          <a:prstGeom prst="rect">
            <a:avLst/>
          </a:prstGeom>
          <a:noFill/>
          <a:ln w="9525">
            <a:noFill/>
            <a:miter lim="800000"/>
            <a:headEnd/>
            <a:tailEnd/>
          </a:ln>
        </p:spPr>
        <p:txBody>
          <a:bodyPr>
            <a:spAutoFit/>
          </a:bodyPr>
          <a:lstStyle/>
          <a:p>
            <a:pPr algn="just"/>
            <a:r>
              <a:rPr lang="en-GB" altLang="zh-CN" sz="1200" b="0">
                <a:solidFill>
                  <a:schemeClr val="tx1"/>
                </a:solidFill>
              </a:rPr>
              <a:t>But brands are just as relevant in the business to business world - be it Accenture, PWC, Deloite or any other B to B brand</a:t>
            </a:r>
          </a:p>
          <a:p>
            <a:pPr algn="just"/>
            <a:endParaRPr lang="en-GB" altLang="zh-CN" sz="1200" b="0">
              <a:solidFill>
                <a:schemeClr val="tx1"/>
              </a:solidFill>
            </a:endParaRPr>
          </a:p>
          <a:p>
            <a:pPr algn="just"/>
            <a:r>
              <a:rPr lang="en-GB" altLang="zh-CN" sz="1200" b="0">
                <a:solidFill>
                  <a:schemeClr val="tx1"/>
                </a:solidFill>
              </a:rPr>
              <a:t>they too encourage trial, command a premium, build preference and engender loyalty</a:t>
            </a:r>
          </a:p>
          <a:p>
            <a:pPr algn="just"/>
            <a:endParaRPr lang="en-GB" altLang="zh-CN" sz="1200" b="0">
              <a:solidFill>
                <a:schemeClr val="tx1"/>
              </a:solidFill>
            </a:endParaRPr>
          </a:p>
          <a:p>
            <a:pPr algn="just"/>
            <a:r>
              <a:rPr lang="en-GB" altLang="zh-CN" sz="1200" b="0">
                <a:solidFill>
                  <a:schemeClr val="tx1"/>
                </a:solidFill>
              </a:rPr>
              <a:t>And  by changing customer or client behaviour in this way - contribute to building a successful business through</a:t>
            </a:r>
          </a:p>
          <a:p>
            <a:pPr algn="just"/>
            <a:endParaRPr lang="en-GB" altLang="zh-CN" sz="1200" b="0">
              <a:solidFill>
                <a:schemeClr val="tx1"/>
              </a:solidFill>
            </a:endParaRPr>
          </a:p>
          <a:p>
            <a:pPr algn="just"/>
            <a:r>
              <a:rPr lang="en-GB" altLang="zh-CN" sz="1200" b="0">
                <a:solidFill>
                  <a:schemeClr val="tx1"/>
                </a:solidFill>
              </a:rPr>
              <a:t>Increased market share </a:t>
            </a:r>
          </a:p>
          <a:p>
            <a:pPr algn="just"/>
            <a:r>
              <a:rPr lang="en-GB" altLang="zh-CN" sz="1200" b="0">
                <a:solidFill>
                  <a:schemeClr val="tx1"/>
                </a:solidFill>
              </a:rPr>
              <a:t>Reduced risk</a:t>
            </a:r>
          </a:p>
          <a:p>
            <a:pPr algn="just"/>
            <a:r>
              <a:rPr lang="en-GB" altLang="zh-CN" sz="1200" b="0">
                <a:solidFill>
                  <a:schemeClr val="tx1"/>
                </a:solidFill>
              </a:rPr>
              <a:t>Reduced cost of sales</a:t>
            </a:r>
          </a:p>
          <a:p>
            <a:pPr algn="just"/>
            <a:r>
              <a:rPr lang="en-GB" altLang="zh-CN" sz="1200" b="0">
                <a:solidFill>
                  <a:schemeClr val="tx1"/>
                </a:solidFill>
              </a:rPr>
              <a:t>Higher margins </a:t>
            </a:r>
          </a:p>
          <a:p>
            <a:pPr algn="just"/>
            <a:endParaRPr lang="en-GB" altLang="zh-CN" sz="1200" b="0">
              <a:solidFill>
                <a:schemeClr val="tx1"/>
              </a:solidFill>
            </a:endParaRPr>
          </a:p>
          <a:p>
            <a:pPr algn="just"/>
            <a:endParaRPr lang="en-GB" altLang="zh-CN" sz="1200" b="0">
              <a:solidFill>
                <a:schemeClr val="tx1"/>
              </a:solidFill>
            </a:endParaRPr>
          </a:p>
          <a:p>
            <a:pPr algn="just"/>
            <a:r>
              <a:rPr lang="en-GB" altLang="zh-CN" sz="1200" b="0">
                <a:solidFill>
                  <a:schemeClr val="tx1"/>
                </a:solidFill>
              </a:rPr>
              <a:t>If you are in any doubt that brands are key in the business to business world then replace the word ‘</a:t>
            </a:r>
            <a:r>
              <a:rPr lang="en-GB" altLang="zh-CN" sz="1200">
                <a:solidFill>
                  <a:schemeClr val="tx1"/>
                </a:solidFill>
              </a:rPr>
              <a:t>brand</a:t>
            </a:r>
            <a:r>
              <a:rPr lang="en-GB" altLang="zh-CN" sz="1200" b="0">
                <a:solidFill>
                  <a:schemeClr val="tx1"/>
                </a:solidFill>
              </a:rPr>
              <a:t>’ with ‘</a:t>
            </a:r>
            <a:r>
              <a:rPr lang="en-GB" altLang="zh-CN" sz="1200">
                <a:solidFill>
                  <a:schemeClr val="tx1"/>
                </a:solidFill>
              </a:rPr>
              <a:t>reputation</a:t>
            </a:r>
            <a:r>
              <a:rPr lang="en-GB" altLang="zh-CN" sz="1200" b="0">
                <a:solidFill>
                  <a:schemeClr val="tx1"/>
                </a:solidFill>
              </a:rPr>
              <a:t>’.</a:t>
            </a:r>
          </a:p>
          <a:p>
            <a:pPr algn="just"/>
            <a:endParaRPr lang="en-GB" altLang="zh-CN" sz="1200" b="0">
              <a:solidFill>
                <a:schemeClr val="tx1"/>
              </a:solidFill>
            </a:endParaRPr>
          </a:p>
          <a:p>
            <a:pPr algn="just"/>
            <a:r>
              <a:rPr lang="en-GB" altLang="zh-CN" sz="1200" b="0">
                <a:solidFill>
                  <a:schemeClr val="tx1"/>
                </a:solidFill>
              </a:rPr>
              <a:t>Replace the word ‘brand’ with ‘reputation’ and we can see why both client expectations and competitor performance are rising</a:t>
            </a:r>
          </a:p>
          <a:p>
            <a:pPr algn="just"/>
            <a:endParaRPr lang="en-GB" altLang="zh-CN" sz="1200" b="0">
              <a:solidFill>
                <a:schemeClr val="tx1"/>
              </a:solidFill>
            </a:endParaRPr>
          </a:p>
          <a:p>
            <a:pPr algn="just"/>
            <a:endParaRPr lang="en-GB" altLang="zh-CN" sz="1200" b="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73B15A3-E409-491B-B14B-D0142347D9F6}" type="slidenum">
              <a:rPr lang="en-GB" altLang="zh-CN"/>
              <a:pPr/>
              <a:t>43</a:t>
            </a:fld>
            <a:endParaRPr lang="en-GB" altLang="zh-CN"/>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marL="457200" indent="-457200" eaLnBrk="1" hangingPunct="1">
              <a:spcBef>
                <a:spcPts val="1800"/>
              </a:spcBef>
              <a:buFontTx/>
              <a:buChar char="•"/>
            </a:pPr>
            <a:r>
              <a:rPr lang="en-GB" altLang="zh-CN" smtClean="0"/>
              <a:t>Our web sites demonstrate the consistent application of our visual identity, whilst still allowing flexibility and individuality</a:t>
            </a:r>
          </a:p>
          <a:p>
            <a:pPr marL="457200" indent="-457200" eaLnBrk="1" hangingPunct="1">
              <a:lnSpc>
                <a:spcPct val="90000"/>
              </a:lnSpc>
            </a:pPr>
            <a:r>
              <a:rPr lang="en-US" altLang="zh-CN" smtClean="0"/>
              <a:t>.</a:t>
            </a:r>
          </a:p>
          <a:p>
            <a:pPr marL="457200" indent="-457200" eaLnBrk="1" hangingPunct="1">
              <a:lnSpc>
                <a:spcPct val="90000"/>
              </a:lnSpc>
            </a:pPr>
            <a:endParaRPr lang="en-US" altLang="zh-CN" smtClean="0"/>
          </a:p>
          <a:p>
            <a:pPr marL="457200" indent="-457200" eaLnBrk="1" hangingPunct="1">
              <a:lnSpc>
                <a:spcPct val="90000"/>
              </a:lnSpc>
            </a:pPr>
            <a:endParaRPr lang="en-US" altLang="zh-CN" smtClean="0"/>
          </a:p>
        </p:txBody>
      </p:sp>
      <p:sp>
        <p:nvSpPr>
          <p:cNvPr id="109573"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zh-CN" altLang="zh-CN" smtClean="0"/>
          </a:p>
        </p:txBody>
      </p:sp>
      <p:sp>
        <p:nvSpPr>
          <p:cNvPr id="110596"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0597" name="Slide Number Placeholder 4"/>
          <p:cNvSpPr>
            <a:spLocks noGrp="1"/>
          </p:cNvSpPr>
          <p:nvPr>
            <p:ph type="sldNum" sz="quarter" idx="5"/>
          </p:nvPr>
        </p:nvSpPr>
        <p:spPr>
          <a:noFill/>
        </p:spPr>
        <p:txBody>
          <a:bodyPr/>
          <a:lstStyle/>
          <a:p>
            <a:fld id="{722C520C-6EE1-417A-82F1-0FE46606C981}" type="slidenum">
              <a:rPr lang="en-GB" altLang="zh-CN"/>
              <a:pPr/>
              <a:t>44</a:t>
            </a:fld>
            <a:endParaRPr lang="en-GB"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zh-CN" altLang="zh-CN" smtClean="0"/>
          </a:p>
        </p:txBody>
      </p:sp>
      <p:sp>
        <p:nvSpPr>
          <p:cNvPr id="111620"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1621" name="Slide Number Placeholder 4"/>
          <p:cNvSpPr>
            <a:spLocks noGrp="1"/>
          </p:cNvSpPr>
          <p:nvPr>
            <p:ph type="sldNum" sz="quarter" idx="5"/>
          </p:nvPr>
        </p:nvSpPr>
        <p:spPr>
          <a:noFill/>
        </p:spPr>
        <p:txBody>
          <a:bodyPr/>
          <a:lstStyle/>
          <a:p>
            <a:fld id="{DD0C6A92-929D-4929-B9EF-4CB4F9BCC974}" type="slidenum">
              <a:rPr lang="en-GB" altLang="zh-CN"/>
              <a:pPr/>
              <a:t>45</a:t>
            </a:fld>
            <a:endParaRPr lang="en-GB"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zh-CN" altLang="zh-CN" smtClean="0"/>
          </a:p>
        </p:txBody>
      </p:sp>
      <p:sp>
        <p:nvSpPr>
          <p:cNvPr id="112644"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2645" name="Slide Number Placeholder 4"/>
          <p:cNvSpPr>
            <a:spLocks noGrp="1"/>
          </p:cNvSpPr>
          <p:nvPr>
            <p:ph type="sldNum" sz="quarter" idx="5"/>
          </p:nvPr>
        </p:nvSpPr>
        <p:spPr>
          <a:noFill/>
        </p:spPr>
        <p:txBody>
          <a:bodyPr/>
          <a:lstStyle/>
          <a:p>
            <a:fld id="{7768B651-BDEF-48C3-9433-1DEF9D3031FD}" type="slidenum">
              <a:rPr lang="en-GB" altLang="zh-CN"/>
              <a:pPr/>
              <a:t>46</a:t>
            </a:fld>
            <a:endParaRPr lang="en-GB"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zh-CN" altLang="zh-CN" smtClean="0"/>
          </a:p>
        </p:txBody>
      </p:sp>
      <p:sp>
        <p:nvSpPr>
          <p:cNvPr id="113668"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3669" name="Slide Number Placeholder 4"/>
          <p:cNvSpPr>
            <a:spLocks noGrp="1"/>
          </p:cNvSpPr>
          <p:nvPr>
            <p:ph type="sldNum" sz="quarter" idx="5"/>
          </p:nvPr>
        </p:nvSpPr>
        <p:spPr>
          <a:noFill/>
        </p:spPr>
        <p:txBody>
          <a:bodyPr/>
          <a:lstStyle/>
          <a:p>
            <a:fld id="{D3177B15-03E8-4289-9B22-23ADC7CE8E17}" type="slidenum">
              <a:rPr lang="en-GB" altLang="zh-CN"/>
              <a:pPr/>
              <a:t>47</a:t>
            </a:fld>
            <a:endParaRPr lang="en-GB"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zh-CN" altLang="zh-CN" smtClean="0"/>
          </a:p>
        </p:txBody>
      </p:sp>
      <p:sp>
        <p:nvSpPr>
          <p:cNvPr id="114692"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4693" name="Slide Number Placeholder 4"/>
          <p:cNvSpPr>
            <a:spLocks noGrp="1"/>
          </p:cNvSpPr>
          <p:nvPr>
            <p:ph type="sldNum" sz="quarter" idx="5"/>
          </p:nvPr>
        </p:nvSpPr>
        <p:spPr>
          <a:noFill/>
        </p:spPr>
        <p:txBody>
          <a:bodyPr/>
          <a:lstStyle/>
          <a:p>
            <a:fld id="{E69B8B44-0C86-4D63-8E2F-5A7B09F78BF4}" type="slidenum">
              <a:rPr lang="en-GB" altLang="zh-CN"/>
              <a:pPr/>
              <a:t>48</a:t>
            </a:fld>
            <a:endParaRPr lang="en-GB"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zh-CN" altLang="zh-CN" smtClean="0"/>
          </a:p>
        </p:txBody>
      </p:sp>
      <p:sp>
        <p:nvSpPr>
          <p:cNvPr id="115716"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5717" name="Slide Number Placeholder 4"/>
          <p:cNvSpPr>
            <a:spLocks noGrp="1"/>
          </p:cNvSpPr>
          <p:nvPr>
            <p:ph type="sldNum" sz="quarter" idx="5"/>
          </p:nvPr>
        </p:nvSpPr>
        <p:spPr>
          <a:noFill/>
        </p:spPr>
        <p:txBody>
          <a:bodyPr/>
          <a:lstStyle/>
          <a:p>
            <a:fld id="{0AA2B353-AA10-4EEA-9F20-538DAA963FBF}" type="slidenum">
              <a:rPr lang="en-GB" altLang="zh-CN"/>
              <a:pPr/>
              <a:t>49</a:t>
            </a:fld>
            <a:endParaRPr lang="en-GB"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zh-CN" altLang="zh-CN" smtClean="0"/>
          </a:p>
        </p:txBody>
      </p:sp>
      <p:sp>
        <p:nvSpPr>
          <p:cNvPr id="116740"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6741" name="Slide Number Placeholder 4"/>
          <p:cNvSpPr>
            <a:spLocks noGrp="1"/>
          </p:cNvSpPr>
          <p:nvPr>
            <p:ph type="sldNum" sz="quarter" idx="5"/>
          </p:nvPr>
        </p:nvSpPr>
        <p:spPr>
          <a:noFill/>
        </p:spPr>
        <p:txBody>
          <a:bodyPr/>
          <a:lstStyle/>
          <a:p>
            <a:fld id="{12F70592-276D-42F5-962C-9BF7A7D7480B}" type="slidenum">
              <a:rPr lang="en-GB" altLang="zh-CN"/>
              <a:pPr/>
              <a:t>50</a:t>
            </a:fld>
            <a:endParaRPr lang="en-GB"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zh-CN" altLang="zh-CN" smtClean="0"/>
          </a:p>
        </p:txBody>
      </p:sp>
      <p:sp>
        <p:nvSpPr>
          <p:cNvPr id="117764" name="Footer Placeholder 3"/>
          <p:cNvSpPr>
            <a:spLocks noGrp="1"/>
          </p:cNvSpPr>
          <p:nvPr>
            <p:ph type="ftr" sz="quarter" idx="4"/>
          </p:nvPr>
        </p:nvSpPr>
        <p:spPr>
          <a:noFill/>
        </p:spPr>
        <p:txBody>
          <a:bodyPr/>
          <a:lstStyle/>
          <a:p>
            <a:r>
              <a:rPr lang="en-US" altLang="zh-CN"/>
              <a:t>BDO International - update February 2011</a:t>
            </a:r>
            <a:endParaRPr lang="en-GB" altLang="zh-CN"/>
          </a:p>
        </p:txBody>
      </p:sp>
      <p:sp>
        <p:nvSpPr>
          <p:cNvPr id="117765" name="Slide Number Placeholder 4"/>
          <p:cNvSpPr>
            <a:spLocks noGrp="1"/>
          </p:cNvSpPr>
          <p:nvPr>
            <p:ph type="sldNum" sz="quarter" idx="5"/>
          </p:nvPr>
        </p:nvSpPr>
        <p:spPr>
          <a:noFill/>
        </p:spPr>
        <p:txBody>
          <a:bodyPr/>
          <a:lstStyle/>
          <a:p>
            <a:fld id="{F411AA33-E241-40BA-BDCF-42A5E3957884}" type="slidenum">
              <a:rPr lang="en-GB" altLang="zh-CN"/>
              <a:pPr/>
              <a:t>52</a:t>
            </a:fld>
            <a:endParaRPr lang="en-GB"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620E8B2-5F86-4C13-976F-EC97C9A6F1F5}" type="slidenum">
              <a:rPr lang="en-GB" altLang="zh-CN"/>
              <a:pPr/>
              <a:t>53</a:t>
            </a:fld>
            <a:endParaRPr lang="en-GB" altLang="zh-CN"/>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zh-CN" altLang="zh-CN" smtClean="0"/>
          </a:p>
        </p:txBody>
      </p:sp>
      <p:sp>
        <p:nvSpPr>
          <p:cNvPr id="118789"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9773803-AA61-4B05-9FD7-3581DC329E05}" type="slidenum">
              <a:rPr lang="en-GB" altLang="zh-CN"/>
              <a:pPr/>
              <a:t>6</a:t>
            </a:fld>
            <a:endParaRPr lang="en-GB" altLang="zh-CN"/>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628650" lvl="1" indent="-171450">
              <a:spcBef>
                <a:spcPts val="2400"/>
              </a:spcBef>
              <a:buFontTx/>
              <a:buChar char="•"/>
            </a:pPr>
            <a:r>
              <a:rPr lang="en-GB" altLang="zh-CN" sz="1000" smtClean="0"/>
              <a:t>A brand is not just a logo, it is a mix of the rational and the emotional sides of our brain</a:t>
            </a:r>
          </a:p>
          <a:p>
            <a:pPr marL="628650" lvl="1" indent="-171450">
              <a:spcBef>
                <a:spcPts val="2400"/>
              </a:spcBef>
              <a:buFontTx/>
              <a:buChar char="•"/>
            </a:pPr>
            <a:r>
              <a:rPr lang="en-GB" altLang="zh-CN" sz="1000" smtClean="0"/>
              <a:t>A brand is both a promise, and the delivery of that promise: as such, it forms a bond with us</a:t>
            </a:r>
          </a:p>
          <a:p>
            <a:pPr marL="628650" lvl="1" indent="-171450">
              <a:spcBef>
                <a:spcPts val="2400"/>
              </a:spcBef>
              <a:buFontTx/>
              <a:buChar char="•"/>
            </a:pPr>
            <a:r>
              <a:rPr lang="en-GB" altLang="zh-CN" sz="1000" smtClean="0"/>
              <a:t>The emotional bond with the brand builds preference: businessmen and women have choices – but they are more likely to select the brand with which they have a bond</a:t>
            </a:r>
          </a:p>
          <a:p>
            <a:pPr marL="628650" lvl="1" indent="-171450">
              <a:spcBef>
                <a:spcPts val="2400"/>
              </a:spcBef>
              <a:buFontTx/>
              <a:buChar char="•"/>
            </a:pPr>
            <a:r>
              <a:rPr lang="en-GB" altLang="zh-CN" sz="1000" smtClean="0"/>
              <a:t>Brands engender loyalty - if a client has a bond with a BDO partner, trust is built up over time and they are more likely to continue to turn to BDO for advice</a:t>
            </a:r>
          </a:p>
          <a:p>
            <a:pPr marL="171450" indent="-171450" eaLnBrk="1" hangingPunct="1">
              <a:lnSpc>
                <a:spcPct val="90000"/>
              </a:lnSpc>
              <a:buFontTx/>
              <a:buChar char="•"/>
            </a:pPr>
            <a:endParaRPr lang="en-US" altLang="zh-CN" sz="1000" smtClean="0"/>
          </a:p>
          <a:p>
            <a:pPr marL="171450" indent="-171450" eaLnBrk="1" hangingPunct="1">
              <a:lnSpc>
                <a:spcPct val="90000"/>
              </a:lnSpc>
              <a:buFontTx/>
              <a:buChar char="•"/>
            </a:pPr>
            <a:endParaRPr lang="en-US" altLang="zh-CN" sz="1000" smtClean="0"/>
          </a:p>
        </p:txBody>
      </p:sp>
      <p:sp>
        <p:nvSpPr>
          <p:cNvPr id="73733"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88691C8-BF46-4033-BE43-39BA1220ECD4}" type="slidenum">
              <a:rPr lang="en-GB" altLang="zh-CN"/>
              <a:pPr/>
              <a:t>54</a:t>
            </a:fld>
            <a:endParaRPr lang="en-GB" altLang="zh-CN"/>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zh-CN" altLang="zh-CN" smtClean="0"/>
          </a:p>
        </p:txBody>
      </p:sp>
      <p:sp>
        <p:nvSpPr>
          <p:cNvPr id="119813"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56668A9-5D0A-47A6-ACF4-2CFF58D85400}" type="slidenum">
              <a:rPr lang="en-GB" altLang="zh-CN"/>
              <a:pPr/>
              <a:t>55</a:t>
            </a:fld>
            <a:endParaRPr lang="en-GB" altLang="zh-CN"/>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zh-CN" altLang="zh-CN" smtClean="0"/>
          </a:p>
        </p:txBody>
      </p:sp>
      <p:sp>
        <p:nvSpPr>
          <p:cNvPr id="120837"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73253C5-08E0-4A6C-BB0A-56B978874678}" type="slidenum">
              <a:rPr lang="en-GB" altLang="zh-CN"/>
              <a:pPr/>
              <a:t>56</a:t>
            </a:fld>
            <a:endParaRPr lang="en-GB" altLang="zh-CN"/>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zh-CN" altLang="zh-CN" smtClean="0"/>
          </a:p>
        </p:txBody>
      </p:sp>
      <p:sp>
        <p:nvSpPr>
          <p:cNvPr id="121861"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EFBF376-C992-4D1E-88AB-6B4E6260823F}" type="slidenum">
              <a:rPr lang="en-GB" altLang="zh-CN"/>
              <a:pPr/>
              <a:t>57</a:t>
            </a:fld>
            <a:endParaRPr lang="en-GB" altLang="zh-CN"/>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zh-CN" altLang="zh-CN" smtClean="0"/>
          </a:p>
        </p:txBody>
      </p:sp>
      <p:sp>
        <p:nvSpPr>
          <p:cNvPr id="122885"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A18F89E-BBE5-49A8-AA50-924889935F9F}" type="slidenum">
              <a:rPr lang="en-GB" altLang="zh-CN"/>
              <a:pPr/>
              <a:t>58</a:t>
            </a:fld>
            <a:endParaRPr lang="en-GB" altLang="zh-CN"/>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zh-CN" altLang="zh-CN" sz="1000" smtClean="0"/>
          </a:p>
        </p:txBody>
      </p:sp>
      <p:sp>
        <p:nvSpPr>
          <p:cNvPr id="123909"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6C0D160-D754-4C98-AFBA-7B062536F7F8}" type="slidenum">
              <a:rPr lang="en-GB" altLang="zh-CN"/>
              <a:pPr/>
              <a:t>7</a:t>
            </a:fld>
            <a:endParaRPr lang="en-GB" altLang="zh-CN"/>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90000"/>
              </a:lnSpc>
            </a:pPr>
            <a:endParaRPr lang="en-US" altLang="zh-CN" smtClean="0"/>
          </a:p>
          <a:p>
            <a:pPr eaLnBrk="1" hangingPunct="1">
              <a:lnSpc>
                <a:spcPct val="90000"/>
              </a:lnSpc>
            </a:pPr>
            <a:endParaRPr lang="en-US" altLang="zh-CN" smtClean="0"/>
          </a:p>
        </p:txBody>
      </p:sp>
      <p:sp>
        <p:nvSpPr>
          <p:cNvPr id="74757"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4365F4F-0F97-4EDC-B5C7-77576B6C4EED}" type="slidenum">
              <a:rPr lang="en-GB" altLang="zh-CN"/>
              <a:pPr/>
              <a:t>10</a:t>
            </a:fld>
            <a:endParaRPr lang="en-GB" altLang="zh-CN"/>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11200" y="4338638"/>
            <a:ext cx="5689600" cy="4229100"/>
          </a:xfrm>
          <a:noFill/>
          <a:ln/>
        </p:spPr>
        <p:txBody>
          <a:bodyPr/>
          <a:lstStyle/>
          <a:p>
            <a:r>
              <a:rPr lang="en-GB" altLang="zh-CN" smtClean="0"/>
              <a:t>Brand encourages trial.</a:t>
            </a:r>
          </a:p>
          <a:p>
            <a:endParaRPr lang="en-GB" altLang="zh-CN" smtClean="0"/>
          </a:p>
          <a:p>
            <a:r>
              <a:rPr lang="en-GB" altLang="zh-CN" smtClean="0"/>
              <a:t>If you have an excellent and memorable experience at the Oriental Hotel in say Singapore, </a:t>
            </a:r>
          </a:p>
          <a:p>
            <a:endParaRPr lang="en-GB" altLang="zh-CN" smtClean="0"/>
          </a:p>
          <a:p>
            <a:r>
              <a:rPr lang="en-GB" altLang="zh-CN" smtClean="0"/>
              <a:t>when you next travel to Hong Kong it is very likely that you would choose the Oriental in preference to a unknown hotel on the assumption that the values and standards that made the Oriental Singapore excellent will hold good for others in the chain.</a:t>
            </a:r>
          </a:p>
        </p:txBody>
      </p:sp>
      <p:sp>
        <p:nvSpPr>
          <p:cNvPr id="75781"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15476CF-52D8-4391-9BAA-E0C20279605B}" type="slidenum">
              <a:rPr lang="en-GB" altLang="zh-CN"/>
              <a:pPr/>
              <a:t>11</a:t>
            </a:fld>
            <a:endParaRPr lang="en-GB" altLang="zh-CN"/>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711200" y="4338638"/>
            <a:ext cx="5689600" cy="4229100"/>
          </a:xfrm>
          <a:noFill/>
          <a:ln/>
        </p:spPr>
        <p:txBody>
          <a:bodyPr/>
          <a:lstStyle/>
          <a:p>
            <a:pPr>
              <a:spcBef>
                <a:spcPts val="1200"/>
              </a:spcBef>
            </a:pPr>
            <a:r>
              <a:rPr lang="en-US" altLang="zh-CN" smtClean="0">
                <a:solidFill>
                  <a:srgbClr val="000000"/>
                </a:solidFill>
              </a:rPr>
              <a:t>It is the emotional bond with the brand that builds preference. </a:t>
            </a:r>
          </a:p>
          <a:p>
            <a:pPr>
              <a:spcBef>
                <a:spcPts val="1200"/>
              </a:spcBef>
            </a:pPr>
            <a:r>
              <a:rPr lang="en-US" altLang="zh-CN" smtClean="0">
                <a:solidFill>
                  <a:srgbClr val="000000"/>
                </a:solidFill>
              </a:rPr>
              <a:t>Both consumers and businessmen have choices – but they are more likely to select the brand with which they have a bond.</a:t>
            </a:r>
            <a:endParaRPr lang="en-GB" altLang="zh-CN" smtClean="0"/>
          </a:p>
          <a:p>
            <a:endParaRPr lang="en-GB" altLang="zh-CN" smtClean="0"/>
          </a:p>
          <a:p>
            <a:r>
              <a:rPr lang="en-GB" altLang="zh-CN" smtClean="0"/>
              <a:t>It is commonly accepted that in blind tastings Pepsi is preferred to Coca Cola, yet Coca Coal out sells Pepsi Cola by a long way</a:t>
            </a:r>
          </a:p>
          <a:p>
            <a:endParaRPr lang="en-GB" altLang="zh-CN" smtClean="0"/>
          </a:p>
          <a:p>
            <a:r>
              <a:rPr lang="en-GB" altLang="zh-CN" smtClean="0"/>
              <a:t>How can this be explained except in terms of Coke having a more compelling brand?</a:t>
            </a:r>
            <a:endParaRPr lang="en-US" altLang="zh-CN" smtClean="0">
              <a:latin typeface="Bodoni BE Regular"/>
            </a:endParaRPr>
          </a:p>
        </p:txBody>
      </p:sp>
      <p:sp>
        <p:nvSpPr>
          <p:cNvPr id="76805"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67E672B-DCE2-4B63-8A81-9A81B2B68B1E}" type="slidenum">
              <a:rPr lang="en-GB" altLang="zh-CN"/>
              <a:pPr/>
              <a:t>12</a:t>
            </a:fld>
            <a:endParaRPr lang="en-GB" altLang="zh-CN"/>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711200" y="4338638"/>
            <a:ext cx="5689600" cy="4229100"/>
          </a:xfrm>
          <a:noFill/>
          <a:ln/>
        </p:spPr>
        <p:txBody>
          <a:bodyPr/>
          <a:lstStyle/>
          <a:p>
            <a:r>
              <a:rPr lang="en-GB" altLang="zh-CN" smtClean="0"/>
              <a:t>Brands also command a premium.</a:t>
            </a:r>
          </a:p>
          <a:p>
            <a:endParaRPr lang="en-GB" altLang="zh-CN" smtClean="0"/>
          </a:p>
          <a:p>
            <a:r>
              <a:rPr lang="en-GB" altLang="zh-CN" smtClean="0"/>
              <a:t>Many people are prepared to pay more for Levi jeans than for a pair from the local supermarket even if there is parity in quality and fit.</a:t>
            </a:r>
          </a:p>
          <a:p>
            <a:endParaRPr lang="en-GB" altLang="zh-CN" smtClean="0"/>
          </a:p>
          <a:p>
            <a:r>
              <a:rPr lang="en-GB" altLang="zh-CN" smtClean="0"/>
              <a:t>In short they care enough about what other people think to make sure they have the right label.</a:t>
            </a:r>
          </a:p>
          <a:p>
            <a:endParaRPr lang="en-GB" altLang="zh-CN" smtClean="0"/>
          </a:p>
          <a:p>
            <a:r>
              <a:rPr lang="en-GB" altLang="zh-CN" smtClean="0"/>
              <a:t>Arguably the entire business of bottled water is based on the power of brands as in reality there are few discernable difference between any of the products…</a:t>
            </a:r>
          </a:p>
        </p:txBody>
      </p:sp>
      <p:sp>
        <p:nvSpPr>
          <p:cNvPr id="77829" name="Footer Placeholder 4"/>
          <p:cNvSpPr>
            <a:spLocks noGrp="1"/>
          </p:cNvSpPr>
          <p:nvPr>
            <p:ph type="ftr" sz="quarter" idx="4"/>
          </p:nvPr>
        </p:nvSpPr>
        <p:spPr>
          <a:noFill/>
        </p:spPr>
        <p:txBody>
          <a:bodyPr/>
          <a:lstStyle/>
          <a:p>
            <a:r>
              <a:rPr lang="en-US" altLang="zh-CN"/>
              <a:t>BDO International - update February 2011</a:t>
            </a:r>
            <a:endParaRPr lang="en-GB"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gray">
          <a:xfrm>
            <a:off x="0" y="287338"/>
            <a:ext cx="8931275" cy="5326062"/>
          </a:xfrm>
          <a:prstGeom prst="rect">
            <a:avLst/>
          </a:prstGeom>
          <a:solidFill>
            <a:srgbClr val="EE9024"/>
          </a:solidFill>
          <a:ln w="9525">
            <a:noFill/>
            <a:miter lim="800000"/>
            <a:headEnd/>
            <a:tailEnd/>
          </a:ln>
        </p:spPr>
        <p:txBody>
          <a:bodyPr wrap="none" anchor="ctr"/>
          <a:lstStyle/>
          <a:p>
            <a:pPr algn="ctr"/>
            <a:endParaRPr lang="zh-CN" altLang="zh-CN">
              <a:ea typeface="SimSun" pitchFamily="2" charset="-122"/>
            </a:endParaRPr>
          </a:p>
        </p:txBody>
      </p:sp>
      <p:sp>
        <p:nvSpPr>
          <p:cNvPr id="5"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6"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pic>
        <p:nvPicPr>
          <p:cNvPr id="7" name="Picture 15" descr="BDO_Logo_RGB 100%"/>
          <p:cNvPicPr>
            <a:picLocks noChangeAspect="1" noChangeArrowheads="1"/>
          </p:cNvPicPr>
          <p:nvPr userDrawn="1"/>
        </p:nvPicPr>
        <p:blipFill>
          <a:blip r:embed="rId2" cstate="print"/>
          <a:srcRect/>
          <a:stretch>
            <a:fillRect/>
          </a:stretch>
        </p:blipFill>
        <p:spPr bwMode="auto">
          <a:xfrm>
            <a:off x="8029575" y="6238875"/>
            <a:ext cx="730250" cy="374650"/>
          </a:xfrm>
          <a:prstGeom prst="rect">
            <a:avLst/>
          </a:prstGeom>
          <a:noFill/>
          <a:ln w="9525">
            <a:noFill/>
            <a:miter lim="800000"/>
            <a:headEnd/>
            <a:tailEnd/>
          </a:ln>
        </p:spPr>
      </p:pic>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a:p>
        </p:txBody>
      </p:sp>
      <p:sp>
        <p:nvSpPr>
          <p:cNvPr id="8"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9"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0"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211134D0-1847-477D-A96F-B7B6D64CE54D}" type="slidenum">
              <a:rPr lang="en-GB" altLang="zh-CN"/>
              <a:pPr/>
              <a:t>‹#›</a:t>
            </a:fld>
            <a:endParaRPr lang="en-GB"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287339" y="1820863"/>
            <a:ext cx="4210050" cy="3814762"/>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10"/>
          <p:cNvSpPr>
            <a:spLocks noGrp="1"/>
          </p:cNvSpPr>
          <p:nvPr>
            <p:ph type="body" sz="quarter" idx="14"/>
          </p:nvPr>
        </p:nvSpPr>
        <p:spPr>
          <a:xfrm>
            <a:off x="4646613" y="1820863"/>
            <a:ext cx="4284237" cy="3814762"/>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5"/>
          </p:nvPr>
        </p:nvSpPr>
        <p:spPr>
          <a:ln/>
        </p:spPr>
        <p:txBody>
          <a:bodyPr/>
          <a:lstStyle>
            <a:lvl1pPr>
              <a:defRPr/>
            </a:lvl1pPr>
          </a:lstStyle>
          <a:p>
            <a:endParaRPr lang="zh-CN" altLang="zh-CN"/>
          </a:p>
        </p:txBody>
      </p:sp>
      <p:sp>
        <p:nvSpPr>
          <p:cNvPr id="6" name="Rectangle 5"/>
          <p:cNvSpPr>
            <a:spLocks noGrp="1" noChangeArrowheads="1"/>
          </p:cNvSpPr>
          <p:nvPr>
            <p:ph type="ftr" sz="quarter" idx="16"/>
          </p:nvPr>
        </p:nvSpPr>
        <p:spPr>
          <a:ln/>
        </p:spPr>
        <p:txBody>
          <a:bodyPr/>
          <a:lstStyle>
            <a:lvl1pPr>
              <a:defRPr/>
            </a:lvl1pPr>
          </a:lstStyle>
          <a:p>
            <a:r>
              <a:rPr lang="zh-CN" altLang="en-US"/>
              <a:t>品牌的重要性和品牌塑造</a:t>
            </a:r>
            <a:r>
              <a:rPr lang="en-US" altLang="zh-CN"/>
              <a:t>- 2012</a:t>
            </a:r>
            <a:endParaRPr lang="en-GB" altLang="zh-CN"/>
          </a:p>
        </p:txBody>
      </p:sp>
      <p:sp>
        <p:nvSpPr>
          <p:cNvPr id="7" name="Rectangle 6"/>
          <p:cNvSpPr>
            <a:spLocks noGrp="1" noChangeArrowheads="1"/>
          </p:cNvSpPr>
          <p:nvPr>
            <p:ph type="sldNum" sz="quarter" idx="17"/>
          </p:nvPr>
        </p:nvSpPr>
        <p:spPr>
          <a:ln/>
        </p:spPr>
        <p:txBody>
          <a:bodyPr/>
          <a:lstStyle>
            <a:lvl1pPr>
              <a:defRPr/>
            </a:lvl1pPr>
          </a:lstStyle>
          <a:p>
            <a:r>
              <a:rPr lang="en-GB" altLang="zh-CN"/>
              <a:t>Page </a:t>
            </a:r>
            <a:fld id="{DDEF874D-DDD8-4512-9ACA-958DB3171B02}" type="slidenum">
              <a:rPr lang="en-GB" altLang="zh-CN"/>
              <a:pPr/>
              <a:t>‹#›</a:t>
            </a:fld>
            <a:endParaRPr lang="en-GB"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643512" cy="971550"/>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287338" y="1820864"/>
            <a:ext cx="4208462" cy="3813175"/>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6424" y="1820864"/>
            <a:ext cx="4284426" cy="3813175"/>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r>
              <a:rPr lang="zh-CN" altLang="en-US"/>
              <a:t>品牌的重要性和品牌塑造</a:t>
            </a:r>
            <a:r>
              <a:rPr lang="en-US" altLang="zh-CN"/>
              <a:t>- 2012</a:t>
            </a:r>
            <a:endParaRPr lang="en-GB" altLang="zh-CN"/>
          </a:p>
        </p:txBody>
      </p:sp>
      <p:sp>
        <p:nvSpPr>
          <p:cNvPr id="7" name="Rectangle 6"/>
          <p:cNvSpPr>
            <a:spLocks noGrp="1" noChangeArrowheads="1"/>
          </p:cNvSpPr>
          <p:nvPr>
            <p:ph type="sldNum" sz="quarter" idx="12"/>
          </p:nvPr>
        </p:nvSpPr>
        <p:spPr>
          <a:ln/>
        </p:spPr>
        <p:txBody>
          <a:bodyPr/>
          <a:lstStyle>
            <a:lvl1pPr>
              <a:defRPr/>
            </a:lvl1pPr>
          </a:lstStyle>
          <a:p>
            <a:r>
              <a:rPr lang="en-GB" altLang="zh-CN"/>
              <a:t>Page </a:t>
            </a:r>
            <a:fld id="{5336D2D6-18EC-42DD-BD25-261BF7BA7B5F}" type="slidenum">
              <a:rPr lang="en-GB" altLang="zh-CN"/>
              <a:pPr/>
              <a:t>‹#›</a:t>
            </a:fld>
            <a:endParaRPr lang="en-GB"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7338" y="673100"/>
            <a:ext cx="8643512" cy="971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87339" y="1820864"/>
            <a:ext cx="8569325" cy="457200"/>
          </a:xfrm>
        </p:spPr>
        <p:txBody>
          <a:bodyPr/>
          <a:lstStyle>
            <a:lvl1pPr>
              <a:defRPr sz="1600"/>
            </a:lvl1pPr>
            <a:lvl2pPr>
              <a:defRPr sz="1600"/>
            </a:lvl2pPr>
            <a:lvl3pPr>
              <a:defRPr sz="1200" i="0"/>
            </a:lvl3pPr>
            <a:lvl4pPr>
              <a:defRPr sz="1200" i="0"/>
            </a:lvl4pPr>
            <a:lvl5pPr>
              <a:defRPr sz="1200" i="0"/>
            </a:lvl5pPr>
          </a:lstStyle>
          <a:p>
            <a:pPr lvl="0"/>
            <a:r>
              <a:rPr lang="en-US" smtClean="0"/>
              <a:t>Click to edit Master text styles</a:t>
            </a:r>
          </a:p>
        </p:txBody>
      </p:sp>
      <p:sp>
        <p:nvSpPr>
          <p:cNvPr id="4" name="Content Placeholder 3"/>
          <p:cNvSpPr>
            <a:spLocks noGrp="1"/>
          </p:cNvSpPr>
          <p:nvPr>
            <p:ph sz="half" idx="2"/>
          </p:nvPr>
        </p:nvSpPr>
        <p:spPr>
          <a:xfrm>
            <a:off x="287339" y="2278064"/>
            <a:ext cx="7594600" cy="3355974"/>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r>
              <a:rPr lang="zh-CN" altLang="en-US"/>
              <a:t>品牌的重要性和品牌塑造</a:t>
            </a:r>
            <a:r>
              <a:rPr lang="en-US" altLang="zh-CN"/>
              <a:t>- 2012</a:t>
            </a:r>
            <a:endParaRPr lang="en-GB" altLang="zh-CN"/>
          </a:p>
        </p:txBody>
      </p:sp>
      <p:sp>
        <p:nvSpPr>
          <p:cNvPr id="7" name="Rectangle 6"/>
          <p:cNvSpPr>
            <a:spLocks noGrp="1" noChangeArrowheads="1"/>
          </p:cNvSpPr>
          <p:nvPr>
            <p:ph type="sldNum" sz="quarter" idx="12"/>
          </p:nvPr>
        </p:nvSpPr>
        <p:spPr>
          <a:ln/>
        </p:spPr>
        <p:txBody>
          <a:bodyPr/>
          <a:lstStyle>
            <a:lvl1pPr>
              <a:defRPr/>
            </a:lvl1pPr>
          </a:lstStyle>
          <a:p>
            <a:r>
              <a:rPr lang="en-GB" altLang="zh-CN"/>
              <a:t>Page </a:t>
            </a:r>
            <a:fld id="{B9805117-1189-43C8-9E99-D73C29A2371A}" type="slidenum">
              <a:rPr lang="en-GB" altLang="zh-CN"/>
              <a:pPr/>
              <a:t>‹#›</a:t>
            </a:fld>
            <a:endParaRPr lang="en-GB"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zh-CN" altLang="zh-CN"/>
          </a:p>
        </p:txBody>
      </p:sp>
      <p:sp>
        <p:nvSpPr>
          <p:cNvPr id="4" name="Rectangle 5"/>
          <p:cNvSpPr>
            <a:spLocks noGrp="1" noChangeArrowheads="1"/>
          </p:cNvSpPr>
          <p:nvPr>
            <p:ph type="ftr" sz="quarter" idx="11"/>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2"/>
          </p:nvPr>
        </p:nvSpPr>
        <p:spPr>
          <a:ln/>
        </p:spPr>
        <p:txBody>
          <a:bodyPr/>
          <a:lstStyle>
            <a:lvl1pPr>
              <a:defRPr/>
            </a:lvl1pPr>
          </a:lstStyle>
          <a:p>
            <a:r>
              <a:rPr lang="en-GB" altLang="zh-CN"/>
              <a:t>Page </a:t>
            </a:r>
            <a:fld id="{1093A9AD-FD9F-4AB8-B015-9F6023106099}" type="slidenum">
              <a:rPr lang="en-GB" altLang="zh-CN"/>
              <a:pPr/>
              <a:t>‹#›</a:t>
            </a:fld>
            <a:endParaRPr lang="en-GB"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Text Placeholder 8"/>
          <p:cNvSpPr>
            <a:spLocks noGrp="1"/>
          </p:cNvSpPr>
          <p:nvPr>
            <p:ph type="body" sz="quarter" idx="13"/>
          </p:nvPr>
        </p:nvSpPr>
        <p:spPr>
          <a:xfrm>
            <a:off x="1754188" y="1820863"/>
            <a:ext cx="2743200" cy="3812400"/>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10"/>
          <p:cNvSpPr>
            <a:spLocks noGrp="1"/>
          </p:cNvSpPr>
          <p:nvPr>
            <p:ph type="body" sz="quarter" idx="14"/>
          </p:nvPr>
        </p:nvSpPr>
        <p:spPr>
          <a:xfrm>
            <a:off x="4646613" y="1820863"/>
            <a:ext cx="4284237" cy="3814762"/>
          </a:xfrm>
        </p:spPr>
        <p:txBody>
          <a:bodyPr/>
          <a:lstStyle>
            <a:lvl1pPr>
              <a:defRPr sz="1600"/>
            </a:lvl1pPr>
            <a:lvl2pPr>
              <a:defRPr sz="16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9"/>
          <p:cNvSpPr>
            <a:spLocks noGrp="1"/>
          </p:cNvSpPr>
          <p:nvPr>
            <p:ph type="pic" sz="quarter" idx="15"/>
          </p:nvPr>
        </p:nvSpPr>
        <p:spPr>
          <a:xfrm>
            <a:off x="286739" y="1820863"/>
            <a:ext cx="1296000" cy="1836000"/>
          </a:xfrm>
        </p:spPr>
        <p:txBody>
          <a:bodyPr/>
          <a:lstStyle/>
          <a:p>
            <a:pPr lvl="0"/>
            <a:r>
              <a:rPr lang="en-US" noProof="0" dirty="0" smtClean="0"/>
              <a:t>Click icon to add picture</a:t>
            </a:r>
            <a:endParaRPr lang="en-GB" noProof="0" dirty="0"/>
          </a:p>
        </p:txBody>
      </p:sp>
      <p:sp>
        <p:nvSpPr>
          <p:cNvPr id="6" name="Rectangle 4"/>
          <p:cNvSpPr>
            <a:spLocks noGrp="1" noChangeArrowheads="1"/>
          </p:cNvSpPr>
          <p:nvPr>
            <p:ph type="dt" sz="half" idx="16"/>
          </p:nvPr>
        </p:nvSpPr>
        <p:spPr>
          <a:ln/>
        </p:spPr>
        <p:txBody>
          <a:bodyPr/>
          <a:lstStyle>
            <a:lvl1pPr>
              <a:defRPr/>
            </a:lvl1pPr>
          </a:lstStyle>
          <a:p>
            <a:endParaRPr lang="zh-CN" altLang="zh-CN"/>
          </a:p>
        </p:txBody>
      </p:sp>
      <p:sp>
        <p:nvSpPr>
          <p:cNvPr id="7" name="Rectangle 5"/>
          <p:cNvSpPr>
            <a:spLocks noGrp="1" noChangeArrowheads="1"/>
          </p:cNvSpPr>
          <p:nvPr>
            <p:ph type="ftr" sz="quarter" idx="17"/>
          </p:nvPr>
        </p:nvSpPr>
        <p:spPr>
          <a:ln/>
        </p:spPr>
        <p:txBody>
          <a:bodyPr/>
          <a:lstStyle>
            <a:lvl1pPr>
              <a:defRPr/>
            </a:lvl1pPr>
          </a:lstStyle>
          <a:p>
            <a:r>
              <a:rPr lang="zh-CN" altLang="en-US"/>
              <a:t>品牌的重要性和品牌塑造</a:t>
            </a:r>
            <a:r>
              <a:rPr lang="en-US" altLang="zh-CN"/>
              <a:t>- 2012</a:t>
            </a:r>
            <a:endParaRPr lang="en-GB" altLang="zh-CN"/>
          </a:p>
        </p:txBody>
      </p:sp>
      <p:sp>
        <p:nvSpPr>
          <p:cNvPr id="8" name="Rectangle 6"/>
          <p:cNvSpPr>
            <a:spLocks noGrp="1" noChangeArrowheads="1"/>
          </p:cNvSpPr>
          <p:nvPr>
            <p:ph type="sldNum" sz="quarter" idx="18"/>
          </p:nvPr>
        </p:nvSpPr>
        <p:spPr>
          <a:ln/>
        </p:spPr>
        <p:txBody>
          <a:bodyPr/>
          <a:lstStyle>
            <a:lvl1pPr>
              <a:defRPr/>
            </a:lvl1pPr>
          </a:lstStyle>
          <a:p>
            <a:r>
              <a:rPr lang="en-GB" altLang="zh-CN"/>
              <a:t>Page </a:t>
            </a:r>
            <a:fld id="{AAE10A81-E6DE-4FB4-BFE3-FADE6B9E263C}" type="slidenum">
              <a:rPr lang="en-GB" altLang="zh-CN"/>
              <a:pPr/>
              <a:t>‹#›</a:t>
            </a:fld>
            <a:endParaRPr lang="en-GB" altLang="zh-CN"/>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light blu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9" y="1820863"/>
            <a:ext cx="7594600" cy="3814762"/>
          </a:xfrm>
        </p:spPr>
        <p:txBody>
          <a:bodyPr/>
          <a:lstStyle>
            <a:lvl1pPr>
              <a:defRPr sz="2800">
                <a:solidFill>
                  <a:srgbClr val="62CAE3"/>
                </a:solidFill>
              </a:defRPr>
            </a:lvl1pPr>
          </a:lstStyle>
          <a:p>
            <a:pPr lvl="0"/>
            <a:r>
              <a:rPr lang="en-US" smtClean="0"/>
              <a:t>Click to edit Master text styles</a:t>
            </a:r>
          </a:p>
        </p:txBody>
      </p:sp>
      <p:sp>
        <p:nvSpPr>
          <p:cNvPr id="3" name="Rectangle 4"/>
          <p:cNvSpPr>
            <a:spLocks noGrp="1" noChangeArrowheads="1"/>
          </p:cNvSpPr>
          <p:nvPr>
            <p:ph type="dt" sz="half" idx="14"/>
          </p:nvPr>
        </p:nvSpPr>
        <p:spPr>
          <a:ln/>
        </p:spPr>
        <p:txBody>
          <a:bodyPr/>
          <a:lstStyle>
            <a:lvl1pPr>
              <a:defRPr/>
            </a:lvl1pPr>
          </a:lstStyle>
          <a:p>
            <a:endParaRPr lang="zh-CN" altLang="zh-CN"/>
          </a:p>
        </p:txBody>
      </p:sp>
      <p:sp>
        <p:nvSpPr>
          <p:cNvPr id="4" name="Rectangle 5"/>
          <p:cNvSpPr>
            <a:spLocks noGrp="1" noChangeArrowheads="1"/>
          </p:cNvSpPr>
          <p:nvPr>
            <p:ph type="ftr" sz="quarter" idx="15"/>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6"/>
          </p:nvPr>
        </p:nvSpPr>
        <p:spPr>
          <a:ln/>
        </p:spPr>
        <p:txBody>
          <a:bodyPr/>
          <a:lstStyle>
            <a:lvl1pPr>
              <a:defRPr/>
            </a:lvl1pPr>
          </a:lstStyle>
          <a:p>
            <a:r>
              <a:rPr lang="en-GB" altLang="zh-CN"/>
              <a:t>Page </a:t>
            </a:r>
            <a:fld id="{EDBFFF47-FA40-4007-A685-EE3425AB9FD1}" type="slidenum">
              <a:rPr lang="en-GB" altLang="zh-CN"/>
              <a:pPr/>
              <a:t>‹#›</a:t>
            </a:fld>
            <a:endParaRPr lang="en-GB" altLang="zh-CN"/>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teal">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9" y="1820863"/>
            <a:ext cx="7594600" cy="3814762"/>
          </a:xfrm>
        </p:spPr>
        <p:txBody>
          <a:bodyPr/>
          <a:lstStyle>
            <a:lvl1pPr>
              <a:defRPr sz="2800">
                <a:solidFill>
                  <a:srgbClr val="2EAFA4"/>
                </a:solidFill>
              </a:defRPr>
            </a:lvl1pPr>
          </a:lstStyle>
          <a:p>
            <a:pPr lvl="0"/>
            <a:r>
              <a:rPr lang="en-US" smtClean="0"/>
              <a:t>Click to edit Master text styles</a:t>
            </a:r>
          </a:p>
        </p:txBody>
      </p:sp>
      <p:sp>
        <p:nvSpPr>
          <p:cNvPr id="3" name="Rectangle 4"/>
          <p:cNvSpPr>
            <a:spLocks noGrp="1" noChangeArrowheads="1"/>
          </p:cNvSpPr>
          <p:nvPr>
            <p:ph type="dt" sz="half" idx="14"/>
          </p:nvPr>
        </p:nvSpPr>
        <p:spPr>
          <a:ln/>
        </p:spPr>
        <p:txBody>
          <a:bodyPr/>
          <a:lstStyle>
            <a:lvl1pPr>
              <a:defRPr/>
            </a:lvl1pPr>
          </a:lstStyle>
          <a:p>
            <a:endParaRPr lang="zh-CN" altLang="zh-CN"/>
          </a:p>
        </p:txBody>
      </p:sp>
      <p:sp>
        <p:nvSpPr>
          <p:cNvPr id="4" name="Rectangle 5"/>
          <p:cNvSpPr>
            <a:spLocks noGrp="1" noChangeArrowheads="1"/>
          </p:cNvSpPr>
          <p:nvPr>
            <p:ph type="ftr" sz="quarter" idx="15"/>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6"/>
          </p:nvPr>
        </p:nvSpPr>
        <p:spPr>
          <a:ln/>
        </p:spPr>
        <p:txBody>
          <a:bodyPr/>
          <a:lstStyle>
            <a:lvl1pPr>
              <a:defRPr/>
            </a:lvl1pPr>
          </a:lstStyle>
          <a:p>
            <a:r>
              <a:rPr lang="en-GB" altLang="zh-CN"/>
              <a:t>Page </a:t>
            </a:r>
            <a:fld id="{09D87FBB-CFE7-4EAC-BF90-1EC3DF1B9326}" type="slidenum">
              <a:rPr lang="en-GB" altLang="zh-CN"/>
              <a:pPr/>
              <a:t>‹#›</a:t>
            </a:fld>
            <a:endParaRPr lang="en-GB" altLang="zh-CN"/>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burgund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9" y="1820863"/>
            <a:ext cx="7594600" cy="3814762"/>
          </a:xfrm>
        </p:spPr>
        <p:txBody>
          <a:bodyPr/>
          <a:lstStyle>
            <a:lvl1pPr>
              <a:defRPr sz="2800">
                <a:solidFill>
                  <a:srgbClr val="98002E"/>
                </a:solidFill>
              </a:defRPr>
            </a:lvl1pPr>
          </a:lstStyle>
          <a:p>
            <a:pPr lvl="0"/>
            <a:r>
              <a:rPr lang="en-US" smtClean="0"/>
              <a:t>Click to edit Master text styles</a:t>
            </a:r>
          </a:p>
        </p:txBody>
      </p:sp>
      <p:sp>
        <p:nvSpPr>
          <p:cNvPr id="3" name="Rectangle 4"/>
          <p:cNvSpPr>
            <a:spLocks noGrp="1" noChangeArrowheads="1"/>
          </p:cNvSpPr>
          <p:nvPr>
            <p:ph type="dt" sz="half" idx="14"/>
          </p:nvPr>
        </p:nvSpPr>
        <p:spPr>
          <a:ln/>
        </p:spPr>
        <p:txBody>
          <a:bodyPr/>
          <a:lstStyle>
            <a:lvl1pPr>
              <a:defRPr/>
            </a:lvl1pPr>
          </a:lstStyle>
          <a:p>
            <a:endParaRPr lang="zh-CN" altLang="zh-CN"/>
          </a:p>
        </p:txBody>
      </p:sp>
      <p:sp>
        <p:nvSpPr>
          <p:cNvPr id="4" name="Rectangle 5"/>
          <p:cNvSpPr>
            <a:spLocks noGrp="1" noChangeArrowheads="1"/>
          </p:cNvSpPr>
          <p:nvPr>
            <p:ph type="ftr" sz="quarter" idx="15"/>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6"/>
          </p:nvPr>
        </p:nvSpPr>
        <p:spPr>
          <a:ln/>
        </p:spPr>
        <p:txBody>
          <a:bodyPr/>
          <a:lstStyle>
            <a:lvl1pPr>
              <a:defRPr/>
            </a:lvl1pPr>
          </a:lstStyle>
          <a:p>
            <a:r>
              <a:rPr lang="en-GB" altLang="zh-CN"/>
              <a:t>Page </a:t>
            </a:r>
            <a:fld id="{D3FD03E2-20A3-43C2-8295-ED7153B402D4}" type="slidenum">
              <a:rPr lang="en-GB" altLang="zh-CN"/>
              <a:pPr/>
              <a:t>‹#›</a:t>
            </a:fld>
            <a:endParaRPr lang="en-GB" altLang="zh-CN"/>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gre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9" y="1820863"/>
            <a:ext cx="7594600" cy="3814762"/>
          </a:xfrm>
        </p:spPr>
        <p:txBody>
          <a:bodyPr/>
          <a:lstStyle>
            <a:lvl1pPr>
              <a:defRPr sz="2800">
                <a:solidFill>
                  <a:srgbClr val="786860"/>
                </a:solidFill>
              </a:defRPr>
            </a:lvl1pPr>
          </a:lstStyle>
          <a:p>
            <a:pPr lvl="0"/>
            <a:r>
              <a:rPr lang="en-US" smtClean="0"/>
              <a:t>Click to edit Master text styles</a:t>
            </a:r>
          </a:p>
        </p:txBody>
      </p:sp>
      <p:sp>
        <p:nvSpPr>
          <p:cNvPr id="3" name="Rectangle 4"/>
          <p:cNvSpPr>
            <a:spLocks noGrp="1" noChangeArrowheads="1"/>
          </p:cNvSpPr>
          <p:nvPr>
            <p:ph type="dt" sz="half" idx="14"/>
          </p:nvPr>
        </p:nvSpPr>
        <p:spPr>
          <a:ln/>
        </p:spPr>
        <p:txBody>
          <a:bodyPr/>
          <a:lstStyle>
            <a:lvl1pPr>
              <a:defRPr/>
            </a:lvl1pPr>
          </a:lstStyle>
          <a:p>
            <a:endParaRPr lang="zh-CN" altLang="zh-CN"/>
          </a:p>
        </p:txBody>
      </p:sp>
      <p:sp>
        <p:nvSpPr>
          <p:cNvPr id="4" name="Rectangle 5"/>
          <p:cNvSpPr>
            <a:spLocks noGrp="1" noChangeArrowheads="1"/>
          </p:cNvSpPr>
          <p:nvPr>
            <p:ph type="ftr" sz="quarter" idx="15"/>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6"/>
          </p:nvPr>
        </p:nvSpPr>
        <p:spPr>
          <a:ln/>
        </p:spPr>
        <p:txBody>
          <a:bodyPr/>
          <a:lstStyle>
            <a:lvl1pPr>
              <a:defRPr/>
            </a:lvl1pPr>
          </a:lstStyle>
          <a:p>
            <a:r>
              <a:rPr lang="en-GB" altLang="zh-CN"/>
              <a:t>Page </a:t>
            </a:r>
            <a:fld id="{4BD46D61-0FCB-437D-9D27-27E89C615661}" type="slidenum">
              <a:rPr lang="en-GB" altLang="zh-CN"/>
              <a:pPr/>
              <a:t>‹#›</a:t>
            </a:fld>
            <a:endParaRPr lang="en-GB" altLang="zh-CN"/>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copper">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9" y="1820863"/>
            <a:ext cx="7594600" cy="3814762"/>
          </a:xfrm>
        </p:spPr>
        <p:txBody>
          <a:bodyPr/>
          <a:lstStyle>
            <a:lvl1pPr>
              <a:defRPr sz="2800">
                <a:solidFill>
                  <a:srgbClr val="EE9024"/>
                </a:solidFill>
              </a:defRPr>
            </a:lvl1pPr>
          </a:lstStyle>
          <a:p>
            <a:pPr lvl="0"/>
            <a:r>
              <a:rPr lang="en-US" smtClean="0"/>
              <a:t>Click to edit Master text styles</a:t>
            </a:r>
          </a:p>
        </p:txBody>
      </p:sp>
      <p:sp>
        <p:nvSpPr>
          <p:cNvPr id="3" name="Rectangle 4"/>
          <p:cNvSpPr>
            <a:spLocks noGrp="1" noChangeArrowheads="1"/>
          </p:cNvSpPr>
          <p:nvPr>
            <p:ph type="dt" sz="half" idx="14"/>
          </p:nvPr>
        </p:nvSpPr>
        <p:spPr>
          <a:ln/>
        </p:spPr>
        <p:txBody>
          <a:bodyPr/>
          <a:lstStyle>
            <a:lvl1pPr>
              <a:defRPr/>
            </a:lvl1pPr>
          </a:lstStyle>
          <a:p>
            <a:endParaRPr lang="zh-CN" altLang="zh-CN"/>
          </a:p>
        </p:txBody>
      </p:sp>
      <p:sp>
        <p:nvSpPr>
          <p:cNvPr id="4" name="Rectangle 5"/>
          <p:cNvSpPr>
            <a:spLocks noGrp="1" noChangeArrowheads="1"/>
          </p:cNvSpPr>
          <p:nvPr>
            <p:ph type="ftr" sz="quarter" idx="15"/>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6"/>
          </p:nvPr>
        </p:nvSpPr>
        <p:spPr>
          <a:ln/>
        </p:spPr>
        <p:txBody>
          <a:bodyPr/>
          <a:lstStyle>
            <a:lvl1pPr>
              <a:defRPr/>
            </a:lvl1pPr>
          </a:lstStyle>
          <a:p>
            <a:r>
              <a:rPr lang="en-GB" altLang="zh-CN"/>
              <a:t>Page </a:t>
            </a:r>
            <a:fld id="{11D7CF24-B8F0-4D08-9390-58CB189060BA}" type="slidenum">
              <a:rPr lang="en-GB" altLang="zh-CN"/>
              <a:pPr/>
              <a:t>‹#›</a:t>
            </a:fld>
            <a:endParaRPr lang="en-GB"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vider-copper">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1588" y="287338"/>
            <a:ext cx="8929687" cy="5326062"/>
          </a:xfrm>
          <a:prstGeom prst="rect">
            <a:avLst/>
          </a:prstGeom>
          <a:solidFill>
            <a:srgbClr val="EE9024"/>
          </a:solidFill>
          <a:ln w="9525">
            <a:noFill/>
            <a:miter lim="800000"/>
            <a:headEnd/>
            <a:tailEnd/>
          </a:ln>
        </p:spPr>
        <p:txBody>
          <a:bodyPr wrap="none" anchor="ctr"/>
          <a:lstStyle/>
          <a:p>
            <a:pPr algn="ctr"/>
            <a:endParaRPr lang="zh-CN" altLang="zh-CN">
              <a:ea typeface="SimSun" pitchFamily="2" charset="-122"/>
            </a:endParaRPr>
          </a:p>
        </p:txBody>
      </p:sp>
      <p:sp>
        <p:nvSpPr>
          <p:cNvPr id="5" name="Rectangle 15"/>
          <p:cNvSpPr>
            <a:spLocks noChangeArrowheads="1"/>
          </p:cNvSpPr>
          <p:nvPr userDrawn="1"/>
        </p:nvSpPr>
        <p:spPr bwMode="gray">
          <a:xfrm>
            <a:off x="0" y="287338"/>
            <a:ext cx="8931275" cy="5326062"/>
          </a:xfrm>
          <a:prstGeom prst="rect">
            <a:avLst/>
          </a:prstGeom>
          <a:solidFill>
            <a:srgbClr val="EE9024"/>
          </a:solidFill>
          <a:ln w="9525">
            <a:noFill/>
            <a:miter lim="800000"/>
            <a:headEnd/>
            <a:tailEnd/>
          </a:ln>
        </p:spPr>
        <p:txBody>
          <a:bodyPr wrap="none" anchor="ctr"/>
          <a:lstStyle/>
          <a:p>
            <a:pPr algn="ctr"/>
            <a:endParaRPr lang="zh-CN" altLang="zh-CN">
              <a:ea typeface="SimSun" pitchFamily="2" charset="-122"/>
            </a:endParaRPr>
          </a:p>
        </p:txBody>
      </p:sp>
      <p:sp>
        <p:nvSpPr>
          <p:cNvPr id="6"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lIns="0" tIns="0" rIns="0" bIns="0"/>
          <a:lstStyle>
            <a:lvl1pPr>
              <a:defRPr/>
            </a:lvl1pPr>
          </a:lstStyle>
          <a:p>
            <a:pPr>
              <a:defRPr/>
            </a:pPr>
            <a:r>
              <a:rPr lang="en-GB" sz="1000" b="0" dirty="0" smtClean="0">
                <a:solidFill>
                  <a:srgbClr val="ED1A3B"/>
                </a:solidFill>
                <a:cs typeface="+mn-cs"/>
              </a:rPr>
              <a:t>Client name - Event - Presentation title</a:t>
            </a:r>
            <a:endParaRPr lang="en-GB" sz="1000" b="0" dirty="0">
              <a:solidFill>
                <a:srgbClr val="ED1A3B"/>
              </a:solidFill>
              <a:cs typeface="+mn-cs"/>
            </a:endParaRPr>
          </a:p>
        </p:txBody>
      </p:sp>
      <p:sp>
        <p:nvSpPr>
          <p:cNvPr id="7"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lIns="0" tIns="0" rIns="0" bIns="0"/>
          <a:lstStyle/>
          <a:p>
            <a:r>
              <a:rPr lang="en-GB" altLang="zh-CN" sz="1000" b="0">
                <a:solidFill>
                  <a:srgbClr val="ED1A3B"/>
                </a:solidFill>
                <a:ea typeface="SimSun" pitchFamily="2" charset="-122"/>
              </a:rPr>
              <a:t>Page </a:t>
            </a:r>
            <a:fld id="{92629385-9465-4BAA-98B3-70FF1F2FA2CC}" type="slidenum">
              <a:rPr lang="en-GB" altLang="zh-CN" sz="1000" b="0">
                <a:solidFill>
                  <a:srgbClr val="ED1A3B"/>
                </a:solidFill>
                <a:ea typeface="SimSun" pitchFamily="2" charset="-122"/>
              </a:rPr>
              <a:pPr/>
              <a:t>‹#›</a:t>
            </a:fld>
            <a:endParaRPr lang="en-GB" altLang="zh-CN" sz="1000" b="0">
              <a:solidFill>
                <a:srgbClr val="ED1A3B"/>
              </a:solidFill>
              <a:ea typeface="SimSun" pitchFamily="2" charset="-122"/>
            </a:endParaRPr>
          </a:p>
        </p:txBody>
      </p:sp>
      <p:pic>
        <p:nvPicPr>
          <p:cNvPr id="8" name="Picture 31" descr="BDO_Logo_RGB 100%"/>
          <p:cNvPicPr>
            <a:picLocks noChangeAspect="1" noChangeArrowheads="1"/>
          </p:cNvPicPr>
          <p:nvPr userDrawn="1"/>
        </p:nvPicPr>
        <p:blipFill>
          <a:blip r:embed="rId2" cstate="print"/>
          <a:srcRect/>
          <a:stretch>
            <a:fillRect/>
          </a:stretch>
        </p:blipFill>
        <p:spPr bwMode="auto">
          <a:xfrm>
            <a:off x="8197850" y="6238875"/>
            <a:ext cx="731838" cy="374650"/>
          </a:xfrm>
          <a:prstGeom prst="rect">
            <a:avLst/>
          </a:prstGeom>
          <a:noFill/>
          <a:ln w="9525">
            <a:noFill/>
            <a:miter lim="800000"/>
            <a:headEnd/>
            <a:tailEnd/>
          </a:ln>
        </p:spPr>
      </p:pic>
      <p:sp>
        <p:nvSpPr>
          <p:cNvPr id="9"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10"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dirty="0"/>
          </a:p>
        </p:txBody>
      </p:sp>
      <p:sp>
        <p:nvSpPr>
          <p:cNvPr id="11"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12"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3"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4227B288-2888-4614-A1D8-CE545A1B60F6}" type="slidenum">
              <a:rPr lang="en-GB" altLang="zh-CN"/>
              <a:pPr/>
              <a:t>‹#›</a:t>
            </a:fld>
            <a:endParaRPr lang="en-GB" altLang="zh-C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fuschia">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287339" y="1820863"/>
            <a:ext cx="7594600" cy="3814762"/>
          </a:xfrm>
        </p:spPr>
        <p:txBody>
          <a:bodyPr/>
          <a:lstStyle>
            <a:lvl1pPr>
              <a:defRPr sz="2800">
                <a:solidFill>
                  <a:srgbClr val="D1108C"/>
                </a:solidFill>
              </a:defRPr>
            </a:lvl1pPr>
          </a:lstStyle>
          <a:p>
            <a:pPr lvl="0"/>
            <a:r>
              <a:rPr lang="en-US" smtClean="0"/>
              <a:t>Click to edit Master text styles</a:t>
            </a:r>
          </a:p>
        </p:txBody>
      </p:sp>
      <p:sp>
        <p:nvSpPr>
          <p:cNvPr id="3" name="Rectangle 4"/>
          <p:cNvSpPr>
            <a:spLocks noGrp="1" noChangeArrowheads="1"/>
          </p:cNvSpPr>
          <p:nvPr>
            <p:ph type="dt" sz="half" idx="14"/>
          </p:nvPr>
        </p:nvSpPr>
        <p:spPr>
          <a:ln/>
        </p:spPr>
        <p:txBody>
          <a:bodyPr/>
          <a:lstStyle>
            <a:lvl1pPr>
              <a:defRPr/>
            </a:lvl1pPr>
          </a:lstStyle>
          <a:p>
            <a:endParaRPr lang="zh-CN" altLang="zh-CN"/>
          </a:p>
        </p:txBody>
      </p:sp>
      <p:sp>
        <p:nvSpPr>
          <p:cNvPr id="4" name="Rectangle 5"/>
          <p:cNvSpPr>
            <a:spLocks noGrp="1" noChangeArrowheads="1"/>
          </p:cNvSpPr>
          <p:nvPr>
            <p:ph type="ftr" sz="quarter" idx="15"/>
          </p:nvPr>
        </p:nvSpPr>
        <p:spPr>
          <a:ln/>
        </p:spPr>
        <p:txBody>
          <a:bodyPr/>
          <a:lstStyle>
            <a:lvl1pPr>
              <a:defRPr/>
            </a:lvl1pPr>
          </a:lstStyle>
          <a:p>
            <a:r>
              <a:rPr lang="zh-CN" altLang="en-US"/>
              <a:t>品牌的重要性和品牌塑造</a:t>
            </a:r>
            <a:r>
              <a:rPr lang="en-US" altLang="zh-CN"/>
              <a:t>- 2012</a:t>
            </a:r>
            <a:endParaRPr lang="en-GB" altLang="zh-CN"/>
          </a:p>
        </p:txBody>
      </p:sp>
      <p:sp>
        <p:nvSpPr>
          <p:cNvPr id="5" name="Rectangle 6"/>
          <p:cNvSpPr>
            <a:spLocks noGrp="1" noChangeArrowheads="1"/>
          </p:cNvSpPr>
          <p:nvPr>
            <p:ph type="sldNum" sz="quarter" idx="16"/>
          </p:nvPr>
        </p:nvSpPr>
        <p:spPr>
          <a:ln/>
        </p:spPr>
        <p:txBody>
          <a:bodyPr/>
          <a:lstStyle>
            <a:lvl1pPr>
              <a:defRPr/>
            </a:lvl1pPr>
          </a:lstStyle>
          <a:p>
            <a:r>
              <a:rPr lang="en-GB" altLang="zh-CN"/>
              <a:t>Page </a:t>
            </a:r>
            <a:fld id="{DD509E55-4EB2-45A5-A304-7E3B1814C4D6}" type="slidenum">
              <a:rPr lang="en-GB" altLang="zh-CN"/>
              <a:pPr/>
              <a:t>‹#›</a:t>
            </a:fld>
            <a:endParaRPr lang="en-GB" altLang="zh-CN"/>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zh-CN"/>
          </a:p>
        </p:txBody>
      </p:sp>
      <p:sp>
        <p:nvSpPr>
          <p:cNvPr id="3" name="Rectangle 5"/>
          <p:cNvSpPr>
            <a:spLocks noGrp="1" noChangeArrowheads="1"/>
          </p:cNvSpPr>
          <p:nvPr>
            <p:ph type="ftr" sz="quarter" idx="11"/>
          </p:nvPr>
        </p:nvSpPr>
        <p:spPr>
          <a:ln/>
        </p:spPr>
        <p:txBody>
          <a:bodyPr/>
          <a:lstStyle>
            <a:lvl1pPr>
              <a:defRPr/>
            </a:lvl1pPr>
          </a:lstStyle>
          <a:p>
            <a:r>
              <a:rPr lang="zh-CN" altLang="en-US"/>
              <a:t>品牌的重要性和品牌塑造</a:t>
            </a:r>
            <a:r>
              <a:rPr lang="en-US" altLang="zh-CN"/>
              <a:t>- 2012</a:t>
            </a:r>
            <a:endParaRPr lang="en-GB" altLang="zh-CN"/>
          </a:p>
        </p:txBody>
      </p:sp>
      <p:sp>
        <p:nvSpPr>
          <p:cNvPr id="4" name="Rectangle 6"/>
          <p:cNvSpPr>
            <a:spLocks noGrp="1" noChangeArrowheads="1"/>
          </p:cNvSpPr>
          <p:nvPr>
            <p:ph type="sldNum" sz="quarter" idx="12"/>
          </p:nvPr>
        </p:nvSpPr>
        <p:spPr>
          <a:ln/>
        </p:spPr>
        <p:txBody>
          <a:bodyPr/>
          <a:lstStyle>
            <a:lvl1pPr>
              <a:defRPr/>
            </a:lvl1pPr>
          </a:lstStyle>
          <a:p>
            <a:r>
              <a:rPr lang="en-GB" altLang="zh-CN"/>
              <a:t>Page </a:t>
            </a:r>
            <a:fld id="{06721CF3-ECEB-4F94-B2F5-DE71F4380373}" type="slidenum">
              <a:rPr lang="en-GB" altLang="zh-CN"/>
              <a:pPr/>
              <a:t>‹#›</a:t>
            </a:fld>
            <a:endParaRPr lang="en-GB"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Image">
    <p:bg>
      <p:bgPr>
        <a:solidFill>
          <a:schemeClr val="bg1"/>
        </a:solidFill>
        <a:effectLst/>
      </p:bgPr>
    </p:bg>
    <p:spTree>
      <p:nvGrpSpPr>
        <p:cNvPr id="1" name=""/>
        <p:cNvGrpSpPr/>
        <p:nvPr/>
      </p:nvGrpSpPr>
      <p:grpSpPr>
        <a:xfrm>
          <a:off x="0" y="0"/>
          <a:ext cx="0" cy="0"/>
          <a:chOff x="0" y="0"/>
          <a:chExt cx="0" cy="0"/>
        </a:xfrm>
      </p:grpSpPr>
      <p:pic>
        <p:nvPicPr>
          <p:cNvPr id="4" name="Picture 12" descr="unlicensed_image1.jpg"/>
          <p:cNvPicPr>
            <a:picLocks noChangeAspect="1"/>
          </p:cNvPicPr>
          <p:nvPr userDrawn="1"/>
        </p:nvPicPr>
        <p:blipFill>
          <a:blip r:embed="rId2" cstate="print"/>
          <a:srcRect t="9235" r="288" b="15659"/>
          <a:stretch>
            <a:fillRect/>
          </a:stretch>
        </p:blipFill>
        <p:spPr bwMode="auto">
          <a:xfrm>
            <a:off x="0" y="288925"/>
            <a:ext cx="8931275" cy="5346700"/>
          </a:xfrm>
          <a:prstGeom prst="rect">
            <a:avLst/>
          </a:prstGeom>
          <a:noFill/>
          <a:ln w="9525">
            <a:noFill/>
            <a:miter lim="800000"/>
            <a:headEnd/>
            <a:tailEnd/>
          </a:ln>
        </p:spPr>
      </p:pic>
      <p:pic>
        <p:nvPicPr>
          <p:cNvPr id="5" name="Picture 31" descr="BDO_Logo_RGB 100%"/>
          <p:cNvPicPr>
            <a:picLocks noChangeAspect="1" noChangeArrowheads="1"/>
          </p:cNvPicPr>
          <p:nvPr userDrawn="1"/>
        </p:nvPicPr>
        <p:blipFill>
          <a:blip r:embed="rId3" cstate="print"/>
          <a:srcRect/>
          <a:stretch>
            <a:fillRect/>
          </a:stretch>
        </p:blipFill>
        <p:spPr bwMode="auto">
          <a:xfrm>
            <a:off x="8197850" y="6238875"/>
            <a:ext cx="731838" cy="374650"/>
          </a:xfrm>
          <a:prstGeom prst="rect">
            <a:avLst/>
          </a:prstGeom>
          <a:noFill/>
          <a:ln w="9525">
            <a:noFill/>
            <a:miter lim="800000"/>
            <a:headEnd/>
            <a:tailEnd/>
          </a:ln>
        </p:spPr>
      </p:pic>
      <p:sp>
        <p:nvSpPr>
          <p:cNvPr id="6"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7"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rgbClr val="ED1A3B"/>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rgbClr val="ED1A3B"/>
                </a:solidFill>
              </a:defRPr>
            </a:lvl1pPr>
          </a:lstStyle>
          <a:p>
            <a:r>
              <a:rPr lang="en-US" smtClean="0"/>
              <a:t>Click to edit Master subtitle style</a:t>
            </a:r>
            <a:endParaRPr lang="en-GB" dirty="0"/>
          </a:p>
        </p:txBody>
      </p:sp>
      <p:sp>
        <p:nvSpPr>
          <p:cNvPr id="8"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9"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0"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279DEE7A-3D2D-4320-8175-82499AC24F52}" type="slidenum">
              <a:rPr lang="en-GB" altLang="zh-CN"/>
              <a:pPr/>
              <a:t>‹#›</a:t>
            </a:fld>
            <a:endParaRPr lang="en-GB"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vider-teal">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0" y="287338"/>
            <a:ext cx="8929688" cy="5326062"/>
          </a:xfrm>
          <a:prstGeom prst="rect">
            <a:avLst/>
          </a:prstGeom>
          <a:solidFill>
            <a:srgbClr val="2EAFA4"/>
          </a:solidFill>
          <a:ln w="9525">
            <a:noFill/>
            <a:miter lim="800000"/>
            <a:headEnd/>
            <a:tailEnd/>
          </a:ln>
        </p:spPr>
        <p:txBody>
          <a:bodyPr wrap="none" anchor="ctr"/>
          <a:lstStyle/>
          <a:p>
            <a:pPr algn="ctr"/>
            <a:endParaRPr lang="zh-CN" altLang="zh-CN">
              <a:ea typeface="SimSun" pitchFamily="2" charset="-122"/>
            </a:endParaRPr>
          </a:p>
        </p:txBody>
      </p:sp>
      <p:pic>
        <p:nvPicPr>
          <p:cNvPr id="5" name="Picture 31" descr="BDO_Logo_RGB 100%"/>
          <p:cNvPicPr>
            <a:picLocks noChangeAspect="1" noChangeArrowheads="1"/>
          </p:cNvPicPr>
          <p:nvPr userDrawn="1"/>
        </p:nvPicPr>
        <p:blipFill>
          <a:blip r:embed="rId2" cstate="print"/>
          <a:srcRect/>
          <a:stretch>
            <a:fillRect/>
          </a:stretch>
        </p:blipFill>
        <p:spPr bwMode="auto">
          <a:xfrm>
            <a:off x="8197850" y="6238875"/>
            <a:ext cx="731838" cy="374650"/>
          </a:xfrm>
          <a:prstGeom prst="rect">
            <a:avLst/>
          </a:prstGeom>
          <a:noFill/>
          <a:ln w="9525">
            <a:noFill/>
            <a:miter lim="800000"/>
            <a:headEnd/>
            <a:tailEnd/>
          </a:ln>
        </p:spPr>
      </p:pic>
      <p:sp>
        <p:nvSpPr>
          <p:cNvPr id="6"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7"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dirty="0"/>
          </a:p>
        </p:txBody>
      </p:sp>
      <p:sp>
        <p:nvSpPr>
          <p:cNvPr id="8"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9"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0"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FED340FE-9238-46E6-88A0-41E017B65195}" type="slidenum">
              <a:rPr lang="en-GB" altLang="zh-CN"/>
              <a:pPr/>
              <a:t>‹#›</a:t>
            </a:fld>
            <a:endParaRPr lang="en-GB"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vider-light blue">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0" y="287338"/>
            <a:ext cx="8931275" cy="5326062"/>
          </a:xfrm>
          <a:prstGeom prst="rect">
            <a:avLst/>
          </a:prstGeom>
          <a:solidFill>
            <a:srgbClr val="62CAE3"/>
          </a:solidFill>
          <a:ln w="9525">
            <a:noFill/>
            <a:miter lim="800000"/>
            <a:headEnd/>
            <a:tailEnd/>
          </a:ln>
        </p:spPr>
        <p:txBody>
          <a:bodyPr wrap="none" anchor="ctr"/>
          <a:lstStyle/>
          <a:p>
            <a:pPr algn="ctr"/>
            <a:endParaRPr lang="zh-CN" altLang="zh-CN">
              <a:ea typeface="SimSun" pitchFamily="2" charset="-122"/>
            </a:endParaRPr>
          </a:p>
        </p:txBody>
      </p:sp>
      <p:pic>
        <p:nvPicPr>
          <p:cNvPr id="5" name="Picture 31" descr="BDO_Logo_RGB 100%"/>
          <p:cNvPicPr>
            <a:picLocks noChangeAspect="1" noChangeArrowheads="1"/>
          </p:cNvPicPr>
          <p:nvPr userDrawn="1"/>
        </p:nvPicPr>
        <p:blipFill>
          <a:blip r:embed="rId2" cstate="print"/>
          <a:srcRect/>
          <a:stretch>
            <a:fillRect/>
          </a:stretch>
        </p:blipFill>
        <p:spPr bwMode="auto">
          <a:xfrm>
            <a:off x="8197850" y="6238875"/>
            <a:ext cx="731838" cy="374650"/>
          </a:xfrm>
          <a:prstGeom prst="rect">
            <a:avLst/>
          </a:prstGeom>
          <a:noFill/>
          <a:ln w="9525">
            <a:noFill/>
            <a:miter lim="800000"/>
            <a:headEnd/>
            <a:tailEnd/>
          </a:ln>
        </p:spPr>
      </p:pic>
      <p:sp>
        <p:nvSpPr>
          <p:cNvPr id="6"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7"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dirty="0"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burgundy">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0" y="287338"/>
            <a:ext cx="8931275" cy="5326062"/>
          </a:xfrm>
          <a:prstGeom prst="rect">
            <a:avLst/>
          </a:prstGeom>
          <a:solidFill>
            <a:srgbClr val="98002E"/>
          </a:solidFill>
          <a:ln w="9525">
            <a:noFill/>
            <a:miter lim="800000"/>
            <a:headEnd/>
            <a:tailEnd/>
          </a:ln>
        </p:spPr>
        <p:txBody>
          <a:bodyPr wrap="none" anchor="ctr"/>
          <a:lstStyle/>
          <a:p>
            <a:pPr algn="ctr"/>
            <a:endParaRPr lang="zh-CN" altLang="zh-CN">
              <a:ea typeface="SimSun" pitchFamily="2" charset="-122"/>
            </a:endParaRPr>
          </a:p>
        </p:txBody>
      </p:sp>
      <p:sp>
        <p:nvSpPr>
          <p:cNvPr id="5"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lIns="0" tIns="0" rIns="0" bIns="0"/>
          <a:lstStyle>
            <a:lvl1pPr>
              <a:defRPr/>
            </a:lvl1pPr>
          </a:lstStyle>
          <a:p>
            <a:pPr>
              <a:defRPr/>
            </a:pPr>
            <a:r>
              <a:rPr lang="en-GB" sz="1000" b="0" dirty="0" smtClean="0">
                <a:solidFill>
                  <a:srgbClr val="ED1A3B"/>
                </a:solidFill>
                <a:cs typeface="+mn-cs"/>
              </a:rPr>
              <a:t>Client name - Event - Presentation title</a:t>
            </a:r>
            <a:endParaRPr lang="en-GB" sz="1000" b="0" dirty="0">
              <a:solidFill>
                <a:srgbClr val="ED1A3B"/>
              </a:solidFill>
              <a:cs typeface="+mn-cs"/>
            </a:endParaRPr>
          </a:p>
        </p:txBody>
      </p:sp>
      <p:sp>
        <p:nvSpPr>
          <p:cNvPr id="6"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lIns="0" tIns="0" rIns="0" bIns="0"/>
          <a:lstStyle/>
          <a:p>
            <a:r>
              <a:rPr lang="en-GB" altLang="zh-CN" sz="1000" b="0">
                <a:solidFill>
                  <a:srgbClr val="ED1A3B"/>
                </a:solidFill>
                <a:ea typeface="SimSun" pitchFamily="2" charset="-122"/>
              </a:rPr>
              <a:t>Page </a:t>
            </a:r>
            <a:fld id="{F0045BB3-6D9D-417F-BC4D-0C5C8E9DD629}" type="slidenum">
              <a:rPr lang="en-GB" altLang="zh-CN" sz="1000" b="0">
                <a:solidFill>
                  <a:srgbClr val="ED1A3B"/>
                </a:solidFill>
                <a:ea typeface="SimSun" pitchFamily="2" charset="-122"/>
              </a:rPr>
              <a:pPr/>
              <a:t>‹#›</a:t>
            </a:fld>
            <a:endParaRPr lang="en-GB" altLang="zh-CN" sz="1000" b="0">
              <a:solidFill>
                <a:srgbClr val="ED1A3B"/>
              </a:solidFill>
              <a:ea typeface="SimSun" pitchFamily="2" charset="-122"/>
            </a:endParaRPr>
          </a:p>
        </p:txBody>
      </p:sp>
      <p:pic>
        <p:nvPicPr>
          <p:cNvPr id="7" name="Picture 31" descr="BDO_Logo_RGB 100%"/>
          <p:cNvPicPr>
            <a:picLocks noChangeAspect="1" noChangeArrowheads="1"/>
          </p:cNvPicPr>
          <p:nvPr userDrawn="1"/>
        </p:nvPicPr>
        <p:blipFill>
          <a:blip r:embed="rId2" cstate="print"/>
          <a:srcRect/>
          <a:stretch>
            <a:fillRect/>
          </a:stretch>
        </p:blipFill>
        <p:spPr bwMode="auto">
          <a:xfrm>
            <a:off x="8197850" y="6238875"/>
            <a:ext cx="731838" cy="374650"/>
          </a:xfrm>
          <a:prstGeom prst="rect">
            <a:avLst/>
          </a:prstGeom>
          <a:noFill/>
          <a:ln w="9525">
            <a:noFill/>
            <a:miter lim="800000"/>
            <a:headEnd/>
            <a:tailEnd/>
          </a:ln>
        </p:spPr>
      </p:pic>
      <p:sp>
        <p:nvSpPr>
          <p:cNvPr id="8"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9"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dirty="0"/>
          </a:p>
        </p:txBody>
      </p:sp>
      <p:sp>
        <p:nvSpPr>
          <p:cNvPr id="10"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11"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2"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6D1EC05C-D4D9-438F-A288-756826D928E1}" type="slidenum">
              <a:rPr lang="en-GB" altLang="zh-CN"/>
              <a:pPr/>
              <a:t>‹#›</a:t>
            </a:fld>
            <a:endParaRPr lang="en-GB"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vider-copper">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0" y="287338"/>
            <a:ext cx="8931275" cy="5326062"/>
          </a:xfrm>
          <a:prstGeom prst="rect">
            <a:avLst/>
          </a:prstGeom>
          <a:solidFill>
            <a:srgbClr val="EE9024"/>
          </a:solidFill>
          <a:ln w="9525">
            <a:noFill/>
            <a:miter lim="800000"/>
            <a:headEnd/>
            <a:tailEnd/>
          </a:ln>
        </p:spPr>
        <p:txBody>
          <a:bodyPr wrap="none" anchor="ctr"/>
          <a:lstStyle/>
          <a:p>
            <a:pPr algn="ctr"/>
            <a:endParaRPr lang="zh-CN" altLang="zh-CN">
              <a:ea typeface="SimSun" pitchFamily="2" charset="-122"/>
            </a:endParaRPr>
          </a:p>
        </p:txBody>
      </p:sp>
      <p:sp>
        <p:nvSpPr>
          <p:cNvPr id="5"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lIns="0" tIns="0" rIns="0" bIns="0"/>
          <a:lstStyle>
            <a:lvl1pPr>
              <a:defRPr/>
            </a:lvl1pPr>
          </a:lstStyle>
          <a:p>
            <a:pPr>
              <a:defRPr/>
            </a:pPr>
            <a:r>
              <a:rPr lang="en-GB" sz="1000" b="0" dirty="0" smtClean="0">
                <a:solidFill>
                  <a:srgbClr val="ED1A3B"/>
                </a:solidFill>
                <a:cs typeface="+mn-cs"/>
              </a:rPr>
              <a:t>Client name - Event - Presentation title</a:t>
            </a:r>
            <a:endParaRPr lang="en-GB" sz="1000" b="0" dirty="0">
              <a:solidFill>
                <a:srgbClr val="ED1A3B"/>
              </a:solidFill>
              <a:cs typeface="+mn-cs"/>
            </a:endParaRPr>
          </a:p>
        </p:txBody>
      </p:sp>
      <p:sp>
        <p:nvSpPr>
          <p:cNvPr id="6"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lIns="0" tIns="0" rIns="0" bIns="0"/>
          <a:lstStyle/>
          <a:p>
            <a:r>
              <a:rPr lang="en-GB" altLang="zh-CN" sz="1000" b="0">
                <a:solidFill>
                  <a:srgbClr val="ED1A3B"/>
                </a:solidFill>
                <a:ea typeface="SimSun" pitchFamily="2" charset="-122"/>
              </a:rPr>
              <a:t>Page </a:t>
            </a:r>
            <a:fld id="{0617CFF5-1FB3-4B7A-BE1A-3CE6AED88AA2}" type="slidenum">
              <a:rPr lang="en-GB" altLang="zh-CN" sz="1000" b="0">
                <a:solidFill>
                  <a:srgbClr val="ED1A3B"/>
                </a:solidFill>
                <a:ea typeface="SimSun" pitchFamily="2" charset="-122"/>
              </a:rPr>
              <a:pPr/>
              <a:t>‹#›</a:t>
            </a:fld>
            <a:endParaRPr lang="en-GB" altLang="zh-CN" sz="1000" b="0">
              <a:solidFill>
                <a:srgbClr val="ED1A3B"/>
              </a:solidFill>
              <a:ea typeface="SimSun" pitchFamily="2" charset="-122"/>
            </a:endParaRPr>
          </a:p>
        </p:txBody>
      </p:sp>
      <p:pic>
        <p:nvPicPr>
          <p:cNvPr id="7" name="Picture 31" descr="BDO_Logo_RGB 100%"/>
          <p:cNvPicPr>
            <a:picLocks noChangeAspect="1" noChangeArrowheads="1"/>
          </p:cNvPicPr>
          <p:nvPr userDrawn="1"/>
        </p:nvPicPr>
        <p:blipFill>
          <a:blip r:embed="rId2" cstate="print"/>
          <a:srcRect/>
          <a:stretch>
            <a:fillRect/>
          </a:stretch>
        </p:blipFill>
        <p:spPr bwMode="auto">
          <a:xfrm>
            <a:off x="8197850" y="6238875"/>
            <a:ext cx="731838" cy="374650"/>
          </a:xfrm>
          <a:prstGeom prst="rect">
            <a:avLst/>
          </a:prstGeom>
          <a:noFill/>
          <a:ln w="9525">
            <a:noFill/>
            <a:miter lim="800000"/>
            <a:headEnd/>
            <a:tailEnd/>
          </a:ln>
        </p:spPr>
      </p:pic>
      <p:sp>
        <p:nvSpPr>
          <p:cNvPr id="8"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9"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10" name="Rectangle 9"/>
          <p:cNvSpPr>
            <a:spLocks noChangeArrowheads="1"/>
          </p:cNvSpPr>
          <p:nvPr userDrawn="1"/>
        </p:nvSpPr>
        <p:spPr bwMode="gray">
          <a:xfrm>
            <a:off x="1588" y="287338"/>
            <a:ext cx="8929687" cy="5326062"/>
          </a:xfrm>
          <a:prstGeom prst="rect">
            <a:avLst/>
          </a:prstGeom>
          <a:solidFill>
            <a:srgbClr val="EE9024"/>
          </a:solidFill>
          <a:ln w="9525">
            <a:noFill/>
            <a:miter lim="800000"/>
            <a:headEnd/>
            <a:tailEnd/>
          </a:ln>
        </p:spPr>
        <p:txBody>
          <a:bodyPr wrap="none" anchor="ctr"/>
          <a:lstStyle/>
          <a:p>
            <a:pPr algn="ctr"/>
            <a:endParaRPr lang="zh-CN" altLang="zh-CN">
              <a:ea typeface="SimSun" pitchFamily="2" charset="-122"/>
            </a:endParaRPr>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dirty="0"/>
          </a:p>
        </p:txBody>
      </p:sp>
      <p:sp>
        <p:nvSpPr>
          <p:cNvPr id="11"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12"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3"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ADB5574F-8AED-4462-8E58-A03E81DCBAFC}" type="slidenum">
              <a:rPr lang="en-GB" altLang="zh-CN"/>
              <a:pPr/>
              <a:t>‹#›</a:t>
            </a:fld>
            <a:endParaRPr lang="en-GB"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vider-fuschia">
    <p:bg>
      <p:bgPr>
        <a:solidFill>
          <a:schemeClr val="bg1"/>
        </a:solidFill>
        <a:effectLst/>
      </p:bgPr>
    </p:bg>
    <p:spTree>
      <p:nvGrpSpPr>
        <p:cNvPr id="1" name=""/>
        <p:cNvGrpSpPr/>
        <p:nvPr/>
      </p:nvGrpSpPr>
      <p:grpSpPr>
        <a:xfrm>
          <a:off x="0" y="0"/>
          <a:ext cx="0" cy="0"/>
          <a:chOff x="0" y="0"/>
          <a:chExt cx="0" cy="0"/>
        </a:xfrm>
      </p:grpSpPr>
      <p:sp>
        <p:nvSpPr>
          <p:cNvPr id="4" name="Rectangle 15"/>
          <p:cNvSpPr>
            <a:spLocks noChangeArrowheads="1"/>
          </p:cNvSpPr>
          <p:nvPr userDrawn="1"/>
        </p:nvSpPr>
        <p:spPr bwMode="gray">
          <a:xfrm>
            <a:off x="0" y="287338"/>
            <a:ext cx="8931275" cy="5326062"/>
          </a:xfrm>
          <a:prstGeom prst="rect">
            <a:avLst/>
          </a:prstGeom>
          <a:solidFill>
            <a:srgbClr val="D1108C"/>
          </a:solidFill>
          <a:ln w="9525">
            <a:noFill/>
            <a:miter lim="800000"/>
            <a:headEnd/>
            <a:tailEnd/>
          </a:ln>
        </p:spPr>
        <p:txBody>
          <a:bodyPr wrap="none" anchor="ctr"/>
          <a:lstStyle/>
          <a:p>
            <a:pPr algn="ctr"/>
            <a:endParaRPr lang="zh-CN" altLang="zh-CN">
              <a:ea typeface="SimSun" pitchFamily="2" charset="-122"/>
            </a:endParaRPr>
          </a:p>
        </p:txBody>
      </p:sp>
      <p:sp>
        <p:nvSpPr>
          <p:cNvPr id="5" name="Footer Placeholder 4"/>
          <p:cNvSpPr txBox="1">
            <a:spLocks/>
          </p:cNvSpPr>
          <p:nvPr userDrawn="1"/>
        </p:nvSpPr>
        <p:spPr bwMode="auto">
          <a:xfrm>
            <a:off x="649288" y="6327775"/>
            <a:ext cx="6692900" cy="158750"/>
          </a:xfrm>
          <a:prstGeom prst="rect">
            <a:avLst/>
          </a:prstGeom>
          <a:noFill/>
          <a:ln w="9525">
            <a:noFill/>
            <a:miter lim="800000"/>
            <a:headEnd/>
            <a:tailEnd/>
          </a:ln>
          <a:effectLst/>
        </p:spPr>
        <p:txBody>
          <a:bodyPr lIns="0" tIns="0" rIns="0" bIns="0"/>
          <a:lstStyle>
            <a:lvl1pPr>
              <a:defRPr/>
            </a:lvl1pPr>
          </a:lstStyle>
          <a:p>
            <a:pPr>
              <a:defRPr/>
            </a:pPr>
            <a:r>
              <a:rPr lang="en-GB" sz="1000" b="0" dirty="0" smtClean="0">
                <a:solidFill>
                  <a:srgbClr val="ED1A3B"/>
                </a:solidFill>
                <a:cs typeface="+mn-cs"/>
              </a:rPr>
              <a:t>Client name - Event - Presentation title</a:t>
            </a:r>
            <a:endParaRPr lang="en-GB" sz="1000" b="0" dirty="0">
              <a:solidFill>
                <a:srgbClr val="ED1A3B"/>
              </a:solidFill>
              <a:cs typeface="+mn-cs"/>
            </a:endParaRPr>
          </a:p>
        </p:txBody>
      </p:sp>
      <p:sp>
        <p:nvSpPr>
          <p:cNvPr id="6" name="Slide Number Placeholder 5"/>
          <p:cNvSpPr txBox="1">
            <a:spLocks/>
          </p:cNvSpPr>
          <p:nvPr userDrawn="1"/>
        </p:nvSpPr>
        <p:spPr bwMode="auto">
          <a:xfrm>
            <a:off x="649288" y="6486525"/>
            <a:ext cx="2133600" cy="165100"/>
          </a:xfrm>
          <a:prstGeom prst="rect">
            <a:avLst/>
          </a:prstGeom>
          <a:noFill/>
          <a:ln w="9525">
            <a:noFill/>
            <a:miter lim="800000"/>
            <a:headEnd/>
            <a:tailEnd/>
          </a:ln>
          <a:effectLst/>
        </p:spPr>
        <p:txBody>
          <a:bodyPr lIns="0" tIns="0" rIns="0" bIns="0"/>
          <a:lstStyle/>
          <a:p>
            <a:r>
              <a:rPr lang="en-GB" altLang="zh-CN" sz="1000" b="0">
                <a:solidFill>
                  <a:srgbClr val="ED1A3B"/>
                </a:solidFill>
                <a:ea typeface="SimSun" pitchFamily="2" charset="-122"/>
              </a:rPr>
              <a:t>Page </a:t>
            </a:r>
            <a:fld id="{C6444CEC-85ED-4054-BB71-818ED5A997C4}" type="slidenum">
              <a:rPr lang="en-GB" altLang="zh-CN" sz="1000" b="0">
                <a:solidFill>
                  <a:srgbClr val="ED1A3B"/>
                </a:solidFill>
                <a:ea typeface="SimSun" pitchFamily="2" charset="-122"/>
              </a:rPr>
              <a:pPr/>
              <a:t>‹#›</a:t>
            </a:fld>
            <a:endParaRPr lang="en-GB" altLang="zh-CN" sz="1000" b="0">
              <a:solidFill>
                <a:srgbClr val="ED1A3B"/>
              </a:solidFill>
              <a:ea typeface="SimSun" pitchFamily="2" charset="-122"/>
            </a:endParaRPr>
          </a:p>
        </p:txBody>
      </p:sp>
      <p:pic>
        <p:nvPicPr>
          <p:cNvPr id="7" name="Picture 31" descr="BDO_Logo_RGB 100%"/>
          <p:cNvPicPr>
            <a:picLocks noChangeAspect="1" noChangeArrowheads="1"/>
          </p:cNvPicPr>
          <p:nvPr userDrawn="1"/>
        </p:nvPicPr>
        <p:blipFill>
          <a:blip r:embed="rId2" cstate="print"/>
          <a:srcRect/>
          <a:stretch>
            <a:fillRect/>
          </a:stretch>
        </p:blipFill>
        <p:spPr bwMode="auto">
          <a:xfrm>
            <a:off x="8197850" y="6238875"/>
            <a:ext cx="731838" cy="374650"/>
          </a:xfrm>
          <a:prstGeom prst="rect">
            <a:avLst/>
          </a:prstGeom>
          <a:noFill/>
          <a:ln w="9525">
            <a:noFill/>
            <a:miter lim="800000"/>
            <a:headEnd/>
            <a:tailEnd/>
          </a:ln>
        </p:spPr>
      </p:pic>
      <p:sp>
        <p:nvSpPr>
          <p:cNvPr id="8" name="Freeform 32"/>
          <p:cNvSpPr>
            <a:spLocks noChangeAspect="1"/>
          </p:cNvSpPr>
          <p:nvPr userDrawn="1"/>
        </p:nvSpPr>
        <p:spPr bwMode="gray">
          <a:xfrm>
            <a:off x="287338" y="0"/>
            <a:ext cx="120650" cy="898525"/>
          </a:xfrm>
          <a:custGeom>
            <a:avLst/>
            <a:gdLst>
              <a:gd name="T0" fmla="*/ 120 w 120"/>
              <a:gd name="T1" fmla="*/ 581 h 666"/>
              <a:gd name="T2" fmla="*/ 120 w 120"/>
              <a:gd name="T3" fmla="*/ 0 h 666"/>
              <a:gd name="T4" fmla="*/ 0 w 120"/>
              <a:gd name="T5" fmla="*/ 0 h 666"/>
              <a:gd name="T6" fmla="*/ 0 w 120"/>
              <a:gd name="T7" fmla="*/ 666 h 666"/>
              <a:gd name="T8" fmla="*/ 120 w 120"/>
              <a:gd name="T9" fmla="*/ 581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pPr>
              <a:defRPr/>
            </a:pPr>
            <a:endParaRPr lang="zh-CN" altLang="en-US"/>
          </a:p>
        </p:txBody>
      </p:sp>
      <p:sp>
        <p:nvSpPr>
          <p:cNvPr id="9" name="Freeform 33"/>
          <p:cNvSpPr>
            <a:spLocks noChangeAspect="1"/>
          </p:cNvSpPr>
          <p:nvPr userDrawn="1"/>
        </p:nvSpPr>
        <p:spPr bwMode="gray">
          <a:xfrm>
            <a:off x="285750" y="5030788"/>
            <a:ext cx="122238" cy="1827212"/>
          </a:xfrm>
          <a:custGeom>
            <a:avLst/>
            <a:gdLst>
              <a:gd name="T0" fmla="*/ 120 w 120"/>
              <a:gd name="T1" fmla="*/ 0 h 1354"/>
              <a:gd name="T2" fmla="*/ 120 w 120"/>
              <a:gd name="T3" fmla="*/ 1354 h 1354"/>
              <a:gd name="T4" fmla="*/ 0 w 120"/>
              <a:gd name="T5" fmla="*/ 1354 h 1354"/>
              <a:gd name="T6" fmla="*/ 0 w 120"/>
              <a:gd name="T7" fmla="*/ 85 h 1354"/>
              <a:gd name="T8" fmla="*/ 120 w 120"/>
              <a:gd name="T9" fmla="*/ 0 h 1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pPr>
              <a:defRPr/>
            </a:pPr>
            <a:endParaRPr lang="zh-CN" altLang="en-US"/>
          </a:p>
        </p:txBody>
      </p:sp>
      <p:sp>
        <p:nvSpPr>
          <p:cNvPr id="7170" name="Rectangle 2"/>
          <p:cNvSpPr>
            <a:spLocks noGrp="1" noChangeArrowheads="1"/>
          </p:cNvSpPr>
          <p:nvPr>
            <p:ph type="ctrTitle"/>
          </p:nvPr>
        </p:nvSpPr>
        <p:spPr bwMode="gray">
          <a:xfrm>
            <a:off x="287338" y="1379538"/>
            <a:ext cx="8299450" cy="525462"/>
          </a:xfrm>
        </p:spPr>
        <p:txBody>
          <a:bodyPr/>
          <a:lstStyle>
            <a:lvl1pPr>
              <a:defRPr sz="3200">
                <a:solidFill>
                  <a:schemeClr val="bg1"/>
                </a:solidFill>
              </a:defRPr>
            </a:lvl1pPr>
          </a:lstStyle>
          <a:p>
            <a:r>
              <a:rPr lang="en-US" smtClean="0"/>
              <a:t>Click to edit Master title style</a:t>
            </a:r>
            <a:endParaRPr lang="en-GB" dirty="0"/>
          </a:p>
        </p:txBody>
      </p:sp>
      <p:sp>
        <p:nvSpPr>
          <p:cNvPr id="7171" name="Rectangle 3"/>
          <p:cNvSpPr>
            <a:spLocks noGrp="1" noChangeArrowheads="1"/>
          </p:cNvSpPr>
          <p:nvPr>
            <p:ph type="subTitle" idx="1"/>
          </p:nvPr>
        </p:nvSpPr>
        <p:spPr bwMode="gray">
          <a:xfrm>
            <a:off x="287338" y="1905000"/>
            <a:ext cx="8299450" cy="2755900"/>
          </a:xfrm>
        </p:spPr>
        <p:txBody>
          <a:bodyPr/>
          <a:lstStyle>
            <a:lvl1pPr>
              <a:defRPr>
                <a:solidFill>
                  <a:schemeClr val="bg1"/>
                </a:solidFill>
              </a:defRPr>
            </a:lvl1pPr>
          </a:lstStyle>
          <a:p>
            <a:r>
              <a:rPr lang="en-US" smtClean="0"/>
              <a:t>Click to edit Master subtitle style</a:t>
            </a:r>
            <a:endParaRPr lang="en-GB" dirty="0"/>
          </a:p>
        </p:txBody>
      </p:sp>
      <p:sp>
        <p:nvSpPr>
          <p:cNvPr id="10" name="Rectangle 12"/>
          <p:cNvSpPr>
            <a:spLocks noGrp="1" noChangeArrowheads="1"/>
          </p:cNvSpPr>
          <p:nvPr>
            <p:ph type="dt" sz="half" idx="10"/>
          </p:nvPr>
        </p:nvSpPr>
        <p:spPr>
          <a:xfrm>
            <a:off x="5705475" y="7031038"/>
            <a:ext cx="1752600" cy="165100"/>
          </a:xfrm>
        </p:spPr>
        <p:txBody>
          <a:bodyPr/>
          <a:lstStyle>
            <a:lvl1pPr>
              <a:defRPr/>
            </a:lvl1pPr>
          </a:lstStyle>
          <a:p>
            <a:endParaRPr lang="zh-CN" altLang="zh-CN"/>
          </a:p>
        </p:txBody>
      </p:sp>
      <p:sp>
        <p:nvSpPr>
          <p:cNvPr id="11" name="Rectangle 13"/>
          <p:cNvSpPr>
            <a:spLocks noGrp="1" noChangeArrowheads="1"/>
          </p:cNvSpPr>
          <p:nvPr>
            <p:ph type="ftr" sz="quarter" idx="11"/>
          </p:nvPr>
        </p:nvSpPr>
        <p:spPr>
          <a:xfrm>
            <a:off x="630238" y="7031038"/>
            <a:ext cx="2941637" cy="158750"/>
          </a:xfrm>
        </p:spPr>
        <p:txBody>
          <a:bodyPr/>
          <a:lstStyle>
            <a:lvl1pPr>
              <a:defRPr/>
            </a:lvl1pPr>
          </a:lstStyle>
          <a:p>
            <a:r>
              <a:rPr lang="zh-CN" altLang="en-US"/>
              <a:t>品牌的重要性和品牌塑造</a:t>
            </a:r>
            <a:r>
              <a:rPr lang="en-US" altLang="zh-CN"/>
              <a:t>- 2012</a:t>
            </a:r>
            <a:endParaRPr lang="en-GB" altLang="zh-CN"/>
          </a:p>
        </p:txBody>
      </p:sp>
      <p:sp>
        <p:nvSpPr>
          <p:cNvPr id="12" name="Rectangle 14"/>
          <p:cNvSpPr>
            <a:spLocks noGrp="1" noChangeArrowheads="1"/>
          </p:cNvSpPr>
          <p:nvPr>
            <p:ph type="sldNum" sz="quarter" idx="12"/>
          </p:nvPr>
        </p:nvSpPr>
        <p:spPr>
          <a:xfrm>
            <a:off x="3571875" y="7024688"/>
            <a:ext cx="2133600" cy="165100"/>
          </a:xfrm>
        </p:spPr>
        <p:txBody>
          <a:bodyPr/>
          <a:lstStyle>
            <a:lvl1pPr>
              <a:defRPr/>
            </a:lvl1pPr>
          </a:lstStyle>
          <a:p>
            <a:r>
              <a:rPr lang="en-GB" altLang="zh-CN"/>
              <a:t>Page </a:t>
            </a:r>
            <a:fld id="{BE01981B-076B-4857-81CD-087931719927}" type="slidenum">
              <a:rPr lang="en-GB" altLang="zh-CN"/>
              <a:pPr/>
              <a:t>‹#›</a:t>
            </a:fld>
            <a:endParaRPr lang="en-GB"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r>
              <a:rPr lang="zh-CN" altLang="en-US"/>
              <a:t>品牌的重要性和品牌塑造</a:t>
            </a:r>
            <a:r>
              <a:rPr lang="en-US" altLang="zh-CN"/>
              <a:t>- 2012</a:t>
            </a:r>
            <a:endParaRPr lang="en-GB" altLang="zh-CN"/>
          </a:p>
        </p:txBody>
      </p:sp>
      <p:sp>
        <p:nvSpPr>
          <p:cNvPr id="6" name="Rectangle 6"/>
          <p:cNvSpPr>
            <a:spLocks noGrp="1" noChangeArrowheads="1"/>
          </p:cNvSpPr>
          <p:nvPr>
            <p:ph type="sldNum" sz="quarter" idx="12"/>
          </p:nvPr>
        </p:nvSpPr>
        <p:spPr>
          <a:ln/>
        </p:spPr>
        <p:txBody>
          <a:bodyPr/>
          <a:lstStyle>
            <a:lvl1pPr>
              <a:defRPr/>
            </a:lvl1pPr>
          </a:lstStyle>
          <a:p>
            <a:r>
              <a:rPr lang="en-GB" altLang="zh-CN"/>
              <a:t>Page </a:t>
            </a:r>
            <a:fld id="{3BE35F77-F7C8-4C4A-A2E3-C34A82ACB594}" type="slidenum">
              <a:rPr lang="en-GB" altLang="zh-CN"/>
              <a:pPr/>
              <a:t>‹#›</a:t>
            </a:fld>
            <a:endParaRPr lang="en-GB"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87338" y="673100"/>
            <a:ext cx="8643937" cy="971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endParaRPr lang="en-GB" altLang="zh-CN" smtClean="0"/>
          </a:p>
        </p:txBody>
      </p:sp>
      <p:sp>
        <p:nvSpPr>
          <p:cNvPr id="3075" name="Rectangle 3"/>
          <p:cNvSpPr>
            <a:spLocks noGrp="1" noChangeArrowheads="1"/>
          </p:cNvSpPr>
          <p:nvPr>
            <p:ph type="body" idx="1"/>
          </p:nvPr>
        </p:nvSpPr>
        <p:spPr bwMode="auto">
          <a:xfrm>
            <a:off x="287338" y="1820863"/>
            <a:ext cx="8643937" cy="3813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ltLang="zh-CN" smtClean="0"/>
          </a:p>
        </p:txBody>
      </p:sp>
      <p:sp>
        <p:nvSpPr>
          <p:cNvPr id="1028" name="Rectangle 4"/>
          <p:cNvSpPr>
            <a:spLocks noGrp="1" noChangeArrowheads="1"/>
          </p:cNvSpPr>
          <p:nvPr>
            <p:ph type="dt" sz="half" idx="2"/>
          </p:nvPr>
        </p:nvSpPr>
        <p:spPr bwMode="auto">
          <a:xfrm>
            <a:off x="649288" y="7027863"/>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0">
                <a:solidFill>
                  <a:srgbClr val="ED1A3B"/>
                </a:solidFill>
                <a:ea typeface="SimSun" pitchFamily="2" charset="-122"/>
              </a:defRPr>
            </a:lvl1pPr>
          </a:lstStyle>
          <a:p>
            <a:endParaRPr lang="zh-CN" altLang="zh-CN"/>
          </a:p>
        </p:txBody>
      </p:sp>
      <p:sp>
        <p:nvSpPr>
          <p:cNvPr id="1029" name="Rectangle 5"/>
          <p:cNvSpPr>
            <a:spLocks noGrp="1" noChangeArrowheads="1"/>
          </p:cNvSpPr>
          <p:nvPr>
            <p:ph type="ftr" sz="quarter" idx="3"/>
          </p:nvPr>
        </p:nvSpPr>
        <p:spPr bwMode="auto">
          <a:xfrm>
            <a:off x="649288" y="6327775"/>
            <a:ext cx="6692900" cy="158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0">
                <a:solidFill>
                  <a:srgbClr val="ED1A3B"/>
                </a:solidFill>
                <a:ea typeface="SimSun" pitchFamily="2" charset="-122"/>
              </a:defRPr>
            </a:lvl1pPr>
          </a:lstStyle>
          <a:p>
            <a:r>
              <a:rPr lang="zh-CN" altLang="en-US"/>
              <a:t>品牌的重要性和品牌塑造</a:t>
            </a:r>
            <a:r>
              <a:rPr lang="en-US" altLang="zh-CN"/>
              <a:t>- 2012</a:t>
            </a:r>
            <a:endParaRPr lang="en-GB" altLang="zh-CN"/>
          </a:p>
        </p:txBody>
      </p:sp>
      <p:sp>
        <p:nvSpPr>
          <p:cNvPr id="1030" name="Rectangle 6"/>
          <p:cNvSpPr>
            <a:spLocks noGrp="1" noChangeArrowheads="1"/>
          </p:cNvSpPr>
          <p:nvPr>
            <p:ph type="sldNum" sz="quarter" idx="4"/>
          </p:nvPr>
        </p:nvSpPr>
        <p:spPr bwMode="auto">
          <a:xfrm>
            <a:off x="649288" y="6486525"/>
            <a:ext cx="2133600"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0">
                <a:solidFill>
                  <a:srgbClr val="ED1A3B"/>
                </a:solidFill>
                <a:ea typeface="SimSun" pitchFamily="2" charset="-122"/>
              </a:defRPr>
            </a:lvl1pPr>
          </a:lstStyle>
          <a:p>
            <a:r>
              <a:rPr lang="en-GB" altLang="zh-CN"/>
              <a:t>Page </a:t>
            </a:r>
            <a:fld id="{CC5A3768-93B2-4D3F-8DDE-BCA7FE8B67FF}" type="slidenum">
              <a:rPr lang="en-GB" altLang="zh-CN"/>
              <a:pPr/>
              <a:t>‹#›</a:t>
            </a:fld>
            <a:endParaRPr lang="en-GB" altLang="zh-CN"/>
          </a:p>
        </p:txBody>
      </p:sp>
      <p:sp>
        <p:nvSpPr>
          <p:cNvPr id="1031" name="Freeform 13"/>
          <p:cNvSpPr>
            <a:spLocks noChangeAspect="1"/>
          </p:cNvSpPr>
          <p:nvPr/>
        </p:nvSpPr>
        <p:spPr bwMode="gray">
          <a:xfrm>
            <a:off x="287338" y="0"/>
            <a:ext cx="120650" cy="554038"/>
          </a:xfrm>
          <a:custGeom>
            <a:avLst/>
            <a:gdLst>
              <a:gd name="T0" fmla="*/ 120 w 120"/>
              <a:gd name="T1" fmla="*/ 328 h 411"/>
              <a:gd name="T2" fmla="*/ 120 w 120"/>
              <a:gd name="T3" fmla="*/ 0 h 411"/>
              <a:gd name="T4" fmla="*/ 0 w 120"/>
              <a:gd name="T5" fmla="*/ 0 h 411"/>
              <a:gd name="T6" fmla="*/ 0 w 120"/>
              <a:gd name="T7" fmla="*/ 411 h 411"/>
              <a:gd name="T8" fmla="*/ 120 w 120"/>
              <a:gd name="T9" fmla="*/ 328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a:lstStyle/>
          <a:p>
            <a:pPr>
              <a:defRPr/>
            </a:pPr>
            <a:endParaRPr lang="zh-CN" altLang="en-US"/>
          </a:p>
        </p:txBody>
      </p:sp>
      <p:sp>
        <p:nvSpPr>
          <p:cNvPr id="1032" name="Freeform 14"/>
          <p:cNvSpPr>
            <a:spLocks noChangeAspect="1"/>
          </p:cNvSpPr>
          <p:nvPr/>
        </p:nvSpPr>
        <p:spPr bwMode="gray">
          <a:xfrm>
            <a:off x="287338" y="6238875"/>
            <a:ext cx="120650" cy="615950"/>
          </a:xfrm>
          <a:custGeom>
            <a:avLst/>
            <a:gdLst>
              <a:gd name="T0" fmla="*/ 0 w 120"/>
              <a:gd name="T1" fmla="*/ 85 h 456"/>
              <a:gd name="T2" fmla="*/ 0 w 120"/>
              <a:gd name="T3" fmla="*/ 456 h 456"/>
              <a:gd name="T4" fmla="*/ 120 w 120"/>
              <a:gd name="T5" fmla="*/ 456 h 456"/>
              <a:gd name="T6" fmla="*/ 120 w 120"/>
              <a:gd name="T7" fmla="*/ 0 h 456"/>
              <a:gd name="T8" fmla="*/ 0 w 120"/>
              <a:gd name="T9" fmla="*/ 85 h 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a:lstStyle/>
          <a:p>
            <a:pPr>
              <a:defRPr/>
            </a:pPr>
            <a:endParaRPr lang="zh-CN" altLang="en-US"/>
          </a:p>
        </p:txBody>
      </p:sp>
      <p:pic>
        <p:nvPicPr>
          <p:cNvPr id="3081" name="Picture 15" descr="BDO_Logo_RGB 100%"/>
          <p:cNvPicPr>
            <a:picLocks noChangeAspect="1" noChangeArrowheads="1"/>
          </p:cNvPicPr>
          <p:nvPr/>
        </p:nvPicPr>
        <p:blipFill>
          <a:blip r:embed="rId23" cstate="print"/>
          <a:srcRect/>
          <a:stretch>
            <a:fillRect/>
          </a:stretch>
        </p:blipFill>
        <p:spPr bwMode="auto">
          <a:xfrm>
            <a:off x="8029575" y="6238875"/>
            <a:ext cx="730250" cy="374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 id="2147484022" r:id="rId19"/>
    <p:sldLayoutId id="2147484023" r:id="rId20"/>
    <p:sldLayoutId id="2147484024" r:id="rId21"/>
  </p:sldLayoutIdLst>
  <p:transition/>
  <p:hf hdr="0" dt="0"/>
  <p:txStyles>
    <p:titleStyle>
      <a:lvl1pPr algn="l" rtl="0" eaLnBrk="0" fontAlgn="base" hangingPunct="0">
        <a:lnSpc>
          <a:spcPct val="105000"/>
        </a:lnSpc>
        <a:spcBef>
          <a:spcPct val="0"/>
        </a:spcBef>
        <a:spcAft>
          <a:spcPct val="0"/>
        </a:spcAft>
        <a:defRPr sz="2800" b="1">
          <a:solidFill>
            <a:srgbClr val="ED1A3B"/>
          </a:solidFill>
          <a:latin typeface="+mj-lt"/>
          <a:ea typeface="+mj-ea"/>
          <a:cs typeface="+mj-cs"/>
        </a:defRPr>
      </a:lvl1pPr>
      <a:lvl2pPr algn="l" rtl="0" eaLnBrk="0" fontAlgn="base" hangingPunct="0">
        <a:lnSpc>
          <a:spcPct val="105000"/>
        </a:lnSpc>
        <a:spcBef>
          <a:spcPct val="0"/>
        </a:spcBef>
        <a:spcAft>
          <a:spcPct val="0"/>
        </a:spcAft>
        <a:defRPr sz="2800" b="1">
          <a:solidFill>
            <a:srgbClr val="ED1A3B"/>
          </a:solidFill>
          <a:latin typeface="Trebuchet MS" pitchFamily="34" charset="0"/>
        </a:defRPr>
      </a:lvl2pPr>
      <a:lvl3pPr algn="l" rtl="0" eaLnBrk="0" fontAlgn="base" hangingPunct="0">
        <a:lnSpc>
          <a:spcPct val="105000"/>
        </a:lnSpc>
        <a:spcBef>
          <a:spcPct val="0"/>
        </a:spcBef>
        <a:spcAft>
          <a:spcPct val="0"/>
        </a:spcAft>
        <a:defRPr sz="2800" b="1">
          <a:solidFill>
            <a:srgbClr val="ED1A3B"/>
          </a:solidFill>
          <a:latin typeface="Trebuchet MS" pitchFamily="34" charset="0"/>
        </a:defRPr>
      </a:lvl3pPr>
      <a:lvl4pPr algn="l" rtl="0" eaLnBrk="0" fontAlgn="base" hangingPunct="0">
        <a:lnSpc>
          <a:spcPct val="105000"/>
        </a:lnSpc>
        <a:spcBef>
          <a:spcPct val="0"/>
        </a:spcBef>
        <a:spcAft>
          <a:spcPct val="0"/>
        </a:spcAft>
        <a:defRPr sz="2800" b="1">
          <a:solidFill>
            <a:srgbClr val="ED1A3B"/>
          </a:solidFill>
          <a:latin typeface="Trebuchet MS" pitchFamily="34" charset="0"/>
        </a:defRPr>
      </a:lvl4pPr>
      <a:lvl5pPr algn="l" rtl="0" eaLnBrk="0" fontAlgn="base" hangingPunct="0">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marL="342900" indent="-342900" algn="l" rtl="0" eaLnBrk="0" fontAlgn="base" hangingPunct="0">
        <a:spcBef>
          <a:spcPct val="20000"/>
        </a:spcBef>
        <a:spcAft>
          <a:spcPct val="0"/>
        </a:spcAft>
        <a:defRPr>
          <a:solidFill>
            <a:srgbClr val="786860"/>
          </a:solidFill>
          <a:latin typeface="+mn-lt"/>
          <a:ea typeface="+mn-ea"/>
          <a:cs typeface="+mn-cs"/>
        </a:defRPr>
      </a:lvl1pPr>
      <a:lvl2pPr marL="336550" indent="-334963" algn="l" rtl="0" eaLnBrk="0" fontAlgn="base" hangingPunct="0">
        <a:spcBef>
          <a:spcPct val="20000"/>
        </a:spcBef>
        <a:spcAft>
          <a:spcPct val="0"/>
        </a:spcAft>
        <a:buChar char="•"/>
        <a:defRPr>
          <a:solidFill>
            <a:srgbClr val="786860"/>
          </a:solidFill>
          <a:latin typeface="+mn-lt"/>
        </a:defRPr>
      </a:lvl2pPr>
      <a:lvl3pPr marL="641350" indent="-303213" algn="l" rtl="0" eaLnBrk="0" fontAlgn="base" hangingPunct="0">
        <a:spcBef>
          <a:spcPct val="20000"/>
        </a:spcBef>
        <a:spcAft>
          <a:spcPct val="0"/>
        </a:spcAft>
        <a:buFont typeface="Univers HSBCPB Con 520"/>
        <a:buChar char="-"/>
        <a:defRPr sz="1400">
          <a:solidFill>
            <a:srgbClr val="786860"/>
          </a:solidFill>
          <a:latin typeface="+mn-lt"/>
        </a:defRPr>
      </a:lvl3pPr>
      <a:lvl4pPr marL="971550" indent="-328613" algn="l" rtl="0" eaLnBrk="0" fontAlgn="base" hangingPunct="0">
        <a:spcBef>
          <a:spcPct val="20000"/>
        </a:spcBef>
        <a:spcAft>
          <a:spcPct val="0"/>
        </a:spcAft>
        <a:buFont typeface="Univers HSBCPB Con 520"/>
        <a:buChar char="-"/>
        <a:defRPr sz="1400">
          <a:solidFill>
            <a:srgbClr val="786860"/>
          </a:solidFill>
          <a:latin typeface="+mn-lt"/>
        </a:defRPr>
      </a:lvl4pPr>
      <a:lvl5pPr marL="1301750" indent="-328613" algn="l" rtl="0" eaLnBrk="0" fontAlgn="base" hangingPunct="0">
        <a:spcBef>
          <a:spcPct val="20000"/>
        </a:spcBef>
        <a:spcAft>
          <a:spcPct val="0"/>
        </a:spcAft>
        <a:buFont typeface="Univers HSBCPB Con 52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2.bp.blogspot.com/-lJSJIhZPP2w/Tst50s1P5KI/AAAAAAAAEnc/vWPDc7kzg2g/s1600/different.jpg"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Microsoft_Office_Excel_97-2003____1.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oleObject" Target="../embeddings/Microsoft_Office_Excel_97-2003____2.xls"/></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ctrTitle"/>
          </p:nvPr>
        </p:nvSpPr>
        <p:spPr/>
        <p:txBody>
          <a:bodyPr/>
          <a:lstStyle/>
          <a:p>
            <a:pPr eaLnBrk="1" hangingPunct="1"/>
            <a:r>
              <a:rPr lang="zh-CN" altLang="en-US" smtClean="0">
                <a:ea typeface="SimSun" pitchFamily="2" charset="-122"/>
              </a:rPr>
              <a:t>品牌的重要性和品牌塑造</a:t>
            </a:r>
            <a:endParaRPr lang="en-GB" altLang="zh-CN" smtClean="0">
              <a:ea typeface="SimSun" pitchFamily="2" charset="-122"/>
            </a:endParaRPr>
          </a:p>
        </p:txBody>
      </p:sp>
      <p:sp>
        <p:nvSpPr>
          <p:cNvPr id="12291" name="Rectangle 7"/>
          <p:cNvSpPr>
            <a:spLocks noGrp="1" noChangeArrowheads="1"/>
          </p:cNvSpPr>
          <p:nvPr>
            <p:ph type="subTitle" idx="1"/>
          </p:nvPr>
        </p:nvSpPr>
        <p:spPr/>
        <p:txBody>
          <a:bodyPr/>
          <a:lstStyle/>
          <a:p>
            <a:pPr eaLnBrk="1" hangingPunct="1"/>
            <a:endParaRPr lang="en-GB" altLang="zh-CN" dirty="0" smtClean="0">
              <a:ea typeface="SimSun" pitchFamily="2" charset="-122"/>
            </a:endParaRPr>
          </a:p>
          <a:p>
            <a:pPr eaLnBrk="1" hangingPunct="1"/>
            <a:endParaRPr lang="en-GB" altLang="zh-CN" dirty="0" smtClean="0">
              <a:ea typeface="SimSun" pitchFamily="2" charset="-122"/>
            </a:endParaRPr>
          </a:p>
          <a:p>
            <a:pPr eaLnBrk="1" hangingPunct="1"/>
            <a:endParaRPr lang="en-GB" altLang="zh-CN" dirty="0" smtClean="0">
              <a:ea typeface="SimSun" pitchFamily="2" charset="-122"/>
            </a:endParaRPr>
          </a:p>
          <a:p>
            <a:pPr eaLnBrk="1" hangingPunct="1"/>
            <a:r>
              <a:rPr lang="zh-CN" altLang="en-US" dirty="0" smtClean="0">
                <a:ea typeface="SimSun" pitchFamily="2" charset="-122"/>
              </a:rPr>
              <a:t>马丁</a:t>
            </a:r>
            <a:r>
              <a:rPr lang="en-US" altLang="zh-CN" dirty="0" smtClean="0">
                <a:ea typeface="SimSun" pitchFamily="2" charset="-122"/>
              </a:rPr>
              <a:t>·</a:t>
            </a:r>
            <a:r>
              <a:rPr lang="zh-CN" altLang="en-US" dirty="0" smtClean="0">
                <a:ea typeface="SimSun" pitchFamily="2" charset="-122"/>
              </a:rPr>
              <a:t>凡</a:t>
            </a:r>
            <a:r>
              <a:rPr lang="en-US" altLang="zh-CN" dirty="0" smtClean="0">
                <a:ea typeface="SimSun" pitchFamily="2" charset="-122"/>
              </a:rPr>
              <a:t>·</a:t>
            </a:r>
            <a:r>
              <a:rPr lang="zh-CN" altLang="en-US" dirty="0" smtClean="0">
                <a:ea typeface="SimSun" pitchFamily="2" charset="-122"/>
              </a:rPr>
              <a:t>洛克尔</a:t>
            </a:r>
            <a:endParaRPr lang="en-GB" altLang="zh-CN" dirty="0" smtClean="0">
              <a:ea typeface="SimSun" pitchFamily="2" charset="-122"/>
            </a:endParaRPr>
          </a:p>
          <a:p>
            <a:pPr eaLnBrk="1" hangingPunct="1"/>
            <a:r>
              <a:rPr lang="en-GB" altLang="zh-CN" sz="1200" i="1" dirty="0" smtClean="0">
                <a:ea typeface="SimSun" pitchFamily="2" charset="-122"/>
              </a:rPr>
              <a:t>BDO</a:t>
            </a:r>
            <a:r>
              <a:rPr lang="zh-CN" altLang="en-US" sz="1200" i="1" dirty="0" smtClean="0">
                <a:ea typeface="SimSun" pitchFamily="2" charset="-122"/>
              </a:rPr>
              <a:t>国际首席执行官</a:t>
            </a:r>
            <a:endParaRPr lang="en-US" altLang="zh-CN" sz="1200" i="1" dirty="0" smtClean="0">
              <a:ea typeface="SimSun" pitchFamily="2" charset="-122"/>
            </a:endParaRPr>
          </a:p>
          <a:p>
            <a:pPr eaLnBrk="1" hangingPunct="1"/>
            <a:r>
              <a:rPr lang="en-GB" altLang="zh-CN" sz="1600" dirty="0" smtClean="0">
                <a:ea typeface="SimSun" pitchFamily="2" charset="-122"/>
              </a:rPr>
              <a:t>2012</a:t>
            </a:r>
            <a:r>
              <a:rPr lang="zh-CN" altLang="en-US" sz="1600" dirty="0" smtClean="0">
                <a:ea typeface="SimSun" pitchFamily="2" charset="-122"/>
              </a:rPr>
              <a:t>年</a:t>
            </a:r>
            <a:r>
              <a:rPr lang="en-US" altLang="zh-CN" sz="1600" dirty="0" smtClean="0">
                <a:ea typeface="SimSun" pitchFamily="2" charset="-122"/>
              </a:rPr>
              <a:t>2</a:t>
            </a:r>
            <a:r>
              <a:rPr lang="zh-CN" altLang="en-US" sz="1600" dirty="0" smtClean="0">
                <a:ea typeface="SimSun" pitchFamily="2" charset="-122"/>
              </a:rPr>
              <a:t>月</a:t>
            </a:r>
            <a:endParaRPr lang="en-GB" altLang="zh-CN" sz="1600" dirty="0" smtClean="0">
              <a:ea typeface="SimSun" pitchFamily="2" charset="-122"/>
            </a:endParaRPr>
          </a:p>
          <a:p>
            <a:pPr eaLnBrk="1" hangingPunct="1"/>
            <a:endParaRPr lang="en-GB" altLang="zh-CN" dirty="0" smtClean="0">
              <a:ea typeface="SimSun" pitchFamily="2"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r>
              <a:rPr lang="en-GB" altLang="zh-CN"/>
              <a:t>Page </a:t>
            </a:r>
            <a:fld id="{81979EF1-A836-4582-9231-4602E59851EB}" type="slidenum">
              <a:rPr lang="en-GB" altLang="zh-CN"/>
              <a:pPr/>
              <a:t>10</a:t>
            </a:fld>
            <a:endParaRPr lang="en-GB" altLang="zh-CN"/>
          </a:p>
        </p:txBody>
      </p:sp>
      <p:sp>
        <p:nvSpPr>
          <p:cNvPr id="21507" name="Rectangle 2"/>
          <p:cNvSpPr>
            <a:spLocks noGrp="1" noChangeArrowheads="1"/>
          </p:cNvSpPr>
          <p:nvPr>
            <p:ph type="title"/>
          </p:nvPr>
        </p:nvSpPr>
        <p:spPr/>
        <p:txBody>
          <a:bodyPr/>
          <a:lstStyle/>
          <a:p>
            <a:pPr eaLnBrk="1" hangingPunct="1"/>
            <a:r>
              <a:rPr lang="zh-CN" altLang="en-US" smtClean="0">
                <a:ea typeface="SimSun" pitchFamily="2" charset="-122"/>
              </a:rPr>
              <a:t>为什么一致性如此重要</a:t>
            </a:r>
            <a:r>
              <a:rPr lang="en-GB" altLang="zh-CN" smtClean="0">
                <a:ea typeface="SimSun" pitchFamily="2" charset="-122"/>
              </a:rPr>
              <a:t>?</a:t>
            </a:r>
            <a:br>
              <a:rPr lang="en-GB" altLang="zh-CN" smtClean="0">
                <a:ea typeface="SimSun" pitchFamily="2" charset="-122"/>
              </a:rPr>
            </a:br>
            <a:r>
              <a:rPr lang="zh-CN" altLang="en-US" smtClean="0">
                <a:solidFill>
                  <a:srgbClr val="2EAFA4"/>
                </a:solidFill>
                <a:ea typeface="SimSun" pitchFamily="2" charset="-122"/>
              </a:rPr>
              <a:t>试想</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21508"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21509" name="Content Placeholder 6"/>
          <p:cNvPicPr>
            <a:picLocks noGrp="1" noChangeAspect="1" noChangeArrowheads="1"/>
          </p:cNvPicPr>
          <p:nvPr>
            <p:ph idx="1"/>
          </p:nvPr>
        </p:nvPicPr>
        <p:blipFill>
          <a:blip r:embed="rId3"/>
          <a:srcRect/>
          <a:stretch>
            <a:fillRect/>
          </a:stretch>
        </p:blipFill>
        <p:spPr>
          <a:xfrm>
            <a:off x="4608513" y="3635375"/>
            <a:ext cx="1587" cy="0"/>
          </a:xfrm>
          <a:noFill/>
        </p:spPr>
      </p:pic>
      <p:pic>
        <p:nvPicPr>
          <p:cNvPr id="21510" name="Picture 6"/>
          <p:cNvPicPr>
            <a:picLocks noChangeAspect="1" noChangeArrowheads="1"/>
          </p:cNvPicPr>
          <p:nvPr/>
        </p:nvPicPr>
        <p:blipFill>
          <a:blip r:embed="rId3" cstate="print"/>
          <a:srcRect/>
          <a:stretch>
            <a:fillRect/>
          </a:stretch>
        </p:blipFill>
        <p:spPr bwMode="auto">
          <a:xfrm>
            <a:off x="6084888" y="1728788"/>
            <a:ext cx="2159000" cy="2159000"/>
          </a:xfrm>
          <a:prstGeom prst="rect">
            <a:avLst/>
          </a:prstGeom>
          <a:noFill/>
          <a:ln w="9525">
            <a:noFill/>
            <a:miter lim="800000"/>
            <a:headEnd/>
            <a:tailEnd/>
          </a:ln>
        </p:spPr>
      </p:pic>
      <p:sp>
        <p:nvSpPr>
          <p:cNvPr id="21511" name="Rectangle 3"/>
          <p:cNvSpPr txBox="1">
            <a:spLocks noChangeArrowheads="1"/>
          </p:cNvSpPr>
          <p:nvPr/>
        </p:nvSpPr>
        <p:spPr bwMode="auto">
          <a:xfrm>
            <a:off x="280988" y="1728788"/>
            <a:ext cx="5003800" cy="3813175"/>
          </a:xfrm>
          <a:prstGeom prst="rect">
            <a:avLst/>
          </a:prstGeom>
          <a:noFill/>
          <a:ln w="9525">
            <a:noFill/>
            <a:miter lim="800000"/>
            <a:headEnd/>
            <a:tailEnd/>
          </a:ln>
        </p:spPr>
        <p:txBody>
          <a:bodyPr lIns="0" tIns="0" rIns="0" bIns="0"/>
          <a:lstStyle/>
          <a:p>
            <a:pPr marL="338138" indent="-333375">
              <a:spcBef>
                <a:spcPts val="2400"/>
              </a:spcBef>
              <a:buFont typeface="Arial" pitchFamily="34" charset="0"/>
              <a:buChar char="•"/>
            </a:pPr>
            <a:endParaRPr lang="en-GB" altLang="zh-CN" sz="2200" b="0">
              <a:solidFill>
                <a:srgbClr val="786860"/>
              </a:solidFill>
              <a:ea typeface="SimSun" pitchFamily="2" charset="-122"/>
            </a:endParaRPr>
          </a:p>
          <a:p>
            <a:pPr marL="338138" indent="-333375">
              <a:spcBef>
                <a:spcPts val="2400"/>
              </a:spcBef>
              <a:buFont typeface="Arial" pitchFamily="34" charset="0"/>
              <a:buChar char="•"/>
            </a:pPr>
            <a:r>
              <a:rPr lang="zh-CN" altLang="en-US" sz="2200" b="0">
                <a:solidFill>
                  <a:srgbClr val="786860"/>
                </a:solidFill>
                <a:ea typeface="SimSun" pitchFamily="2" charset="-122"/>
              </a:rPr>
              <a:t>客户在新加坡选择该品牌的一次出色和难忘的体验</a:t>
            </a:r>
            <a:endParaRPr lang="en-GB" altLang="zh-CN" sz="2200" b="0">
              <a:solidFill>
                <a:srgbClr val="786860"/>
              </a:solidFill>
              <a:ea typeface="SimSun" pitchFamily="2" charset="-122"/>
            </a:endParaRPr>
          </a:p>
          <a:p>
            <a:pPr marL="338138" indent="-333375">
              <a:spcBef>
                <a:spcPts val="2400"/>
              </a:spcBef>
              <a:buFont typeface="Arial" pitchFamily="34" charset="0"/>
              <a:buChar char="•"/>
            </a:pPr>
            <a:r>
              <a:rPr lang="zh-CN" altLang="en-US" sz="2200" b="0">
                <a:solidFill>
                  <a:srgbClr val="786860"/>
                </a:solidFill>
                <a:ea typeface="SimSun" pitchFamily="2" charset="-122"/>
              </a:rPr>
              <a:t>相较于其他不熟悉的品牌客户在香港会同样选择该品牌</a:t>
            </a:r>
            <a:r>
              <a:rPr lang="en-GB" altLang="zh-CN" sz="2000" b="0">
                <a:solidFill>
                  <a:srgbClr val="786860"/>
                </a:solidFill>
                <a:ea typeface="SimSun" pitchFamily="2" charset="-122"/>
              </a:rPr>
              <a:t/>
            </a:r>
            <a:br>
              <a:rPr lang="en-GB" altLang="zh-CN" sz="2000" b="0">
                <a:solidFill>
                  <a:srgbClr val="786860"/>
                </a:solidFill>
                <a:ea typeface="SimSun" pitchFamily="2" charset="-122"/>
              </a:rPr>
            </a:br>
            <a:endParaRPr lang="en-GB" altLang="zh-CN" sz="2000" b="0">
              <a:solidFill>
                <a:srgbClr val="786860"/>
              </a:solidFill>
              <a:ea typeface="SimSun" pitchFamily="2" charset="-122"/>
            </a:endParaRPr>
          </a:p>
          <a:p>
            <a:pPr marL="338138" indent="-333375">
              <a:spcBef>
                <a:spcPct val="20000"/>
              </a:spcBef>
            </a:pPr>
            <a:endParaRPr lang="en-GB" altLang="zh-CN" sz="2400" b="0">
              <a:solidFill>
                <a:srgbClr val="786860"/>
              </a:solidFill>
              <a:ea typeface="SimSun" pitchFamily="2" charset="-122"/>
            </a:endParaRPr>
          </a:p>
          <a:p>
            <a:pPr marL="338138" indent="-333375">
              <a:spcBef>
                <a:spcPct val="20000"/>
              </a:spcBef>
              <a:buFontTx/>
              <a:buChar char="•"/>
            </a:pPr>
            <a:endParaRPr lang="en-GB" altLang="zh-CN" sz="2400" b="0">
              <a:solidFill>
                <a:srgbClr val="786860"/>
              </a:solidFill>
              <a:ea typeface="SimSun"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r>
              <a:rPr lang="en-GB" altLang="zh-CN"/>
              <a:t>Page </a:t>
            </a:r>
            <a:fld id="{77FD6C27-9DA5-41D2-8A80-540613D27501}" type="slidenum">
              <a:rPr lang="en-GB" altLang="zh-CN"/>
              <a:pPr/>
              <a:t>11</a:t>
            </a:fld>
            <a:endParaRPr lang="en-GB" altLang="zh-CN"/>
          </a:p>
        </p:txBody>
      </p:sp>
      <p:sp>
        <p:nvSpPr>
          <p:cNvPr id="22531" name="Rectangle 2"/>
          <p:cNvSpPr>
            <a:spLocks noGrp="1" noChangeArrowheads="1"/>
          </p:cNvSpPr>
          <p:nvPr>
            <p:ph type="title"/>
          </p:nvPr>
        </p:nvSpPr>
        <p:spPr/>
        <p:txBody>
          <a:bodyPr/>
          <a:lstStyle/>
          <a:p>
            <a:pPr eaLnBrk="1" hangingPunct="1"/>
            <a:r>
              <a:rPr lang="zh-CN" altLang="en-US" smtClean="0">
                <a:ea typeface="SimSun" pitchFamily="2" charset="-122"/>
              </a:rPr>
              <a:t>为什么一致性如此重要</a:t>
            </a:r>
            <a:r>
              <a:rPr lang="en-GB" altLang="zh-CN" smtClean="0">
                <a:ea typeface="SimSun" pitchFamily="2" charset="-122"/>
              </a:rPr>
              <a:t>?</a:t>
            </a:r>
            <a:br>
              <a:rPr lang="en-GB" altLang="zh-CN" smtClean="0">
                <a:ea typeface="SimSun" pitchFamily="2" charset="-122"/>
              </a:rPr>
            </a:br>
            <a:r>
              <a:rPr lang="zh-CN" altLang="en-US" smtClean="0">
                <a:solidFill>
                  <a:srgbClr val="2EAFA4"/>
                </a:solidFill>
                <a:ea typeface="SimSun" pitchFamily="2" charset="-122"/>
              </a:rPr>
              <a:t>情感的维系</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22532"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22533" name="Content Placeholder 6"/>
          <p:cNvPicPr>
            <a:picLocks noGrp="1" noChangeAspect="1" noChangeArrowheads="1"/>
          </p:cNvPicPr>
          <p:nvPr>
            <p:ph idx="1"/>
          </p:nvPr>
        </p:nvPicPr>
        <p:blipFill>
          <a:blip r:embed="rId3"/>
          <a:srcRect/>
          <a:stretch>
            <a:fillRect/>
          </a:stretch>
        </p:blipFill>
        <p:spPr>
          <a:xfrm>
            <a:off x="4608513" y="3635375"/>
            <a:ext cx="1587" cy="0"/>
          </a:xfrm>
          <a:noFill/>
        </p:spPr>
      </p:pic>
      <p:sp>
        <p:nvSpPr>
          <p:cNvPr id="22534" name="Rectangle 3"/>
          <p:cNvSpPr txBox="1">
            <a:spLocks noChangeArrowheads="1"/>
          </p:cNvSpPr>
          <p:nvPr/>
        </p:nvSpPr>
        <p:spPr bwMode="auto">
          <a:xfrm>
            <a:off x="280988" y="1728788"/>
            <a:ext cx="5003800" cy="3813175"/>
          </a:xfrm>
          <a:prstGeom prst="rect">
            <a:avLst/>
          </a:prstGeom>
          <a:noFill/>
          <a:ln w="9525">
            <a:noFill/>
            <a:miter lim="800000"/>
            <a:headEnd/>
            <a:tailEnd/>
          </a:ln>
        </p:spPr>
        <p:txBody>
          <a:bodyPr lIns="0" tIns="0" rIns="0" bIns="0"/>
          <a:lstStyle/>
          <a:p>
            <a:pPr marL="338138" indent="-333375">
              <a:spcBef>
                <a:spcPts val="2400"/>
              </a:spcBef>
              <a:buFont typeface="Arial" pitchFamily="34" charset="0"/>
              <a:buChar char="•"/>
            </a:pPr>
            <a:endParaRPr lang="en-GB" altLang="zh-CN" sz="2200" b="0">
              <a:solidFill>
                <a:srgbClr val="786860"/>
              </a:solidFill>
              <a:ea typeface="SimSun" pitchFamily="2" charset="-122"/>
            </a:endParaRPr>
          </a:p>
          <a:p>
            <a:pPr marL="338138" indent="-333375">
              <a:spcBef>
                <a:spcPts val="2400"/>
              </a:spcBef>
              <a:buFont typeface="Arial" pitchFamily="34" charset="0"/>
              <a:buChar char="•"/>
            </a:pPr>
            <a:r>
              <a:rPr lang="zh-CN" altLang="en-US" sz="2200" b="0">
                <a:solidFill>
                  <a:srgbClr val="786860"/>
                </a:solidFill>
                <a:ea typeface="SimSun" pitchFamily="2" charset="-122"/>
              </a:rPr>
              <a:t>在味觉盲测中</a:t>
            </a:r>
            <a:r>
              <a:rPr lang="en-GB" altLang="zh-CN" sz="2200" b="0">
                <a:solidFill>
                  <a:srgbClr val="786860"/>
                </a:solidFill>
                <a:ea typeface="SimSun" pitchFamily="2" charset="-122"/>
              </a:rPr>
              <a:t>, </a:t>
            </a:r>
            <a:r>
              <a:rPr lang="zh-CN" altLang="en-US" sz="2200" b="0">
                <a:solidFill>
                  <a:srgbClr val="786860"/>
                </a:solidFill>
                <a:ea typeface="SimSun" pitchFamily="2" charset="-122"/>
              </a:rPr>
              <a:t>百事可乐优于可口可乐</a:t>
            </a:r>
            <a:endParaRPr lang="en-GB" altLang="zh-CN" sz="2200" b="0">
              <a:solidFill>
                <a:srgbClr val="786860"/>
              </a:solidFill>
              <a:ea typeface="SimSun" pitchFamily="2" charset="-122"/>
            </a:endParaRPr>
          </a:p>
          <a:p>
            <a:pPr marL="338138" indent="-333375">
              <a:spcBef>
                <a:spcPts val="2400"/>
              </a:spcBef>
              <a:buFont typeface="Arial" pitchFamily="34" charset="0"/>
              <a:buChar char="•"/>
            </a:pPr>
            <a:r>
              <a:rPr lang="zh-CN" altLang="en-US" sz="2200" b="0">
                <a:solidFill>
                  <a:srgbClr val="786860"/>
                </a:solidFill>
                <a:ea typeface="SimSun" pitchFamily="2" charset="-122"/>
              </a:rPr>
              <a:t>但可口可乐销售远超百事可乐</a:t>
            </a:r>
            <a:endParaRPr lang="en-GB" altLang="zh-CN" sz="2200" b="0">
              <a:solidFill>
                <a:srgbClr val="786860"/>
              </a:solidFill>
              <a:ea typeface="SimSun" pitchFamily="2" charset="-122"/>
            </a:endParaRPr>
          </a:p>
          <a:p>
            <a:pPr marL="338138" indent="-333375">
              <a:spcBef>
                <a:spcPct val="20000"/>
              </a:spcBef>
            </a:pPr>
            <a:r>
              <a:rPr lang="en-GB" altLang="zh-CN" sz="2000" b="0">
                <a:solidFill>
                  <a:srgbClr val="786860"/>
                </a:solidFill>
                <a:ea typeface="SimSun" pitchFamily="2" charset="-122"/>
              </a:rPr>
              <a:t/>
            </a:r>
            <a:br>
              <a:rPr lang="en-GB" altLang="zh-CN" sz="2000" b="0">
                <a:solidFill>
                  <a:srgbClr val="786860"/>
                </a:solidFill>
                <a:ea typeface="SimSun" pitchFamily="2" charset="-122"/>
              </a:rPr>
            </a:br>
            <a:endParaRPr lang="en-GB" altLang="zh-CN" sz="2000" b="0">
              <a:solidFill>
                <a:srgbClr val="786860"/>
              </a:solidFill>
              <a:ea typeface="SimSun" pitchFamily="2" charset="-122"/>
            </a:endParaRPr>
          </a:p>
          <a:p>
            <a:pPr marL="338138" indent="-333375">
              <a:spcBef>
                <a:spcPct val="20000"/>
              </a:spcBef>
            </a:pPr>
            <a:endParaRPr lang="en-GB" altLang="zh-CN" sz="2400" b="0">
              <a:solidFill>
                <a:srgbClr val="786860"/>
              </a:solidFill>
              <a:ea typeface="SimSun" pitchFamily="2" charset="-122"/>
            </a:endParaRPr>
          </a:p>
          <a:p>
            <a:pPr marL="338138" indent="-333375">
              <a:spcBef>
                <a:spcPct val="20000"/>
              </a:spcBef>
              <a:buFontTx/>
              <a:buChar char="•"/>
            </a:pPr>
            <a:endParaRPr lang="en-GB" altLang="zh-CN" sz="2400" b="0">
              <a:solidFill>
                <a:srgbClr val="786860"/>
              </a:solidFill>
              <a:ea typeface="SimSun" pitchFamily="2" charset="-122"/>
            </a:endParaRPr>
          </a:p>
        </p:txBody>
      </p:sp>
      <p:pic>
        <p:nvPicPr>
          <p:cNvPr id="22535" name="Picture 4" descr="http://pakmediablog.net/wp-content/uploads/2010/02/pepsi_new_logo1.jpg"/>
          <p:cNvPicPr>
            <a:picLocks noChangeAspect="1" noChangeArrowheads="1"/>
          </p:cNvPicPr>
          <p:nvPr/>
        </p:nvPicPr>
        <p:blipFill>
          <a:blip r:embed="rId4" cstate="print"/>
          <a:srcRect/>
          <a:stretch>
            <a:fillRect/>
          </a:stretch>
        </p:blipFill>
        <p:spPr bwMode="auto">
          <a:xfrm>
            <a:off x="5795963" y="1728788"/>
            <a:ext cx="2720975" cy="2879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r>
              <a:rPr lang="en-GB" altLang="zh-CN"/>
              <a:t>Page </a:t>
            </a:r>
            <a:fld id="{0FE47F91-75A3-4A72-9C74-8CA0A37E1BDC}" type="slidenum">
              <a:rPr lang="en-GB" altLang="zh-CN"/>
              <a:pPr/>
              <a:t>12</a:t>
            </a:fld>
            <a:endParaRPr lang="en-GB" altLang="zh-CN"/>
          </a:p>
        </p:txBody>
      </p:sp>
      <p:sp>
        <p:nvSpPr>
          <p:cNvPr id="23555" name="Rectangle 2"/>
          <p:cNvSpPr>
            <a:spLocks noGrp="1" noChangeArrowheads="1"/>
          </p:cNvSpPr>
          <p:nvPr>
            <p:ph type="title"/>
          </p:nvPr>
        </p:nvSpPr>
        <p:spPr/>
        <p:txBody>
          <a:bodyPr/>
          <a:lstStyle/>
          <a:p>
            <a:pPr eaLnBrk="1" hangingPunct="1"/>
            <a:r>
              <a:rPr lang="zh-CN" altLang="en-US" smtClean="0">
                <a:ea typeface="SimSun" pitchFamily="2" charset="-122"/>
              </a:rPr>
              <a:t>为什么品牌如此重要</a:t>
            </a:r>
            <a:r>
              <a:rPr lang="en-GB" altLang="zh-CN" smtClean="0">
                <a:ea typeface="SimSun" pitchFamily="2" charset="-122"/>
              </a:rPr>
              <a:t>?</a:t>
            </a:r>
            <a:br>
              <a:rPr lang="en-GB" altLang="zh-CN" smtClean="0">
                <a:ea typeface="SimSun" pitchFamily="2" charset="-122"/>
              </a:rPr>
            </a:br>
            <a:r>
              <a:rPr lang="zh-CN" altLang="en-US" smtClean="0">
                <a:solidFill>
                  <a:srgbClr val="2EAFA4"/>
                </a:solidFill>
                <a:ea typeface="SimSun" pitchFamily="2" charset="-122"/>
              </a:rPr>
              <a:t>高级</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23556"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23557" name="Content Placeholder 6"/>
          <p:cNvPicPr>
            <a:picLocks noGrp="1" noChangeAspect="1" noChangeArrowheads="1"/>
          </p:cNvPicPr>
          <p:nvPr>
            <p:ph idx="1"/>
          </p:nvPr>
        </p:nvPicPr>
        <p:blipFill>
          <a:blip r:embed="rId3"/>
          <a:srcRect/>
          <a:stretch>
            <a:fillRect/>
          </a:stretch>
        </p:blipFill>
        <p:spPr>
          <a:xfrm>
            <a:off x="4608513" y="3635375"/>
            <a:ext cx="1587" cy="0"/>
          </a:xfrm>
          <a:noFill/>
        </p:spPr>
      </p:pic>
      <p:sp>
        <p:nvSpPr>
          <p:cNvPr id="9" name="Rectangle 3"/>
          <p:cNvSpPr txBox="1">
            <a:spLocks noChangeArrowheads="1"/>
          </p:cNvSpPr>
          <p:nvPr/>
        </p:nvSpPr>
        <p:spPr bwMode="auto">
          <a:xfrm>
            <a:off x="280302" y="1728000"/>
            <a:ext cx="5443826" cy="3813175"/>
          </a:xfrm>
          <a:prstGeom prst="rect">
            <a:avLst/>
          </a:prstGeom>
          <a:noFill/>
          <a:ln w="9525">
            <a:noFill/>
            <a:miter lim="800000"/>
            <a:headEnd/>
            <a:tailEnd/>
          </a:ln>
        </p:spPr>
        <p:txBody>
          <a:bodyPr lIns="0" tIns="0" rIns="0" bIns="0"/>
          <a:lstStyle>
            <a:lvl1pPr marL="342900" indent="-342900" algn="l" rtl="0" eaLnBrk="0" fontAlgn="base" hangingPunct="0">
              <a:spcBef>
                <a:spcPct val="20000"/>
              </a:spcBef>
              <a:spcAft>
                <a:spcPct val="0"/>
              </a:spcAft>
              <a:defRPr>
                <a:solidFill>
                  <a:srgbClr val="786860"/>
                </a:solidFill>
                <a:latin typeface="+mn-lt"/>
                <a:ea typeface="+mn-ea"/>
                <a:cs typeface="+mn-cs"/>
              </a:defRPr>
            </a:lvl1pPr>
            <a:lvl2pPr marL="336550" indent="-334963" algn="l" rtl="0" eaLnBrk="0" fontAlgn="base" hangingPunct="0">
              <a:spcBef>
                <a:spcPct val="20000"/>
              </a:spcBef>
              <a:spcAft>
                <a:spcPct val="0"/>
              </a:spcAft>
              <a:buChar char="•"/>
              <a:defRPr>
                <a:solidFill>
                  <a:srgbClr val="786860"/>
                </a:solidFill>
                <a:latin typeface="+mn-lt"/>
              </a:defRPr>
            </a:lvl2pPr>
            <a:lvl3pPr marL="641350" indent="-303213" algn="l" rtl="0" eaLnBrk="0" fontAlgn="base" hangingPunct="0">
              <a:spcBef>
                <a:spcPct val="20000"/>
              </a:spcBef>
              <a:spcAft>
                <a:spcPct val="0"/>
              </a:spcAft>
              <a:buFont typeface="Univers HSBCPB Con 520"/>
              <a:buChar char="-"/>
              <a:defRPr sz="1400">
                <a:solidFill>
                  <a:srgbClr val="786860"/>
                </a:solidFill>
                <a:latin typeface="+mn-lt"/>
              </a:defRPr>
            </a:lvl3pPr>
            <a:lvl4pPr marL="971550" indent="-328613" algn="l" rtl="0" eaLnBrk="0" fontAlgn="base" hangingPunct="0">
              <a:spcBef>
                <a:spcPct val="20000"/>
              </a:spcBef>
              <a:spcAft>
                <a:spcPct val="0"/>
              </a:spcAft>
              <a:buFont typeface="Univers HSBCPB Con 520"/>
              <a:buChar char="-"/>
              <a:defRPr sz="1400">
                <a:solidFill>
                  <a:srgbClr val="786860"/>
                </a:solidFill>
                <a:latin typeface="+mn-lt"/>
              </a:defRPr>
            </a:lvl4pPr>
            <a:lvl5pPr marL="1301750" indent="-328613" algn="l" rtl="0" eaLnBrk="0" fontAlgn="base" hangingPunct="0">
              <a:spcBef>
                <a:spcPct val="20000"/>
              </a:spcBef>
              <a:spcAft>
                <a:spcPct val="0"/>
              </a:spcAft>
              <a:buFont typeface="Univers HSBCPB Con 520"/>
              <a:buChar char="-"/>
              <a:defRPr sz="1400">
                <a:solidFill>
                  <a:srgbClr val="786860"/>
                </a:solidFill>
                <a:latin typeface="+mn-lt"/>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marL="338400" indent="-334800" eaLnBrk="1" hangingPunct="1">
              <a:spcBef>
                <a:spcPts val="2400"/>
              </a:spcBef>
              <a:buFont typeface="Arial" pitchFamily="34" charset="0"/>
              <a:buChar char="•"/>
              <a:defRPr/>
            </a:pPr>
            <a:endParaRPr lang="en-GB" sz="2200" b="0" dirty="0" smtClean="0"/>
          </a:p>
          <a:p>
            <a:pPr marL="338400" indent="-334800" eaLnBrk="1" hangingPunct="1">
              <a:spcBef>
                <a:spcPts val="2400"/>
              </a:spcBef>
              <a:buFont typeface="Arial" pitchFamily="34" charset="0"/>
              <a:buChar char="•"/>
              <a:defRPr/>
            </a:pPr>
            <a:r>
              <a:rPr lang="zh-CN" altLang="en-US" sz="2200" b="0" dirty="0" smtClean="0"/>
              <a:t>人们在意别人怎么想</a:t>
            </a:r>
            <a:endParaRPr lang="en-GB" sz="2200" b="0" dirty="0" smtClean="0"/>
          </a:p>
          <a:p>
            <a:pPr marL="338400" indent="-334800" eaLnBrk="1" hangingPunct="1">
              <a:spcBef>
                <a:spcPts val="2400"/>
              </a:spcBef>
              <a:buFont typeface="Arial" pitchFamily="34" charset="0"/>
              <a:buChar char="•"/>
              <a:defRPr/>
            </a:pPr>
            <a:r>
              <a:rPr lang="zh-CN" altLang="en-US" sz="2200" b="0" dirty="0" smtClean="0"/>
              <a:t>瓶装水全在于品牌</a:t>
            </a:r>
            <a:endParaRPr lang="en-GB" sz="2200" b="0" dirty="0" smtClean="0"/>
          </a:p>
          <a:p>
            <a:pPr marL="338400" indent="-334800" eaLnBrk="1" hangingPunct="1">
              <a:spcBef>
                <a:spcPts val="2400"/>
              </a:spcBef>
              <a:buFont typeface="Arial" pitchFamily="34" charset="0"/>
              <a:buChar char="•"/>
              <a:defRPr/>
            </a:pPr>
            <a:endParaRPr lang="en-GB" sz="2200" b="0" dirty="0" smtClean="0"/>
          </a:p>
          <a:p>
            <a:pPr marL="1754450" lvl="5" indent="-334800">
              <a:spcBef>
                <a:spcPts val="2400"/>
              </a:spcBef>
              <a:buFont typeface="Arial" pitchFamily="34" charset="0"/>
              <a:buChar char="•"/>
              <a:defRPr/>
            </a:pPr>
            <a:endParaRPr lang="en-GB" sz="2200" b="0" dirty="0" smtClean="0">
              <a:cs typeface="+mn-cs"/>
            </a:endParaRPr>
          </a:p>
          <a:p>
            <a:pPr marL="1754450" lvl="5" indent="-334800">
              <a:spcBef>
                <a:spcPts val="600"/>
              </a:spcBef>
              <a:buFont typeface="Arial" pitchFamily="34" charset="0"/>
              <a:buChar char="•"/>
              <a:defRPr/>
            </a:pPr>
            <a:r>
              <a:rPr lang="zh-CN" altLang="en-US" sz="2200" b="0" dirty="0" smtClean="0">
                <a:cs typeface="+mn-cs"/>
              </a:rPr>
              <a:t>高级汽车品牌利润更高</a:t>
            </a:r>
            <a:endParaRPr lang="en-GB" sz="2200" b="0" dirty="0" smtClean="0">
              <a:cs typeface="+mn-cs"/>
            </a:endParaRPr>
          </a:p>
          <a:p>
            <a:pPr marL="338400" indent="-334800" eaLnBrk="1" hangingPunct="1">
              <a:defRPr/>
            </a:pPr>
            <a:r>
              <a:rPr lang="en-GB" sz="2000" b="0" dirty="0" smtClean="0"/>
              <a:t/>
            </a:r>
            <a:br>
              <a:rPr lang="en-GB" sz="2000" b="0" dirty="0" smtClean="0"/>
            </a:br>
            <a:endParaRPr lang="en-GB" sz="2000" b="0" dirty="0" smtClean="0"/>
          </a:p>
          <a:p>
            <a:pPr marL="0" indent="-457200" eaLnBrk="1" hangingPunct="1">
              <a:defRPr/>
            </a:pPr>
            <a:endParaRPr lang="en-GB" sz="2400" b="0" dirty="0" smtClean="0"/>
          </a:p>
          <a:p>
            <a:pPr marL="0" indent="-457200" eaLnBrk="1" hangingPunct="1">
              <a:buFontTx/>
              <a:buChar char="•"/>
              <a:defRPr/>
            </a:pPr>
            <a:endParaRPr lang="en-GB" sz="2400" b="0" dirty="0" smtClean="0"/>
          </a:p>
        </p:txBody>
      </p:sp>
      <p:pic>
        <p:nvPicPr>
          <p:cNvPr id="23559" name="Picture 2" descr="http://www.chinadistributionltd.com/images/products/beverage/evian-in-china.jpg"/>
          <p:cNvPicPr>
            <a:picLocks noChangeAspect="1" noChangeArrowheads="1"/>
          </p:cNvPicPr>
          <p:nvPr/>
        </p:nvPicPr>
        <p:blipFill>
          <a:blip r:embed="rId4" cstate="print"/>
          <a:srcRect/>
          <a:stretch>
            <a:fillRect/>
          </a:stretch>
        </p:blipFill>
        <p:spPr bwMode="auto">
          <a:xfrm>
            <a:off x="5724525" y="1728788"/>
            <a:ext cx="2857500" cy="2857500"/>
          </a:xfrm>
          <a:prstGeom prst="rect">
            <a:avLst/>
          </a:prstGeom>
          <a:noFill/>
          <a:ln w="9525">
            <a:noFill/>
            <a:miter lim="800000"/>
            <a:headEnd/>
            <a:tailEnd/>
          </a:ln>
        </p:spPr>
      </p:pic>
      <p:pic>
        <p:nvPicPr>
          <p:cNvPr id="23560" name="Picture 5"/>
          <p:cNvPicPr>
            <a:picLocks noChangeAspect="1" noChangeArrowheads="1"/>
          </p:cNvPicPr>
          <p:nvPr/>
        </p:nvPicPr>
        <p:blipFill>
          <a:blip r:embed="rId5" cstate="print"/>
          <a:srcRect/>
          <a:stretch>
            <a:fillRect/>
          </a:stretch>
        </p:blipFill>
        <p:spPr bwMode="auto">
          <a:xfrm>
            <a:off x="339725" y="4473575"/>
            <a:ext cx="1279525"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r>
              <a:rPr lang="en-GB" altLang="zh-CN"/>
              <a:t>Page </a:t>
            </a:r>
            <a:fld id="{ECF965B6-2B05-4EC4-8A86-0837B85471FF}" type="slidenum">
              <a:rPr lang="en-GB" altLang="zh-CN"/>
              <a:pPr/>
              <a:t>13</a:t>
            </a:fld>
            <a:endParaRPr lang="en-GB" altLang="zh-CN"/>
          </a:p>
        </p:txBody>
      </p:sp>
      <p:sp>
        <p:nvSpPr>
          <p:cNvPr id="24579" name="Rectangle 2"/>
          <p:cNvSpPr>
            <a:spLocks noGrp="1" noChangeArrowheads="1"/>
          </p:cNvSpPr>
          <p:nvPr>
            <p:ph type="title"/>
          </p:nvPr>
        </p:nvSpPr>
        <p:spPr/>
        <p:txBody>
          <a:bodyPr/>
          <a:lstStyle/>
          <a:p>
            <a:pPr eaLnBrk="1" hangingPunct="1"/>
            <a:r>
              <a:rPr lang="zh-CN" altLang="en-US" smtClean="0">
                <a:ea typeface="SimSun" pitchFamily="2" charset="-122"/>
              </a:rPr>
              <a:t>为什么品牌如此重要</a:t>
            </a:r>
            <a:r>
              <a:rPr lang="en-GB" altLang="zh-CN" smtClean="0">
                <a:ea typeface="SimSun" pitchFamily="2" charset="-122"/>
              </a:rPr>
              <a:t>?</a:t>
            </a:r>
            <a:br>
              <a:rPr lang="en-GB" altLang="zh-CN" smtClean="0">
                <a:ea typeface="SimSun" pitchFamily="2" charset="-122"/>
              </a:rPr>
            </a:br>
            <a:r>
              <a:rPr lang="zh-CN" altLang="en-US" smtClean="0">
                <a:solidFill>
                  <a:srgbClr val="2EAFA4"/>
                </a:solidFill>
                <a:ea typeface="SimSun" pitchFamily="2" charset="-122"/>
              </a:rPr>
              <a:t>忠诚度</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24580"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24581" name="Content Placeholder 6"/>
          <p:cNvPicPr>
            <a:picLocks noGrp="1" noChangeAspect="1" noChangeArrowheads="1"/>
          </p:cNvPicPr>
          <p:nvPr>
            <p:ph idx="1"/>
          </p:nvPr>
        </p:nvPicPr>
        <p:blipFill>
          <a:blip r:embed="rId3"/>
          <a:srcRect/>
          <a:stretch>
            <a:fillRect/>
          </a:stretch>
        </p:blipFill>
        <p:spPr>
          <a:xfrm>
            <a:off x="4608513" y="3635375"/>
            <a:ext cx="1587" cy="0"/>
          </a:xfrm>
          <a:noFill/>
        </p:spPr>
      </p:pic>
      <p:sp>
        <p:nvSpPr>
          <p:cNvPr id="24582" name="Rectangle 3"/>
          <p:cNvSpPr txBox="1">
            <a:spLocks noChangeArrowheads="1"/>
          </p:cNvSpPr>
          <p:nvPr/>
        </p:nvSpPr>
        <p:spPr bwMode="auto">
          <a:xfrm>
            <a:off x="287338" y="1728788"/>
            <a:ext cx="6329362" cy="3813175"/>
          </a:xfrm>
          <a:prstGeom prst="rect">
            <a:avLst/>
          </a:prstGeom>
          <a:noFill/>
          <a:ln w="9525">
            <a:noFill/>
            <a:miter lim="800000"/>
            <a:headEnd/>
            <a:tailEnd/>
          </a:ln>
        </p:spPr>
        <p:txBody>
          <a:bodyPr lIns="0" tIns="0" rIns="0" bIns="0"/>
          <a:lstStyle/>
          <a:p>
            <a:pPr marL="338138" indent="-333375">
              <a:spcBef>
                <a:spcPts val="2400"/>
              </a:spcBef>
              <a:buFont typeface="Arial" pitchFamily="34" charset="0"/>
              <a:buChar char="•"/>
            </a:pPr>
            <a:r>
              <a:rPr lang="zh-CN" altLang="en-US" sz="2200" b="0">
                <a:solidFill>
                  <a:srgbClr val="786860"/>
                </a:solidFill>
                <a:ea typeface="SimSun" pitchFamily="2" charset="-122"/>
              </a:rPr>
              <a:t>如果你信任一个品牌，在出现问题的时候你会相对宽容</a:t>
            </a:r>
            <a:endParaRPr lang="en-GB" altLang="zh-CN" sz="2200" b="0">
              <a:solidFill>
                <a:srgbClr val="786860"/>
              </a:solidFill>
              <a:ea typeface="SimSun" pitchFamily="2" charset="-122"/>
            </a:endParaRPr>
          </a:p>
          <a:p>
            <a:pPr marL="338138" indent="-333375">
              <a:spcBef>
                <a:spcPct val="20000"/>
              </a:spcBef>
            </a:pPr>
            <a:r>
              <a:rPr lang="en-GB" altLang="zh-CN" sz="2000" b="0">
                <a:solidFill>
                  <a:srgbClr val="786860"/>
                </a:solidFill>
                <a:ea typeface="SimSun" pitchFamily="2" charset="-122"/>
              </a:rPr>
              <a:t/>
            </a:r>
            <a:br>
              <a:rPr lang="en-GB" altLang="zh-CN" sz="2000" b="0">
                <a:solidFill>
                  <a:srgbClr val="786860"/>
                </a:solidFill>
                <a:ea typeface="SimSun" pitchFamily="2" charset="-122"/>
              </a:rPr>
            </a:br>
            <a:endParaRPr lang="en-GB" altLang="zh-CN" sz="2000" b="0">
              <a:solidFill>
                <a:srgbClr val="786860"/>
              </a:solidFill>
              <a:ea typeface="SimSun" pitchFamily="2" charset="-122"/>
            </a:endParaRPr>
          </a:p>
          <a:p>
            <a:pPr marL="338138" indent="-333375">
              <a:spcBef>
                <a:spcPct val="20000"/>
              </a:spcBef>
            </a:pPr>
            <a:endParaRPr lang="en-GB" altLang="zh-CN" sz="2400" b="0">
              <a:solidFill>
                <a:srgbClr val="786860"/>
              </a:solidFill>
              <a:ea typeface="SimSun" pitchFamily="2" charset="-122"/>
            </a:endParaRPr>
          </a:p>
          <a:p>
            <a:pPr marL="338138" indent="-333375">
              <a:spcBef>
                <a:spcPct val="20000"/>
              </a:spcBef>
              <a:buFontTx/>
              <a:buChar char="•"/>
            </a:pPr>
            <a:endParaRPr lang="en-GB" altLang="zh-CN" sz="2400" b="0">
              <a:solidFill>
                <a:srgbClr val="786860"/>
              </a:solidFill>
              <a:ea typeface="SimSun" pitchFamily="2" charset="-122"/>
            </a:endParaRPr>
          </a:p>
        </p:txBody>
      </p:sp>
      <p:pic>
        <p:nvPicPr>
          <p:cNvPr id="24583" name="Picture 4"/>
          <p:cNvPicPr>
            <a:picLocks noChangeAspect="1" noChangeArrowheads="1"/>
          </p:cNvPicPr>
          <p:nvPr/>
        </p:nvPicPr>
        <p:blipFill>
          <a:blip r:embed="rId4" cstate="print"/>
          <a:srcRect/>
          <a:stretch>
            <a:fillRect/>
          </a:stretch>
        </p:blipFill>
        <p:spPr bwMode="auto">
          <a:xfrm>
            <a:off x="4464050" y="3068638"/>
            <a:ext cx="4268788" cy="284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zh-CN" altLang="en-US" smtClean="0">
                <a:ea typeface="SimSun" pitchFamily="2" charset="-122"/>
              </a:rPr>
              <a:t>塑造一个品牌</a:t>
            </a:r>
            <a:endParaRPr lang="nl-NL" smtClean="0"/>
          </a:p>
        </p:txBody>
      </p:sp>
      <p:sp>
        <p:nvSpPr>
          <p:cNvPr id="25603" name="Content Placeholder 2"/>
          <p:cNvSpPr>
            <a:spLocks noGrp="1"/>
          </p:cNvSpPr>
          <p:nvPr>
            <p:ph idx="1"/>
          </p:nvPr>
        </p:nvSpPr>
        <p:spPr/>
        <p:txBody>
          <a:bodyPr/>
          <a:lstStyle/>
          <a:p>
            <a:pPr marL="3175" indent="0" algn="ctr" eaLnBrk="1" hangingPunct="1">
              <a:spcBef>
                <a:spcPts val="2400"/>
              </a:spcBef>
            </a:pPr>
            <a:r>
              <a:rPr lang="zh-CN" altLang="en-US" sz="2400" smtClean="0">
                <a:ea typeface="SimSun" pitchFamily="2" charset="-122"/>
              </a:rPr>
              <a:t>与众不同</a:t>
            </a:r>
            <a:endParaRPr lang="en-US" altLang="zh-CN" sz="2400" smtClean="0">
              <a:ea typeface="SimSun" pitchFamily="2" charset="-122"/>
            </a:endParaRPr>
          </a:p>
          <a:p>
            <a:pPr marL="3175" indent="0" algn="ctr" eaLnBrk="1" hangingPunct="1">
              <a:spcBef>
                <a:spcPts val="2400"/>
              </a:spcBef>
            </a:pPr>
            <a:r>
              <a:rPr lang="zh-CN" altLang="en-US" sz="2400" smtClean="0">
                <a:ea typeface="SimSun" pitchFamily="2" charset="-122"/>
              </a:rPr>
              <a:t>携手合作</a:t>
            </a:r>
            <a:r>
              <a:rPr lang="en-GB" altLang="zh-CN" sz="2400" smtClean="0">
                <a:ea typeface="SimSun" pitchFamily="2" charset="-122"/>
              </a:rPr>
              <a:t> </a:t>
            </a:r>
          </a:p>
          <a:p>
            <a:pPr marL="3175" indent="0" algn="ctr" eaLnBrk="1" hangingPunct="1">
              <a:spcBef>
                <a:spcPts val="2400"/>
              </a:spcBef>
            </a:pPr>
            <a:r>
              <a:rPr lang="zh-CN" altLang="en-US" sz="2400" smtClean="0">
                <a:ea typeface="SimSun" pitchFamily="2" charset="-122"/>
              </a:rPr>
              <a:t>创新出奇</a:t>
            </a:r>
            <a:endParaRPr lang="en-US" altLang="zh-CN" sz="2400" smtClean="0">
              <a:ea typeface="SimSun" pitchFamily="2" charset="-122"/>
            </a:endParaRPr>
          </a:p>
          <a:p>
            <a:pPr marL="3175" indent="0" algn="ctr" eaLnBrk="1" hangingPunct="1">
              <a:spcBef>
                <a:spcPts val="2400"/>
              </a:spcBef>
            </a:pPr>
            <a:r>
              <a:rPr lang="zh-CN" altLang="en-US" sz="2400" smtClean="0">
                <a:ea typeface="SimSun" pitchFamily="2" charset="-122"/>
              </a:rPr>
              <a:t>验证确认</a:t>
            </a:r>
            <a:endParaRPr lang="en-GB" altLang="zh-CN" sz="2400" smtClean="0">
              <a:ea typeface="SimSun" pitchFamily="2" charset="-122"/>
            </a:endParaRPr>
          </a:p>
          <a:p>
            <a:pPr marL="3175" indent="0" algn="ctr" eaLnBrk="1" hangingPunct="1">
              <a:spcBef>
                <a:spcPts val="2400"/>
              </a:spcBef>
            </a:pPr>
            <a:r>
              <a:rPr lang="zh-CN" altLang="en-US" sz="2400" smtClean="0">
                <a:ea typeface="SimSun" pitchFamily="2" charset="-122"/>
              </a:rPr>
              <a:t>精心培养</a:t>
            </a:r>
            <a:endParaRPr lang="en-GB" altLang="zh-CN" sz="2400" smtClean="0">
              <a:ea typeface="SimSun" pitchFamily="2" charset="-122"/>
            </a:endParaRPr>
          </a:p>
          <a:p>
            <a:pPr marL="3175" indent="0" algn="ctr" eaLnBrk="1" hangingPunct="1">
              <a:spcBef>
                <a:spcPts val="2400"/>
              </a:spcBef>
            </a:pPr>
            <a:r>
              <a:rPr lang="zh-CN" altLang="en-US" sz="2200" smtClean="0">
                <a:ea typeface="SimSun" pitchFamily="2" charset="-122"/>
              </a:rPr>
              <a:t>紧随其后的是</a:t>
            </a:r>
            <a:r>
              <a:rPr lang="en-GB" altLang="zh-CN" sz="2200" smtClean="0">
                <a:ea typeface="SimSun" pitchFamily="2" charset="-122"/>
              </a:rPr>
              <a:t>: </a:t>
            </a:r>
            <a:br>
              <a:rPr lang="en-GB" altLang="zh-CN" sz="2200" smtClean="0">
                <a:ea typeface="SimSun" pitchFamily="2" charset="-122"/>
              </a:rPr>
            </a:br>
            <a:r>
              <a:rPr lang="zh-CN" altLang="en-US" sz="2200" smtClean="0">
                <a:ea typeface="SimSun" pitchFamily="2" charset="-122"/>
              </a:rPr>
              <a:t>持续的品牌教育计划</a:t>
            </a:r>
            <a:endParaRPr lang="nl-NL" smtClean="0"/>
          </a:p>
        </p:txBody>
      </p:sp>
      <p:sp>
        <p:nvSpPr>
          <p:cNvPr id="25604"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25605" name="Slide Number Placeholder 4"/>
          <p:cNvSpPr>
            <a:spLocks noGrp="1"/>
          </p:cNvSpPr>
          <p:nvPr>
            <p:ph type="sldNum" sz="quarter" idx="12"/>
          </p:nvPr>
        </p:nvSpPr>
        <p:spPr>
          <a:noFill/>
        </p:spPr>
        <p:txBody>
          <a:bodyPr/>
          <a:lstStyle/>
          <a:p>
            <a:r>
              <a:rPr lang="en-GB" altLang="zh-CN"/>
              <a:t>Page </a:t>
            </a:r>
            <a:fld id="{DCC0EF21-C626-4FB4-A545-0AD1E4968F2B}" type="slidenum">
              <a:rPr lang="en-GB" altLang="zh-CN"/>
              <a:pPr/>
              <a:t>14</a:t>
            </a:fld>
            <a:endParaRPr lang="en-GB" altLang="zh-CN"/>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与众不同</a:t>
            </a:r>
            <a:r>
              <a:rPr lang="en-US" smtClean="0"/>
              <a:t>	</a:t>
            </a:r>
            <a:br>
              <a:rPr lang="en-US" smtClean="0"/>
            </a:br>
            <a:endParaRPr lang="nl-NL" smtClean="0"/>
          </a:p>
        </p:txBody>
      </p:sp>
      <p:sp>
        <p:nvSpPr>
          <p:cNvPr id="26627" name="Content Placeholder 2"/>
          <p:cNvSpPr>
            <a:spLocks noGrp="1"/>
          </p:cNvSpPr>
          <p:nvPr>
            <p:ph idx="1"/>
          </p:nvPr>
        </p:nvSpPr>
        <p:spPr/>
        <p:txBody>
          <a:bodyPr/>
          <a:lstStyle/>
          <a:p>
            <a:pPr marL="338138" indent="-333375" eaLnBrk="1" hangingPunct="1">
              <a:spcBef>
                <a:spcPts val="2400"/>
              </a:spcBef>
              <a:buFontTx/>
              <a:buChar char="•"/>
            </a:pPr>
            <a:r>
              <a:rPr lang="zh-CN" altLang="en-US" sz="2200" smtClean="0">
                <a:ea typeface="SimSun" pitchFamily="2" charset="-122"/>
              </a:rPr>
              <a:t>我们的大脑就像一个过滤器来提供保护，使我们远离过多的信息</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我们天生只留意不同之处</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所以你必须做到与众不同</a:t>
            </a:r>
            <a:endParaRPr lang="en-GB" altLang="zh-CN" sz="2200" smtClean="0">
              <a:ea typeface="SimSun" pitchFamily="2" charset="-122"/>
            </a:endParaRPr>
          </a:p>
        </p:txBody>
      </p:sp>
      <p:sp>
        <p:nvSpPr>
          <p:cNvPr id="26628"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26629" name="Slide Number Placeholder 4"/>
          <p:cNvSpPr>
            <a:spLocks noGrp="1"/>
          </p:cNvSpPr>
          <p:nvPr>
            <p:ph type="sldNum" sz="quarter" idx="12"/>
          </p:nvPr>
        </p:nvSpPr>
        <p:spPr>
          <a:noFill/>
        </p:spPr>
        <p:txBody>
          <a:bodyPr/>
          <a:lstStyle/>
          <a:p>
            <a:r>
              <a:rPr lang="en-GB" altLang="zh-CN"/>
              <a:t>Page </a:t>
            </a:r>
            <a:fld id="{521E7291-6B56-4EAC-A1F4-76FD666A0F16}" type="slidenum">
              <a:rPr lang="en-GB" altLang="zh-CN"/>
              <a:pPr/>
              <a:t>15</a:t>
            </a:fld>
            <a:endParaRPr lang="en-GB" altLang="zh-CN"/>
          </a:p>
        </p:txBody>
      </p:sp>
      <p:pic>
        <p:nvPicPr>
          <p:cNvPr id="26630" name="Picture 3" descr="http://2.bp.blogspot.com/-lJSJIhZPP2w/Tst50s1P5KI/AAAAAAAAEnc/vWPDc7kzg2g/s1600/different.jpg">
            <a:hlinkClick r:id="rId3"/>
          </p:cNvPr>
          <p:cNvPicPr>
            <a:picLocks noChangeAspect="1" noChangeArrowheads="1"/>
          </p:cNvPicPr>
          <p:nvPr/>
        </p:nvPicPr>
        <p:blipFill>
          <a:blip r:embed="rId4" cstate="print"/>
          <a:srcRect/>
          <a:stretch>
            <a:fillRect/>
          </a:stretch>
        </p:blipFill>
        <p:spPr bwMode="auto">
          <a:xfrm>
            <a:off x="5867400" y="3284538"/>
            <a:ext cx="2665413" cy="2665412"/>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与众不同</a:t>
            </a:r>
            <a:r>
              <a:rPr lang="en-US" smtClean="0"/>
              <a:t>	</a:t>
            </a:r>
            <a:br>
              <a:rPr lang="en-US" smtClean="0"/>
            </a:br>
            <a:endParaRPr lang="nl-NL" smtClean="0"/>
          </a:p>
        </p:txBody>
      </p:sp>
      <p:sp>
        <p:nvSpPr>
          <p:cNvPr id="27651" name="Content Placeholder 2"/>
          <p:cNvSpPr>
            <a:spLocks noGrp="1"/>
          </p:cNvSpPr>
          <p:nvPr>
            <p:ph idx="1"/>
          </p:nvPr>
        </p:nvSpPr>
        <p:spPr/>
        <p:txBody>
          <a:bodyPr/>
          <a:lstStyle/>
          <a:p>
            <a:pPr marL="338138" indent="-333375" eaLnBrk="1" hangingPunct="1">
              <a:spcBef>
                <a:spcPts val="2400"/>
              </a:spcBef>
              <a:buFontTx/>
              <a:buChar char="•"/>
            </a:pPr>
            <a:r>
              <a:rPr lang="zh-CN" altLang="en-US" sz="2200" smtClean="0">
                <a:ea typeface="SimSun" pitchFamily="2" charset="-122"/>
              </a:rPr>
              <a:t>人们加入不同的组织进行不同的活动</a:t>
            </a:r>
            <a:endParaRPr lang="en-GB" altLang="zh-CN" sz="2200" smtClean="0">
              <a:ea typeface="SimSun" pitchFamily="2" charset="-122"/>
            </a:endParaRPr>
          </a:p>
          <a:p>
            <a:pPr marL="587375" lvl="2" indent="-285750" eaLnBrk="1" hangingPunct="1">
              <a:spcBef>
                <a:spcPts val="1200"/>
              </a:spcBef>
            </a:pPr>
            <a:r>
              <a:rPr lang="zh-CN" altLang="en-US" sz="1800" smtClean="0">
                <a:ea typeface="SimSun" pitchFamily="2" charset="-122"/>
              </a:rPr>
              <a:t>驾驶</a:t>
            </a:r>
            <a:r>
              <a:rPr lang="en-GB" altLang="zh-CN" sz="1800" smtClean="0">
                <a:ea typeface="SimSun" pitchFamily="2" charset="-122"/>
              </a:rPr>
              <a:t> -&gt;</a:t>
            </a:r>
            <a:r>
              <a:rPr lang="zh-CN" altLang="en-US" sz="1800" smtClean="0">
                <a:ea typeface="SimSun" pitchFamily="2" charset="-122"/>
              </a:rPr>
              <a:t>大众</a:t>
            </a:r>
            <a:r>
              <a:rPr lang="en-GB" altLang="zh-CN" sz="1800" smtClean="0">
                <a:ea typeface="SimSun" pitchFamily="2" charset="-122"/>
              </a:rPr>
              <a:t>Volkswagen  </a:t>
            </a:r>
          </a:p>
          <a:p>
            <a:pPr marL="587375" lvl="2" indent="-285750" eaLnBrk="1" hangingPunct="1">
              <a:spcBef>
                <a:spcPts val="1200"/>
              </a:spcBef>
            </a:pPr>
            <a:r>
              <a:rPr lang="zh-CN" altLang="en-US" sz="1800" smtClean="0">
                <a:ea typeface="SimSun" pitchFamily="2" charset="-122"/>
              </a:rPr>
              <a:t>计算机</a:t>
            </a:r>
            <a:r>
              <a:rPr lang="en-GB" altLang="zh-CN" sz="1800" smtClean="0">
                <a:ea typeface="SimSun" pitchFamily="2" charset="-122"/>
              </a:rPr>
              <a:t> -&gt; </a:t>
            </a:r>
            <a:r>
              <a:rPr lang="zh-CN" altLang="en-US" sz="1800" smtClean="0">
                <a:ea typeface="SimSun" pitchFamily="2" charset="-122"/>
              </a:rPr>
              <a:t>联想</a:t>
            </a:r>
            <a:r>
              <a:rPr lang="en-GB" altLang="zh-CN" sz="1800" smtClean="0">
                <a:ea typeface="SimSun" pitchFamily="2" charset="-122"/>
              </a:rPr>
              <a:t>Lenovo </a:t>
            </a:r>
          </a:p>
          <a:p>
            <a:pPr marL="587375" lvl="2" indent="-285750" eaLnBrk="1" hangingPunct="1">
              <a:spcBef>
                <a:spcPts val="1200"/>
              </a:spcBef>
            </a:pPr>
            <a:r>
              <a:rPr lang="zh-CN" altLang="en-US" sz="1800" smtClean="0">
                <a:ea typeface="SimSun" pitchFamily="2" charset="-122"/>
              </a:rPr>
              <a:t>运动</a:t>
            </a:r>
            <a:r>
              <a:rPr lang="en-GB" altLang="zh-CN" sz="1800" smtClean="0">
                <a:ea typeface="SimSun" pitchFamily="2" charset="-122"/>
              </a:rPr>
              <a:t> -&gt; </a:t>
            </a:r>
            <a:r>
              <a:rPr lang="zh-CN" altLang="en-US" sz="1800" smtClean="0">
                <a:ea typeface="SimSun" pitchFamily="2" charset="-122"/>
              </a:rPr>
              <a:t>耐克</a:t>
            </a:r>
            <a:r>
              <a:rPr lang="en-GB" altLang="zh-CN" sz="1800" smtClean="0">
                <a:ea typeface="SimSun" pitchFamily="2" charset="-122"/>
              </a:rPr>
              <a:t>Nike</a:t>
            </a:r>
          </a:p>
          <a:p>
            <a:pPr marL="338138" indent="-333375" eaLnBrk="1" hangingPunct="1">
              <a:spcBef>
                <a:spcPts val="2400"/>
              </a:spcBef>
              <a:buFontTx/>
              <a:buChar char="•"/>
            </a:pP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进行区分</a:t>
            </a:r>
            <a:r>
              <a:rPr lang="en-GB" altLang="zh-CN" sz="2200" smtClean="0">
                <a:ea typeface="SimSun" pitchFamily="2" charset="-122"/>
              </a:rPr>
              <a:t>: </a:t>
            </a:r>
            <a:br>
              <a:rPr lang="en-GB" altLang="zh-CN" sz="2200" smtClean="0">
                <a:ea typeface="SimSun" pitchFamily="2" charset="-122"/>
              </a:rPr>
            </a:br>
            <a:r>
              <a:rPr lang="zh-CN" altLang="en-US" sz="2200" smtClean="0">
                <a:ea typeface="SimSun" pitchFamily="2" charset="-122"/>
              </a:rPr>
              <a:t>焦点</a:t>
            </a:r>
            <a:r>
              <a:rPr lang="en-GB" altLang="zh-CN" sz="2200" smtClean="0">
                <a:ea typeface="SimSun" pitchFamily="2" charset="-122"/>
              </a:rPr>
              <a:t>, </a:t>
            </a:r>
            <a:r>
              <a:rPr lang="zh-CN" altLang="en-US" sz="2200" smtClean="0">
                <a:ea typeface="SimSun" pitchFamily="2" charset="-122"/>
              </a:rPr>
              <a:t>焦点还是焦点</a:t>
            </a:r>
            <a:endParaRPr lang="en-US"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焦点测试</a:t>
            </a:r>
            <a:r>
              <a:rPr lang="en-GB" altLang="zh-CN" sz="2200" smtClean="0">
                <a:ea typeface="SimSun" pitchFamily="2" charset="-122"/>
              </a:rPr>
              <a:t>: </a:t>
            </a:r>
            <a:r>
              <a:rPr lang="zh-CN" altLang="en-US" sz="2200" smtClean="0">
                <a:ea typeface="SimSun" pitchFamily="2" charset="-122"/>
              </a:rPr>
              <a:t>你是谁</a:t>
            </a:r>
            <a:r>
              <a:rPr lang="en-GB" altLang="zh-CN" sz="2200" smtClean="0">
                <a:ea typeface="SimSun" pitchFamily="2" charset="-122"/>
              </a:rPr>
              <a:t>- </a:t>
            </a:r>
            <a:r>
              <a:rPr lang="zh-CN" altLang="en-US" sz="2200" smtClean="0">
                <a:ea typeface="SimSun" pitchFamily="2" charset="-122"/>
              </a:rPr>
              <a:t>这就是客户看到的你么</a:t>
            </a:r>
            <a:r>
              <a:rPr lang="en-GB" altLang="zh-CN" sz="2200" smtClean="0">
                <a:ea typeface="SimSun" pitchFamily="2" charset="-122"/>
              </a:rPr>
              <a:t>?</a:t>
            </a:r>
          </a:p>
        </p:txBody>
      </p:sp>
      <p:sp>
        <p:nvSpPr>
          <p:cNvPr id="27652"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27653" name="Slide Number Placeholder 4"/>
          <p:cNvSpPr>
            <a:spLocks noGrp="1"/>
          </p:cNvSpPr>
          <p:nvPr>
            <p:ph type="sldNum" sz="quarter" idx="12"/>
          </p:nvPr>
        </p:nvSpPr>
        <p:spPr>
          <a:noFill/>
        </p:spPr>
        <p:txBody>
          <a:bodyPr/>
          <a:lstStyle/>
          <a:p>
            <a:r>
              <a:rPr lang="en-GB" altLang="zh-CN"/>
              <a:t>Page </a:t>
            </a:r>
            <a:fld id="{2720C8A1-C9ED-45CB-86FD-EE9DB789C944}" type="slidenum">
              <a:rPr lang="en-GB" altLang="zh-CN"/>
              <a:pPr/>
              <a:t>16</a:t>
            </a:fld>
            <a:endParaRPr lang="en-GB" altLang="zh-CN"/>
          </a:p>
        </p:txBody>
      </p:sp>
      <p:pic>
        <p:nvPicPr>
          <p:cNvPr id="27654" name="Picture 4" descr="http://t1.gstatic.com/images?q=tbn:ANd9GcTxlHj942hOHbj0HeiAX7gqwgHreqK266KyYNopS1Cj5bqSL2dP7A"/>
          <p:cNvPicPr>
            <a:picLocks noChangeAspect="1" noChangeArrowheads="1"/>
          </p:cNvPicPr>
          <p:nvPr/>
        </p:nvPicPr>
        <p:blipFill>
          <a:blip r:embed="rId3" cstate="print"/>
          <a:srcRect/>
          <a:stretch>
            <a:fillRect/>
          </a:stretch>
        </p:blipFill>
        <p:spPr bwMode="auto">
          <a:xfrm>
            <a:off x="4356100" y="2349500"/>
            <a:ext cx="3857625" cy="2681288"/>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携手合作</a:t>
            </a:r>
            <a:r>
              <a:rPr lang="en-US" smtClean="0"/>
              <a:t>	</a:t>
            </a:r>
            <a:br>
              <a:rPr lang="en-US" smtClean="0"/>
            </a:br>
            <a:endParaRPr lang="nl-NL" smtClean="0"/>
          </a:p>
        </p:txBody>
      </p:sp>
      <p:sp>
        <p:nvSpPr>
          <p:cNvPr id="28675" name="Content Placeholder 2"/>
          <p:cNvSpPr>
            <a:spLocks noGrp="1"/>
          </p:cNvSpPr>
          <p:nvPr>
            <p:ph idx="1"/>
          </p:nvPr>
        </p:nvSpPr>
        <p:spPr/>
        <p:txBody>
          <a:bodyPr/>
          <a:lstStyle/>
          <a:p>
            <a:pPr marL="331788" lvl="1" indent="-333375" eaLnBrk="1" hangingPunct="1">
              <a:spcBef>
                <a:spcPts val="2400"/>
              </a:spcBef>
            </a:pPr>
            <a:r>
              <a:rPr lang="zh-CN" altLang="en-US" sz="2200" dirty="0" smtClean="0">
                <a:latin typeface="宋体" pitchFamily="2" charset="-122"/>
                <a:ea typeface="宋体" pitchFamily="2" charset="-122"/>
              </a:rPr>
              <a:t>塑造一个品牌是一个合作项目</a:t>
            </a:r>
            <a:endParaRPr lang="en-GB" altLang="zh-CN" sz="2200" dirty="0" smtClean="0">
              <a:latin typeface="宋体" pitchFamily="2" charset="-122"/>
              <a:ea typeface="宋体" pitchFamily="2" charset="-122"/>
            </a:endParaRPr>
          </a:p>
          <a:p>
            <a:pPr marL="331788" lvl="1" indent="-333375" eaLnBrk="1" hangingPunct="1">
              <a:spcBef>
                <a:spcPts val="2400"/>
              </a:spcBef>
            </a:pPr>
            <a:r>
              <a:rPr lang="zh-CN" altLang="en-US" sz="2200" dirty="0" smtClean="0">
                <a:latin typeface="宋体" pitchFamily="2" charset="-122"/>
                <a:ea typeface="宋体" pitchFamily="2" charset="-122"/>
              </a:rPr>
              <a:t>开发和管理一个品牌的</a:t>
            </a:r>
            <a:r>
              <a:rPr lang="en-US" altLang="zh-CN" sz="2200" dirty="0" smtClean="0">
                <a:latin typeface="宋体" pitchFamily="2" charset="-122"/>
                <a:ea typeface="宋体" pitchFamily="2" charset="-122"/>
              </a:rPr>
              <a:t>3</a:t>
            </a:r>
            <a:r>
              <a:rPr lang="zh-CN" altLang="en-US" sz="2200" dirty="0" smtClean="0">
                <a:latin typeface="宋体" pitchFamily="2" charset="-122"/>
                <a:ea typeface="宋体" pitchFamily="2" charset="-122"/>
              </a:rPr>
              <a:t>种基本模式</a:t>
            </a:r>
            <a:r>
              <a:rPr lang="en-GB" altLang="zh-CN" sz="2200" dirty="0" smtClean="0">
                <a:latin typeface="宋体" pitchFamily="2" charset="-122"/>
                <a:ea typeface="宋体" pitchFamily="2" charset="-122"/>
              </a:rPr>
              <a:t>:</a:t>
            </a:r>
          </a:p>
          <a:p>
            <a:pPr marL="636588" lvl="2" indent="-333375" eaLnBrk="1" hangingPunct="1">
              <a:spcBef>
                <a:spcPts val="1200"/>
              </a:spcBef>
              <a:buFont typeface="Arial" pitchFamily="34" charset="0"/>
              <a:buChar char="•"/>
            </a:pPr>
            <a:r>
              <a:rPr lang="zh-CN" altLang="en-US" sz="1800" dirty="0" smtClean="0">
                <a:latin typeface="宋体" pitchFamily="2" charset="-122"/>
                <a:ea typeface="宋体" pitchFamily="2" charset="-122"/>
              </a:rPr>
              <a:t>一站式服务供应商</a:t>
            </a:r>
            <a:endParaRPr lang="en-GB" altLang="zh-CN" sz="1800" dirty="0" smtClean="0">
              <a:latin typeface="宋体" pitchFamily="2" charset="-122"/>
              <a:ea typeface="宋体" pitchFamily="2" charset="-122"/>
            </a:endParaRPr>
          </a:p>
          <a:p>
            <a:pPr marL="636588" lvl="2" indent="-333375" eaLnBrk="1" hangingPunct="1">
              <a:spcBef>
                <a:spcPts val="1200"/>
              </a:spcBef>
              <a:buFont typeface="Arial" pitchFamily="34" charset="0"/>
              <a:buChar char="•"/>
            </a:pPr>
            <a:r>
              <a:rPr lang="zh-CN" altLang="en-US" sz="1800" dirty="0" smtClean="0">
                <a:latin typeface="宋体" pitchFamily="2" charset="-122"/>
                <a:ea typeface="宋体" pitchFamily="2" charset="-122"/>
              </a:rPr>
              <a:t>聘用最好的专家</a:t>
            </a:r>
            <a:endParaRPr lang="en-GB" altLang="zh-CN" sz="1800" dirty="0" smtClean="0">
              <a:latin typeface="宋体" pitchFamily="2" charset="-122"/>
              <a:ea typeface="宋体" pitchFamily="2" charset="-122"/>
            </a:endParaRPr>
          </a:p>
          <a:p>
            <a:pPr marL="636588" lvl="2" indent="-333375" eaLnBrk="1" hangingPunct="1">
              <a:spcBef>
                <a:spcPts val="1200"/>
              </a:spcBef>
              <a:buFont typeface="Arial" pitchFamily="34" charset="0"/>
              <a:buChar char="•"/>
            </a:pPr>
            <a:r>
              <a:rPr lang="zh-CN" altLang="en-US" sz="1800" dirty="0" smtClean="0">
                <a:latin typeface="宋体" pitchFamily="2" charset="-122"/>
                <a:ea typeface="宋体" pitchFamily="2" charset="-122"/>
              </a:rPr>
              <a:t>内部集成的过程管理</a:t>
            </a:r>
            <a:r>
              <a:rPr lang="en-GB" altLang="zh-CN" sz="1800" dirty="0" smtClean="0">
                <a:latin typeface="宋体" pitchFamily="2" charset="-122"/>
                <a:ea typeface="宋体" pitchFamily="2" charset="-122"/>
              </a:rPr>
              <a:t>:</a:t>
            </a:r>
            <a:br>
              <a:rPr lang="en-GB" altLang="zh-CN" sz="1800" dirty="0" smtClean="0">
                <a:latin typeface="宋体" pitchFamily="2" charset="-122"/>
                <a:ea typeface="宋体" pitchFamily="2" charset="-122"/>
              </a:rPr>
            </a:br>
            <a:r>
              <a:rPr lang="zh-CN" altLang="en-US" sz="1800" dirty="0" smtClean="0">
                <a:latin typeface="宋体" pitchFamily="2" charset="-122"/>
                <a:ea typeface="宋体" pitchFamily="2" charset="-122"/>
              </a:rPr>
              <a:t>与</a:t>
            </a:r>
            <a:r>
              <a:rPr lang="zh-CN" altLang="en-US" sz="1800" dirty="0" smtClean="0">
                <a:solidFill>
                  <a:srgbClr val="2EAFA4"/>
                </a:solidFill>
                <a:latin typeface="宋体" pitchFamily="2" charset="-122"/>
                <a:ea typeface="宋体" pitchFamily="2" charset="-122"/>
              </a:rPr>
              <a:t>专家们</a:t>
            </a:r>
            <a:r>
              <a:rPr lang="zh-CN" altLang="en-US" sz="1800" dirty="0" smtClean="0">
                <a:latin typeface="宋体" pitchFamily="2" charset="-122"/>
                <a:ea typeface="宋体" pitchFamily="2" charset="-122"/>
              </a:rPr>
              <a:t>进行</a:t>
            </a:r>
            <a:r>
              <a:rPr lang="zh-CN" altLang="en-US" sz="1800" dirty="0" smtClean="0">
                <a:solidFill>
                  <a:srgbClr val="2EAFA4"/>
                </a:solidFill>
                <a:latin typeface="宋体" pitchFamily="2" charset="-122"/>
                <a:ea typeface="宋体" pitchFamily="2" charset="-122"/>
              </a:rPr>
              <a:t>开放合作</a:t>
            </a:r>
            <a:endParaRPr lang="en-GB" altLang="zh-CN" sz="1800" dirty="0" smtClean="0">
              <a:solidFill>
                <a:srgbClr val="2EAFA4"/>
              </a:solidFill>
              <a:latin typeface="宋体" pitchFamily="2" charset="-122"/>
              <a:ea typeface="宋体" pitchFamily="2" charset="-122"/>
            </a:endParaRPr>
          </a:p>
          <a:p>
            <a:pPr marL="331788" lvl="1" indent="-333375" eaLnBrk="1" hangingPunct="1">
              <a:spcBef>
                <a:spcPts val="2400"/>
              </a:spcBef>
            </a:pPr>
            <a:r>
              <a:rPr lang="zh-CN" altLang="en-US" sz="2200" dirty="0" smtClean="0">
                <a:latin typeface="宋体" pitchFamily="2" charset="-122"/>
                <a:ea typeface="宋体" pitchFamily="2" charset="-122"/>
              </a:rPr>
              <a:t>这绝非易事</a:t>
            </a:r>
            <a:endParaRPr lang="en-GB" altLang="zh-CN" sz="2200" dirty="0" smtClean="0">
              <a:latin typeface="宋体" pitchFamily="2" charset="-122"/>
              <a:ea typeface="宋体" pitchFamily="2" charset="-122"/>
            </a:endParaRPr>
          </a:p>
          <a:p>
            <a:pPr marL="636588" lvl="2" indent="-333375" eaLnBrk="1" hangingPunct="1">
              <a:spcBef>
                <a:spcPts val="2400"/>
              </a:spcBef>
              <a:buFont typeface="Arial" pitchFamily="34" charset="0"/>
              <a:buChar char="•"/>
            </a:pPr>
            <a:endParaRPr lang="nl-NL" dirty="0" smtClean="0">
              <a:latin typeface="宋体" pitchFamily="2" charset="-122"/>
              <a:ea typeface="宋体" pitchFamily="2" charset="-122"/>
            </a:endParaRPr>
          </a:p>
        </p:txBody>
      </p:sp>
      <p:sp>
        <p:nvSpPr>
          <p:cNvPr id="28676"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28677" name="Slide Number Placeholder 4"/>
          <p:cNvSpPr>
            <a:spLocks noGrp="1"/>
          </p:cNvSpPr>
          <p:nvPr>
            <p:ph type="sldNum" sz="quarter" idx="12"/>
          </p:nvPr>
        </p:nvSpPr>
        <p:spPr>
          <a:noFill/>
        </p:spPr>
        <p:txBody>
          <a:bodyPr/>
          <a:lstStyle/>
          <a:p>
            <a:r>
              <a:rPr lang="en-GB" altLang="zh-CN"/>
              <a:t>Page </a:t>
            </a:r>
            <a:fld id="{40A20377-69CC-4123-8161-2B92235DE729}" type="slidenum">
              <a:rPr lang="en-GB" altLang="zh-CN"/>
              <a:pPr/>
              <a:t>17</a:t>
            </a:fld>
            <a:endParaRPr lang="en-GB" altLang="zh-CN"/>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携手合作</a:t>
            </a:r>
            <a:r>
              <a:rPr lang="en-US" smtClean="0"/>
              <a:t>	</a:t>
            </a:r>
            <a:br>
              <a:rPr lang="en-US" smtClean="0"/>
            </a:br>
            <a:endParaRPr lang="nl-NL" smtClean="0"/>
          </a:p>
        </p:txBody>
      </p:sp>
      <p:sp>
        <p:nvSpPr>
          <p:cNvPr id="29699" name="Content Placeholder 2"/>
          <p:cNvSpPr>
            <a:spLocks noGrp="1"/>
          </p:cNvSpPr>
          <p:nvPr>
            <p:ph idx="1"/>
          </p:nvPr>
        </p:nvSpPr>
        <p:spPr/>
        <p:txBody>
          <a:bodyPr/>
          <a:lstStyle/>
          <a:p>
            <a:pPr marL="331788" lvl="1" indent="-333375" eaLnBrk="1" hangingPunct="1">
              <a:spcBef>
                <a:spcPts val="2400"/>
              </a:spcBef>
            </a:pPr>
            <a:r>
              <a:rPr lang="zh-CN" altLang="en-US" sz="2200" smtClean="0">
                <a:ea typeface="SimSun" pitchFamily="2" charset="-122"/>
              </a:rPr>
              <a:t>好莱坞的成功模式就是一个鲜明的例子</a:t>
            </a:r>
            <a:r>
              <a:rPr lang="en-GB" altLang="zh-CN" sz="2200" smtClean="0">
                <a:ea typeface="SimSun" pitchFamily="2" charset="-122"/>
              </a:rPr>
              <a:t> – </a:t>
            </a:r>
            <a:r>
              <a:rPr lang="zh-CN" altLang="en-US" sz="2200" smtClean="0">
                <a:ea typeface="SimSun" pitchFamily="2" charset="-122"/>
              </a:rPr>
              <a:t>制作一部电影需要上百个合作者的努力</a:t>
            </a:r>
            <a:endParaRPr lang="en-GB" altLang="zh-CN" sz="2200" smtClean="0">
              <a:ea typeface="SimSun" pitchFamily="2" charset="-122"/>
            </a:endParaRPr>
          </a:p>
          <a:p>
            <a:pPr marL="636588" lvl="2" indent="-333375" eaLnBrk="1" hangingPunct="1">
              <a:spcBef>
                <a:spcPts val="2400"/>
              </a:spcBef>
              <a:buFont typeface="Arial" pitchFamily="34" charset="0"/>
              <a:buChar char="•"/>
            </a:pPr>
            <a:endParaRPr lang="nl-NL" smtClean="0"/>
          </a:p>
        </p:txBody>
      </p:sp>
      <p:sp>
        <p:nvSpPr>
          <p:cNvPr id="29700"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29701" name="Slide Number Placeholder 4"/>
          <p:cNvSpPr>
            <a:spLocks noGrp="1"/>
          </p:cNvSpPr>
          <p:nvPr>
            <p:ph type="sldNum" sz="quarter" idx="12"/>
          </p:nvPr>
        </p:nvSpPr>
        <p:spPr>
          <a:noFill/>
        </p:spPr>
        <p:txBody>
          <a:bodyPr/>
          <a:lstStyle/>
          <a:p>
            <a:r>
              <a:rPr lang="en-GB" altLang="zh-CN"/>
              <a:t>Page </a:t>
            </a:r>
            <a:fld id="{3DE9FCCB-DC07-4A02-A85C-296A7FB0EFFC}" type="slidenum">
              <a:rPr lang="en-GB" altLang="zh-CN"/>
              <a:pPr/>
              <a:t>18</a:t>
            </a:fld>
            <a:endParaRPr lang="en-GB" altLang="zh-CN"/>
          </a:p>
        </p:txBody>
      </p:sp>
      <p:pic>
        <p:nvPicPr>
          <p:cNvPr id="29702" name="Picture 2"/>
          <p:cNvPicPr>
            <a:picLocks noChangeAspect="1" noChangeArrowheads="1"/>
          </p:cNvPicPr>
          <p:nvPr/>
        </p:nvPicPr>
        <p:blipFill>
          <a:blip r:embed="rId3" cstate="print"/>
          <a:srcRect l="2345" r="2048"/>
          <a:stretch>
            <a:fillRect/>
          </a:stretch>
        </p:blipFill>
        <p:spPr bwMode="auto">
          <a:xfrm>
            <a:off x="4932363" y="2349500"/>
            <a:ext cx="3527425" cy="2089150"/>
          </a:xfrm>
          <a:prstGeom prst="rect">
            <a:avLst/>
          </a:prstGeom>
          <a:noFill/>
          <a:ln w="9525">
            <a:noFill/>
            <a:miter lim="800000"/>
            <a:headEnd/>
            <a:tailEnd/>
          </a:ln>
        </p:spPr>
      </p:pic>
      <p:pic>
        <p:nvPicPr>
          <p:cNvPr id="29703" name="Picture 4" descr="http://t2.gstatic.com/images?q=tbn:ANd9GcRPskaVzRSCIhukL2xotnWQuB0LKaal1FL5FBEjUUHUYImOBIVL"/>
          <p:cNvPicPr>
            <a:picLocks noChangeAspect="1" noChangeArrowheads="1"/>
          </p:cNvPicPr>
          <p:nvPr/>
        </p:nvPicPr>
        <p:blipFill>
          <a:blip r:embed="rId4" cstate="print"/>
          <a:srcRect l="31824"/>
          <a:stretch>
            <a:fillRect/>
          </a:stretch>
        </p:blipFill>
        <p:spPr bwMode="auto">
          <a:xfrm>
            <a:off x="3779838" y="3213100"/>
            <a:ext cx="4119562" cy="1908175"/>
          </a:xfrm>
          <a:prstGeom prst="rect">
            <a:avLst/>
          </a:prstGeom>
          <a:noFill/>
          <a:ln w="9525">
            <a:noFill/>
            <a:miter lim="800000"/>
            <a:headEnd/>
            <a:tailEnd/>
          </a:ln>
        </p:spPr>
      </p:pic>
      <p:pic>
        <p:nvPicPr>
          <p:cNvPr id="29704" name="Picture 6" descr="http://www.pleasedancewithme.com/ClipArtHeadOfStateCredits1.jpg"/>
          <p:cNvPicPr>
            <a:picLocks noChangeAspect="1" noChangeArrowheads="1"/>
          </p:cNvPicPr>
          <p:nvPr/>
        </p:nvPicPr>
        <p:blipFill>
          <a:blip r:embed="rId5" cstate="print"/>
          <a:srcRect/>
          <a:stretch>
            <a:fillRect/>
          </a:stretch>
        </p:blipFill>
        <p:spPr bwMode="auto">
          <a:xfrm>
            <a:off x="2195513" y="4032250"/>
            <a:ext cx="3617912" cy="2087563"/>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创新出奇</a:t>
            </a:r>
            <a:r>
              <a:rPr lang="en-US" smtClean="0"/>
              <a:t>	</a:t>
            </a:r>
            <a:br>
              <a:rPr lang="en-US" smtClean="0"/>
            </a:br>
            <a:endParaRPr lang="nl-NL" smtClean="0"/>
          </a:p>
        </p:txBody>
      </p:sp>
      <p:sp>
        <p:nvSpPr>
          <p:cNvPr id="30723" name="Content Placeholder 2"/>
          <p:cNvSpPr>
            <a:spLocks noGrp="1"/>
          </p:cNvSpPr>
          <p:nvPr>
            <p:ph idx="1"/>
          </p:nvPr>
        </p:nvSpPr>
        <p:spPr/>
        <p:txBody>
          <a:bodyPr/>
          <a:lstStyle/>
          <a:p>
            <a:pPr marL="338138" indent="-333375" eaLnBrk="1" hangingPunct="1">
              <a:spcBef>
                <a:spcPts val="2400"/>
              </a:spcBef>
              <a:buFontTx/>
              <a:buChar char="•"/>
            </a:pPr>
            <a:r>
              <a:rPr lang="zh-CN" altLang="en-US" sz="2200" smtClean="0">
                <a:ea typeface="SimSun" pitchFamily="2" charset="-122"/>
              </a:rPr>
              <a:t>创新是让这个品牌在市场上有吸引力</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战略思维</a:t>
            </a:r>
            <a:r>
              <a:rPr lang="en-GB" altLang="zh-CN" sz="2200" smtClean="0">
                <a:ea typeface="SimSun" pitchFamily="2" charset="-122"/>
              </a:rPr>
              <a:t> &lt;-&gt; </a:t>
            </a:r>
            <a:r>
              <a:rPr lang="zh-CN" altLang="en-US" sz="2200" smtClean="0">
                <a:ea typeface="SimSun" pitchFamily="2" charset="-122"/>
              </a:rPr>
              <a:t>创造性思维</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品牌塑造需要一个能够脱颖而出的名字</a:t>
            </a:r>
            <a:endParaRPr lang="en-GB" altLang="zh-CN" smtClean="0">
              <a:ea typeface="SimSun" pitchFamily="2" charset="-122"/>
            </a:endParaRPr>
          </a:p>
          <a:p>
            <a:pPr marL="301625" lvl="2" indent="0" eaLnBrk="1" hangingPunct="1">
              <a:spcBef>
                <a:spcPts val="1200"/>
              </a:spcBef>
              <a:buFont typeface="Univers HSBCPB Con 520"/>
              <a:buNone/>
            </a:pPr>
            <a:endParaRPr lang="en-GB" altLang="zh-CN" smtClean="0">
              <a:ea typeface="SimSun" pitchFamily="2" charset="-122"/>
            </a:endParaRPr>
          </a:p>
          <a:p>
            <a:pPr marL="301625" lvl="2" indent="0" eaLnBrk="1" hangingPunct="1">
              <a:spcBef>
                <a:spcPts val="1200"/>
              </a:spcBef>
              <a:buFont typeface="Univers HSBCPB Con 520"/>
              <a:buNone/>
            </a:pPr>
            <a:endParaRPr lang="en-GB" altLang="zh-CN" smtClean="0">
              <a:ea typeface="SimSun" pitchFamily="2" charset="-122"/>
            </a:endParaRPr>
          </a:p>
          <a:p>
            <a:pPr marL="301625" lvl="2" indent="0" eaLnBrk="1" hangingPunct="1">
              <a:spcBef>
                <a:spcPts val="1200"/>
              </a:spcBef>
              <a:buFont typeface="Univers HSBCPB Con 520"/>
              <a:buNone/>
            </a:pPr>
            <a:endParaRPr lang="en-GB" altLang="zh-CN" smtClean="0">
              <a:ea typeface="SimSun" pitchFamily="2" charset="-122"/>
            </a:endParaRPr>
          </a:p>
          <a:p>
            <a:pPr marL="338138" indent="-333375" eaLnBrk="1" hangingPunct="1">
              <a:spcBef>
                <a:spcPts val="2400"/>
              </a:spcBef>
              <a:buFontTx/>
              <a:buChar char="•"/>
            </a:pPr>
            <a:endParaRPr lang="en-GB" altLang="zh-CN" smtClean="0">
              <a:ea typeface="SimSun" pitchFamily="2" charset="-122"/>
            </a:endParaRPr>
          </a:p>
          <a:p>
            <a:pPr marL="338138" indent="-333375" eaLnBrk="1" hangingPunct="1">
              <a:spcBef>
                <a:spcPts val="2400"/>
              </a:spcBef>
            </a:pPr>
            <a:endParaRPr lang="en-GB" altLang="zh-CN" smtClean="0">
              <a:ea typeface="SimSun" pitchFamily="2" charset="-122"/>
            </a:endParaRPr>
          </a:p>
        </p:txBody>
      </p:sp>
      <p:sp>
        <p:nvSpPr>
          <p:cNvPr id="30724"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30725" name="Slide Number Placeholder 4"/>
          <p:cNvSpPr>
            <a:spLocks noGrp="1"/>
          </p:cNvSpPr>
          <p:nvPr>
            <p:ph type="sldNum" sz="quarter" idx="12"/>
          </p:nvPr>
        </p:nvSpPr>
        <p:spPr>
          <a:noFill/>
        </p:spPr>
        <p:txBody>
          <a:bodyPr/>
          <a:lstStyle/>
          <a:p>
            <a:r>
              <a:rPr lang="en-GB" altLang="zh-CN"/>
              <a:t>Page </a:t>
            </a:r>
            <a:fld id="{75C64594-D346-46E5-B7FD-A679C2E78C68}" type="slidenum">
              <a:rPr lang="en-GB" altLang="zh-CN"/>
              <a:pPr/>
              <a:t>19</a:t>
            </a:fld>
            <a:endParaRPr lang="en-GB" altLang="zh-CN"/>
          </a:p>
        </p:txBody>
      </p:sp>
      <p:graphicFrame>
        <p:nvGraphicFramePr>
          <p:cNvPr id="6" name="Table 5"/>
          <p:cNvGraphicFramePr>
            <a:graphicFrameLocks noGrp="1"/>
          </p:cNvGraphicFramePr>
          <p:nvPr/>
        </p:nvGraphicFramePr>
        <p:xfrm>
          <a:off x="1223963" y="3573463"/>
          <a:ext cx="6096000" cy="1625600"/>
        </p:xfrm>
        <a:graphic>
          <a:graphicData uri="http://schemas.openxmlformats.org/drawingml/2006/table">
            <a:tbl>
              <a:tblPr/>
              <a:tblGrid>
                <a:gridCol w="3048000"/>
                <a:gridCol w="3048000"/>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独特</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恰当</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简洁</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有人缘儿</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容易上口</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容易拼写</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r>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可扩展</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受保护</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p:nvPr>
        </p:nvSpPr>
        <p:spPr/>
        <p:txBody>
          <a:bodyPr/>
          <a:lstStyle/>
          <a:p>
            <a:r>
              <a:rPr lang="zh-CN" altLang="en-US" smtClean="0">
                <a:ea typeface="SimSun" pitchFamily="2" charset="-122"/>
              </a:rPr>
              <a:t>品牌的重要性</a:t>
            </a:r>
            <a:endParaRPr lang="en-GB" altLang="zh-CN" smtClean="0">
              <a:ea typeface="SimSun" pitchFamily="2" charset="-122"/>
            </a:endParaRPr>
          </a:p>
        </p:txBody>
      </p:sp>
      <p:sp>
        <p:nvSpPr>
          <p:cNvPr id="13315" name="Slide Number Placeholder 2"/>
          <p:cNvSpPr>
            <a:spLocks noGrp="1"/>
          </p:cNvSpPr>
          <p:nvPr>
            <p:ph type="sldNum" sz="quarter" idx="12"/>
          </p:nvPr>
        </p:nvSpPr>
        <p:spPr>
          <a:noFill/>
        </p:spPr>
        <p:txBody>
          <a:bodyPr/>
          <a:lstStyle/>
          <a:p>
            <a:r>
              <a:rPr lang="en-GB" altLang="zh-CN"/>
              <a:t>Page </a:t>
            </a:r>
            <a:fld id="{1BFADFE5-D4E5-40BD-8148-6366F567104E}" type="slidenum">
              <a:rPr lang="en-GB" altLang="zh-CN"/>
              <a:pPr/>
              <a:t>2</a:t>
            </a:fld>
            <a:endParaRPr lang="en-GB" altLang="zh-CN"/>
          </a:p>
        </p:txBody>
      </p:sp>
      <p:sp>
        <p:nvSpPr>
          <p:cNvPr id="13316"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创新出奇</a:t>
            </a:r>
            <a:r>
              <a:rPr lang="en-US" smtClean="0"/>
              <a:t>	</a:t>
            </a:r>
            <a:br>
              <a:rPr lang="en-US" smtClean="0"/>
            </a:br>
            <a:endParaRPr lang="nl-NL" smtClean="0"/>
          </a:p>
        </p:txBody>
      </p:sp>
      <p:sp>
        <p:nvSpPr>
          <p:cNvPr id="31747" name="Content Placeholder 2"/>
          <p:cNvSpPr>
            <a:spLocks noGrp="1"/>
          </p:cNvSpPr>
          <p:nvPr>
            <p:ph idx="1"/>
          </p:nvPr>
        </p:nvSpPr>
        <p:spPr/>
        <p:txBody>
          <a:bodyPr/>
          <a:lstStyle/>
          <a:p>
            <a:pPr marL="338138" indent="-333375" eaLnBrk="1" hangingPunct="1">
              <a:spcBef>
                <a:spcPts val="2400"/>
              </a:spcBef>
              <a:buFontTx/>
              <a:buChar char="•"/>
            </a:pPr>
            <a:r>
              <a:rPr lang="zh-CN" altLang="en-US" sz="2200" smtClean="0">
                <a:ea typeface="SimSun" pitchFamily="2" charset="-122"/>
              </a:rPr>
              <a:t>对零售商而言</a:t>
            </a:r>
            <a:r>
              <a:rPr lang="en-GB" altLang="zh-CN" sz="2200" smtClean="0">
                <a:ea typeface="SimSun" pitchFamily="2" charset="-122"/>
              </a:rPr>
              <a:t>, </a:t>
            </a:r>
            <a:br>
              <a:rPr lang="en-GB" altLang="zh-CN" sz="2200" smtClean="0">
                <a:ea typeface="SimSun" pitchFamily="2" charset="-122"/>
              </a:rPr>
            </a:br>
            <a:r>
              <a:rPr lang="zh-CN" altLang="en-US" sz="2200" smtClean="0">
                <a:solidFill>
                  <a:srgbClr val="ED1A3B"/>
                </a:solidFill>
                <a:ea typeface="SimSun" pitchFamily="2" charset="-122"/>
              </a:rPr>
              <a:t>包装</a:t>
            </a:r>
            <a:r>
              <a:rPr lang="zh-CN" altLang="en-US" sz="2200" smtClean="0">
                <a:ea typeface="SimSun" pitchFamily="2" charset="-122"/>
              </a:rPr>
              <a:t>尤其重要</a:t>
            </a:r>
            <a:endParaRPr lang="en-GB" altLang="zh-CN" sz="2200" smtClean="0">
              <a:ea typeface="SimSun" pitchFamily="2" charset="-122"/>
            </a:endParaRPr>
          </a:p>
          <a:p>
            <a:pPr marL="338138" indent="-333375" eaLnBrk="1" hangingPunct="1">
              <a:spcBef>
                <a:spcPts val="2400"/>
              </a:spcBef>
              <a:buFontTx/>
              <a:buChar char="•"/>
            </a:pPr>
            <a:endParaRPr lang="en-GB" altLang="zh-CN" sz="2200" smtClean="0">
              <a:ea typeface="SimSun" pitchFamily="2" charset="-122"/>
            </a:endParaRPr>
          </a:p>
          <a:p>
            <a:pPr marL="338138" indent="-333375" eaLnBrk="1" hangingPunct="1">
              <a:spcBef>
                <a:spcPts val="2400"/>
              </a:spcBef>
              <a:buFontTx/>
              <a:buChar char="•"/>
            </a:pPr>
            <a:endParaRPr lang="en-GB" altLang="zh-CN" sz="2200" smtClean="0">
              <a:ea typeface="SimSun" pitchFamily="2" charset="-122"/>
            </a:endParaRPr>
          </a:p>
          <a:p>
            <a:pPr marL="338138" indent="-333375" eaLnBrk="1" hangingPunct="1">
              <a:spcBef>
                <a:spcPts val="2400"/>
              </a:spcBef>
              <a:buFontTx/>
              <a:buChar char="•"/>
            </a:pP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对于网络而言，</a:t>
            </a:r>
            <a:r>
              <a:rPr lang="zh-CN" altLang="en-US" sz="2200" smtClean="0">
                <a:solidFill>
                  <a:srgbClr val="ED1A3B"/>
                </a:solidFill>
                <a:ea typeface="SimSun" pitchFamily="2" charset="-122"/>
              </a:rPr>
              <a:t>界面友好</a:t>
            </a:r>
            <a:r>
              <a:rPr lang="zh-CN" altLang="en-US" sz="2200" smtClean="0">
                <a:ea typeface="SimSun" pitchFamily="2" charset="-122"/>
              </a:rPr>
              <a:t>和</a:t>
            </a:r>
            <a:r>
              <a:rPr lang="zh-CN" altLang="en-US" sz="2200" smtClean="0">
                <a:solidFill>
                  <a:srgbClr val="ED1A3B"/>
                </a:solidFill>
                <a:ea typeface="SimSun" pitchFamily="2" charset="-122"/>
              </a:rPr>
              <a:t>访问便捷</a:t>
            </a:r>
            <a:endParaRPr lang="en-GB" altLang="zh-CN" sz="2200" smtClean="0">
              <a:solidFill>
                <a:srgbClr val="ED1A3B"/>
              </a:solidFill>
              <a:ea typeface="SimSun" pitchFamily="2" charset="-122"/>
            </a:endParaRPr>
          </a:p>
          <a:p>
            <a:pPr marL="338138" indent="-333375" eaLnBrk="1" hangingPunct="1">
              <a:spcBef>
                <a:spcPts val="2400"/>
              </a:spcBef>
            </a:pPr>
            <a:r>
              <a:rPr lang="zh-CN" altLang="en-US" sz="2200" smtClean="0">
                <a:ea typeface="SimSun" pitchFamily="2" charset="-122"/>
              </a:rPr>
              <a:t>非常重要</a:t>
            </a:r>
            <a:endParaRPr lang="en-GB" altLang="zh-CN" smtClean="0">
              <a:ea typeface="SimSun" pitchFamily="2" charset="-122"/>
            </a:endParaRPr>
          </a:p>
          <a:p>
            <a:pPr marL="338138" indent="-333375" eaLnBrk="1" hangingPunct="1">
              <a:spcBef>
                <a:spcPts val="2400"/>
              </a:spcBef>
            </a:pPr>
            <a:endParaRPr lang="en-GB" altLang="zh-CN" smtClean="0">
              <a:ea typeface="SimSun" pitchFamily="2" charset="-122"/>
            </a:endParaRPr>
          </a:p>
        </p:txBody>
      </p:sp>
      <p:sp>
        <p:nvSpPr>
          <p:cNvPr id="31748"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31749" name="Slide Number Placeholder 4"/>
          <p:cNvSpPr>
            <a:spLocks noGrp="1"/>
          </p:cNvSpPr>
          <p:nvPr>
            <p:ph type="sldNum" sz="quarter" idx="12"/>
          </p:nvPr>
        </p:nvSpPr>
        <p:spPr>
          <a:noFill/>
        </p:spPr>
        <p:txBody>
          <a:bodyPr/>
          <a:lstStyle/>
          <a:p>
            <a:r>
              <a:rPr lang="en-GB" altLang="zh-CN"/>
              <a:t>Page </a:t>
            </a:r>
            <a:fld id="{B4AF679D-07CD-4AE6-B6A6-5825D3617658}" type="slidenum">
              <a:rPr lang="en-GB" altLang="zh-CN"/>
              <a:pPr/>
              <a:t>20</a:t>
            </a:fld>
            <a:endParaRPr lang="en-GB" altLang="zh-CN"/>
          </a:p>
        </p:txBody>
      </p:sp>
      <p:pic>
        <p:nvPicPr>
          <p:cNvPr id="31750" name="Picture 4" descr="http://t2.gstatic.com/images?q=tbn:ANd9GcQPyzKpA4cZnJlxSSzmzqsEE1i5OvFxZXCw-fFCY7nuCn_gwAIU"/>
          <p:cNvPicPr>
            <a:picLocks noChangeAspect="1" noChangeArrowheads="1"/>
          </p:cNvPicPr>
          <p:nvPr/>
        </p:nvPicPr>
        <p:blipFill>
          <a:blip r:embed="rId3" cstate="print"/>
          <a:srcRect/>
          <a:stretch>
            <a:fillRect/>
          </a:stretch>
        </p:blipFill>
        <p:spPr bwMode="auto">
          <a:xfrm>
            <a:off x="5834063" y="1773238"/>
            <a:ext cx="3097212" cy="3095625"/>
          </a:xfrm>
          <a:prstGeom prst="rect">
            <a:avLst/>
          </a:prstGeom>
          <a:noFill/>
          <a:ln w="9525">
            <a:noFill/>
            <a:miter lim="800000"/>
            <a:headEnd/>
            <a:tailEnd/>
          </a:ln>
        </p:spPr>
      </p:pic>
      <p:sp>
        <p:nvSpPr>
          <p:cNvPr id="31751" name="TextBox 5"/>
          <p:cNvSpPr txBox="1">
            <a:spLocks noChangeArrowheads="1"/>
          </p:cNvSpPr>
          <p:nvPr/>
        </p:nvSpPr>
        <p:spPr bwMode="auto">
          <a:xfrm>
            <a:off x="3635375" y="2859088"/>
            <a:ext cx="2449513" cy="369887"/>
          </a:xfrm>
          <a:prstGeom prst="rect">
            <a:avLst/>
          </a:prstGeom>
          <a:noFill/>
          <a:ln w="9525">
            <a:noFill/>
            <a:miter lim="800000"/>
            <a:headEnd/>
            <a:tailEnd/>
          </a:ln>
        </p:spPr>
        <p:txBody>
          <a:bodyPr>
            <a:spAutoFit/>
          </a:bodyPr>
          <a:lstStyle/>
          <a:p>
            <a:pPr algn="r"/>
            <a:r>
              <a:rPr lang="en-GB" altLang="zh-CN" sz="1800">
                <a:solidFill>
                  <a:srgbClr val="786860"/>
                </a:solidFill>
                <a:ea typeface="SimSun" pitchFamily="2" charset="-122"/>
              </a:rPr>
              <a:t>“</a:t>
            </a:r>
            <a:r>
              <a:rPr lang="zh-CN" altLang="en-US" sz="1800">
                <a:solidFill>
                  <a:srgbClr val="786860"/>
                </a:solidFill>
                <a:ea typeface="SimSun" pitchFamily="2" charset="-122"/>
              </a:rPr>
              <a:t>名副其实</a:t>
            </a:r>
            <a:r>
              <a:rPr lang="en-GB" altLang="zh-CN" sz="1800">
                <a:solidFill>
                  <a:srgbClr val="786860"/>
                </a:solidFill>
                <a:ea typeface="SimSun" pitchFamily="2" charset="-122"/>
              </a:rPr>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验证确认</a:t>
            </a:r>
            <a:r>
              <a:rPr lang="en-US" smtClean="0"/>
              <a:t>	</a:t>
            </a:r>
            <a:br>
              <a:rPr lang="en-US" smtClean="0"/>
            </a:br>
            <a:endParaRPr lang="nl-NL" smtClean="0"/>
          </a:p>
        </p:txBody>
      </p:sp>
      <p:sp>
        <p:nvSpPr>
          <p:cNvPr id="32771" name="Content Placeholder 2"/>
          <p:cNvSpPr>
            <a:spLocks noGrp="1"/>
          </p:cNvSpPr>
          <p:nvPr>
            <p:ph idx="1"/>
          </p:nvPr>
        </p:nvSpPr>
        <p:spPr/>
        <p:txBody>
          <a:bodyPr/>
          <a:lstStyle/>
          <a:p>
            <a:pPr marL="338138" indent="-333375" eaLnBrk="1" hangingPunct="1">
              <a:spcBef>
                <a:spcPts val="2400"/>
              </a:spcBef>
              <a:buFontTx/>
              <a:buChar char="•"/>
            </a:pPr>
            <a:r>
              <a:rPr lang="zh-CN" altLang="en-US" sz="2200" dirty="0" smtClean="0">
                <a:latin typeface="宋体" pitchFamily="2" charset="-122"/>
                <a:ea typeface="宋体" pitchFamily="2" charset="-122"/>
              </a:rPr>
              <a:t>将用户验证纳入进程</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不要使用大量的定量研究或焦点团体研究</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针对一个粗略的问题获得正确的答案比针对一个错误的问题而得到详细的答案要好</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使用廉价</a:t>
            </a:r>
            <a:r>
              <a:rPr lang="en-US" altLang="zh-CN" sz="2200" dirty="0" smtClean="0">
                <a:latin typeface="宋体" pitchFamily="2" charset="-122"/>
                <a:ea typeface="宋体" pitchFamily="2" charset="-122"/>
              </a:rPr>
              <a:t>-</a:t>
            </a:r>
            <a:r>
              <a:rPr lang="zh-CN" altLang="en-US" sz="2200" dirty="0" smtClean="0">
                <a:latin typeface="宋体" pitchFamily="2" charset="-122"/>
                <a:ea typeface="宋体" pitchFamily="2" charset="-122"/>
              </a:rPr>
              <a:t>快速</a:t>
            </a:r>
            <a:r>
              <a:rPr lang="en-US" altLang="zh-CN" sz="2200" dirty="0" smtClean="0">
                <a:latin typeface="宋体" pitchFamily="2" charset="-122"/>
                <a:ea typeface="宋体" pitchFamily="2" charset="-122"/>
              </a:rPr>
              <a:t>-</a:t>
            </a:r>
            <a:r>
              <a:rPr lang="zh-CN" altLang="en-US" sz="2200" dirty="0" smtClean="0">
                <a:latin typeface="宋体" pitchFamily="2" charset="-122"/>
                <a:ea typeface="宋体" pitchFamily="2" charset="-122"/>
              </a:rPr>
              <a:t>肮脏测试（</a:t>
            </a:r>
            <a:r>
              <a:rPr lang="en-GB" altLang="zh-CN" sz="2200" dirty="0" smtClean="0">
                <a:latin typeface="宋体" pitchFamily="2" charset="-122"/>
                <a:ea typeface="宋体" pitchFamily="2" charset="-122"/>
              </a:rPr>
              <a:t>cheap-quick-dirty tests</a:t>
            </a:r>
            <a:r>
              <a:rPr lang="zh-CN" altLang="en-US" sz="2200" dirty="0" smtClean="0">
                <a:latin typeface="宋体" pitchFamily="2" charset="-122"/>
                <a:ea typeface="宋体" pitchFamily="2" charset="-122"/>
              </a:rPr>
              <a:t>）来衡量</a:t>
            </a:r>
            <a:endParaRPr lang="en-GB" altLang="zh-CN" dirty="0" smtClean="0">
              <a:latin typeface="宋体" pitchFamily="2" charset="-122"/>
              <a:ea typeface="宋体" pitchFamily="2" charset="-122"/>
            </a:endParaRPr>
          </a:p>
        </p:txBody>
      </p:sp>
      <p:sp>
        <p:nvSpPr>
          <p:cNvPr id="32772"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32773" name="Slide Number Placeholder 4"/>
          <p:cNvSpPr>
            <a:spLocks noGrp="1"/>
          </p:cNvSpPr>
          <p:nvPr>
            <p:ph type="sldNum" sz="quarter" idx="12"/>
          </p:nvPr>
        </p:nvSpPr>
        <p:spPr>
          <a:noFill/>
        </p:spPr>
        <p:txBody>
          <a:bodyPr/>
          <a:lstStyle/>
          <a:p>
            <a:r>
              <a:rPr lang="en-GB" altLang="zh-CN"/>
              <a:t>Page </a:t>
            </a:r>
            <a:fld id="{090F169B-B3CA-4D0C-B146-83D70CB27C75}" type="slidenum">
              <a:rPr lang="en-GB" altLang="zh-CN"/>
              <a:pPr/>
              <a:t>21</a:t>
            </a:fld>
            <a:endParaRPr lang="en-GB" altLang="zh-CN"/>
          </a:p>
        </p:txBody>
      </p:sp>
      <p:graphicFrame>
        <p:nvGraphicFramePr>
          <p:cNvPr id="6" name="Table 5"/>
          <p:cNvGraphicFramePr>
            <a:graphicFrameLocks noGrp="1"/>
          </p:cNvGraphicFramePr>
          <p:nvPr/>
        </p:nvGraphicFramePr>
        <p:xfrm>
          <a:off x="1374775" y="4724400"/>
          <a:ext cx="6096000" cy="1114425"/>
        </p:xfrm>
        <a:graphic>
          <a:graphicData uri="http://schemas.openxmlformats.org/drawingml/2006/table">
            <a:tbl>
              <a:tblPr/>
              <a:tblGrid>
                <a:gridCol w="3048000"/>
                <a:gridCol w="3048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rebuchet MS" pitchFamily="34" charset="0"/>
                          <a:ea typeface="SimSun" pitchFamily="2" charset="-122"/>
                          <a:cs typeface="Arial" pitchFamily="34" charset="0"/>
                        </a:rPr>
                        <a:t>独特性</a:t>
                      </a:r>
                      <a:endParaRPr kumimoji="0" lang="zh-CN" altLang="en-GB" sz="1800" b="0" i="0" u="none" strike="noStrike" cap="none" normalizeH="0" baseline="0" dirty="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相关性</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记忆性</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rebuchet MS" pitchFamily="34" charset="0"/>
                          <a:ea typeface="SimSun" pitchFamily="2" charset="-122"/>
                          <a:cs typeface="Arial" pitchFamily="34" charset="0"/>
                        </a:rPr>
                        <a:t>可扩展性</a:t>
                      </a:r>
                      <a:endParaRPr kumimoji="0" lang="zh-CN" altLang="en-GB" sz="1800" b="0" i="0" u="none" strike="noStrike" cap="none" normalizeH="0" baseline="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r>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rebuchet MS" pitchFamily="34" charset="0"/>
                          <a:ea typeface="SimSun" pitchFamily="2" charset="-122"/>
                          <a:cs typeface="Arial" pitchFamily="34" charset="0"/>
                        </a:rPr>
                        <a:t>意义深度</a:t>
                      </a:r>
                      <a:endParaRPr kumimoji="0" lang="zh-CN" altLang="en-GB" sz="1800" b="0" i="0" u="none" strike="noStrike" cap="none" normalizeH="0" baseline="0" dirty="0" smtClean="0">
                        <a:ln>
                          <a:noFill/>
                        </a:ln>
                        <a:solidFill>
                          <a:schemeClr val="tx1"/>
                        </a:solidFill>
                        <a:effectLst/>
                        <a:latin typeface="Trebuchet MS" pitchFamily="34" charset="0"/>
                        <a:ea typeface="SimSun" pitchFamily="2" charset="-122"/>
                        <a:cs typeface="Arial" pitchFamily="34" charset="0"/>
                      </a:endParaRPr>
                    </a:p>
                  </a:txBody>
                  <a:tcPr horzOverflow="overflow">
                    <a:lnL>
                      <a:noFill/>
                    </a:lnL>
                    <a:lnR>
                      <a:noFill/>
                    </a:lnR>
                    <a:lnT>
                      <a:noFill/>
                    </a:lnT>
                    <a:lnB>
                      <a:noFill/>
                    </a:lnB>
                    <a:lnTlToBr>
                      <a:noFill/>
                    </a:lnTlToBr>
                    <a:lnBlToTr>
                      <a:noFill/>
                    </a:lnBlToTr>
                    <a:noFill/>
                  </a:tcPr>
                </a:tc>
                <a:tc hMerge="1">
                  <a:txBody>
                    <a:bodyPr/>
                    <a:lstStyle/>
                    <a:p>
                      <a:endParaRPr lang="en-GB"/>
                    </a:p>
                  </a:txBody>
                  <a:tcP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zh-CN" altLang="en-US" smtClean="0">
                <a:ea typeface="SimSun" pitchFamily="2" charset="-122"/>
              </a:rPr>
              <a:t>塑造一个品牌</a:t>
            </a:r>
            <a:r>
              <a:rPr lang="en-US" smtClean="0"/>
              <a:t/>
            </a:r>
            <a:br>
              <a:rPr lang="en-US" smtClean="0"/>
            </a:br>
            <a:r>
              <a:rPr lang="zh-CN" altLang="en-US" smtClean="0">
                <a:solidFill>
                  <a:srgbClr val="2EAFA4"/>
                </a:solidFill>
                <a:ea typeface="SimSun" pitchFamily="2" charset="-122"/>
              </a:rPr>
              <a:t>精心培养</a:t>
            </a:r>
            <a:r>
              <a:rPr lang="en-US" smtClean="0"/>
              <a:t/>
            </a:r>
            <a:br>
              <a:rPr lang="en-US" smtClean="0"/>
            </a:br>
            <a:endParaRPr lang="nl-NL" smtClean="0"/>
          </a:p>
        </p:txBody>
      </p:sp>
      <p:sp>
        <p:nvSpPr>
          <p:cNvPr id="33795" name="Content Placeholder 2"/>
          <p:cNvSpPr>
            <a:spLocks noGrp="1"/>
          </p:cNvSpPr>
          <p:nvPr>
            <p:ph idx="1"/>
          </p:nvPr>
        </p:nvSpPr>
        <p:spPr/>
        <p:txBody>
          <a:bodyPr/>
          <a:lstStyle/>
          <a:p>
            <a:pPr marL="338138" indent="-333375" eaLnBrk="1" hangingPunct="1">
              <a:spcBef>
                <a:spcPts val="2400"/>
              </a:spcBef>
              <a:buFontTx/>
              <a:buChar char="•"/>
            </a:pPr>
            <a:r>
              <a:rPr lang="zh-CN" altLang="en-US" sz="2200" smtClean="0">
                <a:ea typeface="SimSun" pitchFamily="2" charset="-122"/>
              </a:rPr>
              <a:t>商业是一个过程，而不是一个实体</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一个活的品牌是一种行为模式，而不是一个风格看板</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旧模式</a:t>
            </a:r>
            <a:r>
              <a:rPr lang="en-GB" altLang="zh-CN" sz="2200" smtClean="0">
                <a:ea typeface="SimSun" pitchFamily="2" charset="-122"/>
              </a:rPr>
              <a:t>: </a:t>
            </a:r>
            <a:r>
              <a:rPr lang="zh-CN" altLang="en-US" sz="2200" smtClean="0">
                <a:ea typeface="SimSun" pitchFamily="2" charset="-122"/>
              </a:rPr>
              <a:t>控制品牌的外观和感觉</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新模式</a:t>
            </a:r>
            <a:r>
              <a:rPr lang="en-GB" altLang="zh-CN" sz="2200" smtClean="0">
                <a:ea typeface="SimSun" pitchFamily="2" charset="-122"/>
              </a:rPr>
              <a:t>: </a:t>
            </a:r>
            <a:r>
              <a:rPr lang="zh-CN" altLang="en-US" sz="2200" smtClean="0">
                <a:ea typeface="SimSun" pitchFamily="2" charset="-122"/>
              </a:rPr>
              <a:t>影响品牌的特征</a:t>
            </a:r>
            <a:endParaRPr lang="en-GB" altLang="zh-CN" sz="2200" smtClean="0">
              <a:ea typeface="SimSun" pitchFamily="2" charset="-122"/>
            </a:endParaRPr>
          </a:p>
          <a:p>
            <a:pPr marL="338138" indent="-333375" eaLnBrk="1" hangingPunct="1">
              <a:spcBef>
                <a:spcPts val="2400"/>
              </a:spcBef>
              <a:buFontTx/>
              <a:buChar char="•"/>
            </a:pPr>
            <a:r>
              <a:rPr lang="zh-CN" altLang="en-US" sz="2200" smtClean="0">
                <a:ea typeface="SimSun" pitchFamily="2" charset="-122"/>
              </a:rPr>
              <a:t>如果一个品牌看上去是一只</a:t>
            </a:r>
            <a:r>
              <a:rPr lang="zh-CN" altLang="en-US" sz="2200" smtClean="0">
                <a:solidFill>
                  <a:srgbClr val="2EAFA4"/>
                </a:solidFill>
                <a:ea typeface="SimSun" pitchFamily="2" charset="-122"/>
              </a:rPr>
              <a:t>鸭子</a:t>
            </a:r>
            <a:r>
              <a:rPr lang="zh-CN" altLang="en-US" sz="2200" smtClean="0">
                <a:ea typeface="SimSun" pitchFamily="2" charset="-122"/>
              </a:rPr>
              <a:t>而游泳时</a:t>
            </a:r>
            <a:endParaRPr lang="en-US" altLang="zh-CN" sz="2200" smtClean="0">
              <a:ea typeface="SimSun" pitchFamily="2" charset="-122"/>
            </a:endParaRPr>
          </a:p>
          <a:p>
            <a:pPr marL="338138" indent="-333375" eaLnBrk="1" hangingPunct="1">
              <a:spcBef>
                <a:spcPts val="2400"/>
              </a:spcBef>
            </a:pPr>
            <a:r>
              <a:rPr lang="zh-CN" altLang="en-US" sz="2200" smtClean="0">
                <a:ea typeface="SimSun" pitchFamily="2" charset="-122"/>
              </a:rPr>
              <a:t>像一只</a:t>
            </a:r>
            <a:r>
              <a:rPr lang="zh-CN" altLang="en-US" sz="2200" smtClean="0">
                <a:solidFill>
                  <a:srgbClr val="98002E"/>
                </a:solidFill>
                <a:ea typeface="SimSun" pitchFamily="2" charset="-122"/>
              </a:rPr>
              <a:t>狗</a:t>
            </a:r>
            <a:r>
              <a:rPr lang="en-GB" altLang="zh-CN" sz="2200" smtClean="0">
                <a:ea typeface="SimSun" pitchFamily="2" charset="-122"/>
              </a:rPr>
              <a:t>, </a:t>
            </a:r>
            <a:r>
              <a:rPr lang="zh-CN" altLang="en-US" sz="2200" smtClean="0">
                <a:ea typeface="SimSun" pitchFamily="2" charset="-122"/>
              </a:rPr>
              <a:t>那人们肯定不会相信它</a:t>
            </a:r>
            <a:r>
              <a:rPr lang="en-GB" altLang="zh-CN" sz="2200" smtClean="0">
                <a:ea typeface="SimSun" pitchFamily="2" charset="-122"/>
              </a:rPr>
              <a:t/>
            </a:r>
            <a:br>
              <a:rPr lang="en-GB" altLang="zh-CN" sz="2200" smtClean="0">
                <a:ea typeface="SimSun" pitchFamily="2" charset="-122"/>
              </a:rPr>
            </a:br>
            <a:endParaRPr lang="en-GB" altLang="zh-CN" sz="2200" smtClean="0">
              <a:ea typeface="SimSun" pitchFamily="2" charset="-122"/>
            </a:endParaRPr>
          </a:p>
          <a:p>
            <a:pPr marL="338138" indent="-333375" eaLnBrk="1" hangingPunct="1">
              <a:spcBef>
                <a:spcPts val="2400"/>
              </a:spcBef>
              <a:buFontTx/>
              <a:buChar char="•"/>
            </a:pPr>
            <a:endParaRPr lang="en-GB" altLang="zh-CN" sz="2200" smtClean="0">
              <a:ea typeface="SimSun" pitchFamily="2" charset="-122"/>
            </a:endParaRPr>
          </a:p>
          <a:p>
            <a:pPr marL="338138" indent="-333375" eaLnBrk="1" hangingPunct="1">
              <a:spcBef>
                <a:spcPts val="2400"/>
              </a:spcBef>
            </a:pPr>
            <a:endParaRPr lang="en-GB" altLang="zh-CN" sz="2200" smtClean="0">
              <a:ea typeface="SimSun" pitchFamily="2" charset="-122"/>
            </a:endParaRPr>
          </a:p>
        </p:txBody>
      </p:sp>
      <p:sp>
        <p:nvSpPr>
          <p:cNvPr id="33796"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33797" name="Slide Number Placeholder 4"/>
          <p:cNvSpPr>
            <a:spLocks noGrp="1"/>
          </p:cNvSpPr>
          <p:nvPr>
            <p:ph type="sldNum" sz="quarter" idx="12"/>
          </p:nvPr>
        </p:nvSpPr>
        <p:spPr>
          <a:noFill/>
        </p:spPr>
        <p:txBody>
          <a:bodyPr/>
          <a:lstStyle/>
          <a:p>
            <a:r>
              <a:rPr lang="en-GB" altLang="zh-CN"/>
              <a:t>Page </a:t>
            </a:r>
            <a:fld id="{4F2B5DAC-76DA-401E-8150-4B3679158C6A}" type="slidenum">
              <a:rPr lang="en-GB" altLang="zh-CN"/>
              <a:pPr/>
              <a:t>22</a:t>
            </a:fld>
            <a:endParaRPr lang="en-GB" altLang="zh-CN"/>
          </a:p>
        </p:txBody>
      </p:sp>
      <p:pic>
        <p:nvPicPr>
          <p:cNvPr id="33798" name="Picture 2"/>
          <p:cNvPicPr>
            <a:picLocks noChangeAspect="1" noChangeArrowheads="1"/>
          </p:cNvPicPr>
          <p:nvPr/>
        </p:nvPicPr>
        <p:blipFill>
          <a:blip r:embed="rId3" cstate="print"/>
          <a:srcRect t="5396" b="8080"/>
          <a:stretch>
            <a:fillRect/>
          </a:stretch>
        </p:blipFill>
        <p:spPr bwMode="auto">
          <a:xfrm>
            <a:off x="6011863" y="4221163"/>
            <a:ext cx="2592387" cy="177482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ctrTitle"/>
          </p:nvPr>
        </p:nvSpPr>
        <p:spPr/>
        <p:txBody>
          <a:bodyPr/>
          <a:lstStyle/>
          <a:p>
            <a:pPr eaLnBrk="1" hangingPunct="1"/>
            <a:r>
              <a:rPr lang="en-GB" altLang="zh-CN" smtClean="0">
                <a:ea typeface="SimSun" pitchFamily="2" charset="-122"/>
              </a:rPr>
              <a:t>BDO – </a:t>
            </a:r>
            <a:r>
              <a:rPr lang="zh-CN" altLang="en-US" smtClean="0">
                <a:ea typeface="SimSun" pitchFamily="2" charset="-122"/>
              </a:rPr>
              <a:t>简介</a:t>
            </a:r>
            <a:endParaRPr lang="en-GB" altLang="zh-CN" smtClean="0">
              <a:ea typeface="SimSun" pitchFamily="2" charset="-122"/>
            </a:endParaRPr>
          </a:p>
        </p:txBody>
      </p:sp>
      <p:sp>
        <p:nvSpPr>
          <p:cNvPr id="34819" name="Rectangle 7"/>
          <p:cNvSpPr>
            <a:spLocks noGrp="1" noChangeArrowheads="1"/>
          </p:cNvSpPr>
          <p:nvPr>
            <p:ph type="subTitle" idx="1"/>
          </p:nvPr>
        </p:nvSpPr>
        <p:spPr/>
        <p:txBody>
          <a:bodyPr/>
          <a:lstStyle/>
          <a:p>
            <a:pPr eaLnBrk="1" hangingPunct="1"/>
            <a:endParaRPr lang="en-GB" altLang="zh-CN" smtClean="0">
              <a:ea typeface="SimSun" pitchFamily="2" charset="-122"/>
            </a:endParaRPr>
          </a:p>
          <a:p>
            <a:pPr eaLnBrk="1" hangingPunct="1"/>
            <a:endParaRPr lang="en-GB" altLang="zh-CN" smtClean="0">
              <a:ea typeface="SimSun" pitchFamily="2" charset="-122"/>
            </a:endParaRPr>
          </a:p>
          <a:p>
            <a:pPr eaLnBrk="1" hangingPunct="1"/>
            <a:endParaRPr lang="en-GB" altLang="zh-CN" smtClean="0">
              <a:ea typeface="SimSun" pitchFamily="2" charset="-122"/>
            </a:endParaRPr>
          </a:p>
        </p:txBody>
      </p:sp>
      <p:sp>
        <p:nvSpPr>
          <p:cNvPr id="34820" name="Slide Number Placeholder 3"/>
          <p:cNvSpPr>
            <a:spLocks noGrp="1"/>
          </p:cNvSpPr>
          <p:nvPr>
            <p:ph type="sldNum" sz="quarter" idx="12"/>
          </p:nvPr>
        </p:nvSpPr>
        <p:spPr>
          <a:noFill/>
        </p:spPr>
        <p:txBody>
          <a:bodyPr/>
          <a:lstStyle/>
          <a:p>
            <a:r>
              <a:rPr lang="en-GB" altLang="zh-CN"/>
              <a:t>Page </a:t>
            </a:r>
            <a:fld id="{00C31B31-3920-41B6-875C-AE875F45CD4A}" type="slidenum">
              <a:rPr lang="en-GB" altLang="zh-CN"/>
              <a:pPr/>
              <a:t>23</a:t>
            </a:fld>
            <a:endParaRPr lang="en-GB" altLang="zh-CN"/>
          </a:p>
        </p:txBody>
      </p:sp>
      <p:sp>
        <p:nvSpPr>
          <p:cNvPr id="34821" name="Footer Placeholder 4"/>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p>
            <a:r>
              <a:rPr lang="en-GB" altLang="zh-CN"/>
              <a:t>Page </a:t>
            </a:r>
            <a:fld id="{580D09A5-01B3-4BB9-A6C2-764ABF2BBC78}" type="slidenum">
              <a:rPr lang="en-GB" altLang="zh-CN"/>
              <a:pPr/>
              <a:t>24</a:t>
            </a:fld>
            <a:endParaRPr lang="en-GB" altLang="zh-CN"/>
          </a:p>
        </p:txBody>
      </p:sp>
      <p:sp>
        <p:nvSpPr>
          <p:cNvPr id="35843" name="Rectangle 4"/>
          <p:cNvSpPr>
            <a:spLocks noGrp="1" noChangeArrowheads="1"/>
          </p:cNvSpPr>
          <p:nvPr>
            <p:ph type="title"/>
          </p:nvPr>
        </p:nvSpPr>
        <p:spPr>
          <a:xfrm>
            <a:off x="287338" y="673100"/>
            <a:ext cx="8643937" cy="971550"/>
          </a:xfrm>
        </p:spPr>
        <p:txBody>
          <a:bodyPr/>
          <a:lstStyle/>
          <a:p>
            <a:r>
              <a:rPr lang="en-GB" altLang="zh-CN" smtClean="0">
                <a:ea typeface="MS PGothic" pitchFamily="34" charset="-128"/>
              </a:rPr>
              <a:t>BDO</a:t>
            </a:r>
            <a:r>
              <a:rPr lang="zh-CN" altLang="en-US" smtClean="0">
                <a:ea typeface="MS PGothic" pitchFamily="34" charset="-128"/>
              </a:rPr>
              <a:t>全球</a:t>
            </a:r>
            <a:r>
              <a:rPr lang="en-GB" altLang="zh-CN" smtClean="0">
                <a:ea typeface="MS PGothic" pitchFamily="34" charset="-128"/>
              </a:rPr>
              <a:t> </a:t>
            </a:r>
            <a:br>
              <a:rPr lang="en-GB" altLang="zh-CN" smtClean="0">
                <a:ea typeface="MS PGothic" pitchFamily="34" charset="-128"/>
              </a:rPr>
            </a:br>
            <a:r>
              <a:rPr lang="zh-CN" altLang="en-US" sz="1800" b="0" smtClean="0">
                <a:solidFill>
                  <a:srgbClr val="786860"/>
                </a:solidFill>
                <a:ea typeface="MS PGothic" pitchFamily="34" charset="-128"/>
              </a:rPr>
              <a:t>截至</a:t>
            </a:r>
            <a:r>
              <a:rPr lang="en-GB" altLang="zh-CN" sz="1800" b="0" smtClean="0">
                <a:solidFill>
                  <a:srgbClr val="786860"/>
                </a:solidFill>
                <a:ea typeface="MS PGothic" pitchFamily="34" charset="-128"/>
              </a:rPr>
              <a:t>2011</a:t>
            </a:r>
            <a:r>
              <a:rPr lang="zh-CN" altLang="en-US" sz="1800" b="0" smtClean="0">
                <a:solidFill>
                  <a:srgbClr val="786860"/>
                </a:solidFill>
                <a:ea typeface="MS PGothic" pitchFamily="34" charset="-128"/>
              </a:rPr>
              <a:t>年</a:t>
            </a:r>
            <a:r>
              <a:rPr lang="en-US" altLang="zh-CN" sz="1800" b="0" smtClean="0">
                <a:solidFill>
                  <a:srgbClr val="786860"/>
                </a:solidFill>
                <a:ea typeface="MS PGothic" pitchFamily="34" charset="-128"/>
              </a:rPr>
              <a:t>9</a:t>
            </a:r>
            <a:r>
              <a:rPr lang="zh-CN" altLang="en-US" sz="1800" b="0" smtClean="0">
                <a:solidFill>
                  <a:srgbClr val="786860"/>
                </a:solidFill>
                <a:ea typeface="MS PGothic" pitchFamily="34" charset="-128"/>
              </a:rPr>
              <a:t>月</a:t>
            </a:r>
            <a:r>
              <a:rPr lang="en-US" altLang="zh-CN" sz="1800" b="0" smtClean="0">
                <a:solidFill>
                  <a:srgbClr val="786860"/>
                </a:solidFill>
                <a:ea typeface="MS PGothic" pitchFamily="34" charset="-128"/>
              </a:rPr>
              <a:t>30</a:t>
            </a:r>
            <a:r>
              <a:rPr lang="zh-CN" altLang="en-US" sz="1800" b="0" smtClean="0">
                <a:solidFill>
                  <a:srgbClr val="786860"/>
                </a:solidFill>
                <a:ea typeface="MS PGothic" pitchFamily="34" charset="-128"/>
              </a:rPr>
              <a:t>日</a:t>
            </a:r>
            <a:endParaRPr lang="en-GB" altLang="zh-CN" sz="1800" b="0" smtClean="0">
              <a:solidFill>
                <a:srgbClr val="786860"/>
              </a:solidFill>
              <a:ea typeface="MS PGothic" pitchFamily="34" charset="-128"/>
            </a:endParaRPr>
          </a:p>
        </p:txBody>
      </p:sp>
      <p:sp>
        <p:nvSpPr>
          <p:cNvPr id="35844" name="Rectangle 4"/>
          <p:cNvSpPr txBox="1">
            <a:spLocks noChangeArrowheads="1"/>
          </p:cNvSpPr>
          <p:nvPr/>
        </p:nvSpPr>
        <p:spPr bwMode="auto">
          <a:xfrm>
            <a:off x="287338" y="1757363"/>
            <a:ext cx="7054850" cy="2522537"/>
          </a:xfrm>
          <a:prstGeom prst="rect">
            <a:avLst/>
          </a:prstGeom>
          <a:noFill/>
          <a:ln w="9525">
            <a:noFill/>
            <a:miter lim="800000"/>
            <a:headEnd/>
            <a:tailEnd/>
          </a:ln>
        </p:spPr>
        <p:txBody>
          <a:bodyPr lIns="0" tIns="0" rIns="0" bIns="0"/>
          <a:lstStyle/>
          <a:p>
            <a:pPr>
              <a:spcBef>
                <a:spcPct val="20000"/>
              </a:spcBef>
            </a:pPr>
            <a:r>
              <a:rPr lang="zh-CN" altLang="en-US" sz="2400" b="0" dirty="0">
                <a:solidFill>
                  <a:srgbClr val="786860"/>
                </a:solidFill>
                <a:latin typeface="宋体" pitchFamily="2" charset="-122"/>
                <a:ea typeface="宋体" pitchFamily="2" charset="-122"/>
              </a:rPr>
              <a:t>收入</a:t>
            </a:r>
            <a:r>
              <a:rPr lang="en-GB" altLang="zh-CN" sz="2400" b="0" dirty="0">
                <a:solidFill>
                  <a:srgbClr val="786860"/>
                </a:solidFill>
                <a:latin typeface="宋体" pitchFamily="2" charset="-122"/>
                <a:ea typeface="宋体" pitchFamily="2" charset="-122"/>
              </a:rPr>
              <a:t>: </a:t>
            </a:r>
            <a:r>
              <a:rPr lang="en-US" altLang="zh-CN" sz="2400" b="0" dirty="0">
                <a:solidFill>
                  <a:srgbClr val="786860"/>
                </a:solidFill>
                <a:latin typeface="宋体" pitchFamily="2" charset="-122"/>
                <a:ea typeface="宋体" pitchFamily="2" charset="-122"/>
              </a:rPr>
              <a:t>41</a:t>
            </a:r>
            <a:r>
              <a:rPr lang="zh-CN" altLang="en-US" sz="2400" b="0" dirty="0">
                <a:solidFill>
                  <a:srgbClr val="786860"/>
                </a:solidFill>
                <a:latin typeface="宋体" pitchFamily="2" charset="-122"/>
                <a:ea typeface="宋体" pitchFamily="2" charset="-122"/>
              </a:rPr>
              <a:t>亿欧元</a:t>
            </a:r>
            <a:r>
              <a:rPr lang="en-US" altLang="zh-CN" sz="2400" b="0" dirty="0">
                <a:solidFill>
                  <a:srgbClr val="786860"/>
                </a:solidFill>
                <a:latin typeface="宋体" pitchFamily="2" charset="-122"/>
                <a:ea typeface="宋体" pitchFamily="2" charset="-122"/>
              </a:rPr>
              <a:t> / 57</a:t>
            </a:r>
            <a:r>
              <a:rPr lang="zh-CN" altLang="en-US" sz="2400" b="0" dirty="0">
                <a:solidFill>
                  <a:srgbClr val="786860"/>
                </a:solidFill>
                <a:latin typeface="宋体" pitchFamily="2" charset="-122"/>
                <a:ea typeface="宋体" pitchFamily="2" charset="-122"/>
              </a:rPr>
              <a:t>亿美元</a:t>
            </a:r>
            <a:endParaRPr lang="en-GB" altLang="zh-CN" sz="2400" b="0" dirty="0">
              <a:solidFill>
                <a:srgbClr val="786860"/>
              </a:solidFill>
              <a:latin typeface="宋体" pitchFamily="2" charset="-122"/>
              <a:ea typeface="宋体" pitchFamily="2" charset="-122"/>
            </a:endParaRPr>
          </a:p>
          <a:p>
            <a:pPr>
              <a:spcBef>
                <a:spcPct val="20000"/>
              </a:spcBef>
            </a:pPr>
            <a:r>
              <a:rPr lang="zh-CN" altLang="en-US" sz="2400" b="0" dirty="0">
                <a:solidFill>
                  <a:srgbClr val="786860"/>
                </a:solidFill>
                <a:latin typeface="宋体" pitchFamily="2" charset="-122"/>
                <a:ea typeface="宋体" pitchFamily="2" charset="-122"/>
              </a:rPr>
              <a:t>合伙人和员工</a:t>
            </a:r>
            <a:r>
              <a:rPr lang="en-GB" altLang="zh-CN" sz="2400" b="0" dirty="0">
                <a:solidFill>
                  <a:srgbClr val="786860"/>
                </a:solidFill>
                <a:latin typeface="宋体" pitchFamily="2" charset="-122"/>
                <a:ea typeface="宋体" pitchFamily="2" charset="-122"/>
              </a:rPr>
              <a:t>: 48,767 </a:t>
            </a:r>
          </a:p>
          <a:p>
            <a:pPr>
              <a:spcBef>
                <a:spcPct val="20000"/>
              </a:spcBef>
            </a:pPr>
            <a:r>
              <a:rPr lang="zh-CN" altLang="en-US" sz="2400" b="0" dirty="0">
                <a:solidFill>
                  <a:srgbClr val="786860"/>
                </a:solidFill>
                <a:latin typeface="宋体" pitchFamily="2" charset="-122"/>
                <a:ea typeface="宋体" pitchFamily="2" charset="-122"/>
              </a:rPr>
              <a:t>办事处</a:t>
            </a:r>
            <a:r>
              <a:rPr lang="en-GB" altLang="zh-CN" sz="2400" b="0" dirty="0">
                <a:solidFill>
                  <a:srgbClr val="786860"/>
                </a:solidFill>
                <a:latin typeface="宋体" pitchFamily="2" charset="-122"/>
                <a:ea typeface="宋体" pitchFamily="2" charset="-122"/>
              </a:rPr>
              <a:t>: 1,118</a:t>
            </a:r>
          </a:p>
          <a:p>
            <a:pPr>
              <a:spcBef>
                <a:spcPct val="20000"/>
              </a:spcBef>
            </a:pPr>
            <a:r>
              <a:rPr lang="zh-CN" altLang="en-US" sz="2400" b="0" dirty="0">
                <a:solidFill>
                  <a:srgbClr val="786860"/>
                </a:solidFill>
                <a:latin typeface="宋体" pitchFamily="2" charset="-122"/>
                <a:ea typeface="宋体" pitchFamily="2" charset="-122"/>
              </a:rPr>
              <a:t>涉及国家</a:t>
            </a:r>
            <a:r>
              <a:rPr lang="en-GB" altLang="zh-CN" sz="2400" b="0" dirty="0">
                <a:solidFill>
                  <a:srgbClr val="786860"/>
                </a:solidFill>
                <a:latin typeface="宋体" pitchFamily="2" charset="-122"/>
                <a:ea typeface="宋体" pitchFamily="2" charset="-122"/>
              </a:rPr>
              <a:t>: 135</a:t>
            </a:r>
          </a:p>
          <a:p>
            <a:pPr>
              <a:spcBef>
                <a:spcPct val="20000"/>
              </a:spcBef>
            </a:pPr>
            <a:r>
              <a:rPr lang="zh-CN" altLang="en-US" sz="2400" b="0" dirty="0" smtClean="0">
                <a:solidFill>
                  <a:srgbClr val="786860"/>
                </a:solidFill>
                <a:latin typeface="宋体" pitchFamily="2" charset="-122"/>
                <a:ea typeface="宋体" pitchFamily="2" charset="-122"/>
              </a:rPr>
              <a:t>成员所</a:t>
            </a:r>
            <a:r>
              <a:rPr lang="en-GB" altLang="zh-CN" sz="2400" b="0" dirty="0" smtClean="0">
                <a:solidFill>
                  <a:srgbClr val="786860"/>
                </a:solidFill>
                <a:latin typeface="宋体" pitchFamily="2" charset="-122"/>
                <a:ea typeface="宋体" pitchFamily="2" charset="-122"/>
              </a:rPr>
              <a:t>: </a:t>
            </a:r>
            <a:r>
              <a:rPr lang="en-GB" altLang="zh-CN" sz="2400" b="0" dirty="0">
                <a:solidFill>
                  <a:srgbClr val="786860"/>
                </a:solidFill>
                <a:latin typeface="宋体" pitchFamily="2" charset="-122"/>
                <a:ea typeface="宋体" pitchFamily="2" charset="-122"/>
              </a:rPr>
              <a:t>101</a:t>
            </a:r>
          </a:p>
        </p:txBody>
      </p:sp>
      <p:grpSp>
        <p:nvGrpSpPr>
          <p:cNvPr id="35845" name="Group 555"/>
          <p:cNvGrpSpPr>
            <a:grpSpLocks noChangeAspect="1"/>
          </p:cNvGrpSpPr>
          <p:nvPr/>
        </p:nvGrpSpPr>
        <p:grpSpPr bwMode="auto">
          <a:xfrm>
            <a:off x="3621088" y="2060575"/>
            <a:ext cx="5368925" cy="3060700"/>
            <a:chOff x="1011238" y="1473200"/>
            <a:chExt cx="10877550" cy="6437313"/>
          </a:xfrm>
        </p:grpSpPr>
        <p:grpSp>
          <p:nvGrpSpPr>
            <p:cNvPr id="35848" name="Group 560"/>
            <p:cNvGrpSpPr>
              <a:grpSpLocks/>
            </p:cNvGrpSpPr>
            <p:nvPr/>
          </p:nvGrpSpPr>
          <p:grpSpPr bwMode="auto">
            <a:xfrm>
              <a:off x="1011238" y="1473200"/>
              <a:ext cx="10878390" cy="6437313"/>
              <a:chOff x="1011238" y="1473200"/>
              <a:chExt cx="10878390" cy="6437313"/>
            </a:xfrm>
          </p:grpSpPr>
          <p:sp>
            <p:nvSpPr>
              <p:cNvPr id="35850" name="Freeform 4"/>
              <p:cNvSpPr>
                <a:spLocks noChangeAspect="1"/>
              </p:cNvSpPr>
              <p:nvPr/>
            </p:nvSpPr>
            <p:spPr bwMode="auto">
              <a:xfrm>
                <a:off x="8688487" y="5762193"/>
                <a:ext cx="4360" cy="19928"/>
              </a:xfrm>
              <a:custGeom>
                <a:avLst/>
                <a:gdLst>
                  <a:gd name="T0" fmla="*/ 0 w 2"/>
                  <a:gd name="T1" fmla="*/ 0 h 24"/>
                  <a:gd name="T2" fmla="*/ 0 w 2"/>
                  <a:gd name="T3" fmla="*/ 2147483647 h 24"/>
                  <a:gd name="T4" fmla="*/ 0 w 2"/>
                  <a:gd name="T5" fmla="*/ 2147483647 h 24"/>
                  <a:gd name="T6" fmla="*/ 0 w 2"/>
                  <a:gd name="T7" fmla="*/ 0 h 24"/>
                  <a:gd name="T8" fmla="*/ 0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0" y="0"/>
                    </a:moveTo>
                    <a:lnTo>
                      <a:pt x="0" y="13"/>
                    </a:lnTo>
                    <a:lnTo>
                      <a:pt x="0" y="24"/>
                    </a:lnTo>
                    <a:lnTo>
                      <a:pt x="0" y="0"/>
                    </a:lnTo>
                    <a:close/>
                  </a:path>
                </a:pathLst>
              </a:custGeom>
              <a:solidFill>
                <a:srgbClr val="A7CEC1"/>
              </a:solidFill>
              <a:ln w="9525">
                <a:solidFill>
                  <a:schemeClr val="bg1"/>
                </a:solidFill>
                <a:round/>
                <a:headEnd/>
                <a:tailEnd/>
              </a:ln>
            </p:spPr>
            <p:txBody>
              <a:bodyPr/>
              <a:lstStyle/>
              <a:p>
                <a:endParaRPr lang="en-GB"/>
              </a:p>
            </p:txBody>
          </p:sp>
          <p:sp>
            <p:nvSpPr>
              <p:cNvPr id="35851" name="Freeform 5"/>
              <p:cNvSpPr>
                <a:spLocks noChangeAspect="1"/>
              </p:cNvSpPr>
              <p:nvPr/>
            </p:nvSpPr>
            <p:spPr bwMode="auto">
              <a:xfrm>
                <a:off x="8688487" y="5762193"/>
                <a:ext cx="4360" cy="19928"/>
              </a:xfrm>
              <a:custGeom>
                <a:avLst/>
                <a:gdLst>
                  <a:gd name="T0" fmla="*/ 0 w 2"/>
                  <a:gd name="T1" fmla="*/ 0 h 24"/>
                  <a:gd name="T2" fmla="*/ 0 w 2"/>
                  <a:gd name="T3" fmla="*/ 2147483647 h 24"/>
                  <a:gd name="T4" fmla="*/ 0 w 2"/>
                  <a:gd name="T5" fmla="*/ 2147483647 h 24"/>
                  <a:gd name="T6" fmla="*/ 0 w 2"/>
                  <a:gd name="T7" fmla="*/ 0 h 24"/>
                  <a:gd name="T8" fmla="*/ 0 w 2"/>
                  <a:gd name="T9" fmla="*/ 0 h 24"/>
                  <a:gd name="T10" fmla="*/ 0 60000 65536"/>
                  <a:gd name="T11" fmla="*/ 0 60000 65536"/>
                  <a:gd name="T12" fmla="*/ 0 60000 65536"/>
                  <a:gd name="T13" fmla="*/ 0 60000 65536"/>
                  <a:gd name="T14" fmla="*/ 0 60000 65536"/>
                  <a:gd name="T15" fmla="*/ 0 w 2"/>
                  <a:gd name="T16" fmla="*/ 0 h 24"/>
                  <a:gd name="T17" fmla="*/ 2 w 2"/>
                  <a:gd name="T18" fmla="*/ 24 h 24"/>
                </a:gdLst>
                <a:ahLst/>
                <a:cxnLst>
                  <a:cxn ang="T10">
                    <a:pos x="T0" y="T1"/>
                  </a:cxn>
                  <a:cxn ang="T11">
                    <a:pos x="T2" y="T3"/>
                  </a:cxn>
                  <a:cxn ang="T12">
                    <a:pos x="T4" y="T5"/>
                  </a:cxn>
                  <a:cxn ang="T13">
                    <a:pos x="T6" y="T7"/>
                  </a:cxn>
                  <a:cxn ang="T14">
                    <a:pos x="T8" y="T9"/>
                  </a:cxn>
                </a:cxnLst>
                <a:rect l="T15" t="T16" r="T17" b="T18"/>
                <a:pathLst>
                  <a:path w="2" h="24">
                    <a:moveTo>
                      <a:pt x="0" y="0"/>
                    </a:moveTo>
                    <a:lnTo>
                      <a:pt x="0" y="13"/>
                    </a:lnTo>
                    <a:lnTo>
                      <a:pt x="0" y="24"/>
                    </a:lnTo>
                    <a:lnTo>
                      <a:pt x="0" y="0"/>
                    </a:lnTo>
                    <a:close/>
                  </a:path>
                </a:pathLst>
              </a:custGeom>
              <a:solidFill>
                <a:srgbClr val="A7CEC1"/>
              </a:solidFill>
              <a:ln w="9525">
                <a:solidFill>
                  <a:schemeClr val="bg1"/>
                </a:solidFill>
                <a:round/>
                <a:headEnd/>
                <a:tailEnd/>
              </a:ln>
            </p:spPr>
            <p:txBody>
              <a:bodyPr/>
              <a:lstStyle/>
              <a:p>
                <a:endParaRPr lang="en-GB"/>
              </a:p>
            </p:txBody>
          </p:sp>
          <p:sp>
            <p:nvSpPr>
              <p:cNvPr id="35852" name="Freeform 6"/>
              <p:cNvSpPr>
                <a:spLocks noChangeAspect="1"/>
              </p:cNvSpPr>
              <p:nvPr/>
            </p:nvSpPr>
            <p:spPr bwMode="auto">
              <a:xfrm>
                <a:off x="9669416" y="4779089"/>
                <a:ext cx="2180" cy="22142"/>
              </a:xfrm>
              <a:custGeom>
                <a:avLst/>
                <a:gdLst>
                  <a:gd name="T0" fmla="*/ 0 w 1"/>
                  <a:gd name="T1" fmla="*/ 0 h 23"/>
                  <a:gd name="T2" fmla="*/ 0 w 1"/>
                  <a:gd name="T3" fmla="*/ 2147483647 h 23"/>
                  <a:gd name="T4" fmla="*/ 0 w 1"/>
                  <a:gd name="T5" fmla="*/ 2147483647 h 23"/>
                  <a:gd name="T6" fmla="*/ 0 w 1"/>
                  <a:gd name="T7" fmla="*/ 0 h 23"/>
                  <a:gd name="T8" fmla="*/ 0 w 1"/>
                  <a:gd name="T9" fmla="*/ 0 h 23"/>
                  <a:gd name="T10" fmla="*/ 0 60000 65536"/>
                  <a:gd name="T11" fmla="*/ 0 60000 65536"/>
                  <a:gd name="T12" fmla="*/ 0 60000 65536"/>
                  <a:gd name="T13" fmla="*/ 0 60000 65536"/>
                  <a:gd name="T14" fmla="*/ 0 60000 65536"/>
                  <a:gd name="T15" fmla="*/ 0 w 1"/>
                  <a:gd name="T16" fmla="*/ 0 h 23"/>
                  <a:gd name="T17" fmla="*/ 1 w 1"/>
                  <a:gd name="T18" fmla="*/ 23 h 23"/>
                </a:gdLst>
                <a:ahLst/>
                <a:cxnLst>
                  <a:cxn ang="T10">
                    <a:pos x="T0" y="T1"/>
                  </a:cxn>
                  <a:cxn ang="T11">
                    <a:pos x="T2" y="T3"/>
                  </a:cxn>
                  <a:cxn ang="T12">
                    <a:pos x="T4" y="T5"/>
                  </a:cxn>
                  <a:cxn ang="T13">
                    <a:pos x="T6" y="T7"/>
                  </a:cxn>
                  <a:cxn ang="T14">
                    <a:pos x="T8" y="T9"/>
                  </a:cxn>
                </a:cxnLst>
                <a:rect l="T15" t="T16" r="T17" b="T18"/>
                <a:pathLst>
                  <a:path w="1" h="23">
                    <a:moveTo>
                      <a:pt x="0" y="0"/>
                    </a:moveTo>
                    <a:lnTo>
                      <a:pt x="0" y="11"/>
                    </a:lnTo>
                    <a:lnTo>
                      <a:pt x="0" y="23"/>
                    </a:lnTo>
                    <a:lnTo>
                      <a:pt x="0" y="0"/>
                    </a:lnTo>
                    <a:close/>
                  </a:path>
                </a:pathLst>
              </a:custGeom>
              <a:solidFill>
                <a:srgbClr val="A7CEC1"/>
              </a:solidFill>
              <a:ln w="12700">
                <a:solidFill>
                  <a:schemeClr val="bg1"/>
                </a:solidFill>
                <a:round/>
                <a:headEnd/>
                <a:tailEnd/>
              </a:ln>
            </p:spPr>
            <p:txBody>
              <a:bodyPr/>
              <a:lstStyle/>
              <a:p>
                <a:endParaRPr lang="en-GB"/>
              </a:p>
            </p:txBody>
          </p:sp>
          <p:sp>
            <p:nvSpPr>
              <p:cNvPr id="35853" name="Freeform 7"/>
              <p:cNvSpPr>
                <a:spLocks noChangeAspect="1"/>
              </p:cNvSpPr>
              <p:nvPr/>
            </p:nvSpPr>
            <p:spPr bwMode="auto">
              <a:xfrm>
                <a:off x="9669416" y="4779089"/>
                <a:ext cx="2180" cy="22142"/>
              </a:xfrm>
              <a:custGeom>
                <a:avLst/>
                <a:gdLst>
                  <a:gd name="T0" fmla="*/ 0 w 1"/>
                  <a:gd name="T1" fmla="*/ 0 h 23"/>
                  <a:gd name="T2" fmla="*/ 0 w 1"/>
                  <a:gd name="T3" fmla="*/ 2147483647 h 23"/>
                  <a:gd name="T4" fmla="*/ 0 w 1"/>
                  <a:gd name="T5" fmla="*/ 2147483647 h 23"/>
                  <a:gd name="T6" fmla="*/ 0 w 1"/>
                  <a:gd name="T7" fmla="*/ 0 h 23"/>
                  <a:gd name="T8" fmla="*/ 0 w 1"/>
                  <a:gd name="T9" fmla="*/ 0 h 23"/>
                  <a:gd name="T10" fmla="*/ 0 60000 65536"/>
                  <a:gd name="T11" fmla="*/ 0 60000 65536"/>
                  <a:gd name="T12" fmla="*/ 0 60000 65536"/>
                  <a:gd name="T13" fmla="*/ 0 60000 65536"/>
                  <a:gd name="T14" fmla="*/ 0 60000 65536"/>
                  <a:gd name="T15" fmla="*/ 0 w 1"/>
                  <a:gd name="T16" fmla="*/ 0 h 23"/>
                  <a:gd name="T17" fmla="*/ 1 w 1"/>
                  <a:gd name="T18" fmla="*/ 23 h 23"/>
                </a:gdLst>
                <a:ahLst/>
                <a:cxnLst>
                  <a:cxn ang="T10">
                    <a:pos x="T0" y="T1"/>
                  </a:cxn>
                  <a:cxn ang="T11">
                    <a:pos x="T2" y="T3"/>
                  </a:cxn>
                  <a:cxn ang="T12">
                    <a:pos x="T4" y="T5"/>
                  </a:cxn>
                  <a:cxn ang="T13">
                    <a:pos x="T6" y="T7"/>
                  </a:cxn>
                  <a:cxn ang="T14">
                    <a:pos x="T8" y="T9"/>
                  </a:cxn>
                </a:cxnLst>
                <a:rect l="T15" t="T16" r="T17" b="T18"/>
                <a:pathLst>
                  <a:path w="1" h="23">
                    <a:moveTo>
                      <a:pt x="0" y="0"/>
                    </a:moveTo>
                    <a:lnTo>
                      <a:pt x="0" y="11"/>
                    </a:lnTo>
                    <a:lnTo>
                      <a:pt x="0" y="23"/>
                    </a:lnTo>
                    <a:lnTo>
                      <a:pt x="0" y="0"/>
                    </a:lnTo>
                    <a:close/>
                  </a:path>
                </a:pathLst>
              </a:custGeom>
              <a:solidFill>
                <a:srgbClr val="A7CEC1"/>
              </a:solidFill>
              <a:ln w="12700">
                <a:solidFill>
                  <a:schemeClr val="bg1"/>
                </a:solidFill>
                <a:round/>
                <a:headEnd/>
                <a:tailEnd/>
              </a:ln>
            </p:spPr>
            <p:txBody>
              <a:bodyPr/>
              <a:lstStyle/>
              <a:p>
                <a:endParaRPr lang="en-GB"/>
              </a:p>
            </p:txBody>
          </p:sp>
          <p:sp>
            <p:nvSpPr>
              <p:cNvPr id="35854" name="Freeform 8"/>
              <p:cNvSpPr>
                <a:spLocks noChangeAspect="1"/>
              </p:cNvSpPr>
              <p:nvPr/>
            </p:nvSpPr>
            <p:spPr bwMode="auto">
              <a:xfrm>
                <a:off x="6741887" y="4433674"/>
                <a:ext cx="76294" cy="59783"/>
              </a:xfrm>
              <a:custGeom>
                <a:avLst/>
                <a:gdLst>
                  <a:gd name="T0" fmla="*/ 2147483647 w 73"/>
                  <a:gd name="T1" fmla="*/ 2147483647 h 59"/>
                  <a:gd name="T2" fmla="*/ 2147483647 w 73"/>
                  <a:gd name="T3" fmla="*/ 0 h 59"/>
                  <a:gd name="T4" fmla="*/ 2147483647 w 73"/>
                  <a:gd name="T5" fmla="*/ 0 h 59"/>
                  <a:gd name="T6" fmla="*/ 2147483647 w 73"/>
                  <a:gd name="T7" fmla="*/ 2147483647 h 59"/>
                  <a:gd name="T8" fmla="*/ 2147483647 w 73"/>
                  <a:gd name="T9" fmla="*/ 0 h 59"/>
                  <a:gd name="T10" fmla="*/ 2147483647 w 73"/>
                  <a:gd name="T11" fmla="*/ 0 h 59"/>
                  <a:gd name="T12" fmla="*/ 2147483647 w 73"/>
                  <a:gd name="T13" fmla="*/ 2147483647 h 59"/>
                  <a:gd name="T14" fmla="*/ 2147483647 w 73"/>
                  <a:gd name="T15" fmla="*/ 2147483647 h 59"/>
                  <a:gd name="T16" fmla="*/ 2147483647 w 73"/>
                  <a:gd name="T17" fmla="*/ 2147483647 h 59"/>
                  <a:gd name="T18" fmla="*/ 2147483647 w 73"/>
                  <a:gd name="T19" fmla="*/ 2147483647 h 59"/>
                  <a:gd name="T20" fmla="*/ 2147483647 w 73"/>
                  <a:gd name="T21" fmla="*/ 2147483647 h 59"/>
                  <a:gd name="T22" fmla="*/ 2147483647 w 73"/>
                  <a:gd name="T23" fmla="*/ 2147483647 h 59"/>
                  <a:gd name="T24" fmla="*/ 2147483647 w 73"/>
                  <a:gd name="T25" fmla="*/ 2147483647 h 59"/>
                  <a:gd name="T26" fmla="*/ 0 w 73"/>
                  <a:gd name="T27" fmla="*/ 2147483647 h 59"/>
                  <a:gd name="T28" fmla="*/ 0 w 73"/>
                  <a:gd name="T29" fmla="*/ 2147483647 h 59"/>
                  <a:gd name="T30" fmla="*/ 2147483647 w 73"/>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59"/>
                  <a:gd name="T50" fmla="*/ 73 w 7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59">
                    <a:moveTo>
                      <a:pt x="5" y="10"/>
                    </a:moveTo>
                    <a:lnTo>
                      <a:pt x="7" y="3"/>
                    </a:lnTo>
                    <a:lnTo>
                      <a:pt x="16" y="1"/>
                    </a:lnTo>
                    <a:lnTo>
                      <a:pt x="22" y="5"/>
                    </a:lnTo>
                    <a:lnTo>
                      <a:pt x="27" y="0"/>
                    </a:lnTo>
                    <a:lnTo>
                      <a:pt x="56" y="1"/>
                    </a:lnTo>
                    <a:lnTo>
                      <a:pt x="68" y="12"/>
                    </a:lnTo>
                    <a:lnTo>
                      <a:pt x="73" y="38"/>
                    </a:lnTo>
                    <a:lnTo>
                      <a:pt x="61" y="47"/>
                    </a:lnTo>
                    <a:lnTo>
                      <a:pt x="50" y="47"/>
                    </a:lnTo>
                    <a:lnTo>
                      <a:pt x="33" y="56"/>
                    </a:lnTo>
                    <a:lnTo>
                      <a:pt x="14" y="59"/>
                    </a:lnTo>
                    <a:lnTo>
                      <a:pt x="4" y="49"/>
                    </a:lnTo>
                    <a:lnTo>
                      <a:pt x="0" y="38"/>
                    </a:lnTo>
                    <a:lnTo>
                      <a:pt x="2" y="9"/>
                    </a:lnTo>
                    <a:lnTo>
                      <a:pt x="5" y="10"/>
                    </a:lnTo>
                    <a:close/>
                  </a:path>
                </a:pathLst>
              </a:custGeom>
              <a:solidFill>
                <a:srgbClr val="DDDDDD"/>
              </a:solidFill>
              <a:ln w="12700">
                <a:solidFill>
                  <a:schemeClr val="bg1"/>
                </a:solidFill>
                <a:round/>
                <a:headEnd/>
                <a:tailEnd/>
              </a:ln>
            </p:spPr>
            <p:txBody>
              <a:bodyPr/>
              <a:lstStyle/>
              <a:p>
                <a:endParaRPr lang="en-GB"/>
              </a:p>
            </p:txBody>
          </p:sp>
          <p:sp>
            <p:nvSpPr>
              <p:cNvPr id="35855" name="Freeform 9"/>
              <p:cNvSpPr>
                <a:spLocks noChangeAspect="1"/>
              </p:cNvSpPr>
              <p:nvPr/>
            </p:nvSpPr>
            <p:spPr bwMode="auto">
              <a:xfrm>
                <a:off x="6702650" y="4420389"/>
                <a:ext cx="56676" cy="121781"/>
              </a:xfrm>
              <a:custGeom>
                <a:avLst/>
                <a:gdLst>
                  <a:gd name="T0" fmla="*/ 2147483647 w 54"/>
                  <a:gd name="T1" fmla="*/ 2147483647 h 119"/>
                  <a:gd name="T2" fmla="*/ 2147483647 w 54"/>
                  <a:gd name="T3" fmla="*/ 2147483647 h 119"/>
                  <a:gd name="T4" fmla="*/ 2147483647 w 54"/>
                  <a:gd name="T5" fmla="*/ 2147483647 h 119"/>
                  <a:gd name="T6" fmla="*/ 2147483647 w 54"/>
                  <a:gd name="T7" fmla="*/ 2147483647 h 119"/>
                  <a:gd name="T8" fmla="*/ 2147483647 w 54"/>
                  <a:gd name="T9" fmla="*/ 2147483647 h 119"/>
                  <a:gd name="T10" fmla="*/ 2147483647 w 54"/>
                  <a:gd name="T11" fmla="*/ 2147483647 h 119"/>
                  <a:gd name="T12" fmla="*/ 2147483647 w 54"/>
                  <a:gd name="T13" fmla="*/ 2147483647 h 119"/>
                  <a:gd name="T14" fmla="*/ 2147483647 w 54"/>
                  <a:gd name="T15" fmla="*/ 0 h 119"/>
                  <a:gd name="T16" fmla="*/ 2147483647 w 54"/>
                  <a:gd name="T17" fmla="*/ 2147483647 h 119"/>
                  <a:gd name="T18" fmla="*/ 0 w 54"/>
                  <a:gd name="T19" fmla="*/ 2147483647 h 119"/>
                  <a:gd name="T20" fmla="*/ 2147483647 w 54"/>
                  <a:gd name="T21" fmla="*/ 2147483647 h 119"/>
                  <a:gd name="T22" fmla="*/ 2147483647 w 54"/>
                  <a:gd name="T23" fmla="*/ 2147483647 h 119"/>
                  <a:gd name="T24" fmla="*/ 2147483647 w 54"/>
                  <a:gd name="T25" fmla="*/ 2147483647 h 119"/>
                  <a:gd name="T26" fmla="*/ 0 w 54"/>
                  <a:gd name="T27" fmla="*/ 2147483647 h 119"/>
                  <a:gd name="T28" fmla="*/ 2147483647 w 54"/>
                  <a:gd name="T29" fmla="*/ 2147483647 h 119"/>
                  <a:gd name="T30" fmla="*/ 0 w 54"/>
                  <a:gd name="T31" fmla="*/ 2147483647 h 119"/>
                  <a:gd name="T32" fmla="*/ 2147483647 w 54"/>
                  <a:gd name="T33" fmla="*/ 2147483647 h 119"/>
                  <a:gd name="T34" fmla="*/ 2147483647 w 54"/>
                  <a:gd name="T35" fmla="*/ 2147483647 h 119"/>
                  <a:gd name="T36" fmla="*/ 2147483647 w 54"/>
                  <a:gd name="T37" fmla="*/ 2147483647 h 119"/>
                  <a:gd name="T38" fmla="*/ 2147483647 w 54"/>
                  <a:gd name="T39" fmla="*/ 2147483647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119"/>
                  <a:gd name="T62" fmla="*/ 54 w 54"/>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119">
                    <a:moveTo>
                      <a:pt x="28" y="119"/>
                    </a:moveTo>
                    <a:lnTo>
                      <a:pt x="54" y="85"/>
                    </a:lnTo>
                    <a:lnTo>
                      <a:pt x="53" y="72"/>
                    </a:lnTo>
                    <a:lnTo>
                      <a:pt x="43" y="62"/>
                    </a:lnTo>
                    <a:lnTo>
                      <a:pt x="39" y="51"/>
                    </a:lnTo>
                    <a:lnTo>
                      <a:pt x="41" y="22"/>
                    </a:lnTo>
                    <a:lnTo>
                      <a:pt x="25" y="4"/>
                    </a:lnTo>
                    <a:lnTo>
                      <a:pt x="13" y="0"/>
                    </a:lnTo>
                    <a:lnTo>
                      <a:pt x="5" y="9"/>
                    </a:lnTo>
                    <a:lnTo>
                      <a:pt x="1" y="31"/>
                    </a:lnTo>
                    <a:lnTo>
                      <a:pt x="9" y="35"/>
                    </a:lnTo>
                    <a:lnTo>
                      <a:pt x="4" y="52"/>
                    </a:lnTo>
                    <a:lnTo>
                      <a:pt x="6" y="57"/>
                    </a:lnTo>
                    <a:lnTo>
                      <a:pt x="2" y="76"/>
                    </a:lnTo>
                    <a:lnTo>
                      <a:pt x="4" y="89"/>
                    </a:lnTo>
                    <a:lnTo>
                      <a:pt x="0" y="87"/>
                    </a:lnTo>
                    <a:lnTo>
                      <a:pt x="8" y="101"/>
                    </a:lnTo>
                    <a:lnTo>
                      <a:pt x="18" y="104"/>
                    </a:lnTo>
                    <a:lnTo>
                      <a:pt x="22" y="116"/>
                    </a:lnTo>
                    <a:lnTo>
                      <a:pt x="28" y="119"/>
                    </a:lnTo>
                    <a:close/>
                  </a:path>
                </a:pathLst>
              </a:custGeom>
              <a:solidFill>
                <a:srgbClr val="DDDDDD"/>
              </a:solidFill>
              <a:ln w="12700">
                <a:solidFill>
                  <a:schemeClr val="bg1"/>
                </a:solidFill>
                <a:round/>
                <a:headEnd/>
                <a:tailEnd/>
              </a:ln>
            </p:spPr>
            <p:txBody>
              <a:bodyPr/>
              <a:lstStyle/>
              <a:p>
                <a:endParaRPr lang="en-GB"/>
              </a:p>
            </p:txBody>
          </p:sp>
          <p:sp>
            <p:nvSpPr>
              <p:cNvPr id="35856" name="Freeform 10"/>
              <p:cNvSpPr>
                <a:spLocks noChangeAspect="1"/>
              </p:cNvSpPr>
              <p:nvPr/>
            </p:nvSpPr>
            <p:spPr bwMode="auto">
              <a:xfrm>
                <a:off x="6822541" y="3778271"/>
                <a:ext cx="292099" cy="252419"/>
              </a:xfrm>
              <a:custGeom>
                <a:avLst/>
                <a:gdLst>
                  <a:gd name="T0" fmla="*/ 2147483647 w 291"/>
                  <a:gd name="T1" fmla="*/ 2147483647 h 250"/>
                  <a:gd name="T2" fmla="*/ 2147483647 w 291"/>
                  <a:gd name="T3" fmla="*/ 2147483647 h 250"/>
                  <a:gd name="T4" fmla="*/ 0 w 291"/>
                  <a:gd name="T5" fmla="*/ 2147483647 h 250"/>
                  <a:gd name="T6" fmla="*/ 2147483647 w 291"/>
                  <a:gd name="T7" fmla="*/ 2147483647 h 250"/>
                  <a:gd name="T8" fmla="*/ 2147483647 w 291"/>
                  <a:gd name="T9" fmla="*/ 2147483647 h 250"/>
                  <a:gd name="T10" fmla="*/ 2147483647 w 291"/>
                  <a:gd name="T11" fmla="*/ 2147483647 h 250"/>
                  <a:gd name="T12" fmla="*/ 2147483647 w 291"/>
                  <a:gd name="T13" fmla="*/ 2147483647 h 250"/>
                  <a:gd name="T14" fmla="*/ 2147483647 w 291"/>
                  <a:gd name="T15" fmla="*/ 2147483647 h 250"/>
                  <a:gd name="T16" fmla="*/ 2147483647 w 291"/>
                  <a:gd name="T17" fmla="*/ 2147483647 h 250"/>
                  <a:gd name="T18" fmla="*/ 2147483647 w 291"/>
                  <a:gd name="T19" fmla="*/ 2147483647 h 250"/>
                  <a:gd name="T20" fmla="*/ 2147483647 w 291"/>
                  <a:gd name="T21" fmla="*/ 2147483647 h 250"/>
                  <a:gd name="T22" fmla="*/ 2147483647 w 291"/>
                  <a:gd name="T23" fmla="*/ 2147483647 h 250"/>
                  <a:gd name="T24" fmla="*/ 2147483647 w 291"/>
                  <a:gd name="T25" fmla="*/ 2147483647 h 250"/>
                  <a:gd name="T26" fmla="*/ 2147483647 w 291"/>
                  <a:gd name="T27" fmla="*/ 2147483647 h 250"/>
                  <a:gd name="T28" fmla="*/ 2147483647 w 291"/>
                  <a:gd name="T29" fmla="*/ 2147483647 h 250"/>
                  <a:gd name="T30" fmla="*/ 2147483647 w 291"/>
                  <a:gd name="T31" fmla="*/ 2147483647 h 250"/>
                  <a:gd name="T32" fmla="*/ 2147483647 w 291"/>
                  <a:gd name="T33" fmla="*/ 2147483647 h 250"/>
                  <a:gd name="T34" fmla="*/ 2147483647 w 291"/>
                  <a:gd name="T35" fmla="*/ 2147483647 h 250"/>
                  <a:gd name="T36" fmla="*/ 2147483647 w 291"/>
                  <a:gd name="T37" fmla="*/ 2147483647 h 250"/>
                  <a:gd name="T38" fmla="*/ 2147483647 w 291"/>
                  <a:gd name="T39" fmla="*/ 2147483647 h 250"/>
                  <a:gd name="T40" fmla="*/ 2147483647 w 291"/>
                  <a:gd name="T41" fmla="*/ 2147483647 h 250"/>
                  <a:gd name="T42" fmla="*/ 2147483647 w 291"/>
                  <a:gd name="T43" fmla="*/ 0 h 250"/>
                  <a:gd name="T44" fmla="*/ 2147483647 w 291"/>
                  <a:gd name="T45" fmla="*/ 0 h 250"/>
                  <a:gd name="T46" fmla="*/ 2147483647 w 291"/>
                  <a:gd name="T47" fmla="*/ 2147483647 h 250"/>
                  <a:gd name="T48" fmla="*/ 2147483647 w 291"/>
                  <a:gd name="T49" fmla="*/ 2147483647 h 250"/>
                  <a:gd name="T50" fmla="*/ 2147483647 w 291"/>
                  <a:gd name="T51" fmla="*/ 2147483647 h 250"/>
                  <a:gd name="T52" fmla="*/ 2147483647 w 291"/>
                  <a:gd name="T53" fmla="*/ 2147483647 h 250"/>
                  <a:gd name="T54" fmla="*/ 2147483647 w 291"/>
                  <a:gd name="T55" fmla="*/ 2147483647 h 250"/>
                  <a:gd name="T56" fmla="*/ 2147483647 w 291"/>
                  <a:gd name="T57" fmla="*/ 2147483647 h 250"/>
                  <a:gd name="T58" fmla="*/ 2147483647 w 291"/>
                  <a:gd name="T59" fmla="*/ 2147483647 h 250"/>
                  <a:gd name="T60" fmla="*/ 2147483647 w 291"/>
                  <a:gd name="T61" fmla="*/ 2147483647 h 250"/>
                  <a:gd name="T62" fmla="*/ 2147483647 w 291"/>
                  <a:gd name="T63" fmla="*/ 2147483647 h 250"/>
                  <a:gd name="T64" fmla="*/ 2147483647 w 291"/>
                  <a:gd name="T65" fmla="*/ 2147483647 h 250"/>
                  <a:gd name="T66" fmla="*/ 2147483647 w 291"/>
                  <a:gd name="T67" fmla="*/ 2147483647 h 250"/>
                  <a:gd name="T68" fmla="*/ 2147483647 w 291"/>
                  <a:gd name="T69" fmla="*/ 2147483647 h 250"/>
                  <a:gd name="T70" fmla="*/ 2147483647 w 291"/>
                  <a:gd name="T71" fmla="*/ 2147483647 h 250"/>
                  <a:gd name="T72" fmla="*/ 2147483647 w 291"/>
                  <a:gd name="T73" fmla="*/ 2147483647 h 250"/>
                  <a:gd name="T74" fmla="*/ 2147483647 w 291"/>
                  <a:gd name="T75" fmla="*/ 2147483647 h 250"/>
                  <a:gd name="T76" fmla="*/ 2147483647 w 291"/>
                  <a:gd name="T77" fmla="*/ 2147483647 h 250"/>
                  <a:gd name="T78" fmla="*/ 2147483647 w 291"/>
                  <a:gd name="T79" fmla="*/ 2147483647 h 250"/>
                  <a:gd name="T80" fmla="*/ 2147483647 w 291"/>
                  <a:gd name="T81" fmla="*/ 2147483647 h 250"/>
                  <a:gd name="T82" fmla="*/ 2147483647 w 291"/>
                  <a:gd name="T83" fmla="*/ 2147483647 h 250"/>
                  <a:gd name="T84" fmla="*/ 2147483647 w 291"/>
                  <a:gd name="T85" fmla="*/ 2147483647 h 250"/>
                  <a:gd name="T86" fmla="*/ 2147483647 w 291"/>
                  <a:gd name="T87" fmla="*/ 2147483647 h 250"/>
                  <a:gd name="T88" fmla="*/ 2147483647 w 291"/>
                  <a:gd name="T89" fmla="*/ 2147483647 h 250"/>
                  <a:gd name="T90" fmla="*/ 2147483647 w 291"/>
                  <a:gd name="T91" fmla="*/ 2147483647 h 250"/>
                  <a:gd name="T92" fmla="*/ 2147483647 w 291"/>
                  <a:gd name="T93" fmla="*/ 2147483647 h 250"/>
                  <a:gd name="T94" fmla="*/ 2147483647 w 291"/>
                  <a:gd name="T95" fmla="*/ 2147483647 h 250"/>
                  <a:gd name="T96" fmla="*/ 2147483647 w 291"/>
                  <a:gd name="T97" fmla="*/ 2147483647 h 250"/>
                  <a:gd name="T98" fmla="*/ 2147483647 w 291"/>
                  <a:gd name="T99" fmla="*/ 2147483647 h 250"/>
                  <a:gd name="T100" fmla="*/ 2147483647 w 291"/>
                  <a:gd name="T101" fmla="*/ 2147483647 h 250"/>
                  <a:gd name="T102" fmla="*/ 2147483647 w 291"/>
                  <a:gd name="T103" fmla="*/ 2147483647 h 250"/>
                  <a:gd name="T104" fmla="*/ 2147483647 w 291"/>
                  <a:gd name="T105" fmla="*/ 2147483647 h 250"/>
                  <a:gd name="T106" fmla="*/ 2147483647 w 291"/>
                  <a:gd name="T107" fmla="*/ 2147483647 h 250"/>
                  <a:gd name="T108" fmla="*/ 2147483647 w 291"/>
                  <a:gd name="T109" fmla="*/ 2147483647 h 250"/>
                  <a:gd name="T110" fmla="*/ 2147483647 w 291"/>
                  <a:gd name="T111" fmla="*/ 2147483647 h 250"/>
                  <a:gd name="T112" fmla="*/ 2147483647 w 291"/>
                  <a:gd name="T113" fmla="*/ 2147483647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
                  <a:gd name="T172" fmla="*/ 0 h 250"/>
                  <a:gd name="T173" fmla="*/ 291 w 291"/>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 h="250">
                    <a:moveTo>
                      <a:pt x="9" y="235"/>
                    </a:moveTo>
                    <a:lnTo>
                      <a:pt x="12" y="215"/>
                    </a:lnTo>
                    <a:lnTo>
                      <a:pt x="0" y="202"/>
                    </a:lnTo>
                    <a:lnTo>
                      <a:pt x="20" y="181"/>
                    </a:lnTo>
                    <a:lnTo>
                      <a:pt x="20" y="163"/>
                    </a:lnTo>
                    <a:lnTo>
                      <a:pt x="10" y="116"/>
                    </a:lnTo>
                    <a:lnTo>
                      <a:pt x="50" y="114"/>
                    </a:lnTo>
                    <a:lnTo>
                      <a:pt x="48" y="106"/>
                    </a:lnTo>
                    <a:lnTo>
                      <a:pt x="64" y="99"/>
                    </a:lnTo>
                    <a:lnTo>
                      <a:pt x="78" y="104"/>
                    </a:lnTo>
                    <a:lnTo>
                      <a:pt x="73" y="93"/>
                    </a:lnTo>
                    <a:lnTo>
                      <a:pt x="78" y="81"/>
                    </a:lnTo>
                    <a:lnTo>
                      <a:pt x="80" y="63"/>
                    </a:lnTo>
                    <a:lnTo>
                      <a:pt x="104" y="54"/>
                    </a:lnTo>
                    <a:lnTo>
                      <a:pt x="108" y="44"/>
                    </a:lnTo>
                    <a:lnTo>
                      <a:pt x="99" y="42"/>
                    </a:lnTo>
                    <a:lnTo>
                      <a:pt x="99" y="33"/>
                    </a:lnTo>
                    <a:lnTo>
                      <a:pt x="107" y="27"/>
                    </a:lnTo>
                    <a:lnTo>
                      <a:pt x="107" y="26"/>
                    </a:lnTo>
                    <a:lnTo>
                      <a:pt x="119" y="19"/>
                    </a:lnTo>
                    <a:lnTo>
                      <a:pt x="133" y="21"/>
                    </a:lnTo>
                    <a:lnTo>
                      <a:pt x="145" y="3"/>
                    </a:lnTo>
                    <a:lnTo>
                      <a:pt x="155" y="0"/>
                    </a:lnTo>
                    <a:lnTo>
                      <a:pt x="185" y="7"/>
                    </a:lnTo>
                    <a:lnTo>
                      <a:pt x="191" y="13"/>
                    </a:lnTo>
                    <a:lnTo>
                      <a:pt x="190" y="23"/>
                    </a:lnTo>
                    <a:lnTo>
                      <a:pt x="219" y="15"/>
                    </a:lnTo>
                    <a:lnTo>
                      <a:pt x="236" y="30"/>
                    </a:lnTo>
                    <a:lnTo>
                      <a:pt x="239" y="52"/>
                    </a:lnTo>
                    <a:lnTo>
                      <a:pt x="234" y="72"/>
                    </a:lnTo>
                    <a:lnTo>
                      <a:pt x="261" y="111"/>
                    </a:lnTo>
                    <a:lnTo>
                      <a:pt x="264" y="124"/>
                    </a:lnTo>
                    <a:lnTo>
                      <a:pt x="277" y="122"/>
                    </a:lnTo>
                    <a:lnTo>
                      <a:pt x="291" y="134"/>
                    </a:lnTo>
                    <a:lnTo>
                      <a:pt x="291" y="142"/>
                    </a:lnTo>
                    <a:lnTo>
                      <a:pt x="275" y="156"/>
                    </a:lnTo>
                    <a:lnTo>
                      <a:pt x="255" y="150"/>
                    </a:lnTo>
                    <a:lnTo>
                      <a:pt x="246" y="157"/>
                    </a:lnTo>
                    <a:lnTo>
                      <a:pt x="262" y="207"/>
                    </a:lnTo>
                    <a:lnTo>
                      <a:pt x="238" y="211"/>
                    </a:lnTo>
                    <a:lnTo>
                      <a:pt x="228" y="222"/>
                    </a:lnTo>
                    <a:lnTo>
                      <a:pt x="227" y="244"/>
                    </a:lnTo>
                    <a:lnTo>
                      <a:pt x="220" y="250"/>
                    </a:lnTo>
                    <a:lnTo>
                      <a:pt x="213" y="244"/>
                    </a:lnTo>
                    <a:lnTo>
                      <a:pt x="191" y="248"/>
                    </a:lnTo>
                    <a:lnTo>
                      <a:pt x="178" y="235"/>
                    </a:lnTo>
                    <a:lnTo>
                      <a:pt x="169" y="245"/>
                    </a:lnTo>
                    <a:lnTo>
                      <a:pt x="150" y="235"/>
                    </a:lnTo>
                    <a:lnTo>
                      <a:pt x="135" y="244"/>
                    </a:lnTo>
                    <a:lnTo>
                      <a:pt x="130" y="236"/>
                    </a:lnTo>
                    <a:lnTo>
                      <a:pt x="121" y="237"/>
                    </a:lnTo>
                    <a:lnTo>
                      <a:pt x="113" y="227"/>
                    </a:lnTo>
                    <a:lnTo>
                      <a:pt x="79" y="216"/>
                    </a:lnTo>
                    <a:lnTo>
                      <a:pt x="64" y="217"/>
                    </a:lnTo>
                    <a:lnTo>
                      <a:pt x="38" y="220"/>
                    </a:lnTo>
                    <a:lnTo>
                      <a:pt x="29" y="228"/>
                    </a:lnTo>
                    <a:lnTo>
                      <a:pt x="9" y="235"/>
                    </a:lnTo>
                    <a:close/>
                  </a:path>
                </a:pathLst>
              </a:custGeom>
              <a:solidFill>
                <a:srgbClr val="EA9024"/>
              </a:solidFill>
              <a:ln w="12700">
                <a:solidFill>
                  <a:schemeClr val="bg1"/>
                </a:solidFill>
                <a:round/>
                <a:headEnd/>
                <a:tailEnd/>
              </a:ln>
            </p:spPr>
            <p:txBody>
              <a:bodyPr/>
              <a:lstStyle/>
              <a:p>
                <a:endParaRPr lang="en-GB"/>
              </a:p>
            </p:txBody>
          </p:sp>
          <p:sp>
            <p:nvSpPr>
              <p:cNvPr id="35857" name="Freeform 11"/>
              <p:cNvSpPr>
                <a:spLocks noChangeAspect="1"/>
              </p:cNvSpPr>
              <p:nvPr/>
            </p:nvSpPr>
            <p:spPr bwMode="auto">
              <a:xfrm>
                <a:off x="9163692" y="5153288"/>
                <a:ext cx="222344" cy="274561"/>
              </a:xfrm>
              <a:custGeom>
                <a:avLst/>
                <a:gdLst>
                  <a:gd name="T0" fmla="*/ 2147483647 w 218"/>
                  <a:gd name="T1" fmla="*/ 2147483647 h 271"/>
                  <a:gd name="T2" fmla="*/ 2147483647 w 218"/>
                  <a:gd name="T3" fmla="*/ 2147483647 h 271"/>
                  <a:gd name="T4" fmla="*/ 2147483647 w 218"/>
                  <a:gd name="T5" fmla="*/ 2147483647 h 271"/>
                  <a:gd name="T6" fmla="*/ 2147483647 w 218"/>
                  <a:gd name="T7" fmla="*/ 2147483647 h 271"/>
                  <a:gd name="T8" fmla="*/ 2147483647 w 218"/>
                  <a:gd name="T9" fmla="*/ 2147483647 h 271"/>
                  <a:gd name="T10" fmla="*/ 2147483647 w 218"/>
                  <a:gd name="T11" fmla="*/ 2147483647 h 271"/>
                  <a:gd name="T12" fmla="*/ 2147483647 w 218"/>
                  <a:gd name="T13" fmla="*/ 2147483647 h 271"/>
                  <a:gd name="T14" fmla="*/ 2147483647 w 218"/>
                  <a:gd name="T15" fmla="*/ 2147483647 h 271"/>
                  <a:gd name="T16" fmla="*/ 2147483647 w 218"/>
                  <a:gd name="T17" fmla="*/ 2147483647 h 271"/>
                  <a:gd name="T18" fmla="*/ 2147483647 w 218"/>
                  <a:gd name="T19" fmla="*/ 2147483647 h 271"/>
                  <a:gd name="T20" fmla="*/ 2147483647 w 218"/>
                  <a:gd name="T21" fmla="*/ 2147483647 h 271"/>
                  <a:gd name="T22" fmla="*/ 2147483647 w 218"/>
                  <a:gd name="T23" fmla="*/ 2147483647 h 271"/>
                  <a:gd name="T24" fmla="*/ 2147483647 w 218"/>
                  <a:gd name="T25" fmla="*/ 2147483647 h 271"/>
                  <a:gd name="T26" fmla="*/ 2147483647 w 218"/>
                  <a:gd name="T27" fmla="*/ 2147483647 h 271"/>
                  <a:gd name="T28" fmla="*/ 2147483647 w 218"/>
                  <a:gd name="T29" fmla="*/ 2147483647 h 271"/>
                  <a:gd name="T30" fmla="*/ 2147483647 w 218"/>
                  <a:gd name="T31" fmla="*/ 2147483647 h 271"/>
                  <a:gd name="T32" fmla="*/ 2147483647 w 218"/>
                  <a:gd name="T33" fmla="*/ 2147483647 h 271"/>
                  <a:gd name="T34" fmla="*/ 2147483647 w 218"/>
                  <a:gd name="T35" fmla="*/ 2147483647 h 271"/>
                  <a:gd name="T36" fmla="*/ 2147483647 w 218"/>
                  <a:gd name="T37" fmla="*/ 2147483647 h 271"/>
                  <a:gd name="T38" fmla="*/ 2147483647 w 218"/>
                  <a:gd name="T39" fmla="*/ 2147483647 h 271"/>
                  <a:gd name="T40" fmla="*/ 2147483647 w 218"/>
                  <a:gd name="T41" fmla="*/ 2147483647 h 271"/>
                  <a:gd name="T42" fmla="*/ 2147483647 w 218"/>
                  <a:gd name="T43" fmla="*/ 2147483647 h 271"/>
                  <a:gd name="T44" fmla="*/ 2147483647 w 218"/>
                  <a:gd name="T45" fmla="*/ 2147483647 h 271"/>
                  <a:gd name="T46" fmla="*/ 2147483647 w 218"/>
                  <a:gd name="T47" fmla="*/ 2147483647 h 271"/>
                  <a:gd name="T48" fmla="*/ 2147483647 w 218"/>
                  <a:gd name="T49" fmla="*/ 2147483647 h 271"/>
                  <a:gd name="T50" fmla="*/ 2147483647 w 218"/>
                  <a:gd name="T51" fmla="*/ 2147483647 h 271"/>
                  <a:gd name="T52" fmla="*/ 2147483647 w 218"/>
                  <a:gd name="T53" fmla="*/ 2147483647 h 271"/>
                  <a:gd name="T54" fmla="*/ 2147483647 w 218"/>
                  <a:gd name="T55" fmla="*/ 2147483647 h 271"/>
                  <a:gd name="T56" fmla="*/ 0 w 218"/>
                  <a:gd name="T57" fmla="*/ 2147483647 h 271"/>
                  <a:gd name="T58" fmla="*/ 0 w 218"/>
                  <a:gd name="T59" fmla="*/ 2147483647 h 271"/>
                  <a:gd name="T60" fmla="*/ 2147483647 w 218"/>
                  <a:gd name="T61" fmla="*/ 2147483647 h 271"/>
                  <a:gd name="T62" fmla="*/ 2147483647 w 218"/>
                  <a:gd name="T63" fmla="*/ 2147483647 h 271"/>
                  <a:gd name="T64" fmla="*/ 2147483647 w 218"/>
                  <a:gd name="T65" fmla="*/ 2147483647 h 271"/>
                  <a:gd name="T66" fmla="*/ 2147483647 w 218"/>
                  <a:gd name="T67" fmla="*/ 2147483647 h 2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8"/>
                  <a:gd name="T103" fmla="*/ 0 h 271"/>
                  <a:gd name="T104" fmla="*/ 218 w 218"/>
                  <a:gd name="T105" fmla="*/ 271 h 2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8" h="271">
                    <a:moveTo>
                      <a:pt x="50" y="139"/>
                    </a:moveTo>
                    <a:lnTo>
                      <a:pt x="59" y="139"/>
                    </a:lnTo>
                    <a:lnTo>
                      <a:pt x="62" y="144"/>
                    </a:lnTo>
                    <a:lnTo>
                      <a:pt x="71" y="148"/>
                    </a:lnTo>
                    <a:lnTo>
                      <a:pt x="82" y="143"/>
                    </a:lnTo>
                    <a:lnTo>
                      <a:pt x="87" y="134"/>
                    </a:lnTo>
                    <a:lnTo>
                      <a:pt x="99" y="133"/>
                    </a:lnTo>
                    <a:lnTo>
                      <a:pt x="105" y="133"/>
                    </a:lnTo>
                    <a:lnTo>
                      <a:pt x="129" y="159"/>
                    </a:lnTo>
                    <a:lnTo>
                      <a:pt x="133" y="171"/>
                    </a:lnTo>
                    <a:lnTo>
                      <a:pt x="135" y="197"/>
                    </a:lnTo>
                    <a:lnTo>
                      <a:pt x="144" y="206"/>
                    </a:lnTo>
                    <a:lnTo>
                      <a:pt x="149" y="206"/>
                    </a:lnTo>
                    <a:lnTo>
                      <a:pt x="159" y="220"/>
                    </a:lnTo>
                    <a:lnTo>
                      <a:pt x="159" y="229"/>
                    </a:lnTo>
                    <a:lnTo>
                      <a:pt x="157" y="254"/>
                    </a:lnTo>
                    <a:lnTo>
                      <a:pt x="150" y="262"/>
                    </a:lnTo>
                    <a:lnTo>
                      <a:pt x="154" y="266"/>
                    </a:lnTo>
                    <a:lnTo>
                      <a:pt x="171" y="271"/>
                    </a:lnTo>
                    <a:lnTo>
                      <a:pt x="175" y="270"/>
                    </a:lnTo>
                    <a:lnTo>
                      <a:pt x="175" y="261"/>
                    </a:lnTo>
                    <a:lnTo>
                      <a:pt x="184" y="256"/>
                    </a:lnTo>
                    <a:lnTo>
                      <a:pt x="195" y="254"/>
                    </a:lnTo>
                    <a:lnTo>
                      <a:pt x="204" y="259"/>
                    </a:lnTo>
                    <a:lnTo>
                      <a:pt x="218" y="249"/>
                    </a:lnTo>
                    <a:lnTo>
                      <a:pt x="218" y="230"/>
                    </a:lnTo>
                    <a:lnTo>
                      <a:pt x="208" y="201"/>
                    </a:lnTo>
                    <a:lnTo>
                      <a:pt x="195" y="191"/>
                    </a:lnTo>
                    <a:lnTo>
                      <a:pt x="191" y="191"/>
                    </a:lnTo>
                    <a:lnTo>
                      <a:pt x="188" y="183"/>
                    </a:lnTo>
                    <a:lnTo>
                      <a:pt x="183" y="167"/>
                    </a:lnTo>
                    <a:lnTo>
                      <a:pt x="171" y="160"/>
                    </a:lnTo>
                    <a:lnTo>
                      <a:pt x="148" y="133"/>
                    </a:lnTo>
                    <a:lnTo>
                      <a:pt x="145" y="125"/>
                    </a:lnTo>
                    <a:lnTo>
                      <a:pt x="112" y="104"/>
                    </a:lnTo>
                    <a:lnTo>
                      <a:pt x="115" y="92"/>
                    </a:lnTo>
                    <a:lnTo>
                      <a:pt x="129" y="92"/>
                    </a:lnTo>
                    <a:lnTo>
                      <a:pt x="137" y="84"/>
                    </a:lnTo>
                    <a:lnTo>
                      <a:pt x="138" y="79"/>
                    </a:lnTo>
                    <a:lnTo>
                      <a:pt x="124" y="59"/>
                    </a:lnTo>
                    <a:lnTo>
                      <a:pt x="119" y="52"/>
                    </a:lnTo>
                    <a:lnTo>
                      <a:pt x="89" y="53"/>
                    </a:lnTo>
                    <a:lnTo>
                      <a:pt x="80" y="44"/>
                    </a:lnTo>
                    <a:lnTo>
                      <a:pt x="81" y="33"/>
                    </a:lnTo>
                    <a:lnTo>
                      <a:pt x="78" y="28"/>
                    </a:lnTo>
                    <a:lnTo>
                      <a:pt x="60" y="4"/>
                    </a:lnTo>
                    <a:lnTo>
                      <a:pt x="45" y="0"/>
                    </a:lnTo>
                    <a:lnTo>
                      <a:pt x="41" y="5"/>
                    </a:lnTo>
                    <a:lnTo>
                      <a:pt x="41" y="21"/>
                    </a:lnTo>
                    <a:lnTo>
                      <a:pt x="45" y="30"/>
                    </a:lnTo>
                    <a:lnTo>
                      <a:pt x="42" y="40"/>
                    </a:lnTo>
                    <a:lnTo>
                      <a:pt x="31" y="42"/>
                    </a:lnTo>
                    <a:lnTo>
                      <a:pt x="28" y="28"/>
                    </a:lnTo>
                    <a:lnTo>
                      <a:pt x="24" y="34"/>
                    </a:lnTo>
                    <a:lnTo>
                      <a:pt x="10" y="44"/>
                    </a:lnTo>
                    <a:lnTo>
                      <a:pt x="11" y="52"/>
                    </a:lnTo>
                    <a:lnTo>
                      <a:pt x="3" y="53"/>
                    </a:lnTo>
                    <a:lnTo>
                      <a:pt x="0" y="59"/>
                    </a:lnTo>
                    <a:lnTo>
                      <a:pt x="0" y="65"/>
                    </a:lnTo>
                    <a:lnTo>
                      <a:pt x="3" y="65"/>
                    </a:lnTo>
                    <a:lnTo>
                      <a:pt x="9" y="72"/>
                    </a:lnTo>
                    <a:lnTo>
                      <a:pt x="10" y="88"/>
                    </a:lnTo>
                    <a:lnTo>
                      <a:pt x="10" y="91"/>
                    </a:lnTo>
                    <a:lnTo>
                      <a:pt x="28" y="94"/>
                    </a:lnTo>
                    <a:lnTo>
                      <a:pt x="27" y="121"/>
                    </a:lnTo>
                    <a:lnTo>
                      <a:pt x="20" y="149"/>
                    </a:lnTo>
                    <a:lnTo>
                      <a:pt x="22" y="159"/>
                    </a:lnTo>
                    <a:lnTo>
                      <a:pt x="50" y="139"/>
                    </a:lnTo>
                    <a:close/>
                  </a:path>
                </a:pathLst>
              </a:custGeom>
              <a:solidFill>
                <a:srgbClr val="DDDDDD"/>
              </a:solidFill>
              <a:ln w="12700">
                <a:solidFill>
                  <a:schemeClr val="bg1"/>
                </a:solidFill>
                <a:round/>
                <a:headEnd/>
                <a:tailEnd/>
              </a:ln>
            </p:spPr>
            <p:txBody>
              <a:bodyPr/>
              <a:lstStyle/>
              <a:p>
                <a:endParaRPr lang="en-GB"/>
              </a:p>
            </p:txBody>
          </p:sp>
          <p:sp>
            <p:nvSpPr>
              <p:cNvPr id="35858" name="Freeform 12"/>
              <p:cNvSpPr>
                <a:spLocks noChangeAspect="1"/>
              </p:cNvSpPr>
              <p:nvPr/>
            </p:nvSpPr>
            <p:spPr bwMode="auto">
              <a:xfrm>
                <a:off x="6491205" y="5695767"/>
                <a:ext cx="579838" cy="569049"/>
              </a:xfrm>
              <a:custGeom>
                <a:avLst/>
                <a:gdLst>
                  <a:gd name="T0" fmla="*/ 2147483647 w 576"/>
                  <a:gd name="T1" fmla="*/ 2147483647 h 561"/>
                  <a:gd name="T2" fmla="*/ 2147483647 w 576"/>
                  <a:gd name="T3" fmla="*/ 2147483647 h 561"/>
                  <a:gd name="T4" fmla="*/ 2147483647 w 576"/>
                  <a:gd name="T5" fmla="*/ 2147483647 h 561"/>
                  <a:gd name="T6" fmla="*/ 2147483647 w 576"/>
                  <a:gd name="T7" fmla="*/ 2147483647 h 561"/>
                  <a:gd name="T8" fmla="*/ 2147483647 w 576"/>
                  <a:gd name="T9" fmla="*/ 2147483647 h 561"/>
                  <a:gd name="T10" fmla="*/ 2147483647 w 576"/>
                  <a:gd name="T11" fmla="*/ 2147483647 h 561"/>
                  <a:gd name="T12" fmla="*/ 2147483647 w 576"/>
                  <a:gd name="T13" fmla="*/ 0 h 561"/>
                  <a:gd name="T14" fmla="*/ 2147483647 w 576"/>
                  <a:gd name="T15" fmla="*/ 2147483647 h 561"/>
                  <a:gd name="T16" fmla="*/ 2147483647 w 576"/>
                  <a:gd name="T17" fmla="*/ 0 h 561"/>
                  <a:gd name="T18" fmla="*/ 2147483647 w 576"/>
                  <a:gd name="T19" fmla="*/ 0 h 561"/>
                  <a:gd name="T20" fmla="*/ 2147483647 w 576"/>
                  <a:gd name="T21" fmla="*/ 2147483647 h 561"/>
                  <a:gd name="T22" fmla="*/ 2147483647 w 576"/>
                  <a:gd name="T23" fmla="*/ 2147483647 h 561"/>
                  <a:gd name="T24" fmla="*/ 2147483647 w 576"/>
                  <a:gd name="T25" fmla="*/ 2147483647 h 561"/>
                  <a:gd name="T26" fmla="*/ 2147483647 w 576"/>
                  <a:gd name="T27" fmla="*/ 2147483647 h 561"/>
                  <a:gd name="T28" fmla="*/ 2147483647 w 576"/>
                  <a:gd name="T29" fmla="*/ 2147483647 h 561"/>
                  <a:gd name="T30" fmla="*/ 2147483647 w 576"/>
                  <a:gd name="T31" fmla="*/ 2147483647 h 561"/>
                  <a:gd name="T32" fmla="*/ 2147483647 w 576"/>
                  <a:gd name="T33" fmla="*/ 0 h 561"/>
                  <a:gd name="T34" fmla="*/ 2147483647 w 576"/>
                  <a:gd name="T35" fmla="*/ 2147483647 h 561"/>
                  <a:gd name="T36" fmla="*/ 2147483647 w 576"/>
                  <a:gd name="T37" fmla="*/ 2147483647 h 561"/>
                  <a:gd name="T38" fmla="*/ 2147483647 w 576"/>
                  <a:gd name="T39" fmla="*/ 2147483647 h 561"/>
                  <a:gd name="T40" fmla="*/ 2147483647 w 576"/>
                  <a:gd name="T41" fmla="*/ 2147483647 h 561"/>
                  <a:gd name="T42" fmla="*/ 2147483647 w 576"/>
                  <a:gd name="T43" fmla="*/ 2147483647 h 561"/>
                  <a:gd name="T44" fmla="*/ 2147483647 w 576"/>
                  <a:gd name="T45" fmla="*/ 2147483647 h 561"/>
                  <a:gd name="T46" fmla="*/ 2147483647 w 576"/>
                  <a:gd name="T47" fmla="*/ 2147483647 h 561"/>
                  <a:gd name="T48" fmla="*/ 2147483647 w 576"/>
                  <a:gd name="T49" fmla="*/ 2147483647 h 561"/>
                  <a:gd name="T50" fmla="*/ 2147483647 w 576"/>
                  <a:gd name="T51" fmla="*/ 2147483647 h 561"/>
                  <a:gd name="T52" fmla="*/ 2147483647 w 576"/>
                  <a:gd name="T53" fmla="*/ 2147483647 h 561"/>
                  <a:gd name="T54" fmla="*/ 0 w 576"/>
                  <a:gd name="T55" fmla="*/ 2147483647 h 561"/>
                  <a:gd name="T56" fmla="*/ 2147483647 w 576"/>
                  <a:gd name="T57" fmla="*/ 2147483647 h 561"/>
                  <a:gd name="T58" fmla="*/ 2147483647 w 576"/>
                  <a:gd name="T59" fmla="*/ 2147483647 h 561"/>
                  <a:gd name="T60" fmla="*/ 2147483647 w 576"/>
                  <a:gd name="T61" fmla="*/ 2147483647 h 561"/>
                  <a:gd name="T62" fmla="*/ 2147483647 w 576"/>
                  <a:gd name="T63" fmla="*/ 2147483647 h 561"/>
                  <a:gd name="T64" fmla="*/ 2147483647 w 576"/>
                  <a:gd name="T65" fmla="*/ 2147483647 h 561"/>
                  <a:gd name="T66" fmla="*/ 2147483647 w 576"/>
                  <a:gd name="T67" fmla="*/ 2147483647 h 561"/>
                  <a:gd name="T68" fmla="*/ 2147483647 w 576"/>
                  <a:gd name="T69" fmla="*/ 2147483647 h 561"/>
                  <a:gd name="T70" fmla="*/ 2147483647 w 576"/>
                  <a:gd name="T71" fmla="*/ 2147483647 h 561"/>
                  <a:gd name="T72" fmla="*/ 2147483647 w 576"/>
                  <a:gd name="T73" fmla="*/ 2147483647 h 561"/>
                  <a:gd name="T74" fmla="*/ 2147483647 w 576"/>
                  <a:gd name="T75" fmla="*/ 2147483647 h 561"/>
                  <a:gd name="T76" fmla="*/ 2147483647 w 576"/>
                  <a:gd name="T77" fmla="*/ 2147483647 h 561"/>
                  <a:gd name="T78" fmla="*/ 2147483647 w 576"/>
                  <a:gd name="T79" fmla="*/ 2147483647 h 561"/>
                  <a:gd name="T80" fmla="*/ 2147483647 w 576"/>
                  <a:gd name="T81" fmla="*/ 2147483647 h 561"/>
                  <a:gd name="T82" fmla="*/ 2147483647 w 576"/>
                  <a:gd name="T83" fmla="*/ 2147483647 h 561"/>
                  <a:gd name="T84" fmla="*/ 2147483647 w 576"/>
                  <a:gd name="T85" fmla="*/ 2147483647 h 561"/>
                  <a:gd name="T86" fmla="*/ 2147483647 w 576"/>
                  <a:gd name="T87" fmla="*/ 2147483647 h 561"/>
                  <a:gd name="T88" fmla="*/ 2147483647 w 576"/>
                  <a:gd name="T89" fmla="*/ 2147483647 h 561"/>
                  <a:gd name="T90" fmla="*/ 2147483647 w 576"/>
                  <a:gd name="T91" fmla="*/ 2147483647 h 561"/>
                  <a:gd name="T92" fmla="*/ 2147483647 w 576"/>
                  <a:gd name="T93" fmla="*/ 2147483647 h 561"/>
                  <a:gd name="T94" fmla="*/ 2147483647 w 576"/>
                  <a:gd name="T95" fmla="*/ 2147483647 h 561"/>
                  <a:gd name="T96" fmla="*/ 2147483647 w 576"/>
                  <a:gd name="T97" fmla="*/ 2147483647 h 561"/>
                  <a:gd name="T98" fmla="*/ 2147483647 w 576"/>
                  <a:gd name="T99" fmla="*/ 2147483647 h 561"/>
                  <a:gd name="T100" fmla="*/ 2147483647 w 576"/>
                  <a:gd name="T101" fmla="*/ 2147483647 h 561"/>
                  <a:gd name="T102" fmla="*/ 2147483647 w 576"/>
                  <a:gd name="T103" fmla="*/ 2147483647 h 561"/>
                  <a:gd name="T104" fmla="*/ 2147483647 w 576"/>
                  <a:gd name="T105" fmla="*/ 2147483647 h 561"/>
                  <a:gd name="T106" fmla="*/ 2147483647 w 576"/>
                  <a:gd name="T107" fmla="*/ 2147483647 h 561"/>
                  <a:gd name="T108" fmla="*/ 2147483647 w 576"/>
                  <a:gd name="T109" fmla="*/ 2147483647 h 561"/>
                  <a:gd name="T110" fmla="*/ 2147483647 w 576"/>
                  <a:gd name="T111" fmla="*/ 2147483647 h 561"/>
                  <a:gd name="T112" fmla="*/ 2147483647 w 576"/>
                  <a:gd name="T113" fmla="*/ 2147483647 h 561"/>
                  <a:gd name="T114" fmla="*/ 2147483647 w 576"/>
                  <a:gd name="T115" fmla="*/ 2147483647 h 561"/>
                  <a:gd name="T116" fmla="*/ 2147483647 w 576"/>
                  <a:gd name="T117" fmla="*/ 2147483647 h 561"/>
                  <a:gd name="T118" fmla="*/ 2147483647 w 576"/>
                  <a:gd name="T119" fmla="*/ 2147483647 h 561"/>
                  <a:gd name="T120" fmla="*/ 2147483647 w 576"/>
                  <a:gd name="T121" fmla="*/ 2147483647 h 561"/>
                  <a:gd name="T122" fmla="*/ 2147483647 w 576"/>
                  <a:gd name="T123" fmla="*/ 2147483647 h 561"/>
                  <a:gd name="T124" fmla="*/ 2147483647 w 576"/>
                  <a:gd name="T125" fmla="*/ 2147483647 h 5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6"/>
                  <a:gd name="T190" fmla="*/ 0 h 561"/>
                  <a:gd name="T191" fmla="*/ 576 w 576"/>
                  <a:gd name="T192" fmla="*/ 561 h 5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6" h="561">
                    <a:moveTo>
                      <a:pt x="553" y="121"/>
                    </a:moveTo>
                    <a:lnTo>
                      <a:pt x="552" y="113"/>
                    </a:lnTo>
                    <a:lnTo>
                      <a:pt x="576" y="92"/>
                    </a:lnTo>
                    <a:lnTo>
                      <a:pt x="565" y="86"/>
                    </a:lnTo>
                    <a:lnTo>
                      <a:pt x="562" y="78"/>
                    </a:lnTo>
                    <a:lnTo>
                      <a:pt x="565" y="49"/>
                    </a:lnTo>
                    <a:lnTo>
                      <a:pt x="562" y="50"/>
                    </a:lnTo>
                    <a:lnTo>
                      <a:pt x="526" y="19"/>
                    </a:lnTo>
                    <a:lnTo>
                      <a:pt x="518" y="25"/>
                    </a:lnTo>
                    <a:lnTo>
                      <a:pt x="498" y="22"/>
                    </a:lnTo>
                    <a:lnTo>
                      <a:pt x="491" y="29"/>
                    </a:lnTo>
                    <a:lnTo>
                      <a:pt x="478" y="23"/>
                    </a:lnTo>
                    <a:lnTo>
                      <a:pt x="462" y="2"/>
                    </a:lnTo>
                    <a:lnTo>
                      <a:pt x="446" y="2"/>
                    </a:lnTo>
                    <a:lnTo>
                      <a:pt x="442" y="9"/>
                    </a:lnTo>
                    <a:lnTo>
                      <a:pt x="435" y="5"/>
                    </a:lnTo>
                    <a:lnTo>
                      <a:pt x="432" y="9"/>
                    </a:lnTo>
                    <a:lnTo>
                      <a:pt x="424" y="0"/>
                    </a:lnTo>
                    <a:lnTo>
                      <a:pt x="403" y="5"/>
                    </a:lnTo>
                    <a:lnTo>
                      <a:pt x="392" y="1"/>
                    </a:lnTo>
                    <a:lnTo>
                      <a:pt x="391" y="9"/>
                    </a:lnTo>
                    <a:lnTo>
                      <a:pt x="380" y="10"/>
                    </a:lnTo>
                    <a:lnTo>
                      <a:pt x="372" y="6"/>
                    </a:lnTo>
                    <a:lnTo>
                      <a:pt x="335" y="18"/>
                    </a:lnTo>
                    <a:lnTo>
                      <a:pt x="321" y="12"/>
                    </a:lnTo>
                    <a:lnTo>
                      <a:pt x="313" y="18"/>
                    </a:lnTo>
                    <a:lnTo>
                      <a:pt x="312" y="27"/>
                    </a:lnTo>
                    <a:lnTo>
                      <a:pt x="307" y="29"/>
                    </a:lnTo>
                    <a:lnTo>
                      <a:pt x="280" y="29"/>
                    </a:lnTo>
                    <a:lnTo>
                      <a:pt x="260" y="20"/>
                    </a:lnTo>
                    <a:lnTo>
                      <a:pt x="255" y="25"/>
                    </a:lnTo>
                    <a:lnTo>
                      <a:pt x="251" y="23"/>
                    </a:lnTo>
                    <a:lnTo>
                      <a:pt x="234" y="3"/>
                    </a:lnTo>
                    <a:lnTo>
                      <a:pt x="219" y="2"/>
                    </a:lnTo>
                    <a:lnTo>
                      <a:pt x="200" y="23"/>
                    </a:lnTo>
                    <a:lnTo>
                      <a:pt x="199" y="46"/>
                    </a:lnTo>
                    <a:lnTo>
                      <a:pt x="192" y="47"/>
                    </a:lnTo>
                    <a:lnTo>
                      <a:pt x="190" y="67"/>
                    </a:lnTo>
                    <a:lnTo>
                      <a:pt x="173" y="100"/>
                    </a:lnTo>
                    <a:lnTo>
                      <a:pt x="164" y="179"/>
                    </a:lnTo>
                    <a:lnTo>
                      <a:pt x="135" y="201"/>
                    </a:lnTo>
                    <a:lnTo>
                      <a:pt x="122" y="221"/>
                    </a:lnTo>
                    <a:lnTo>
                      <a:pt x="119" y="233"/>
                    </a:lnTo>
                    <a:lnTo>
                      <a:pt x="116" y="256"/>
                    </a:lnTo>
                    <a:lnTo>
                      <a:pt x="108" y="277"/>
                    </a:lnTo>
                    <a:lnTo>
                      <a:pt x="79" y="300"/>
                    </a:lnTo>
                    <a:lnTo>
                      <a:pt x="68" y="303"/>
                    </a:lnTo>
                    <a:lnTo>
                      <a:pt x="61" y="302"/>
                    </a:lnTo>
                    <a:lnTo>
                      <a:pt x="60" y="290"/>
                    </a:lnTo>
                    <a:lnTo>
                      <a:pt x="44" y="293"/>
                    </a:lnTo>
                    <a:lnTo>
                      <a:pt x="36" y="303"/>
                    </a:lnTo>
                    <a:lnTo>
                      <a:pt x="30" y="304"/>
                    </a:lnTo>
                    <a:lnTo>
                      <a:pt x="21" y="300"/>
                    </a:lnTo>
                    <a:lnTo>
                      <a:pt x="9" y="309"/>
                    </a:lnTo>
                    <a:lnTo>
                      <a:pt x="5" y="332"/>
                    </a:lnTo>
                    <a:lnTo>
                      <a:pt x="0" y="334"/>
                    </a:lnTo>
                    <a:lnTo>
                      <a:pt x="0" y="347"/>
                    </a:lnTo>
                    <a:lnTo>
                      <a:pt x="30" y="334"/>
                    </a:lnTo>
                    <a:lnTo>
                      <a:pt x="52" y="334"/>
                    </a:lnTo>
                    <a:lnTo>
                      <a:pt x="74" y="333"/>
                    </a:lnTo>
                    <a:lnTo>
                      <a:pt x="96" y="333"/>
                    </a:lnTo>
                    <a:lnTo>
                      <a:pt x="120" y="333"/>
                    </a:lnTo>
                    <a:lnTo>
                      <a:pt x="130" y="342"/>
                    </a:lnTo>
                    <a:lnTo>
                      <a:pt x="140" y="379"/>
                    </a:lnTo>
                    <a:lnTo>
                      <a:pt x="159" y="401"/>
                    </a:lnTo>
                    <a:lnTo>
                      <a:pt x="165" y="403"/>
                    </a:lnTo>
                    <a:lnTo>
                      <a:pt x="192" y="398"/>
                    </a:lnTo>
                    <a:lnTo>
                      <a:pt x="212" y="399"/>
                    </a:lnTo>
                    <a:lnTo>
                      <a:pt x="219" y="369"/>
                    </a:lnTo>
                    <a:lnTo>
                      <a:pt x="256" y="365"/>
                    </a:lnTo>
                    <a:lnTo>
                      <a:pt x="256" y="378"/>
                    </a:lnTo>
                    <a:lnTo>
                      <a:pt x="283" y="378"/>
                    </a:lnTo>
                    <a:lnTo>
                      <a:pt x="286" y="384"/>
                    </a:lnTo>
                    <a:lnTo>
                      <a:pt x="290" y="427"/>
                    </a:lnTo>
                    <a:lnTo>
                      <a:pt x="287" y="443"/>
                    </a:lnTo>
                    <a:lnTo>
                      <a:pt x="296" y="478"/>
                    </a:lnTo>
                    <a:lnTo>
                      <a:pt x="293" y="494"/>
                    </a:lnTo>
                    <a:lnTo>
                      <a:pt x="302" y="500"/>
                    </a:lnTo>
                    <a:lnTo>
                      <a:pt x="308" y="491"/>
                    </a:lnTo>
                    <a:lnTo>
                      <a:pt x="327" y="490"/>
                    </a:lnTo>
                    <a:lnTo>
                      <a:pt x="348" y="490"/>
                    </a:lnTo>
                    <a:lnTo>
                      <a:pt x="355" y="486"/>
                    </a:lnTo>
                    <a:lnTo>
                      <a:pt x="364" y="484"/>
                    </a:lnTo>
                    <a:lnTo>
                      <a:pt x="370" y="500"/>
                    </a:lnTo>
                    <a:lnTo>
                      <a:pt x="390" y="493"/>
                    </a:lnTo>
                    <a:lnTo>
                      <a:pt x="397" y="506"/>
                    </a:lnTo>
                    <a:lnTo>
                      <a:pt x="422" y="518"/>
                    </a:lnTo>
                    <a:lnTo>
                      <a:pt x="447" y="513"/>
                    </a:lnTo>
                    <a:lnTo>
                      <a:pt x="458" y="523"/>
                    </a:lnTo>
                    <a:lnTo>
                      <a:pt x="478" y="530"/>
                    </a:lnTo>
                    <a:lnTo>
                      <a:pt x="487" y="543"/>
                    </a:lnTo>
                    <a:lnTo>
                      <a:pt x="502" y="554"/>
                    </a:lnTo>
                    <a:lnTo>
                      <a:pt x="513" y="558"/>
                    </a:lnTo>
                    <a:lnTo>
                      <a:pt x="519" y="555"/>
                    </a:lnTo>
                    <a:lnTo>
                      <a:pt x="527" y="561"/>
                    </a:lnTo>
                    <a:lnTo>
                      <a:pt x="526" y="529"/>
                    </a:lnTo>
                    <a:lnTo>
                      <a:pt x="505" y="529"/>
                    </a:lnTo>
                    <a:lnTo>
                      <a:pt x="492" y="514"/>
                    </a:lnTo>
                    <a:lnTo>
                      <a:pt x="503" y="473"/>
                    </a:lnTo>
                    <a:lnTo>
                      <a:pt x="503" y="460"/>
                    </a:lnTo>
                    <a:lnTo>
                      <a:pt x="502" y="439"/>
                    </a:lnTo>
                    <a:lnTo>
                      <a:pt x="502" y="431"/>
                    </a:lnTo>
                    <a:lnTo>
                      <a:pt x="506" y="425"/>
                    </a:lnTo>
                    <a:lnTo>
                      <a:pt x="507" y="418"/>
                    </a:lnTo>
                    <a:lnTo>
                      <a:pt x="512" y="414"/>
                    </a:lnTo>
                    <a:lnTo>
                      <a:pt x="553" y="404"/>
                    </a:lnTo>
                    <a:lnTo>
                      <a:pt x="548" y="385"/>
                    </a:lnTo>
                    <a:lnTo>
                      <a:pt x="528" y="370"/>
                    </a:lnTo>
                    <a:lnTo>
                      <a:pt x="517" y="352"/>
                    </a:lnTo>
                    <a:lnTo>
                      <a:pt x="517" y="329"/>
                    </a:lnTo>
                    <a:lnTo>
                      <a:pt x="514" y="321"/>
                    </a:lnTo>
                    <a:lnTo>
                      <a:pt x="511" y="312"/>
                    </a:lnTo>
                    <a:lnTo>
                      <a:pt x="514" y="291"/>
                    </a:lnTo>
                    <a:lnTo>
                      <a:pt x="513" y="286"/>
                    </a:lnTo>
                    <a:lnTo>
                      <a:pt x="511" y="287"/>
                    </a:lnTo>
                    <a:lnTo>
                      <a:pt x="511" y="277"/>
                    </a:lnTo>
                    <a:lnTo>
                      <a:pt x="516" y="259"/>
                    </a:lnTo>
                    <a:lnTo>
                      <a:pt x="515" y="246"/>
                    </a:lnTo>
                    <a:lnTo>
                      <a:pt x="511" y="239"/>
                    </a:lnTo>
                    <a:lnTo>
                      <a:pt x="507" y="230"/>
                    </a:lnTo>
                    <a:lnTo>
                      <a:pt x="515" y="217"/>
                    </a:lnTo>
                    <a:lnTo>
                      <a:pt x="528" y="197"/>
                    </a:lnTo>
                    <a:lnTo>
                      <a:pt x="529" y="170"/>
                    </a:lnTo>
                    <a:lnTo>
                      <a:pt x="529" y="162"/>
                    </a:lnTo>
                    <a:lnTo>
                      <a:pt x="534" y="146"/>
                    </a:lnTo>
                    <a:lnTo>
                      <a:pt x="553" y="121"/>
                    </a:lnTo>
                    <a:close/>
                  </a:path>
                </a:pathLst>
              </a:custGeom>
              <a:solidFill>
                <a:srgbClr val="DDDDDD"/>
              </a:solidFill>
              <a:ln w="12700">
                <a:solidFill>
                  <a:schemeClr val="bg1"/>
                </a:solidFill>
                <a:round/>
                <a:headEnd/>
                <a:tailEnd/>
              </a:ln>
            </p:spPr>
            <p:txBody>
              <a:bodyPr/>
              <a:lstStyle/>
              <a:p>
                <a:endParaRPr lang="en-GB"/>
              </a:p>
            </p:txBody>
          </p:sp>
          <p:sp>
            <p:nvSpPr>
              <p:cNvPr id="35859" name="Freeform 13"/>
              <p:cNvSpPr>
                <a:spLocks noChangeAspect="1"/>
              </p:cNvSpPr>
              <p:nvPr/>
            </p:nvSpPr>
            <p:spPr bwMode="auto">
              <a:xfrm>
                <a:off x="7483034" y="4449173"/>
                <a:ext cx="165668" cy="137280"/>
              </a:xfrm>
              <a:custGeom>
                <a:avLst/>
                <a:gdLst>
                  <a:gd name="T0" fmla="*/ 2147483647 w 163"/>
                  <a:gd name="T1" fmla="*/ 2147483647 h 134"/>
                  <a:gd name="T2" fmla="*/ 2147483647 w 163"/>
                  <a:gd name="T3" fmla="*/ 2147483647 h 134"/>
                  <a:gd name="T4" fmla="*/ 2147483647 w 163"/>
                  <a:gd name="T5" fmla="*/ 2147483647 h 134"/>
                  <a:gd name="T6" fmla="*/ 2147483647 w 163"/>
                  <a:gd name="T7" fmla="*/ 2147483647 h 134"/>
                  <a:gd name="T8" fmla="*/ 2147483647 w 163"/>
                  <a:gd name="T9" fmla="*/ 2147483647 h 134"/>
                  <a:gd name="T10" fmla="*/ 2147483647 w 163"/>
                  <a:gd name="T11" fmla="*/ 2147483647 h 134"/>
                  <a:gd name="T12" fmla="*/ 2147483647 w 163"/>
                  <a:gd name="T13" fmla="*/ 2147483647 h 134"/>
                  <a:gd name="T14" fmla="*/ 2147483647 w 163"/>
                  <a:gd name="T15" fmla="*/ 2147483647 h 134"/>
                  <a:gd name="T16" fmla="*/ 2147483647 w 163"/>
                  <a:gd name="T17" fmla="*/ 2147483647 h 134"/>
                  <a:gd name="T18" fmla="*/ 2147483647 w 163"/>
                  <a:gd name="T19" fmla="*/ 2147483647 h 134"/>
                  <a:gd name="T20" fmla="*/ 2147483647 w 163"/>
                  <a:gd name="T21" fmla="*/ 2147483647 h 134"/>
                  <a:gd name="T22" fmla="*/ 2147483647 w 163"/>
                  <a:gd name="T23" fmla="*/ 2147483647 h 134"/>
                  <a:gd name="T24" fmla="*/ 2147483647 w 163"/>
                  <a:gd name="T25" fmla="*/ 2147483647 h 134"/>
                  <a:gd name="T26" fmla="*/ 2147483647 w 163"/>
                  <a:gd name="T27" fmla="*/ 0 h 134"/>
                  <a:gd name="T28" fmla="*/ 2147483647 w 163"/>
                  <a:gd name="T29" fmla="*/ 2147483647 h 134"/>
                  <a:gd name="T30" fmla="*/ 2147483647 w 163"/>
                  <a:gd name="T31" fmla="*/ 2147483647 h 134"/>
                  <a:gd name="T32" fmla="*/ 2147483647 w 163"/>
                  <a:gd name="T33" fmla="*/ 2147483647 h 134"/>
                  <a:gd name="T34" fmla="*/ 2147483647 w 163"/>
                  <a:gd name="T35" fmla="*/ 0 h 134"/>
                  <a:gd name="T36" fmla="*/ 2147483647 w 163"/>
                  <a:gd name="T37" fmla="*/ 2147483647 h 134"/>
                  <a:gd name="T38" fmla="*/ 2147483647 w 163"/>
                  <a:gd name="T39" fmla="*/ 2147483647 h 134"/>
                  <a:gd name="T40" fmla="*/ 2147483647 w 163"/>
                  <a:gd name="T41" fmla="*/ 2147483647 h 134"/>
                  <a:gd name="T42" fmla="*/ 2147483647 w 163"/>
                  <a:gd name="T43" fmla="*/ 2147483647 h 134"/>
                  <a:gd name="T44" fmla="*/ 2147483647 w 163"/>
                  <a:gd name="T45" fmla="*/ 2147483647 h 134"/>
                  <a:gd name="T46" fmla="*/ 2147483647 w 163"/>
                  <a:gd name="T47" fmla="*/ 2147483647 h 134"/>
                  <a:gd name="T48" fmla="*/ 0 w 163"/>
                  <a:gd name="T49" fmla="*/ 2147483647 h 134"/>
                  <a:gd name="T50" fmla="*/ 0 w 163"/>
                  <a:gd name="T51" fmla="*/ 2147483647 h 134"/>
                  <a:gd name="T52" fmla="*/ 2147483647 w 163"/>
                  <a:gd name="T53" fmla="*/ 2147483647 h 134"/>
                  <a:gd name="T54" fmla="*/ 2147483647 w 163"/>
                  <a:gd name="T55" fmla="*/ 2147483647 h 134"/>
                  <a:gd name="T56" fmla="*/ 2147483647 w 163"/>
                  <a:gd name="T57" fmla="*/ 2147483647 h 134"/>
                  <a:gd name="T58" fmla="*/ 2147483647 w 163"/>
                  <a:gd name="T59" fmla="*/ 2147483647 h 134"/>
                  <a:gd name="T60" fmla="*/ 2147483647 w 163"/>
                  <a:gd name="T61" fmla="*/ 2147483647 h 134"/>
                  <a:gd name="T62" fmla="*/ 2147483647 w 163"/>
                  <a:gd name="T63" fmla="*/ 2147483647 h 134"/>
                  <a:gd name="T64" fmla="*/ 2147483647 w 163"/>
                  <a:gd name="T65" fmla="*/ 2147483647 h 134"/>
                  <a:gd name="T66" fmla="*/ 2147483647 w 163"/>
                  <a:gd name="T67" fmla="*/ 2147483647 h 134"/>
                  <a:gd name="T68" fmla="*/ 2147483647 w 163"/>
                  <a:gd name="T69" fmla="*/ 2147483647 h 134"/>
                  <a:gd name="T70" fmla="*/ 2147483647 w 163"/>
                  <a:gd name="T71" fmla="*/ 2147483647 h 134"/>
                  <a:gd name="T72" fmla="*/ 2147483647 w 163"/>
                  <a:gd name="T73" fmla="*/ 2147483647 h 134"/>
                  <a:gd name="T74" fmla="*/ 2147483647 w 163"/>
                  <a:gd name="T75" fmla="*/ 2147483647 h 134"/>
                  <a:gd name="T76" fmla="*/ 2147483647 w 163"/>
                  <a:gd name="T77" fmla="*/ 2147483647 h 134"/>
                  <a:gd name="T78" fmla="*/ 2147483647 w 163"/>
                  <a:gd name="T79" fmla="*/ 2147483647 h 134"/>
                  <a:gd name="T80" fmla="*/ 2147483647 w 163"/>
                  <a:gd name="T81" fmla="*/ 2147483647 h 134"/>
                  <a:gd name="T82" fmla="*/ 2147483647 w 163"/>
                  <a:gd name="T83" fmla="*/ 2147483647 h 134"/>
                  <a:gd name="T84" fmla="*/ 2147483647 w 163"/>
                  <a:gd name="T85" fmla="*/ 2147483647 h 134"/>
                  <a:gd name="T86" fmla="*/ 2147483647 w 163"/>
                  <a:gd name="T87" fmla="*/ 2147483647 h 134"/>
                  <a:gd name="T88" fmla="*/ 2147483647 w 163"/>
                  <a:gd name="T89" fmla="*/ 2147483647 h 134"/>
                  <a:gd name="T90" fmla="*/ 2147483647 w 163"/>
                  <a:gd name="T91" fmla="*/ 2147483647 h 134"/>
                  <a:gd name="T92" fmla="*/ 2147483647 w 163"/>
                  <a:gd name="T93" fmla="*/ 2147483647 h 134"/>
                  <a:gd name="T94" fmla="*/ 2147483647 w 163"/>
                  <a:gd name="T95" fmla="*/ 2147483647 h 1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134"/>
                  <a:gd name="T146" fmla="*/ 163 w 163"/>
                  <a:gd name="T147" fmla="*/ 134 h 1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134">
                    <a:moveTo>
                      <a:pt x="120" y="134"/>
                    </a:moveTo>
                    <a:lnTo>
                      <a:pt x="120" y="108"/>
                    </a:lnTo>
                    <a:lnTo>
                      <a:pt x="124" y="106"/>
                    </a:lnTo>
                    <a:lnTo>
                      <a:pt x="131" y="113"/>
                    </a:lnTo>
                    <a:lnTo>
                      <a:pt x="131" y="107"/>
                    </a:lnTo>
                    <a:lnTo>
                      <a:pt x="140" y="69"/>
                    </a:lnTo>
                    <a:lnTo>
                      <a:pt x="150" y="61"/>
                    </a:lnTo>
                    <a:lnTo>
                      <a:pt x="157" y="59"/>
                    </a:lnTo>
                    <a:lnTo>
                      <a:pt x="163" y="65"/>
                    </a:lnTo>
                    <a:lnTo>
                      <a:pt x="159" y="55"/>
                    </a:lnTo>
                    <a:lnTo>
                      <a:pt x="152" y="51"/>
                    </a:lnTo>
                    <a:lnTo>
                      <a:pt x="141" y="52"/>
                    </a:lnTo>
                    <a:lnTo>
                      <a:pt x="122" y="18"/>
                    </a:lnTo>
                    <a:lnTo>
                      <a:pt x="105" y="3"/>
                    </a:lnTo>
                    <a:lnTo>
                      <a:pt x="83" y="26"/>
                    </a:lnTo>
                    <a:lnTo>
                      <a:pt x="70" y="25"/>
                    </a:lnTo>
                    <a:lnTo>
                      <a:pt x="65" y="12"/>
                    </a:lnTo>
                    <a:lnTo>
                      <a:pt x="43" y="0"/>
                    </a:lnTo>
                    <a:lnTo>
                      <a:pt x="36" y="9"/>
                    </a:lnTo>
                    <a:lnTo>
                      <a:pt x="48" y="22"/>
                    </a:lnTo>
                    <a:lnTo>
                      <a:pt x="50" y="26"/>
                    </a:lnTo>
                    <a:lnTo>
                      <a:pt x="48" y="29"/>
                    </a:lnTo>
                    <a:lnTo>
                      <a:pt x="30" y="26"/>
                    </a:lnTo>
                    <a:lnTo>
                      <a:pt x="14" y="17"/>
                    </a:lnTo>
                    <a:lnTo>
                      <a:pt x="0" y="23"/>
                    </a:lnTo>
                    <a:lnTo>
                      <a:pt x="6" y="34"/>
                    </a:lnTo>
                    <a:lnTo>
                      <a:pt x="14" y="36"/>
                    </a:lnTo>
                    <a:lnTo>
                      <a:pt x="14" y="53"/>
                    </a:lnTo>
                    <a:lnTo>
                      <a:pt x="28" y="65"/>
                    </a:lnTo>
                    <a:lnTo>
                      <a:pt x="26" y="73"/>
                    </a:lnTo>
                    <a:lnTo>
                      <a:pt x="22" y="74"/>
                    </a:lnTo>
                    <a:lnTo>
                      <a:pt x="23" y="78"/>
                    </a:lnTo>
                    <a:lnTo>
                      <a:pt x="36" y="89"/>
                    </a:lnTo>
                    <a:lnTo>
                      <a:pt x="45" y="91"/>
                    </a:lnTo>
                    <a:lnTo>
                      <a:pt x="42" y="99"/>
                    </a:lnTo>
                    <a:lnTo>
                      <a:pt x="45" y="102"/>
                    </a:lnTo>
                    <a:lnTo>
                      <a:pt x="45" y="106"/>
                    </a:lnTo>
                    <a:lnTo>
                      <a:pt x="41" y="107"/>
                    </a:lnTo>
                    <a:lnTo>
                      <a:pt x="46" y="118"/>
                    </a:lnTo>
                    <a:lnTo>
                      <a:pt x="53" y="119"/>
                    </a:lnTo>
                    <a:lnTo>
                      <a:pt x="69" y="98"/>
                    </a:lnTo>
                    <a:lnTo>
                      <a:pt x="89" y="89"/>
                    </a:lnTo>
                    <a:lnTo>
                      <a:pt x="99" y="95"/>
                    </a:lnTo>
                    <a:lnTo>
                      <a:pt x="102" y="114"/>
                    </a:lnTo>
                    <a:lnTo>
                      <a:pt x="92" y="122"/>
                    </a:lnTo>
                    <a:lnTo>
                      <a:pt x="110" y="134"/>
                    </a:lnTo>
                    <a:lnTo>
                      <a:pt x="120" y="134"/>
                    </a:lnTo>
                    <a:close/>
                  </a:path>
                </a:pathLst>
              </a:custGeom>
              <a:solidFill>
                <a:srgbClr val="EA9024"/>
              </a:solidFill>
              <a:ln w="12700">
                <a:solidFill>
                  <a:schemeClr val="bg1"/>
                </a:solidFill>
                <a:round/>
                <a:headEnd/>
                <a:tailEnd/>
              </a:ln>
            </p:spPr>
            <p:txBody>
              <a:bodyPr/>
              <a:lstStyle/>
              <a:p>
                <a:endParaRPr lang="en-GB"/>
              </a:p>
            </p:txBody>
          </p:sp>
          <p:sp>
            <p:nvSpPr>
              <p:cNvPr id="35860" name="Freeform 14"/>
              <p:cNvSpPr>
                <a:spLocks noChangeAspect="1"/>
              </p:cNvSpPr>
              <p:nvPr/>
            </p:nvSpPr>
            <p:spPr bwMode="auto">
              <a:xfrm>
                <a:off x="8786580" y="3993049"/>
                <a:ext cx="961311" cy="469410"/>
              </a:xfrm>
              <a:custGeom>
                <a:avLst/>
                <a:gdLst>
                  <a:gd name="T0" fmla="*/ 2147483647 w 957"/>
                  <a:gd name="T1" fmla="*/ 2147483647 h 467"/>
                  <a:gd name="T2" fmla="*/ 2147483647 w 957"/>
                  <a:gd name="T3" fmla="*/ 2147483647 h 467"/>
                  <a:gd name="T4" fmla="*/ 2147483647 w 957"/>
                  <a:gd name="T5" fmla="*/ 2147483647 h 467"/>
                  <a:gd name="T6" fmla="*/ 2147483647 w 957"/>
                  <a:gd name="T7" fmla="*/ 2147483647 h 467"/>
                  <a:gd name="T8" fmla="*/ 2147483647 w 957"/>
                  <a:gd name="T9" fmla="*/ 2147483647 h 467"/>
                  <a:gd name="T10" fmla="*/ 2147483647 w 957"/>
                  <a:gd name="T11" fmla="*/ 2147483647 h 467"/>
                  <a:gd name="T12" fmla="*/ 2147483647 w 957"/>
                  <a:gd name="T13" fmla="*/ 2147483647 h 467"/>
                  <a:gd name="T14" fmla="*/ 2147483647 w 957"/>
                  <a:gd name="T15" fmla="*/ 2147483647 h 467"/>
                  <a:gd name="T16" fmla="*/ 2147483647 w 957"/>
                  <a:gd name="T17" fmla="*/ 2147483647 h 467"/>
                  <a:gd name="T18" fmla="*/ 2147483647 w 957"/>
                  <a:gd name="T19" fmla="*/ 2147483647 h 467"/>
                  <a:gd name="T20" fmla="*/ 2147483647 w 957"/>
                  <a:gd name="T21" fmla="*/ 2147483647 h 467"/>
                  <a:gd name="T22" fmla="*/ 2147483647 w 957"/>
                  <a:gd name="T23" fmla="*/ 2147483647 h 467"/>
                  <a:gd name="T24" fmla="*/ 2147483647 w 957"/>
                  <a:gd name="T25" fmla="*/ 2147483647 h 467"/>
                  <a:gd name="T26" fmla="*/ 2147483647 w 957"/>
                  <a:gd name="T27" fmla="*/ 2147483647 h 467"/>
                  <a:gd name="T28" fmla="*/ 2147483647 w 957"/>
                  <a:gd name="T29" fmla="*/ 2147483647 h 467"/>
                  <a:gd name="T30" fmla="*/ 2147483647 w 957"/>
                  <a:gd name="T31" fmla="*/ 2147483647 h 467"/>
                  <a:gd name="T32" fmla="*/ 2147483647 w 957"/>
                  <a:gd name="T33" fmla="*/ 2147483647 h 467"/>
                  <a:gd name="T34" fmla="*/ 2147483647 w 957"/>
                  <a:gd name="T35" fmla="*/ 2147483647 h 467"/>
                  <a:gd name="T36" fmla="*/ 2147483647 w 957"/>
                  <a:gd name="T37" fmla="*/ 2147483647 h 467"/>
                  <a:gd name="T38" fmla="*/ 2147483647 w 957"/>
                  <a:gd name="T39" fmla="*/ 2147483647 h 467"/>
                  <a:gd name="T40" fmla="*/ 2147483647 w 957"/>
                  <a:gd name="T41" fmla="*/ 2147483647 h 467"/>
                  <a:gd name="T42" fmla="*/ 2147483647 w 957"/>
                  <a:gd name="T43" fmla="*/ 2147483647 h 467"/>
                  <a:gd name="T44" fmla="*/ 2147483647 w 957"/>
                  <a:gd name="T45" fmla="*/ 2147483647 h 467"/>
                  <a:gd name="T46" fmla="*/ 2147483647 w 957"/>
                  <a:gd name="T47" fmla="*/ 2147483647 h 467"/>
                  <a:gd name="T48" fmla="*/ 2147483647 w 957"/>
                  <a:gd name="T49" fmla="*/ 2147483647 h 467"/>
                  <a:gd name="T50" fmla="*/ 2147483647 w 957"/>
                  <a:gd name="T51" fmla="*/ 2147483647 h 467"/>
                  <a:gd name="T52" fmla="*/ 2147483647 w 957"/>
                  <a:gd name="T53" fmla="*/ 2147483647 h 467"/>
                  <a:gd name="T54" fmla="*/ 2147483647 w 957"/>
                  <a:gd name="T55" fmla="*/ 2147483647 h 467"/>
                  <a:gd name="T56" fmla="*/ 2147483647 w 957"/>
                  <a:gd name="T57" fmla="*/ 2147483647 h 467"/>
                  <a:gd name="T58" fmla="*/ 2147483647 w 957"/>
                  <a:gd name="T59" fmla="*/ 2147483647 h 467"/>
                  <a:gd name="T60" fmla="*/ 2147483647 w 957"/>
                  <a:gd name="T61" fmla="*/ 2147483647 h 467"/>
                  <a:gd name="T62" fmla="*/ 2147483647 w 957"/>
                  <a:gd name="T63" fmla="*/ 2147483647 h 467"/>
                  <a:gd name="T64" fmla="*/ 2147483647 w 957"/>
                  <a:gd name="T65" fmla="*/ 2147483647 h 467"/>
                  <a:gd name="T66" fmla="*/ 2147483647 w 957"/>
                  <a:gd name="T67" fmla="*/ 2147483647 h 467"/>
                  <a:gd name="T68" fmla="*/ 2147483647 w 957"/>
                  <a:gd name="T69" fmla="*/ 2147483647 h 467"/>
                  <a:gd name="T70" fmla="*/ 2147483647 w 957"/>
                  <a:gd name="T71" fmla="*/ 2147483647 h 467"/>
                  <a:gd name="T72" fmla="*/ 2147483647 w 957"/>
                  <a:gd name="T73" fmla="*/ 2147483647 h 467"/>
                  <a:gd name="T74" fmla="*/ 2147483647 w 957"/>
                  <a:gd name="T75" fmla="*/ 2147483647 h 467"/>
                  <a:gd name="T76" fmla="*/ 2147483647 w 957"/>
                  <a:gd name="T77" fmla="*/ 2147483647 h 467"/>
                  <a:gd name="T78" fmla="*/ 2147483647 w 957"/>
                  <a:gd name="T79" fmla="*/ 2147483647 h 4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7"/>
                  <a:gd name="T121" fmla="*/ 0 h 467"/>
                  <a:gd name="T122" fmla="*/ 957 w 957"/>
                  <a:gd name="T123" fmla="*/ 467 h 4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7" h="467">
                    <a:moveTo>
                      <a:pt x="862" y="105"/>
                    </a:moveTo>
                    <a:lnTo>
                      <a:pt x="841" y="141"/>
                    </a:lnTo>
                    <a:lnTo>
                      <a:pt x="842" y="159"/>
                    </a:lnTo>
                    <a:lnTo>
                      <a:pt x="836" y="179"/>
                    </a:lnTo>
                    <a:lnTo>
                      <a:pt x="837" y="192"/>
                    </a:lnTo>
                    <a:lnTo>
                      <a:pt x="843" y="211"/>
                    </a:lnTo>
                    <a:lnTo>
                      <a:pt x="880" y="215"/>
                    </a:lnTo>
                    <a:lnTo>
                      <a:pt x="892" y="211"/>
                    </a:lnTo>
                    <a:lnTo>
                      <a:pt x="919" y="193"/>
                    </a:lnTo>
                    <a:lnTo>
                      <a:pt x="930" y="208"/>
                    </a:lnTo>
                    <a:lnTo>
                      <a:pt x="946" y="222"/>
                    </a:lnTo>
                    <a:lnTo>
                      <a:pt x="949" y="228"/>
                    </a:lnTo>
                    <a:lnTo>
                      <a:pt x="948" y="241"/>
                    </a:lnTo>
                    <a:lnTo>
                      <a:pt x="956" y="245"/>
                    </a:lnTo>
                    <a:lnTo>
                      <a:pt x="957" y="253"/>
                    </a:lnTo>
                    <a:lnTo>
                      <a:pt x="919" y="255"/>
                    </a:lnTo>
                    <a:lnTo>
                      <a:pt x="878" y="258"/>
                    </a:lnTo>
                    <a:lnTo>
                      <a:pt x="841" y="296"/>
                    </a:lnTo>
                    <a:lnTo>
                      <a:pt x="827" y="305"/>
                    </a:lnTo>
                    <a:lnTo>
                      <a:pt x="815" y="304"/>
                    </a:lnTo>
                    <a:lnTo>
                      <a:pt x="793" y="327"/>
                    </a:lnTo>
                    <a:lnTo>
                      <a:pt x="778" y="337"/>
                    </a:lnTo>
                    <a:lnTo>
                      <a:pt x="757" y="334"/>
                    </a:lnTo>
                    <a:lnTo>
                      <a:pt x="741" y="324"/>
                    </a:lnTo>
                    <a:lnTo>
                      <a:pt x="729" y="327"/>
                    </a:lnTo>
                    <a:lnTo>
                      <a:pt x="716" y="356"/>
                    </a:lnTo>
                    <a:lnTo>
                      <a:pt x="728" y="372"/>
                    </a:lnTo>
                    <a:lnTo>
                      <a:pt x="729" y="378"/>
                    </a:lnTo>
                    <a:lnTo>
                      <a:pt x="674" y="426"/>
                    </a:lnTo>
                    <a:lnTo>
                      <a:pt x="638" y="435"/>
                    </a:lnTo>
                    <a:lnTo>
                      <a:pt x="624" y="430"/>
                    </a:lnTo>
                    <a:lnTo>
                      <a:pt x="600" y="433"/>
                    </a:lnTo>
                    <a:lnTo>
                      <a:pt x="564" y="443"/>
                    </a:lnTo>
                    <a:lnTo>
                      <a:pt x="559" y="448"/>
                    </a:lnTo>
                    <a:lnTo>
                      <a:pt x="514" y="467"/>
                    </a:lnTo>
                    <a:lnTo>
                      <a:pt x="498" y="458"/>
                    </a:lnTo>
                    <a:lnTo>
                      <a:pt x="483" y="457"/>
                    </a:lnTo>
                    <a:lnTo>
                      <a:pt x="441" y="443"/>
                    </a:lnTo>
                    <a:lnTo>
                      <a:pt x="416" y="424"/>
                    </a:lnTo>
                    <a:lnTo>
                      <a:pt x="392" y="416"/>
                    </a:lnTo>
                    <a:lnTo>
                      <a:pt x="279" y="422"/>
                    </a:lnTo>
                    <a:lnTo>
                      <a:pt x="270" y="418"/>
                    </a:lnTo>
                    <a:lnTo>
                      <a:pt x="248" y="394"/>
                    </a:lnTo>
                    <a:lnTo>
                      <a:pt x="225" y="355"/>
                    </a:lnTo>
                    <a:lnTo>
                      <a:pt x="154" y="325"/>
                    </a:lnTo>
                    <a:lnTo>
                      <a:pt x="135" y="328"/>
                    </a:lnTo>
                    <a:lnTo>
                      <a:pt x="86" y="313"/>
                    </a:lnTo>
                    <a:lnTo>
                      <a:pt x="92" y="296"/>
                    </a:lnTo>
                    <a:lnTo>
                      <a:pt x="90" y="259"/>
                    </a:lnTo>
                    <a:lnTo>
                      <a:pt x="73" y="214"/>
                    </a:lnTo>
                    <a:lnTo>
                      <a:pt x="68" y="205"/>
                    </a:lnTo>
                    <a:lnTo>
                      <a:pt x="42" y="197"/>
                    </a:lnTo>
                    <a:lnTo>
                      <a:pt x="37" y="204"/>
                    </a:lnTo>
                    <a:lnTo>
                      <a:pt x="30" y="197"/>
                    </a:lnTo>
                    <a:lnTo>
                      <a:pt x="24" y="186"/>
                    </a:lnTo>
                    <a:lnTo>
                      <a:pt x="7" y="173"/>
                    </a:lnTo>
                    <a:lnTo>
                      <a:pt x="0" y="151"/>
                    </a:lnTo>
                    <a:lnTo>
                      <a:pt x="15" y="129"/>
                    </a:lnTo>
                    <a:lnTo>
                      <a:pt x="121" y="74"/>
                    </a:lnTo>
                    <a:lnTo>
                      <a:pt x="194" y="83"/>
                    </a:lnTo>
                    <a:lnTo>
                      <a:pt x="213" y="104"/>
                    </a:lnTo>
                    <a:lnTo>
                      <a:pt x="302" y="103"/>
                    </a:lnTo>
                    <a:lnTo>
                      <a:pt x="307" y="100"/>
                    </a:lnTo>
                    <a:lnTo>
                      <a:pt x="306" y="81"/>
                    </a:lnTo>
                    <a:lnTo>
                      <a:pt x="312" y="72"/>
                    </a:lnTo>
                    <a:lnTo>
                      <a:pt x="304" y="35"/>
                    </a:lnTo>
                    <a:lnTo>
                      <a:pt x="345" y="0"/>
                    </a:lnTo>
                    <a:lnTo>
                      <a:pt x="426" y="32"/>
                    </a:lnTo>
                    <a:lnTo>
                      <a:pt x="434" y="68"/>
                    </a:lnTo>
                    <a:lnTo>
                      <a:pt x="458" y="85"/>
                    </a:lnTo>
                    <a:lnTo>
                      <a:pt x="476" y="91"/>
                    </a:lnTo>
                    <a:lnTo>
                      <a:pt x="521" y="73"/>
                    </a:lnTo>
                    <a:lnTo>
                      <a:pt x="537" y="77"/>
                    </a:lnTo>
                    <a:lnTo>
                      <a:pt x="609" y="111"/>
                    </a:lnTo>
                    <a:lnTo>
                      <a:pt x="631" y="131"/>
                    </a:lnTo>
                    <a:lnTo>
                      <a:pt x="696" y="142"/>
                    </a:lnTo>
                    <a:lnTo>
                      <a:pt x="760" y="124"/>
                    </a:lnTo>
                    <a:lnTo>
                      <a:pt x="807" y="94"/>
                    </a:lnTo>
                    <a:lnTo>
                      <a:pt x="842" y="109"/>
                    </a:lnTo>
                    <a:lnTo>
                      <a:pt x="862" y="105"/>
                    </a:lnTo>
                    <a:close/>
                  </a:path>
                </a:pathLst>
              </a:custGeom>
              <a:solidFill>
                <a:srgbClr val="DDDDDD"/>
              </a:solidFill>
              <a:ln w="12700">
                <a:solidFill>
                  <a:schemeClr val="bg1"/>
                </a:solidFill>
                <a:round/>
                <a:headEnd/>
                <a:tailEnd/>
              </a:ln>
            </p:spPr>
            <p:txBody>
              <a:bodyPr/>
              <a:lstStyle/>
              <a:p>
                <a:endParaRPr lang="en-GB"/>
              </a:p>
            </p:txBody>
          </p:sp>
          <p:sp>
            <p:nvSpPr>
              <p:cNvPr id="35861" name="Freeform 15"/>
              <p:cNvSpPr>
                <a:spLocks noChangeAspect="1"/>
              </p:cNvSpPr>
              <p:nvPr/>
            </p:nvSpPr>
            <p:spPr bwMode="auto">
              <a:xfrm>
                <a:off x="7413279" y="5268427"/>
                <a:ext cx="318257" cy="203706"/>
              </a:xfrm>
              <a:custGeom>
                <a:avLst/>
                <a:gdLst>
                  <a:gd name="T0" fmla="*/ 2147483647 w 314"/>
                  <a:gd name="T1" fmla="*/ 0 h 199"/>
                  <a:gd name="T2" fmla="*/ 2147483647 w 314"/>
                  <a:gd name="T3" fmla="*/ 2147483647 h 199"/>
                  <a:gd name="T4" fmla="*/ 2147483647 w 314"/>
                  <a:gd name="T5" fmla="*/ 2147483647 h 199"/>
                  <a:gd name="T6" fmla="*/ 2147483647 w 314"/>
                  <a:gd name="T7" fmla="*/ 2147483647 h 199"/>
                  <a:gd name="T8" fmla="*/ 2147483647 w 314"/>
                  <a:gd name="T9" fmla="*/ 2147483647 h 199"/>
                  <a:gd name="T10" fmla="*/ 2147483647 w 314"/>
                  <a:gd name="T11" fmla="*/ 2147483647 h 199"/>
                  <a:gd name="T12" fmla="*/ 2147483647 w 314"/>
                  <a:gd name="T13" fmla="*/ 2147483647 h 199"/>
                  <a:gd name="T14" fmla="*/ 2147483647 w 314"/>
                  <a:gd name="T15" fmla="*/ 2147483647 h 199"/>
                  <a:gd name="T16" fmla="*/ 2147483647 w 314"/>
                  <a:gd name="T17" fmla="*/ 2147483647 h 199"/>
                  <a:gd name="T18" fmla="*/ 2147483647 w 314"/>
                  <a:gd name="T19" fmla="*/ 2147483647 h 199"/>
                  <a:gd name="T20" fmla="*/ 2147483647 w 314"/>
                  <a:gd name="T21" fmla="*/ 2147483647 h 199"/>
                  <a:gd name="T22" fmla="*/ 2147483647 w 314"/>
                  <a:gd name="T23" fmla="*/ 2147483647 h 199"/>
                  <a:gd name="T24" fmla="*/ 2147483647 w 314"/>
                  <a:gd name="T25" fmla="*/ 2147483647 h 199"/>
                  <a:gd name="T26" fmla="*/ 2147483647 w 314"/>
                  <a:gd name="T27" fmla="*/ 2147483647 h 199"/>
                  <a:gd name="T28" fmla="*/ 2147483647 w 314"/>
                  <a:gd name="T29" fmla="*/ 2147483647 h 199"/>
                  <a:gd name="T30" fmla="*/ 0 w 314"/>
                  <a:gd name="T31" fmla="*/ 2147483647 h 199"/>
                  <a:gd name="T32" fmla="*/ 2147483647 w 314"/>
                  <a:gd name="T33" fmla="*/ 2147483647 h 199"/>
                  <a:gd name="T34" fmla="*/ 0 w 314"/>
                  <a:gd name="T35" fmla="*/ 2147483647 h 199"/>
                  <a:gd name="T36" fmla="*/ 0 w 314"/>
                  <a:gd name="T37" fmla="*/ 2147483647 h 199"/>
                  <a:gd name="T38" fmla="*/ 0 w 314"/>
                  <a:gd name="T39" fmla="*/ 2147483647 h 199"/>
                  <a:gd name="T40" fmla="*/ 2147483647 w 314"/>
                  <a:gd name="T41" fmla="*/ 2147483647 h 199"/>
                  <a:gd name="T42" fmla="*/ 2147483647 w 314"/>
                  <a:gd name="T43" fmla="*/ 2147483647 h 199"/>
                  <a:gd name="T44" fmla="*/ 2147483647 w 314"/>
                  <a:gd name="T45" fmla="*/ 2147483647 h 199"/>
                  <a:gd name="T46" fmla="*/ 2147483647 w 314"/>
                  <a:gd name="T47" fmla="*/ 2147483647 h 199"/>
                  <a:gd name="T48" fmla="*/ 2147483647 w 314"/>
                  <a:gd name="T49" fmla="*/ 2147483647 h 199"/>
                  <a:gd name="T50" fmla="*/ 2147483647 w 314"/>
                  <a:gd name="T51" fmla="*/ 2147483647 h 199"/>
                  <a:gd name="T52" fmla="*/ 2147483647 w 314"/>
                  <a:gd name="T53" fmla="*/ 2147483647 h 199"/>
                  <a:gd name="T54" fmla="*/ 2147483647 w 314"/>
                  <a:gd name="T55" fmla="*/ 2147483647 h 199"/>
                  <a:gd name="T56" fmla="*/ 2147483647 w 314"/>
                  <a:gd name="T57" fmla="*/ 2147483647 h 199"/>
                  <a:gd name="T58" fmla="*/ 2147483647 w 314"/>
                  <a:gd name="T59" fmla="*/ 2147483647 h 199"/>
                  <a:gd name="T60" fmla="*/ 2147483647 w 314"/>
                  <a:gd name="T61" fmla="*/ 2147483647 h 199"/>
                  <a:gd name="T62" fmla="*/ 2147483647 w 314"/>
                  <a:gd name="T63" fmla="*/ 2147483647 h 199"/>
                  <a:gd name="T64" fmla="*/ 2147483647 w 314"/>
                  <a:gd name="T65" fmla="*/ 2147483647 h 199"/>
                  <a:gd name="T66" fmla="*/ 2147483647 w 314"/>
                  <a:gd name="T67" fmla="*/ 2147483647 h 199"/>
                  <a:gd name="T68" fmla="*/ 2147483647 w 314"/>
                  <a:gd name="T69" fmla="*/ 2147483647 h 199"/>
                  <a:gd name="T70" fmla="*/ 2147483647 w 314"/>
                  <a:gd name="T71" fmla="*/ 2147483647 h 199"/>
                  <a:gd name="T72" fmla="*/ 2147483647 w 314"/>
                  <a:gd name="T73" fmla="*/ 2147483647 h 199"/>
                  <a:gd name="T74" fmla="*/ 2147483647 w 314"/>
                  <a:gd name="T75" fmla="*/ 2147483647 h 199"/>
                  <a:gd name="T76" fmla="*/ 2147483647 w 314"/>
                  <a:gd name="T77" fmla="*/ 2147483647 h 199"/>
                  <a:gd name="T78" fmla="*/ 2147483647 w 314"/>
                  <a:gd name="T79" fmla="*/ 2147483647 h 199"/>
                  <a:gd name="T80" fmla="*/ 2147483647 w 314"/>
                  <a:gd name="T81" fmla="*/ 2147483647 h 199"/>
                  <a:gd name="T82" fmla="*/ 2147483647 w 314"/>
                  <a:gd name="T83" fmla="*/ 2147483647 h 199"/>
                  <a:gd name="T84" fmla="*/ 2147483647 w 314"/>
                  <a:gd name="T85" fmla="*/ 2147483647 h 199"/>
                  <a:gd name="T86" fmla="*/ 2147483647 w 314"/>
                  <a:gd name="T87" fmla="*/ 0 h 1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4"/>
                  <a:gd name="T133" fmla="*/ 0 h 199"/>
                  <a:gd name="T134" fmla="*/ 314 w 314"/>
                  <a:gd name="T135" fmla="*/ 199 h 1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4" h="199">
                    <a:moveTo>
                      <a:pt x="283" y="0"/>
                    </a:moveTo>
                    <a:lnTo>
                      <a:pt x="260" y="6"/>
                    </a:lnTo>
                    <a:lnTo>
                      <a:pt x="235" y="11"/>
                    </a:lnTo>
                    <a:lnTo>
                      <a:pt x="211" y="17"/>
                    </a:lnTo>
                    <a:lnTo>
                      <a:pt x="186" y="22"/>
                    </a:lnTo>
                    <a:lnTo>
                      <a:pt x="168" y="44"/>
                    </a:lnTo>
                    <a:lnTo>
                      <a:pt x="149" y="65"/>
                    </a:lnTo>
                    <a:lnTo>
                      <a:pt x="130" y="86"/>
                    </a:lnTo>
                    <a:lnTo>
                      <a:pt x="111" y="107"/>
                    </a:lnTo>
                    <a:lnTo>
                      <a:pt x="111" y="72"/>
                    </a:lnTo>
                    <a:lnTo>
                      <a:pt x="83" y="63"/>
                    </a:lnTo>
                    <a:lnTo>
                      <a:pt x="55" y="53"/>
                    </a:lnTo>
                    <a:lnTo>
                      <a:pt x="24" y="61"/>
                    </a:lnTo>
                    <a:lnTo>
                      <a:pt x="12" y="71"/>
                    </a:lnTo>
                    <a:lnTo>
                      <a:pt x="8" y="79"/>
                    </a:lnTo>
                    <a:lnTo>
                      <a:pt x="2" y="81"/>
                    </a:lnTo>
                    <a:lnTo>
                      <a:pt x="4" y="98"/>
                    </a:lnTo>
                    <a:lnTo>
                      <a:pt x="1" y="103"/>
                    </a:lnTo>
                    <a:lnTo>
                      <a:pt x="3" y="116"/>
                    </a:lnTo>
                    <a:lnTo>
                      <a:pt x="0" y="117"/>
                    </a:lnTo>
                    <a:lnTo>
                      <a:pt x="7" y="125"/>
                    </a:lnTo>
                    <a:lnTo>
                      <a:pt x="13" y="156"/>
                    </a:lnTo>
                    <a:lnTo>
                      <a:pt x="18" y="162"/>
                    </a:lnTo>
                    <a:lnTo>
                      <a:pt x="19" y="182"/>
                    </a:lnTo>
                    <a:lnTo>
                      <a:pt x="27" y="197"/>
                    </a:lnTo>
                    <a:lnTo>
                      <a:pt x="39" y="199"/>
                    </a:lnTo>
                    <a:lnTo>
                      <a:pt x="69" y="196"/>
                    </a:lnTo>
                    <a:lnTo>
                      <a:pt x="86" y="187"/>
                    </a:lnTo>
                    <a:lnTo>
                      <a:pt x="96" y="176"/>
                    </a:lnTo>
                    <a:lnTo>
                      <a:pt x="125" y="176"/>
                    </a:lnTo>
                    <a:lnTo>
                      <a:pt x="140" y="172"/>
                    </a:lnTo>
                    <a:lnTo>
                      <a:pt x="158" y="159"/>
                    </a:lnTo>
                    <a:lnTo>
                      <a:pt x="179" y="159"/>
                    </a:lnTo>
                    <a:lnTo>
                      <a:pt x="185" y="155"/>
                    </a:lnTo>
                    <a:lnTo>
                      <a:pt x="195" y="141"/>
                    </a:lnTo>
                    <a:lnTo>
                      <a:pt x="210" y="133"/>
                    </a:lnTo>
                    <a:lnTo>
                      <a:pt x="263" y="119"/>
                    </a:lnTo>
                    <a:lnTo>
                      <a:pt x="274" y="111"/>
                    </a:lnTo>
                    <a:lnTo>
                      <a:pt x="291" y="108"/>
                    </a:lnTo>
                    <a:lnTo>
                      <a:pt x="290" y="97"/>
                    </a:lnTo>
                    <a:lnTo>
                      <a:pt x="294" y="89"/>
                    </a:lnTo>
                    <a:lnTo>
                      <a:pt x="314" y="76"/>
                    </a:lnTo>
                    <a:lnTo>
                      <a:pt x="299" y="38"/>
                    </a:lnTo>
                    <a:lnTo>
                      <a:pt x="283" y="0"/>
                    </a:lnTo>
                    <a:close/>
                  </a:path>
                </a:pathLst>
              </a:custGeom>
              <a:solidFill>
                <a:srgbClr val="DDDDDD"/>
              </a:solidFill>
              <a:ln w="12700">
                <a:solidFill>
                  <a:schemeClr val="bg1"/>
                </a:solidFill>
                <a:round/>
                <a:headEnd/>
                <a:tailEnd/>
              </a:ln>
            </p:spPr>
            <p:txBody>
              <a:bodyPr/>
              <a:lstStyle/>
              <a:p>
                <a:endParaRPr lang="en-GB"/>
              </a:p>
            </p:txBody>
          </p:sp>
          <p:sp>
            <p:nvSpPr>
              <p:cNvPr id="35862" name="Freeform 16"/>
              <p:cNvSpPr>
                <a:spLocks noChangeAspect="1"/>
              </p:cNvSpPr>
              <p:nvPr/>
            </p:nvSpPr>
            <p:spPr bwMode="auto">
              <a:xfrm>
                <a:off x="7114640" y="6145249"/>
                <a:ext cx="95913" cy="239133"/>
              </a:xfrm>
              <a:custGeom>
                <a:avLst/>
                <a:gdLst>
                  <a:gd name="T0" fmla="*/ 2147483647 w 96"/>
                  <a:gd name="T1" fmla="*/ 2147483647 h 238"/>
                  <a:gd name="T2" fmla="*/ 2147483647 w 96"/>
                  <a:gd name="T3" fmla="*/ 2147483647 h 238"/>
                  <a:gd name="T4" fmla="*/ 2147483647 w 96"/>
                  <a:gd name="T5" fmla="*/ 2147483647 h 238"/>
                  <a:gd name="T6" fmla="*/ 2147483647 w 96"/>
                  <a:gd name="T7" fmla="*/ 2147483647 h 238"/>
                  <a:gd name="T8" fmla="*/ 2147483647 w 96"/>
                  <a:gd name="T9" fmla="*/ 2147483647 h 238"/>
                  <a:gd name="T10" fmla="*/ 2147483647 w 96"/>
                  <a:gd name="T11" fmla="*/ 2147483647 h 238"/>
                  <a:gd name="T12" fmla="*/ 2147483647 w 96"/>
                  <a:gd name="T13" fmla="*/ 2147483647 h 238"/>
                  <a:gd name="T14" fmla="*/ 2147483647 w 96"/>
                  <a:gd name="T15" fmla="*/ 2147483647 h 238"/>
                  <a:gd name="T16" fmla="*/ 2147483647 w 96"/>
                  <a:gd name="T17" fmla="*/ 2147483647 h 238"/>
                  <a:gd name="T18" fmla="*/ 2147483647 w 96"/>
                  <a:gd name="T19" fmla="*/ 2147483647 h 238"/>
                  <a:gd name="T20" fmla="*/ 2147483647 w 96"/>
                  <a:gd name="T21" fmla="*/ 2147483647 h 238"/>
                  <a:gd name="T22" fmla="*/ 2147483647 w 96"/>
                  <a:gd name="T23" fmla="*/ 2147483647 h 238"/>
                  <a:gd name="T24" fmla="*/ 2147483647 w 96"/>
                  <a:gd name="T25" fmla="*/ 2147483647 h 238"/>
                  <a:gd name="T26" fmla="*/ 2147483647 w 96"/>
                  <a:gd name="T27" fmla="*/ 2147483647 h 238"/>
                  <a:gd name="T28" fmla="*/ 2147483647 w 96"/>
                  <a:gd name="T29" fmla="*/ 2147483647 h 238"/>
                  <a:gd name="T30" fmla="*/ 2147483647 w 96"/>
                  <a:gd name="T31" fmla="*/ 2147483647 h 238"/>
                  <a:gd name="T32" fmla="*/ 2147483647 w 96"/>
                  <a:gd name="T33" fmla="*/ 2147483647 h 238"/>
                  <a:gd name="T34" fmla="*/ 2147483647 w 96"/>
                  <a:gd name="T35" fmla="*/ 0 h 238"/>
                  <a:gd name="T36" fmla="*/ 2147483647 w 96"/>
                  <a:gd name="T37" fmla="*/ 2147483647 h 238"/>
                  <a:gd name="T38" fmla="*/ 2147483647 w 96"/>
                  <a:gd name="T39" fmla="*/ 2147483647 h 238"/>
                  <a:gd name="T40" fmla="*/ 2147483647 w 96"/>
                  <a:gd name="T41" fmla="*/ 2147483647 h 238"/>
                  <a:gd name="T42" fmla="*/ 2147483647 w 96"/>
                  <a:gd name="T43" fmla="*/ 2147483647 h 238"/>
                  <a:gd name="T44" fmla="*/ 2147483647 w 96"/>
                  <a:gd name="T45" fmla="*/ 2147483647 h 238"/>
                  <a:gd name="T46" fmla="*/ 2147483647 w 96"/>
                  <a:gd name="T47" fmla="*/ 2147483647 h 238"/>
                  <a:gd name="T48" fmla="*/ 2147483647 w 96"/>
                  <a:gd name="T49" fmla="*/ 2147483647 h 238"/>
                  <a:gd name="T50" fmla="*/ 2147483647 w 96"/>
                  <a:gd name="T51" fmla="*/ 2147483647 h 238"/>
                  <a:gd name="T52" fmla="*/ 2147483647 w 96"/>
                  <a:gd name="T53" fmla="*/ 2147483647 h 238"/>
                  <a:gd name="T54" fmla="*/ 2147483647 w 96"/>
                  <a:gd name="T55" fmla="*/ 2147483647 h 238"/>
                  <a:gd name="T56" fmla="*/ 0 w 96"/>
                  <a:gd name="T57" fmla="*/ 2147483647 h 238"/>
                  <a:gd name="T58" fmla="*/ 2147483647 w 96"/>
                  <a:gd name="T59" fmla="*/ 2147483647 h 238"/>
                  <a:gd name="T60" fmla="*/ 2147483647 w 96"/>
                  <a:gd name="T61" fmla="*/ 2147483647 h 238"/>
                  <a:gd name="T62" fmla="*/ 2147483647 w 96"/>
                  <a:gd name="T63" fmla="*/ 2147483647 h 238"/>
                  <a:gd name="T64" fmla="*/ 2147483647 w 96"/>
                  <a:gd name="T65" fmla="*/ 2147483647 h 238"/>
                  <a:gd name="T66" fmla="*/ 2147483647 w 96"/>
                  <a:gd name="T67" fmla="*/ 2147483647 h 238"/>
                  <a:gd name="T68" fmla="*/ 2147483647 w 96"/>
                  <a:gd name="T69" fmla="*/ 2147483647 h 238"/>
                  <a:gd name="T70" fmla="*/ 2147483647 w 96"/>
                  <a:gd name="T71" fmla="*/ 2147483647 h 238"/>
                  <a:gd name="T72" fmla="*/ 2147483647 w 96"/>
                  <a:gd name="T73" fmla="*/ 2147483647 h 238"/>
                  <a:gd name="T74" fmla="*/ 2147483647 w 96"/>
                  <a:gd name="T75" fmla="*/ 2147483647 h 238"/>
                  <a:gd name="T76" fmla="*/ 2147483647 w 96"/>
                  <a:gd name="T77" fmla="*/ 2147483647 h 238"/>
                  <a:gd name="T78" fmla="*/ 2147483647 w 96"/>
                  <a:gd name="T79" fmla="*/ 2147483647 h 238"/>
                  <a:gd name="T80" fmla="*/ 2147483647 w 96"/>
                  <a:gd name="T81" fmla="*/ 2147483647 h 238"/>
                  <a:gd name="T82" fmla="*/ 2147483647 w 96"/>
                  <a:gd name="T83" fmla="*/ 2147483647 h 238"/>
                  <a:gd name="T84" fmla="*/ 2147483647 w 96"/>
                  <a:gd name="T85" fmla="*/ 2147483647 h 238"/>
                  <a:gd name="T86" fmla="*/ 2147483647 w 96"/>
                  <a:gd name="T87" fmla="*/ 2147483647 h 238"/>
                  <a:gd name="T88" fmla="*/ 2147483647 w 96"/>
                  <a:gd name="T89" fmla="*/ 2147483647 h 238"/>
                  <a:gd name="T90" fmla="*/ 2147483647 w 96"/>
                  <a:gd name="T91" fmla="*/ 2147483647 h 238"/>
                  <a:gd name="T92" fmla="*/ 2147483647 w 96"/>
                  <a:gd name="T93" fmla="*/ 2147483647 h 238"/>
                  <a:gd name="T94" fmla="*/ 2147483647 w 96"/>
                  <a:gd name="T95" fmla="*/ 2147483647 h 238"/>
                  <a:gd name="T96" fmla="*/ 2147483647 w 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
                  <a:gd name="T148" fmla="*/ 0 h 238"/>
                  <a:gd name="T149" fmla="*/ 96 w 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 h="238">
                    <a:moveTo>
                      <a:pt x="64" y="127"/>
                    </a:moveTo>
                    <a:lnTo>
                      <a:pt x="64" y="133"/>
                    </a:lnTo>
                    <a:lnTo>
                      <a:pt x="69" y="137"/>
                    </a:lnTo>
                    <a:lnTo>
                      <a:pt x="75" y="154"/>
                    </a:lnTo>
                    <a:lnTo>
                      <a:pt x="64" y="143"/>
                    </a:lnTo>
                    <a:lnTo>
                      <a:pt x="61" y="149"/>
                    </a:lnTo>
                    <a:lnTo>
                      <a:pt x="55" y="147"/>
                    </a:lnTo>
                    <a:lnTo>
                      <a:pt x="55" y="134"/>
                    </a:lnTo>
                    <a:lnTo>
                      <a:pt x="49" y="127"/>
                    </a:lnTo>
                    <a:lnTo>
                      <a:pt x="45" y="103"/>
                    </a:lnTo>
                    <a:lnTo>
                      <a:pt x="38" y="90"/>
                    </a:lnTo>
                    <a:lnTo>
                      <a:pt x="46" y="71"/>
                    </a:lnTo>
                    <a:lnTo>
                      <a:pt x="45" y="31"/>
                    </a:lnTo>
                    <a:lnTo>
                      <a:pt x="35" y="17"/>
                    </a:lnTo>
                    <a:lnTo>
                      <a:pt x="37" y="8"/>
                    </a:lnTo>
                    <a:lnTo>
                      <a:pt x="31" y="5"/>
                    </a:lnTo>
                    <a:lnTo>
                      <a:pt x="23" y="7"/>
                    </a:lnTo>
                    <a:lnTo>
                      <a:pt x="8" y="0"/>
                    </a:lnTo>
                    <a:lnTo>
                      <a:pt x="9" y="8"/>
                    </a:lnTo>
                    <a:lnTo>
                      <a:pt x="14" y="8"/>
                    </a:lnTo>
                    <a:lnTo>
                      <a:pt x="17" y="12"/>
                    </a:lnTo>
                    <a:lnTo>
                      <a:pt x="28" y="39"/>
                    </a:lnTo>
                    <a:lnTo>
                      <a:pt x="20" y="46"/>
                    </a:lnTo>
                    <a:lnTo>
                      <a:pt x="16" y="66"/>
                    </a:lnTo>
                    <a:lnTo>
                      <a:pt x="16" y="86"/>
                    </a:lnTo>
                    <a:lnTo>
                      <a:pt x="23" y="94"/>
                    </a:lnTo>
                    <a:lnTo>
                      <a:pt x="9" y="101"/>
                    </a:lnTo>
                    <a:lnTo>
                      <a:pt x="8" y="117"/>
                    </a:lnTo>
                    <a:lnTo>
                      <a:pt x="0" y="131"/>
                    </a:lnTo>
                    <a:lnTo>
                      <a:pt x="6" y="140"/>
                    </a:lnTo>
                    <a:lnTo>
                      <a:pt x="13" y="142"/>
                    </a:lnTo>
                    <a:lnTo>
                      <a:pt x="26" y="159"/>
                    </a:lnTo>
                    <a:lnTo>
                      <a:pt x="49" y="156"/>
                    </a:lnTo>
                    <a:lnTo>
                      <a:pt x="54" y="159"/>
                    </a:lnTo>
                    <a:lnTo>
                      <a:pt x="56" y="181"/>
                    </a:lnTo>
                    <a:lnTo>
                      <a:pt x="47" y="201"/>
                    </a:lnTo>
                    <a:lnTo>
                      <a:pt x="51" y="211"/>
                    </a:lnTo>
                    <a:lnTo>
                      <a:pt x="73" y="231"/>
                    </a:lnTo>
                    <a:lnTo>
                      <a:pt x="70" y="238"/>
                    </a:lnTo>
                    <a:lnTo>
                      <a:pt x="77" y="238"/>
                    </a:lnTo>
                    <a:lnTo>
                      <a:pt x="78" y="228"/>
                    </a:lnTo>
                    <a:lnTo>
                      <a:pt x="75" y="220"/>
                    </a:lnTo>
                    <a:lnTo>
                      <a:pt x="77" y="211"/>
                    </a:lnTo>
                    <a:lnTo>
                      <a:pt x="92" y="202"/>
                    </a:lnTo>
                    <a:lnTo>
                      <a:pt x="96" y="187"/>
                    </a:lnTo>
                    <a:lnTo>
                      <a:pt x="92" y="179"/>
                    </a:lnTo>
                    <a:lnTo>
                      <a:pt x="96" y="169"/>
                    </a:lnTo>
                    <a:lnTo>
                      <a:pt x="92" y="159"/>
                    </a:lnTo>
                    <a:lnTo>
                      <a:pt x="64" y="127"/>
                    </a:lnTo>
                    <a:close/>
                  </a:path>
                </a:pathLst>
              </a:custGeom>
              <a:solidFill>
                <a:srgbClr val="EA9024"/>
              </a:solidFill>
              <a:ln w="6350">
                <a:solidFill>
                  <a:srgbClr val="DDDDDD"/>
                </a:solidFill>
                <a:round/>
                <a:headEnd/>
                <a:tailEnd/>
              </a:ln>
            </p:spPr>
            <p:txBody>
              <a:bodyPr/>
              <a:lstStyle/>
              <a:p>
                <a:endParaRPr lang="en-GB"/>
              </a:p>
            </p:txBody>
          </p:sp>
          <p:sp>
            <p:nvSpPr>
              <p:cNvPr id="35863" name="Freeform 17"/>
              <p:cNvSpPr>
                <a:spLocks noChangeAspect="1"/>
              </p:cNvSpPr>
              <p:nvPr/>
            </p:nvSpPr>
            <p:spPr bwMode="auto">
              <a:xfrm>
                <a:off x="7149518" y="5717909"/>
                <a:ext cx="241963" cy="281203"/>
              </a:xfrm>
              <a:custGeom>
                <a:avLst/>
                <a:gdLst>
                  <a:gd name="T0" fmla="*/ 2147483647 w 240"/>
                  <a:gd name="T1" fmla="*/ 2147483647 h 278"/>
                  <a:gd name="T2" fmla="*/ 0 w 240"/>
                  <a:gd name="T3" fmla="*/ 2147483647 h 278"/>
                  <a:gd name="T4" fmla="*/ 2147483647 w 240"/>
                  <a:gd name="T5" fmla="*/ 2147483647 h 278"/>
                  <a:gd name="T6" fmla="*/ 2147483647 w 240"/>
                  <a:gd name="T7" fmla="*/ 2147483647 h 278"/>
                  <a:gd name="T8" fmla="*/ 2147483647 w 240"/>
                  <a:gd name="T9" fmla="*/ 2147483647 h 278"/>
                  <a:gd name="T10" fmla="*/ 2147483647 w 240"/>
                  <a:gd name="T11" fmla="*/ 2147483647 h 278"/>
                  <a:gd name="T12" fmla="*/ 2147483647 w 240"/>
                  <a:gd name="T13" fmla="*/ 2147483647 h 278"/>
                  <a:gd name="T14" fmla="*/ 2147483647 w 240"/>
                  <a:gd name="T15" fmla="*/ 2147483647 h 278"/>
                  <a:gd name="T16" fmla="*/ 2147483647 w 240"/>
                  <a:gd name="T17" fmla="*/ 2147483647 h 278"/>
                  <a:gd name="T18" fmla="*/ 2147483647 w 240"/>
                  <a:gd name="T19" fmla="*/ 2147483647 h 278"/>
                  <a:gd name="T20" fmla="*/ 2147483647 w 240"/>
                  <a:gd name="T21" fmla="*/ 2147483647 h 278"/>
                  <a:gd name="T22" fmla="*/ 2147483647 w 240"/>
                  <a:gd name="T23" fmla="*/ 2147483647 h 278"/>
                  <a:gd name="T24" fmla="*/ 0 w 240"/>
                  <a:gd name="T25" fmla="*/ 2147483647 h 278"/>
                  <a:gd name="T26" fmla="*/ 0 w 240"/>
                  <a:gd name="T27" fmla="*/ 2147483647 h 278"/>
                  <a:gd name="T28" fmla="*/ 2147483647 w 240"/>
                  <a:gd name="T29" fmla="*/ 2147483647 h 278"/>
                  <a:gd name="T30" fmla="*/ 2147483647 w 240"/>
                  <a:gd name="T31" fmla="*/ 2147483647 h 278"/>
                  <a:gd name="T32" fmla="*/ 2147483647 w 240"/>
                  <a:gd name="T33" fmla="*/ 2147483647 h 278"/>
                  <a:gd name="T34" fmla="*/ 2147483647 w 240"/>
                  <a:gd name="T35" fmla="*/ 2147483647 h 278"/>
                  <a:gd name="T36" fmla="*/ 2147483647 w 240"/>
                  <a:gd name="T37" fmla="*/ 2147483647 h 278"/>
                  <a:gd name="T38" fmla="*/ 0 w 240"/>
                  <a:gd name="T39" fmla="*/ 2147483647 h 278"/>
                  <a:gd name="T40" fmla="*/ 2147483647 w 240"/>
                  <a:gd name="T41" fmla="*/ 0 h 278"/>
                  <a:gd name="T42" fmla="*/ 2147483647 w 240"/>
                  <a:gd name="T43" fmla="*/ 0 h 278"/>
                  <a:gd name="T44" fmla="*/ 2147483647 w 240"/>
                  <a:gd name="T45" fmla="*/ 0 h 278"/>
                  <a:gd name="T46" fmla="*/ 2147483647 w 240"/>
                  <a:gd name="T47" fmla="*/ 2147483647 h 278"/>
                  <a:gd name="T48" fmla="*/ 2147483647 w 240"/>
                  <a:gd name="T49" fmla="*/ 2147483647 h 278"/>
                  <a:gd name="T50" fmla="*/ 2147483647 w 240"/>
                  <a:gd name="T51" fmla="*/ 2147483647 h 278"/>
                  <a:gd name="T52" fmla="*/ 2147483647 w 240"/>
                  <a:gd name="T53" fmla="*/ 2147483647 h 278"/>
                  <a:gd name="T54" fmla="*/ 2147483647 w 240"/>
                  <a:gd name="T55" fmla="*/ 2147483647 h 278"/>
                  <a:gd name="T56" fmla="*/ 2147483647 w 240"/>
                  <a:gd name="T57" fmla="*/ 2147483647 h 278"/>
                  <a:gd name="T58" fmla="*/ 2147483647 w 240"/>
                  <a:gd name="T59" fmla="*/ 2147483647 h 278"/>
                  <a:gd name="T60" fmla="*/ 2147483647 w 240"/>
                  <a:gd name="T61" fmla="*/ 2147483647 h 278"/>
                  <a:gd name="T62" fmla="*/ 2147483647 w 240"/>
                  <a:gd name="T63" fmla="*/ 2147483647 h 278"/>
                  <a:gd name="T64" fmla="*/ 2147483647 w 240"/>
                  <a:gd name="T65" fmla="*/ 2147483647 h 278"/>
                  <a:gd name="T66" fmla="*/ 2147483647 w 240"/>
                  <a:gd name="T67" fmla="*/ 2147483647 h 278"/>
                  <a:gd name="T68" fmla="*/ 2147483647 w 240"/>
                  <a:gd name="T69" fmla="*/ 2147483647 h 278"/>
                  <a:gd name="T70" fmla="*/ 2147483647 w 240"/>
                  <a:gd name="T71" fmla="*/ 2147483647 h 278"/>
                  <a:gd name="T72" fmla="*/ 2147483647 w 240"/>
                  <a:gd name="T73" fmla="*/ 2147483647 h 278"/>
                  <a:gd name="T74" fmla="*/ 2147483647 w 240"/>
                  <a:gd name="T75" fmla="*/ 2147483647 h 278"/>
                  <a:gd name="T76" fmla="*/ 2147483647 w 240"/>
                  <a:gd name="T77" fmla="*/ 2147483647 h 278"/>
                  <a:gd name="T78" fmla="*/ 2147483647 w 240"/>
                  <a:gd name="T79" fmla="*/ 2147483647 h 278"/>
                  <a:gd name="T80" fmla="*/ 2147483647 w 240"/>
                  <a:gd name="T81" fmla="*/ 2147483647 h 278"/>
                  <a:gd name="T82" fmla="*/ 2147483647 w 240"/>
                  <a:gd name="T83" fmla="*/ 2147483647 h 278"/>
                  <a:gd name="T84" fmla="*/ 2147483647 w 240"/>
                  <a:gd name="T85" fmla="*/ 2147483647 h 278"/>
                  <a:gd name="T86" fmla="*/ 2147483647 w 240"/>
                  <a:gd name="T87" fmla="*/ 2147483647 h 278"/>
                  <a:gd name="T88" fmla="*/ 2147483647 w 240"/>
                  <a:gd name="T89" fmla="*/ 2147483647 h 278"/>
                  <a:gd name="T90" fmla="*/ 2147483647 w 240"/>
                  <a:gd name="T91" fmla="*/ 2147483647 h 278"/>
                  <a:gd name="T92" fmla="*/ 2147483647 w 240"/>
                  <a:gd name="T93" fmla="*/ 2147483647 h 278"/>
                  <a:gd name="T94" fmla="*/ 2147483647 w 240"/>
                  <a:gd name="T95" fmla="*/ 2147483647 h 278"/>
                  <a:gd name="T96" fmla="*/ 2147483647 w 240"/>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278"/>
                  <a:gd name="T149" fmla="*/ 240 w 240"/>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278">
                    <a:moveTo>
                      <a:pt x="8" y="168"/>
                    </a:moveTo>
                    <a:lnTo>
                      <a:pt x="3" y="162"/>
                    </a:lnTo>
                    <a:lnTo>
                      <a:pt x="8" y="156"/>
                    </a:lnTo>
                    <a:lnTo>
                      <a:pt x="14" y="156"/>
                    </a:lnTo>
                    <a:lnTo>
                      <a:pt x="19" y="151"/>
                    </a:lnTo>
                    <a:lnTo>
                      <a:pt x="26" y="149"/>
                    </a:lnTo>
                    <a:lnTo>
                      <a:pt x="26" y="147"/>
                    </a:lnTo>
                    <a:lnTo>
                      <a:pt x="19" y="146"/>
                    </a:lnTo>
                    <a:lnTo>
                      <a:pt x="13" y="147"/>
                    </a:lnTo>
                    <a:lnTo>
                      <a:pt x="10" y="149"/>
                    </a:lnTo>
                    <a:lnTo>
                      <a:pt x="7" y="149"/>
                    </a:lnTo>
                    <a:lnTo>
                      <a:pt x="4" y="144"/>
                    </a:lnTo>
                    <a:lnTo>
                      <a:pt x="1" y="140"/>
                    </a:lnTo>
                    <a:lnTo>
                      <a:pt x="1" y="132"/>
                    </a:lnTo>
                    <a:lnTo>
                      <a:pt x="30" y="93"/>
                    </a:lnTo>
                    <a:lnTo>
                      <a:pt x="32" y="75"/>
                    </a:lnTo>
                    <a:lnTo>
                      <a:pt x="30" y="56"/>
                    </a:lnTo>
                    <a:lnTo>
                      <a:pt x="17" y="45"/>
                    </a:lnTo>
                    <a:lnTo>
                      <a:pt x="11" y="20"/>
                    </a:lnTo>
                    <a:lnTo>
                      <a:pt x="0" y="16"/>
                    </a:lnTo>
                    <a:lnTo>
                      <a:pt x="16" y="1"/>
                    </a:lnTo>
                    <a:lnTo>
                      <a:pt x="57" y="0"/>
                    </a:lnTo>
                    <a:lnTo>
                      <a:pt x="81" y="2"/>
                    </a:lnTo>
                    <a:lnTo>
                      <a:pt x="118" y="26"/>
                    </a:lnTo>
                    <a:lnTo>
                      <a:pt x="150" y="33"/>
                    </a:lnTo>
                    <a:lnTo>
                      <a:pt x="163" y="33"/>
                    </a:lnTo>
                    <a:lnTo>
                      <a:pt x="177" y="27"/>
                    </a:lnTo>
                    <a:lnTo>
                      <a:pt x="185" y="18"/>
                    </a:lnTo>
                    <a:lnTo>
                      <a:pt x="206" y="12"/>
                    </a:lnTo>
                    <a:lnTo>
                      <a:pt x="224" y="21"/>
                    </a:lnTo>
                    <a:lnTo>
                      <a:pt x="240" y="21"/>
                    </a:lnTo>
                    <a:lnTo>
                      <a:pt x="228" y="41"/>
                    </a:lnTo>
                    <a:lnTo>
                      <a:pt x="213" y="55"/>
                    </a:lnTo>
                    <a:lnTo>
                      <a:pt x="213" y="82"/>
                    </a:lnTo>
                    <a:lnTo>
                      <a:pt x="213" y="110"/>
                    </a:lnTo>
                    <a:lnTo>
                      <a:pt x="213" y="138"/>
                    </a:lnTo>
                    <a:lnTo>
                      <a:pt x="213" y="166"/>
                    </a:lnTo>
                    <a:lnTo>
                      <a:pt x="230" y="188"/>
                    </a:lnTo>
                    <a:lnTo>
                      <a:pt x="222" y="197"/>
                    </a:lnTo>
                    <a:lnTo>
                      <a:pt x="214" y="199"/>
                    </a:lnTo>
                    <a:lnTo>
                      <a:pt x="209" y="211"/>
                    </a:lnTo>
                    <a:lnTo>
                      <a:pt x="199" y="216"/>
                    </a:lnTo>
                    <a:lnTo>
                      <a:pt x="194" y="220"/>
                    </a:lnTo>
                    <a:lnTo>
                      <a:pt x="173" y="269"/>
                    </a:lnTo>
                    <a:lnTo>
                      <a:pt x="163" y="278"/>
                    </a:lnTo>
                    <a:lnTo>
                      <a:pt x="121" y="252"/>
                    </a:lnTo>
                    <a:lnTo>
                      <a:pt x="114" y="229"/>
                    </a:lnTo>
                    <a:lnTo>
                      <a:pt x="8" y="168"/>
                    </a:lnTo>
                    <a:close/>
                  </a:path>
                </a:pathLst>
              </a:custGeom>
              <a:solidFill>
                <a:srgbClr val="EE9024"/>
              </a:solidFill>
              <a:ln w="12700">
                <a:solidFill>
                  <a:schemeClr val="bg1"/>
                </a:solidFill>
                <a:round/>
                <a:headEnd/>
                <a:tailEnd/>
              </a:ln>
            </p:spPr>
            <p:txBody>
              <a:bodyPr/>
              <a:lstStyle/>
              <a:p>
                <a:endParaRPr lang="en-GB"/>
              </a:p>
            </p:txBody>
          </p:sp>
          <p:sp>
            <p:nvSpPr>
              <p:cNvPr id="35864" name="Freeform 18"/>
              <p:cNvSpPr>
                <a:spLocks noChangeAspect="1"/>
              </p:cNvSpPr>
              <p:nvPr/>
            </p:nvSpPr>
            <p:spPr bwMode="auto">
              <a:xfrm>
                <a:off x="7018727" y="5888402"/>
                <a:ext cx="329156" cy="329915"/>
              </a:xfrm>
              <a:custGeom>
                <a:avLst/>
                <a:gdLst>
                  <a:gd name="T0" fmla="*/ 2147483647 w 326"/>
                  <a:gd name="T1" fmla="*/ 2147483647 h 325"/>
                  <a:gd name="T2" fmla="*/ 2147483647 w 326"/>
                  <a:gd name="T3" fmla="*/ 2147483647 h 325"/>
                  <a:gd name="T4" fmla="*/ 0 w 326"/>
                  <a:gd name="T5" fmla="*/ 2147483647 h 325"/>
                  <a:gd name="T6" fmla="*/ 2147483647 w 326"/>
                  <a:gd name="T7" fmla="*/ 2147483647 h 325"/>
                  <a:gd name="T8" fmla="*/ 0 w 326"/>
                  <a:gd name="T9" fmla="*/ 2147483647 h 325"/>
                  <a:gd name="T10" fmla="*/ 2147483647 w 326"/>
                  <a:gd name="T11" fmla="*/ 2147483647 h 325"/>
                  <a:gd name="T12" fmla="*/ 2147483647 w 326"/>
                  <a:gd name="T13" fmla="*/ 2147483647 h 325"/>
                  <a:gd name="T14" fmla="*/ 2147483647 w 326"/>
                  <a:gd name="T15" fmla="*/ 2147483647 h 325"/>
                  <a:gd name="T16" fmla="*/ 2147483647 w 326"/>
                  <a:gd name="T17" fmla="*/ 0 h 325"/>
                  <a:gd name="T18" fmla="*/ 2147483647 w 326"/>
                  <a:gd name="T19" fmla="*/ 2147483647 h 325"/>
                  <a:gd name="T20" fmla="*/ 2147483647 w 326"/>
                  <a:gd name="T21" fmla="*/ 2147483647 h 325"/>
                  <a:gd name="T22" fmla="*/ 2147483647 w 326"/>
                  <a:gd name="T23" fmla="*/ 2147483647 h 325"/>
                  <a:gd name="T24" fmla="*/ 2147483647 w 326"/>
                  <a:gd name="T25" fmla="*/ 2147483647 h 325"/>
                  <a:gd name="T26" fmla="*/ 2147483647 w 326"/>
                  <a:gd name="T27" fmla="*/ 2147483647 h 325"/>
                  <a:gd name="T28" fmla="*/ 2147483647 w 326"/>
                  <a:gd name="T29" fmla="*/ 2147483647 h 325"/>
                  <a:gd name="T30" fmla="*/ 2147483647 w 326"/>
                  <a:gd name="T31" fmla="*/ 2147483647 h 325"/>
                  <a:gd name="T32" fmla="*/ 2147483647 w 326"/>
                  <a:gd name="T33" fmla="*/ 2147483647 h 325"/>
                  <a:gd name="T34" fmla="*/ 2147483647 w 326"/>
                  <a:gd name="T35" fmla="*/ 2147483647 h 325"/>
                  <a:gd name="T36" fmla="*/ 2147483647 w 326"/>
                  <a:gd name="T37" fmla="*/ 2147483647 h 325"/>
                  <a:gd name="T38" fmla="*/ 2147483647 w 326"/>
                  <a:gd name="T39" fmla="*/ 2147483647 h 325"/>
                  <a:gd name="T40" fmla="*/ 2147483647 w 326"/>
                  <a:gd name="T41" fmla="*/ 2147483647 h 325"/>
                  <a:gd name="T42" fmla="*/ 2147483647 w 326"/>
                  <a:gd name="T43" fmla="*/ 2147483647 h 325"/>
                  <a:gd name="T44" fmla="*/ 2147483647 w 326"/>
                  <a:gd name="T45" fmla="*/ 2147483647 h 325"/>
                  <a:gd name="T46" fmla="*/ 2147483647 w 326"/>
                  <a:gd name="T47" fmla="*/ 2147483647 h 325"/>
                  <a:gd name="T48" fmla="*/ 2147483647 w 326"/>
                  <a:gd name="T49" fmla="*/ 2147483647 h 325"/>
                  <a:gd name="T50" fmla="*/ 2147483647 w 326"/>
                  <a:gd name="T51" fmla="*/ 2147483647 h 325"/>
                  <a:gd name="T52" fmla="*/ 2147483647 w 326"/>
                  <a:gd name="T53" fmla="*/ 2147483647 h 325"/>
                  <a:gd name="T54" fmla="*/ 2147483647 w 326"/>
                  <a:gd name="T55" fmla="*/ 2147483647 h 325"/>
                  <a:gd name="T56" fmla="*/ 2147483647 w 326"/>
                  <a:gd name="T57" fmla="*/ 2147483647 h 325"/>
                  <a:gd name="T58" fmla="*/ 2147483647 w 326"/>
                  <a:gd name="T59" fmla="*/ 2147483647 h 325"/>
                  <a:gd name="T60" fmla="*/ 2147483647 w 326"/>
                  <a:gd name="T61" fmla="*/ 0 h 325"/>
                  <a:gd name="T62" fmla="*/ 2147483647 w 326"/>
                  <a:gd name="T63" fmla="*/ 2147483647 h 325"/>
                  <a:gd name="T64" fmla="*/ 2147483647 w 326"/>
                  <a:gd name="T65" fmla="*/ 2147483647 h 325"/>
                  <a:gd name="T66" fmla="*/ 2147483647 w 326"/>
                  <a:gd name="T67" fmla="*/ 2147483647 h 325"/>
                  <a:gd name="T68" fmla="*/ 2147483647 w 326"/>
                  <a:gd name="T69" fmla="*/ 2147483647 h 325"/>
                  <a:gd name="T70" fmla="*/ 2147483647 w 326"/>
                  <a:gd name="T71" fmla="*/ 2147483647 h 325"/>
                  <a:gd name="T72" fmla="*/ 2147483647 w 326"/>
                  <a:gd name="T73" fmla="*/ 2147483647 h 325"/>
                  <a:gd name="T74" fmla="*/ 2147483647 w 326"/>
                  <a:gd name="T75" fmla="*/ 2147483647 h 325"/>
                  <a:gd name="T76" fmla="*/ 2147483647 w 326"/>
                  <a:gd name="T77" fmla="*/ 2147483647 h 325"/>
                  <a:gd name="T78" fmla="*/ 2147483647 w 326"/>
                  <a:gd name="T79" fmla="*/ 2147483647 h 325"/>
                  <a:gd name="T80" fmla="*/ 2147483647 w 326"/>
                  <a:gd name="T81" fmla="*/ 2147483647 h 325"/>
                  <a:gd name="T82" fmla="*/ 2147483647 w 326"/>
                  <a:gd name="T83" fmla="*/ 2147483647 h 325"/>
                  <a:gd name="T84" fmla="*/ 2147483647 w 326"/>
                  <a:gd name="T85" fmla="*/ 2147483647 h 325"/>
                  <a:gd name="T86" fmla="*/ 2147483647 w 326"/>
                  <a:gd name="T87" fmla="*/ 2147483647 h 325"/>
                  <a:gd name="T88" fmla="*/ 2147483647 w 326"/>
                  <a:gd name="T89" fmla="*/ 2147483647 h 325"/>
                  <a:gd name="T90" fmla="*/ 2147483647 w 326"/>
                  <a:gd name="T91" fmla="*/ 2147483647 h 325"/>
                  <a:gd name="T92" fmla="*/ 2147483647 w 326"/>
                  <a:gd name="T93" fmla="*/ 2147483647 h 325"/>
                  <a:gd name="T94" fmla="*/ 2147483647 w 326"/>
                  <a:gd name="T95" fmla="*/ 2147483647 h 325"/>
                  <a:gd name="T96" fmla="*/ 2147483647 w 326"/>
                  <a:gd name="T97" fmla="*/ 2147483647 h 325"/>
                  <a:gd name="T98" fmla="*/ 2147483647 w 326"/>
                  <a:gd name="T99" fmla="*/ 2147483647 h 325"/>
                  <a:gd name="T100" fmla="*/ 2147483647 w 326"/>
                  <a:gd name="T101" fmla="*/ 2147483647 h 3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6"/>
                  <a:gd name="T154" fmla="*/ 0 h 325"/>
                  <a:gd name="T155" fmla="*/ 326 w 326"/>
                  <a:gd name="T156" fmla="*/ 325 h 3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6" h="325">
                    <a:moveTo>
                      <a:pt x="44" y="229"/>
                    </a:moveTo>
                    <a:lnTo>
                      <a:pt x="28" y="193"/>
                    </a:lnTo>
                    <a:lnTo>
                      <a:pt x="28" y="181"/>
                    </a:lnTo>
                    <a:lnTo>
                      <a:pt x="18" y="170"/>
                    </a:lnTo>
                    <a:lnTo>
                      <a:pt x="6" y="163"/>
                    </a:lnTo>
                    <a:lnTo>
                      <a:pt x="3" y="155"/>
                    </a:lnTo>
                    <a:lnTo>
                      <a:pt x="9" y="149"/>
                    </a:lnTo>
                    <a:lnTo>
                      <a:pt x="6" y="126"/>
                    </a:lnTo>
                    <a:lnTo>
                      <a:pt x="1" y="122"/>
                    </a:lnTo>
                    <a:lnTo>
                      <a:pt x="0" y="102"/>
                    </a:lnTo>
                    <a:lnTo>
                      <a:pt x="16" y="98"/>
                    </a:lnTo>
                    <a:lnTo>
                      <a:pt x="36" y="65"/>
                    </a:lnTo>
                    <a:lnTo>
                      <a:pt x="34" y="58"/>
                    </a:lnTo>
                    <a:lnTo>
                      <a:pt x="27" y="52"/>
                    </a:lnTo>
                    <a:lnTo>
                      <a:pt x="30" y="42"/>
                    </a:lnTo>
                    <a:lnTo>
                      <a:pt x="38" y="29"/>
                    </a:lnTo>
                    <a:lnTo>
                      <a:pt x="25" y="1"/>
                    </a:lnTo>
                    <a:lnTo>
                      <a:pt x="66" y="0"/>
                    </a:lnTo>
                    <a:lnTo>
                      <a:pt x="66" y="2"/>
                    </a:lnTo>
                    <a:lnTo>
                      <a:pt x="66" y="13"/>
                    </a:lnTo>
                    <a:lnTo>
                      <a:pt x="63" y="21"/>
                    </a:lnTo>
                    <a:lnTo>
                      <a:pt x="62" y="32"/>
                    </a:lnTo>
                    <a:lnTo>
                      <a:pt x="64" y="44"/>
                    </a:lnTo>
                    <a:lnTo>
                      <a:pt x="64" y="49"/>
                    </a:lnTo>
                    <a:lnTo>
                      <a:pt x="68" y="53"/>
                    </a:lnTo>
                    <a:lnTo>
                      <a:pt x="71" y="51"/>
                    </a:lnTo>
                    <a:lnTo>
                      <a:pt x="73" y="48"/>
                    </a:lnTo>
                    <a:lnTo>
                      <a:pt x="77" y="46"/>
                    </a:lnTo>
                    <a:lnTo>
                      <a:pt x="76" y="42"/>
                    </a:lnTo>
                    <a:lnTo>
                      <a:pt x="79" y="39"/>
                    </a:lnTo>
                    <a:lnTo>
                      <a:pt x="81" y="40"/>
                    </a:lnTo>
                    <a:lnTo>
                      <a:pt x="87" y="46"/>
                    </a:lnTo>
                    <a:lnTo>
                      <a:pt x="90" y="49"/>
                    </a:lnTo>
                    <a:lnTo>
                      <a:pt x="93" y="46"/>
                    </a:lnTo>
                    <a:lnTo>
                      <a:pt x="96" y="46"/>
                    </a:lnTo>
                    <a:lnTo>
                      <a:pt x="98" y="58"/>
                    </a:lnTo>
                    <a:lnTo>
                      <a:pt x="101" y="55"/>
                    </a:lnTo>
                    <a:lnTo>
                      <a:pt x="101" y="51"/>
                    </a:lnTo>
                    <a:lnTo>
                      <a:pt x="102" y="45"/>
                    </a:lnTo>
                    <a:lnTo>
                      <a:pt x="104" y="45"/>
                    </a:lnTo>
                    <a:lnTo>
                      <a:pt x="111" y="45"/>
                    </a:lnTo>
                    <a:lnTo>
                      <a:pt x="113" y="44"/>
                    </a:lnTo>
                    <a:lnTo>
                      <a:pt x="119" y="43"/>
                    </a:lnTo>
                    <a:lnTo>
                      <a:pt x="124" y="39"/>
                    </a:lnTo>
                    <a:lnTo>
                      <a:pt x="124" y="36"/>
                    </a:lnTo>
                    <a:lnTo>
                      <a:pt x="123" y="34"/>
                    </a:lnTo>
                    <a:lnTo>
                      <a:pt x="116" y="35"/>
                    </a:lnTo>
                    <a:lnTo>
                      <a:pt x="111" y="33"/>
                    </a:lnTo>
                    <a:lnTo>
                      <a:pt x="111" y="31"/>
                    </a:lnTo>
                    <a:lnTo>
                      <a:pt x="117" y="28"/>
                    </a:lnTo>
                    <a:lnTo>
                      <a:pt x="116" y="26"/>
                    </a:lnTo>
                    <a:lnTo>
                      <a:pt x="117" y="24"/>
                    </a:lnTo>
                    <a:lnTo>
                      <a:pt x="121" y="24"/>
                    </a:lnTo>
                    <a:lnTo>
                      <a:pt x="121" y="22"/>
                    </a:lnTo>
                    <a:lnTo>
                      <a:pt x="124" y="19"/>
                    </a:lnTo>
                    <a:lnTo>
                      <a:pt x="124" y="15"/>
                    </a:lnTo>
                    <a:lnTo>
                      <a:pt x="128" y="15"/>
                    </a:lnTo>
                    <a:lnTo>
                      <a:pt x="129" y="10"/>
                    </a:lnTo>
                    <a:lnTo>
                      <a:pt x="132" y="11"/>
                    </a:lnTo>
                    <a:lnTo>
                      <a:pt x="132" y="9"/>
                    </a:lnTo>
                    <a:lnTo>
                      <a:pt x="131" y="5"/>
                    </a:lnTo>
                    <a:lnTo>
                      <a:pt x="132" y="2"/>
                    </a:lnTo>
                    <a:lnTo>
                      <a:pt x="138" y="0"/>
                    </a:lnTo>
                    <a:lnTo>
                      <a:pt x="244" y="61"/>
                    </a:lnTo>
                    <a:lnTo>
                      <a:pt x="251" y="84"/>
                    </a:lnTo>
                    <a:lnTo>
                      <a:pt x="293" y="110"/>
                    </a:lnTo>
                    <a:lnTo>
                      <a:pt x="279" y="154"/>
                    </a:lnTo>
                    <a:lnTo>
                      <a:pt x="279" y="160"/>
                    </a:lnTo>
                    <a:lnTo>
                      <a:pt x="300" y="184"/>
                    </a:lnTo>
                    <a:lnTo>
                      <a:pt x="294" y="202"/>
                    </a:lnTo>
                    <a:lnTo>
                      <a:pt x="297" y="209"/>
                    </a:lnTo>
                    <a:lnTo>
                      <a:pt x="297" y="216"/>
                    </a:lnTo>
                    <a:lnTo>
                      <a:pt x="293" y="216"/>
                    </a:lnTo>
                    <a:lnTo>
                      <a:pt x="292" y="221"/>
                    </a:lnTo>
                    <a:lnTo>
                      <a:pt x="299" y="235"/>
                    </a:lnTo>
                    <a:lnTo>
                      <a:pt x="297" y="239"/>
                    </a:lnTo>
                    <a:lnTo>
                      <a:pt x="304" y="250"/>
                    </a:lnTo>
                    <a:lnTo>
                      <a:pt x="310" y="273"/>
                    </a:lnTo>
                    <a:lnTo>
                      <a:pt x="326" y="284"/>
                    </a:lnTo>
                    <a:lnTo>
                      <a:pt x="325" y="290"/>
                    </a:lnTo>
                    <a:lnTo>
                      <a:pt x="312" y="302"/>
                    </a:lnTo>
                    <a:lnTo>
                      <a:pt x="281" y="313"/>
                    </a:lnTo>
                    <a:lnTo>
                      <a:pt x="271" y="314"/>
                    </a:lnTo>
                    <a:lnTo>
                      <a:pt x="263" y="310"/>
                    </a:lnTo>
                    <a:lnTo>
                      <a:pt x="250" y="312"/>
                    </a:lnTo>
                    <a:lnTo>
                      <a:pt x="241" y="320"/>
                    </a:lnTo>
                    <a:lnTo>
                      <a:pt x="220" y="320"/>
                    </a:lnTo>
                    <a:lnTo>
                      <a:pt x="204" y="325"/>
                    </a:lnTo>
                    <a:lnTo>
                      <a:pt x="192" y="317"/>
                    </a:lnTo>
                    <a:lnTo>
                      <a:pt x="183" y="321"/>
                    </a:lnTo>
                    <a:lnTo>
                      <a:pt x="160" y="320"/>
                    </a:lnTo>
                    <a:lnTo>
                      <a:pt x="152" y="307"/>
                    </a:lnTo>
                    <a:lnTo>
                      <a:pt x="147" y="272"/>
                    </a:lnTo>
                    <a:lnTo>
                      <a:pt x="138" y="261"/>
                    </a:lnTo>
                    <a:lnTo>
                      <a:pt x="131" y="260"/>
                    </a:lnTo>
                    <a:lnTo>
                      <a:pt x="130" y="262"/>
                    </a:lnTo>
                    <a:lnTo>
                      <a:pt x="124" y="259"/>
                    </a:lnTo>
                    <a:lnTo>
                      <a:pt x="116" y="261"/>
                    </a:lnTo>
                    <a:lnTo>
                      <a:pt x="101" y="254"/>
                    </a:lnTo>
                    <a:lnTo>
                      <a:pt x="64" y="241"/>
                    </a:lnTo>
                    <a:lnTo>
                      <a:pt x="52" y="230"/>
                    </a:lnTo>
                    <a:lnTo>
                      <a:pt x="44" y="229"/>
                    </a:lnTo>
                    <a:close/>
                  </a:path>
                </a:pathLst>
              </a:custGeom>
              <a:solidFill>
                <a:srgbClr val="EE9024"/>
              </a:solidFill>
              <a:ln w="12700">
                <a:solidFill>
                  <a:schemeClr val="bg1"/>
                </a:solidFill>
                <a:round/>
                <a:headEnd/>
                <a:tailEnd/>
              </a:ln>
            </p:spPr>
            <p:txBody>
              <a:bodyPr/>
              <a:lstStyle/>
              <a:p>
                <a:endParaRPr lang="en-GB"/>
              </a:p>
            </p:txBody>
          </p:sp>
          <p:sp>
            <p:nvSpPr>
              <p:cNvPr id="35865" name="Freeform 19"/>
              <p:cNvSpPr>
                <a:spLocks noChangeAspect="1"/>
              </p:cNvSpPr>
              <p:nvPr/>
            </p:nvSpPr>
            <p:spPr bwMode="auto">
              <a:xfrm>
                <a:off x="6118452" y="5122289"/>
                <a:ext cx="486105" cy="376414"/>
              </a:xfrm>
              <a:custGeom>
                <a:avLst/>
                <a:gdLst>
                  <a:gd name="T0" fmla="*/ 2147483647 w 482"/>
                  <a:gd name="T1" fmla="*/ 2147483647 h 372"/>
                  <a:gd name="T2" fmla="*/ 2147483647 w 482"/>
                  <a:gd name="T3" fmla="*/ 2147483647 h 372"/>
                  <a:gd name="T4" fmla="*/ 2147483647 w 482"/>
                  <a:gd name="T5" fmla="*/ 2147483647 h 372"/>
                  <a:gd name="T6" fmla="*/ 2147483647 w 482"/>
                  <a:gd name="T7" fmla="*/ 2147483647 h 372"/>
                  <a:gd name="T8" fmla="*/ 2147483647 w 482"/>
                  <a:gd name="T9" fmla="*/ 2147483647 h 372"/>
                  <a:gd name="T10" fmla="*/ 0 w 482"/>
                  <a:gd name="T11" fmla="*/ 2147483647 h 372"/>
                  <a:gd name="T12" fmla="*/ 2147483647 w 482"/>
                  <a:gd name="T13" fmla="*/ 2147483647 h 372"/>
                  <a:gd name="T14" fmla="*/ 2147483647 w 482"/>
                  <a:gd name="T15" fmla="*/ 2147483647 h 372"/>
                  <a:gd name="T16" fmla="*/ 2147483647 w 482"/>
                  <a:gd name="T17" fmla="*/ 2147483647 h 372"/>
                  <a:gd name="T18" fmla="*/ 2147483647 w 482"/>
                  <a:gd name="T19" fmla="*/ 2147483647 h 372"/>
                  <a:gd name="T20" fmla="*/ 2147483647 w 482"/>
                  <a:gd name="T21" fmla="*/ 2147483647 h 372"/>
                  <a:gd name="T22" fmla="*/ 2147483647 w 482"/>
                  <a:gd name="T23" fmla="*/ 2147483647 h 372"/>
                  <a:gd name="T24" fmla="*/ 2147483647 w 482"/>
                  <a:gd name="T25" fmla="*/ 2147483647 h 372"/>
                  <a:gd name="T26" fmla="*/ 2147483647 w 482"/>
                  <a:gd name="T27" fmla="*/ 2147483647 h 372"/>
                  <a:gd name="T28" fmla="*/ 2147483647 w 482"/>
                  <a:gd name="T29" fmla="*/ 2147483647 h 372"/>
                  <a:gd name="T30" fmla="*/ 2147483647 w 482"/>
                  <a:gd name="T31" fmla="*/ 2147483647 h 372"/>
                  <a:gd name="T32" fmla="*/ 2147483647 w 482"/>
                  <a:gd name="T33" fmla="*/ 2147483647 h 372"/>
                  <a:gd name="T34" fmla="*/ 2147483647 w 482"/>
                  <a:gd name="T35" fmla="*/ 2147483647 h 372"/>
                  <a:gd name="T36" fmla="*/ 2147483647 w 482"/>
                  <a:gd name="T37" fmla="*/ 2147483647 h 372"/>
                  <a:gd name="T38" fmla="*/ 2147483647 w 482"/>
                  <a:gd name="T39" fmla="*/ 2147483647 h 372"/>
                  <a:gd name="T40" fmla="*/ 2147483647 w 482"/>
                  <a:gd name="T41" fmla="*/ 2147483647 h 372"/>
                  <a:gd name="T42" fmla="*/ 2147483647 w 482"/>
                  <a:gd name="T43" fmla="*/ 2147483647 h 372"/>
                  <a:gd name="T44" fmla="*/ 2147483647 w 482"/>
                  <a:gd name="T45" fmla="*/ 2147483647 h 372"/>
                  <a:gd name="T46" fmla="*/ 2147483647 w 482"/>
                  <a:gd name="T47" fmla="*/ 2147483647 h 372"/>
                  <a:gd name="T48" fmla="*/ 2147483647 w 482"/>
                  <a:gd name="T49" fmla="*/ 2147483647 h 372"/>
                  <a:gd name="T50" fmla="*/ 2147483647 w 482"/>
                  <a:gd name="T51" fmla="*/ 2147483647 h 372"/>
                  <a:gd name="T52" fmla="*/ 2147483647 w 482"/>
                  <a:gd name="T53" fmla="*/ 2147483647 h 372"/>
                  <a:gd name="T54" fmla="*/ 2147483647 w 482"/>
                  <a:gd name="T55" fmla="*/ 2147483647 h 372"/>
                  <a:gd name="T56" fmla="*/ 2147483647 w 482"/>
                  <a:gd name="T57" fmla="*/ 2147483647 h 372"/>
                  <a:gd name="T58" fmla="*/ 2147483647 w 482"/>
                  <a:gd name="T59" fmla="*/ 2147483647 h 372"/>
                  <a:gd name="T60" fmla="*/ 2147483647 w 482"/>
                  <a:gd name="T61" fmla="*/ 0 h 372"/>
                  <a:gd name="T62" fmla="*/ 2147483647 w 482"/>
                  <a:gd name="T63" fmla="*/ 2147483647 h 372"/>
                  <a:gd name="T64" fmla="*/ 2147483647 w 482"/>
                  <a:gd name="T65" fmla="*/ 2147483647 h 372"/>
                  <a:gd name="T66" fmla="*/ 2147483647 w 482"/>
                  <a:gd name="T67" fmla="*/ 2147483647 h 372"/>
                  <a:gd name="T68" fmla="*/ 2147483647 w 482"/>
                  <a:gd name="T69" fmla="*/ 2147483647 h 372"/>
                  <a:gd name="T70" fmla="*/ 2147483647 w 482"/>
                  <a:gd name="T71" fmla="*/ 2147483647 h 372"/>
                  <a:gd name="T72" fmla="*/ 2147483647 w 482"/>
                  <a:gd name="T73" fmla="*/ 2147483647 h 372"/>
                  <a:gd name="T74" fmla="*/ 2147483647 w 482"/>
                  <a:gd name="T75" fmla="*/ 2147483647 h 3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2"/>
                  <a:gd name="T115" fmla="*/ 0 h 372"/>
                  <a:gd name="T116" fmla="*/ 482 w 482"/>
                  <a:gd name="T117" fmla="*/ 372 h 3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2" h="372">
                    <a:moveTo>
                      <a:pt x="123" y="140"/>
                    </a:moveTo>
                    <a:lnTo>
                      <a:pt x="123" y="164"/>
                    </a:lnTo>
                    <a:lnTo>
                      <a:pt x="123" y="190"/>
                    </a:lnTo>
                    <a:lnTo>
                      <a:pt x="123" y="214"/>
                    </a:lnTo>
                    <a:lnTo>
                      <a:pt x="124" y="238"/>
                    </a:lnTo>
                    <a:lnTo>
                      <a:pt x="116" y="242"/>
                    </a:lnTo>
                    <a:lnTo>
                      <a:pt x="102" y="259"/>
                    </a:lnTo>
                    <a:lnTo>
                      <a:pt x="71" y="259"/>
                    </a:lnTo>
                    <a:lnTo>
                      <a:pt x="38" y="259"/>
                    </a:lnTo>
                    <a:lnTo>
                      <a:pt x="23" y="271"/>
                    </a:lnTo>
                    <a:lnTo>
                      <a:pt x="3" y="271"/>
                    </a:lnTo>
                    <a:lnTo>
                      <a:pt x="0" y="285"/>
                    </a:lnTo>
                    <a:lnTo>
                      <a:pt x="7" y="291"/>
                    </a:lnTo>
                    <a:lnTo>
                      <a:pt x="9" y="302"/>
                    </a:lnTo>
                    <a:lnTo>
                      <a:pt x="25" y="317"/>
                    </a:lnTo>
                    <a:lnTo>
                      <a:pt x="40" y="341"/>
                    </a:lnTo>
                    <a:lnTo>
                      <a:pt x="49" y="345"/>
                    </a:lnTo>
                    <a:lnTo>
                      <a:pt x="57" y="341"/>
                    </a:lnTo>
                    <a:lnTo>
                      <a:pt x="62" y="343"/>
                    </a:lnTo>
                    <a:lnTo>
                      <a:pt x="67" y="349"/>
                    </a:lnTo>
                    <a:lnTo>
                      <a:pt x="61" y="352"/>
                    </a:lnTo>
                    <a:lnTo>
                      <a:pt x="61" y="355"/>
                    </a:lnTo>
                    <a:lnTo>
                      <a:pt x="70" y="365"/>
                    </a:lnTo>
                    <a:lnTo>
                      <a:pt x="74" y="363"/>
                    </a:lnTo>
                    <a:lnTo>
                      <a:pt x="70" y="355"/>
                    </a:lnTo>
                    <a:lnTo>
                      <a:pt x="83" y="352"/>
                    </a:lnTo>
                    <a:lnTo>
                      <a:pt x="107" y="372"/>
                    </a:lnTo>
                    <a:lnTo>
                      <a:pt x="107" y="349"/>
                    </a:lnTo>
                    <a:lnTo>
                      <a:pt x="118" y="338"/>
                    </a:lnTo>
                    <a:lnTo>
                      <a:pt x="123" y="318"/>
                    </a:lnTo>
                    <a:lnTo>
                      <a:pt x="143" y="309"/>
                    </a:lnTo>
                    <a:lnTo>
                      <a:pt x="169" y="307"/>
                    </a:lnTo>
                    <a:lnTo>
                      <a:pt x="190" y="318"/>
                    </a:lnTo>
                    <a:lnTo>
                      <a:pt x="209" y="334"/>
                    </a:lnTo>
                    <a:lnTo>
                      <a:pt x="213" y="334"/>
                    </a:lnTo>
                    <a:lnTo>
                      <a:pt x="225" y="324"/>
                    </a:lnTo>
                    <a:lnTo>
                      <a:pt x="238" y="323"/>
                    </a:lnTo>
                    <a:lnTo>
                      <a:pt x="260" y="335"/>
                    </a:lnTo>
                    <a:lnTo>
                      <a:pt x="280" y="339"/>
                    </a:lnTo>
                    <a:lnTo>
                      <a:pt x="287" y="338"/>
                    </a:lnTo>
                    <a:lnTo>
                      <a:pt x="309" y="323"/>
                    </a:lnTo>
                    <a:lnTo>
                      <a:pt x="350" y="321"/>
                    </a:lnTo>
                    <a:lnTo>
                      <a:pt x="371" y="327"/>
                    </a:lnTo>
                    <a:lnTo>
                      <a:pt x="384" y="316"/>
                    </a:lnTo>
                    <a:lnTo>
                      <a:pt x="391" y="316"/>
                    </a:lnTo>
                    <a:lnTo>
                      <a:pt x="396" y="307"/>
                    </a:lnTo>
                    <a:lnTo>
                      <a:pt x="406" y="307"/>
                    </a:lnTo>
                    <a:lnTo>
                      <a:pt x="403" y="291"/>
                    </a:lnTo>
                    <a:lnTo>
                      <a:pt x="402" y="284"/>
                    </a:lnTo>
                    <a:lnTo>
                      <a:pt x="409" y="281"/>
                    </a:lnTo>
                    <a:lnTo>
                      <a:pt x="412" y="268"/>
                    </a:lnTo>
                    <a:lnTo>
                      <a:pt x="463" y="211"/>
                    </a:lnTo>
                    <a:lnTo>
                      <a:pt x="466" y="156"/>
                    </a:lnTo>
                    <a:lnTo>
                      <a:pt x="474" y="113"/>
                    </a:lnTo>
                    <a:lnTo>
                      <a:pt x="482" y="100"/>
                    </a:lnTo>
                    <a:lnTo>
                      <a:pt x="462" y="86"/>
                    </a:lnTo>
                    <a:lnTo>
                      <a:pt x="453" y="65"/>
                    </a:lnTo>
                    <a:lnTo>
                      <a:pt x="452" y="15"/>
                    </a:lnTo>
                    <a:lnTo>
                      <a:pt x="443" y="17"/>
                    </a:lnTo>
                    <a:lnTo>
                      <a:pt x="438" y="11"/>
                    </a:lnTo>
                    <a:lnTo>
                      <a:pt x="420" y="1"/>
                    </a:lnTo>
                    <a:lnTo>
                      <a:pt x="352" y="0"/>
                    </a:lnTo>
                    <a:lnTo>
                      <a:pt x="339" y="10"/>
                    </a:lnTo>
                    <a:lnTo>
                      <a:pt x="324" y="20"/>
                    </a:lnTo>
                    <a:lnTo>
                      <a:pt x="310" y="28"/>
                    </a:lnTo>
                    <a:lnTo>
                      <a:pt x="295" y="38"/>
                    </a:lnTo>
                    <a:lnTo>
                      <a:pt x="281" y="48"/>
                    </a:lnTo>
                    <a:lnTo>
                      <a:pt x="267" y="57"/>
                    </a:lnTo>
                    <a:lnTo>
                      <a:pt x="252" y="67"/>
                    </a:lnTo>
                    <a:lnTo>
                      <a:pt x="238" y="76"/>
                    </a:lnTo>
                    <a:lnTo>
                      <a:pt x="220" y="90"/>
                    </a:lnTo>
                    <a:lnTo>
                      <a:pt x="203" y="103"/>
                    </a:lnTo>
                    <a:lnTo>
                      <a:pt x="187" y="115"/>
                    </a:lnTo>
                    <a:lnTo>
                      <a:pt x="170" y="128"/>
                    </a:lnTo>
                    <a:lnTo>
                      <a:pt x="146" y="134"/>
                    </a:lnTo>
                    <a:lnTo>
                      <a:pt x="123" y="140"/>
                    </a:lnTo>
                    <a:close/>
                  </a:path>
                </a:pathLst>
              </a:custGeom>
              <a:solidFill>
                <a:srgbClr val="DDDDDD"/>
              </a:solidFill>
              <a:ln w="12700">
                <a:solidFill>
                  <a:schemeClr val="bg1"/>
                </a:solidFill>
                <a:round/>
                <a:headEnd/>
                <a:tailEnd/>
              </a:ln>
            </p:spPr>
            <p:txBody>
              <a:bodyPr/>
              <a:lstStyle/>
              <a:p>
                <a:endParaRPr lang="en-GB"/>
              </a:p>
            </p:txBody>
          </p:sp>
          <p:sp>
            <p:nvSpPr>
              <p:cNvPr id="35866" name="Freeform 20"/>
              <p:cNvSpPr>
                <a:spLocks noChangeAspect="1"/>
              </p:cNvSpPr>
              <p:nvPr/>
            </p:nvSpPr>
            <p:spPr bwMode="auto">
              <a:xfrm>
                <a:off x="10406203" y="5937114"/>
                <a:ext cx="300818" cy="247990"/>
              </a:xfrm>
              <a:custGeom>
                <a:avLst/>
                <a:gdLst>
                  <a:gd name="T0" fmla="*/ 0 w 299"/>
                  <a:gd name="T1" fmla="*/ 0 h 244"/>
                  <a:gd name="T2" fmla="*/ 0 w 299"/>
                  <a:gd name="T3" fmla="*/ 2147483647 h 244"/>
                  <a:gd name="T4" fmla="*/ 0 w 299"/>
                  <a:gd name="T5" fmla="*/ 2147483647 h 244"/>
                  <a:gd name="T6" fmla="*/ 0 w 299"/>
                  <a:gd name="T7" fmla="*/ 2147483647 h 244"/>
                  <a:gd name="T8" fmla="*/ 2147483647 w 299"/>
                  <a:gd name="T9" fmla="*/ 2147483647 h 244"/>
                  <a:gd name="T10" fmla="*/ 2147483647 w 299"/>
                  <a:gd name="T11" fmla="*/ 2147483647 h 244"/>
                  <a:gd name="T12" fmla="*/ 2147483647 w 299"/>
                  <a:gd name="T13" fmla="*/ 2147483647 h 244"/>
                  <a:gd name="T14" fmla="*/ 2147483647 w 299"/>
                  <a:gd name="T15" fmla="*/ 2147483647 h 244"/>
                  <a:gd name="T16" fmla="*/ 2147483647 w 299"/>
                  <a:gd name="T17" fmla="*/ 2147483647 h 244"/>
                  <a:gd name="T18" fmla="*/ 2147483647 w 299"/>
                  <a:gd name="T19" fmla="*/ 2147483647 h 244"/>
                  <a:gd name="T20" fmla="*/ 2147483647 w 299"/>
                  <a:gd name="T21" fmla="*/ 2147483647 h 244"/>
                  <a:gd name="T22" fmla="*/ 2147483647 w 299"/>
                  <a:gd name="T23" fmla="*/ 2147483647 h 244"/>
                  <a:gd name="T24" fmla="*/ 2147483647 w 299"/>
                  <a:gd name="T25" fmla="*/ 2147483647 h 244"/>
                  <a:gd name="T26" fmla="*/ 2147483647 w 299"/>
                  <a:gd name="T27" fmla="*/ 2147483647 h 244"/>
                  <a:gd name="T28" fmla="*/ 2147483647 w 299"/>
                  <a:gd name="T29" fmla="*/ 2147483647 h 244"/>
                  <a:gd name="T30" fmla="*/ 2147483647 w 299"/>
                  <a:gd name="T31" fmla="*/ 2147483647 h 244"/>
                  <a:gd name="T32" fmla="*/ 2147483647 w 299"/>
                  <a:gd name="T33" fmla="*/ 2147483647 h 244"/>
                  <a:gd name="T34" fmla="*/ 2147483647 w 299"/>
                  <a:gd name="T35" fmla="*/ 2147483647 h 244"/>
                  <a:gd name="T36" fmla="*/ 2147483647 w 299"/>
                  <a:gd name="T37" fmla="*/ 2147483647 h 244"/>
                  <a:gd name="T38" fmla="*/ 2147483647 w 299"/>
                  <a:gd name="T39" fmla="*/ 2147483647 h 244"/>
                  <a:gd name="T40" fmla="*/ 2147483647 w 299"/>
                  <a:gd name="T41" fmla="*/ 2147483647 h 244"/>
                  <a:gd name="T42" fmla="*/ 2147483647 w 299"/>
                  <a:gd name="T43" fmla="*/ 2147483647 h 244"/>
                  <a:gd name="T44" fmla="*/ 2147483647 w 299"/>
                  <a:gd name="T45" fmla="*/ 2147483647 h 244"/>
                  <a:gd name="T46" fmla="*/ 2147483647 w 299"/>
                  <a:gd name="T47" fmla="*/ 2147483647 h 244"/>
                  <a:gd name="T48" fmla="*/ 2147483647 w 299"/>
                  <a:gd name="T49" fmla="*/ 2147483647 h 244"/>
                  <a:gd name="T50" fmla="*/ 2147483647 w 299"/>
                  <a:gd name="T51" fmla="*/ 2147483647 h 244"/>
                  <a:gd name="T52" fmla="*/ 2147483647 w 299"/>
                  <a:gd name="T53" fmla="*/ 2147483647 h 244"/>
                  <a:gd name="T54" fmla="*/ 2147483647 w 299"/>
                  <a:gd name="T55" fmla="*/ 2147483647 h 244"/>
                  <a:gd name="T56" fmla="*/ 2147483647 w 299"/>
                  <a:gd name="T57" fmla="*/ 2147483647 h 244"/>
                  <a:gd name="T58" fmla="*/ 2147483647 w 299"/>
                  <a:gd name="T59" fmla="*/ 2147483647 h 244"/>
                  <a:gd name="T60" fmla="*/ 2147483647 w 299"/>
                  <a:gd name="T61" fmla="*/ 2147483647 h 244"/>
                  <a:gd name="T62" fmla="*/ 2147483647 w 299"/>
                  <a:gd name="T63" fmla="*/ 2147483647 h 244"/>
                  <a:gd name="T64" fmla="*/ 2147483647 w 299"/>
                  <a:gd name="T65" fmla="*/ 2147483647 h 244"/>
                  <a:gd name="T66" fmla="*/ 2147483647 w 299"/>
                  <a:gd name="T67" fmla="*/ 2147483647 h 244"/>
                  <a:gd name="T68" fmla="*/ 2147483647 w 299"/>
                  <a:gd name="T69" fmla="*/ 2147483647 h 244"/>
                  <a:gd name="T70" fmla="*/ 2147483647 w 299"/>
                  <a:gd name="T71" fmla="*/ 2147483647 h 244"/>
                  <a:gd name="T72" fmla="*/ 2147483647 w 299"/>
                  <a:gd name="T73" fmla="*/ 2147483647 h 244"/>
                  <a:gd name="T74" fmla="*/ 2147483647 w 299"/>
                  <a:gd name="T75" fmla="*/ 2147483647 h 244"/>
                  <a:gd name="T76" fmla="*/ 2147483647 w 299"/>
                  <a:gd name="T77" fmla="*/ 2147483647 h 244"/>
                  <a:gd name="T78" fmla="*/ 2147483647 w 299"/>
                  <a:gd name="T79" fmla="*/ 2147483647 h 244"/>
                  <a:gd name="T80" fmla="*/ 2147483647 w 299"/>
                  <a:gd name="T81" fmla="*/ 2147483647 h 244"/>
                  <a:gd name="T82" fmla="*/ 2147483647 w 299"/>
                  <a:gd name="T83" fmla="*/ 2147483647 h 244"/>
                  <a:gd name="T84" fmla="*/ 2147483647 w 299"/>
                  <a:gd name="T85" fmla="*/ 2147483647 h 244"/>
                  <a:gd name="T86" fmla="*/ 2147483647 w 299"/>
                  <a:gd name="T87" fmla="*/ 2147483647 h 244"/>
                  <a:gd name="T88" fmla="*/ 2147483647 w 299"/>
                  <a:gd name="T89" fmla="*/ 2147483647 h 244"/>
                  <a:gd name="T90" fmla="*/ 2147483647 w 299"/>
                  <a:gd name="T91" fmla="*/ 2147483647 h 244"/>
                  <a:gd name="T92" fmla="*/ 2147483647 w 299"/>
                  <a:gd name="T93" fmla="*/ 2147483647 h 244"/>
                  <a:gd name="T94" fmla="*/ 2147483647 w 299"/>
                  <a:gd name="T95" fmla="*/ 2147483647 h 244"/>
                  <a:gd name="T96" fmla="*/ 2147483647 w 299"/>
                  <a:gd name="T97" fmla="*/ 2147483647 h 244"/>
                  <a:gd name="T98" fmla="*/ 2147483647 w 299"/>
                  <a:gd name="T99" fmla="*/ 2147483647 h 244"/>
                  <a:gd name="T100" fmla="*/ 2147483647 w 299"/>
                  <a:gd name="T101" fmla="*/ 2147483647 h 244"/>
                  <a:gd name="T102" fmla="*/ 0 w 299"/>
                  <a:gd name="T103" fmla="*/ 0 h 2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244"/>
                  <a:gd name="T158" fmla="*/ 299 w 299"/>
                  <a:gd name="T159" fmla="*/ 244 h 2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244">
                    <a:moveTo>
                      <a:pt x="1" y="0"/>
                    </a:moveTo>
                    <a:lnTo>
                      <a:pt x="2" y="73"/>
                    </a:lnTo>
                    <a:lnTo>
                      <a:pt x="3" y="113"/>
                    </a:lnTo>
                    <a:lnTo>
                      <a:pt x="0" y="126"/>
                    </a:lnTo>
                    <a:lnTo>
                      <a:pt x="4" y="135"/>
                    </a:lnTo>
                    <a:lnTo>
                      <a:pt x="7" y="197"/>
                    </a:lnTo>
                    <a:lnTo>
                      <a:pt x="55" y="201"/>
                    </a:lnTo>
                    <a:lnTo>
                      <a:pt x="72" y="191"/>
                    </a:lnTo>
                    <a:lnTo>
                      <a:pt x="62" y="174"/>
                    </a:lnTo>
                    <a:lnTo>
                      <a:pt x="76" y="168"/>
                    </a:lnTo>
                    <a:lnTo>
                      <a:pt x="77" y="163"/>
                    </a:lnTo>
                    <a:lnTo>
                      <a:pt x="88" y="162"/>
                    </a:lnTo>
                    <a:lnTo>
                      <a:pt x="85" y="150"/>
                    </a:lnTo>
                    <a:lnTo>
                      <a:pt x="95" y="154"/>
                    </a:lnTo>
                    <a:lnTo>
                      <a:pt x="104" y="147"/>
                    </a:lnTo>
                    <a:lnTo>
                      <a:pt x="159" y="171"/>
                    </a:lnTo>
                    <a:lnTo>
                      <a:pt x="172" y="194"/>
                    </a:lnTo>
                    <a:lnTo>
                      <a:pt x="182" y="195"/>
                    </a:lnTo>
                    <a:lnTo>
                      <a:pt x="182" y="202"/>
                    </a:lnTo>
                    <a:lnTo>
                      <a:pt x="205" y="225"/>
                    </a:lnTo>
                    <a:lnTo>
                      <a:pt x="273" y="236"/>
                    </a:lnTo>
                    <a:lnTo>
                      <a:pt x="274" y="242"/>
                    </a:lnTo>
                    <a:lnTo>
                      <a:pt x="283" y="244"/>
                    </a:lnTo>
                    <a:lnTo>
                      <a:pt x="293" y="238"/>
                    </a:lnTo>
                    <a:lnTo>
                      <a:pt x="284" y="234"/>
                    </a:lnTo>
                    <a:lnTo>
                      <a:pt x="294" y="235"/>
                    </a:lnTo>
                    <a:lnTo>
                      <a:pt x="299" y="233"/>
                    </a:lnTo>
                    <a:lnTo>
                      <a:pt x="298" y="231"/>
                    </a:lnTo>
                    <a:lnTo>
                      <a:pt x="285" y="228"/>
                    </a:lnTo>
                    <a:lnTo>
                      <a:pt x="267" y="221"/>
                    </a:lnTo>
                    <a:lnTo>
                      <a:pt x="274" y="214"/>
                    </a:lnTo>
                    <a:lnTo>
                      <a:pt x="249" y="206"/>
                    </a:lnTo>
                    <a:lnTo>
                      <a:pt x="250" y="196"/>
                    </a:lnTo>
                    <a:lnTo>
                      <a:pt x="248" y="194"/>
                    </a:lnTo>
                    <a:lnTo>
                      <a:pt x="235" y="195"/>
                    </a:lnTo>
                    <a:lnTo>
                      <a:pt x="230" y="193"/>
                    </a:lnTo>
                    <a:lnTo>
                      <a:pt x="218" y="177"/>
                    </a:lnTo>
                    <a:lnTo>
                      <a:pt x="218" y="166"/>
                    </a:lnTo>
                    <a:lnTo>
                      <a:pt x="213" y="164"/>
                    </a:lnTo>
                    <a:lnTo>
                      <a:pt x="192" y="147"/>
                    </a:lnTo>
                    <a:lnTo>
                      <a:pt x="184" y="130"/>
                    </a:lnTo>
                    <a:lnTo>
                      <a:pt x="186" y="126"/>
                    </a:lnTo>
                    <a:lnTo>
                      <a:pt x="208" y="124"/>
                    </a:lnTo>
                    <a:lnTo>
                      <a:pt x="209" y="116"/>
                    </a:lnTo>
                    <a:lnTo>
                      <a:pt x="202" y="105"/>
                    </a:lnTo>
                    <a:lnTo>
                      <a:pt x="148" y="87"/>
                    </a:lnTo>
                    <a:lnTo>
                      <a:pt x="147" y="74"/>
                    </a:lnTo>
                    <a:lnTo>
                      <a:pt x="138" y="61"/>
                    </a:lnTo>
                    <a:lnTo>
                      <a:pt x="111" y="44"/>
                    </a:lnTo>
                    <a:lnTo>
                      <a:pt x="103" y="35"/>
                    </a:lnTo>
                    <a:lnTo>
                      <a:pt x="45" y="17"/>
                    </a:lnTo>
                    <a:lnTo>
                      <a:pt x="1" y="0"/>
                    </a:lnTo>
                    <a:close/>
                  </a:path>
                </a:pathLst>
              </a:custGeom>
              <a:solidFill>
                <a:srgbClr val="DDDDDD"/>
              </a:solidFill>
              <a:ln w="12700">
                <a:solidFill>
                  <a:schemeClr val="bg1"/>
                </a:solidFill>
                <a:round/>
                <a:headEnd/>
                <a:tailEnd/>
              </a:ln>
            </p:spPr>
            <p:txBody>
              <a:bodyPr/>
              <a:lstStyle/>
              <a:p>
                <a:endParaRPr lang="en-GB"/>
              </a:p>
            </p:txBody>
          </p:sp>
          <p:sp>
            <p:nvSpPr>
              <p:cNvPr id="35867" name="Freeform 21"/>
              <p:cNvSpPr>
                <a:spLocks noChangeAspect="1"/>
              </p:cNvSpPr>
              <p:nvPr/>
            </p:nvSpPr>
            <p:spPr bwMode="auto">
              <a:xfrm>
                <a:off x="8921730" y="4960653"/>
                <a:ext cx="272480" cy="586762"/>
              </a:xfrm>
              <a:custGeom>
                <a:avLst/>
                <a:gdLst>
                  <a:gd name="T0" fmla="*/ 2147483647 w 270"/>
                  <a:gd name="T1" fmla="*/ 2147483647 h 578"/>
                  <a:gd name="T2" fmla="*/ 2147483647 w 270"/>
                  <a:gd name="T3" fmla="*/ 2147483647 h 578"/>
                  <a:gd name="T4" fmla="*/ 2147483647 w 270"/>
                  <a:gd name="T5" fmla="*/ 2147483647 h 578"/>
                  <a:gd name="T6" fmla="*/ 2147483647 w 270"/>
                  <a:gd name="T7" fmla="*/ 2147483647 h 578"/>
                  <a:gd name="T8" fmla="*/ 2147483647 w 270"/>
                  <a:gd name="T9" fmla="*/ 2147483647 h 578"/>
                  <a:gd name="T10" fmla="*/ 2147483647 w 270"/>
                  <a:gd name="T11" fmla="*/ 2147483647 h 578"/>
                  <a:gd name="T12" fmla="*/ 2147483647 w 270"/>
                  <a:gd name="T13" fmla="*/ 2147483647 h 578"/>
                  <a:gd name="T14" fmla="*/ 2147483647 w 270"/>
                  <a:gd name="T15" fmla="*/ 2147483647 h 578"/>
                  <a:gd name="T16" fmla="*/ 2147483647 w 270"/>
                  <a:gd name="T17" fmla="*/ 2147483647 h 578"/>
                  <a:gd name="T18" fmla="*/ 2147483647 w 270"/>
                  <a:gd name="T19" fmla="*/ 2147483647 h 578"/>
                  <a:gd name="T20" fmla="*/ 2147483647 w 270"/>
                  <a:gd name="T21" fmla="*/ 2147483647 h 578"/>
                  <a:gd name="T22" fmla="*/ 2147483647 w 270"/>
                  <a:gd name="T23" fmla="*/ 2147483647 h 578"/>
                  <a:gd name="T24" fmla="*/ 2147483647 w 270"/>
                  <a:gd name="T25" fmla="*/ 2147483647 h 578"/>
                  <a:gd name="T26" fmla="*/ 2147483647 w 270"/>
                  <a:gd name="T27" fmla="*/ 2147483647 h 578"/>
                  <a:gd name="T28" fmla="*/ 2147483647 w 270"/>
                  <a:gd name="T29" fmla="*/ 2147483647 h 578"/>
                  <a:gd name="T30" fmla="*/ 2147483647 w 270"/>
                  <a:gd name="T31" fmla="*/ 2147483647 h 578"/>
                  <a:gd name="T32" fmla="*/ 2147483647 w 270"/>
                  <a:gd name="T33" fmla="*/ 2147483647 h 578"/>
                  <a:gd name="T34" fmla="*/ 2147483647 w 270"/>
                  <a:gd name="T35" fmla="*/ 2147483647 h 578"/>
                  <a:gd name="T36" fmla="*/ 0 w 270"/>
                  <a:gd name="T37" fmla="*/ 2147483647 h 578"/>
                  <a:gd name="T38" fmla="*/ 2147483647 w 270"/>
                  <a:gd name="T39" fmla="*/ 2147483647 h 578"/>
                  <a:gd name="T40" fmla="*/ 2147483647 w 270"/>
                  <a:gd name="T41" fmla="*/ 2147483647 h 578"/>
                  <a:gd name="T42" fmla="*/ 2147483647 w 270"/>
                  <a:gd name="T43" fmla="*/ 2147483647 h 578"/>
                  <a:gd name="T44" fmla="*/ 2147483647 w 270"/>
                  <a:gd name="T45" fmla="*/ 2147483647 h 578"/>
                  <a:gd name="T46" fmla="*/ 2147483647 w 270"/>
                  <a:gd name="T47" fmla="*/ 2147483647 h 578"/>
                  <a:gd name="T48" fmla="*/ 2147483647 w 270"/>
                  <a:gd name="T49" fmla="*/ 2147483647 h 578"/>
                  <a:gd name="T50" fmla="*/ 2147483647 w 270"/>
                  <a:gd name="T51" fmla="*/ 2147483647 h 578"/>
                  <a:gd name="T52" fmla="*/ 2147483647 w 270"/>
                  <a:gd name="T53" fmla="*/ 2147483647 h 578"/>
                  <a:gd name="T54" fmla="*/ 2147483647 w 270"/>
                  <a:gd name="T55" fmla="*/ 2147483647 h 578"/>
                  <a:gd name="T56" fmla="*/ 2147483647 w 270"/>
                  <a:gd name="T57" fmla="*/ 2147483647 h 578"/>
                  <a:gd name="T58" fmla="*/ 2147483647 w 270"/>
                  <a:gd name="T59" fmla="*/ 2147483647 h 578"/>
                  <a:gd name="T60" fmla="*/ 2147483647 w 270"/>
                  <a:gd name="T61" fmla="*/ 2147483647 h 578"/>
                  <a:gd name="T62" fmla="*/ 2147483647 w 270"/>
                  <a:gd name="T63" fmla="*/ 0 h 578"/>
                  <a:gd name="T64" fmla="*/ 2147483647 w 270"/>
                  <a:gd name="T65" fmla="*/ 2147483647 h 578"/>
                  <a:gd name="T66" fmla="*/ 2147483647 w 270"/>
                  <a:gd name="T67" fmla="*/ 2147483647 h 578"/>
                  <a:gd name="T68" fmla="*/ 2147483647 w 270"/>
                  <a:gd name="T69" fmla="*/ 2147483647 h 578"/>
                  <a:gd name="T70" fmla="*/ 2147483647 w 270"/>
                  <a:gd name="T71" fmla="*/ 2147483647 h 578"/>
                  <a:gd name="T72" fmla="*/ 2147483647 w 270"/>
                  <a:gd name="T73" fmla="*/ 2147483647 h 578"/>
                  <a:gd name="T74" fmla="*/ 2147483647 w 270"/>
                  <a:gd name="T75" fmla="*/ 2147483647 h 578"/>
                  <a:gd name="T76" fmla="*/ 2147483647 w 270"/>
                  <a:gd name="T77" fmla="*/ 2147483647 h 578"/>
                  <a:gd name="T78" fmla="*/ 2147483647 w 270"/>
                  <a:gd name="T79" fmla="*/ 2147483647 h 578"/>
                  <a:gd name="T80" fmla="*/ 2147483647 w 270"/>
                  <a:gd name="T81" fmla="*/ 2147483647 h 578"/>
                  <a:gd name="T82" fmla="*/ 2147483647 w 270"/>
                  <a:gd name="T83" fmla="*/ 2147483647 h 578"/>
                  <a:gd name="T84" fmla="*/ 2147483647 w 270"/>
                  <a:gd name="T85" fmla="*/ 2147483647 h 578"/>
                  <a:gd name="T86" fmla="*/ 2147483647 w 270"/>
                  <a:gd name="T87" fmla="*/ 2147483647 h 578"/>
                  <a:gd name="T88" fmla="*/ 2147483647 w 270"/>
                  <a:gd name="T89" fmla="*/ 2147483647 h 578"/>
                  <a:gd name="T90" fmla="*/ 2147483647 w 270"/>
                  <a:gd name="T91" fmla="*/ 2147483647 h 578"/>
                  <a:gd name="T92" fmla="*/ 2147483647 w 270"/>
                  <a:gd name="T93" fmla="*/ 2147483647 h 578"/>
                  <a:gd name="T94" fmla="*/ 2147483647 w 270"/>
                  <a:gd name="T95" fmla="*/ 2147483647 h 578"/>
                  <a:gd name="T96" fmla="*/ 2147483647 w 270"/>
                  <a:gd name="T97" fmla="*/ 2147483647 h 578"/>
                  <a:gd name="T98" fmla="*/ 2147483647 w 270"/>
                  <a:gd name="T99" fmla="*/ 2147483647 h 578"/>
                  <a:gd name="T100" fmla="*/ 2147483647 w 270"/>
                  <a:gd name="T101" fmla="*/ 2147483647 h 578"/>
                  <a:gd name="T102" fmla="*/ 2147483647 w 270"/>
                  <a:gd name="T103" fmla="*/ 2147483647 h 578"/>
                  <a:gd name="T104" fmla="*/ 2147483647 w 270"/>
                  <a:gd name="T105" fmla="*/ 2147483647 h 578"/>
                  <a:gd name="T106" fmla="*/ 2147483647 w 270"/>
                  <a:gd name="T107" fmla="*/ 2147483647 h 578"/>
                  <a:gd name="T108" fmla="*/ 2147483647 w 270"/>
                  <a:gd name="T109" fmla="*/ 2147483647 h 578"/>
                  <a:gd name="T110" fmla="*/ 2147483647 w 270"/>
                  <a:gd name="T111" fmla="*/ 2147483647 h 578"/>
                  <a:gd name="T112" fmla="*/ 2147483647 w 270"/>
                  <a:gd name="T113" fmla="*/ 2147483647 h 5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0"/>
                  <a:gd name="T172" fmla="*/ 0 h 578"/>
                  <a:gd name="T173" fmla="*/ 270 w 270"/>
                  <a:gd name="T174" fmla="*/ 578 h 5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0" h="578">
                    <a:moveTo>
                      <a:pt x="195" y="578"/>
                    </a:moveTo>
                    <a:lnTo>
                      <a:pt x="190" y="575"/>
                    </a:lnTo>
                    <a:lnTo>
                      <a:pt x="200" y="532"/>
                    </a:lnTo>
                    <a:lnTo>
                      <a:pt x="190" y="525"/>
                    </a:lnTo>
                    <a:lnTo>
                      <a:pt x="191" y="521"/>
                    </a:lnTo>
                    <a:lnTo>
                      <a:pt x="195" y="522"/>
                    </a:lnTo>
                    <a:lnTo>
                      <a:pt x="193" y="494"/>
                    </a:lnTo>
                    <a:lnTo>
                      <a:pt x="184" y="470"/>
                    </a:lnTo>
                    <a:lnTo>
                      <a:pt x="181" y="473"/>
                    </a:lnTo>
                    <a:lnTo>
                      <a:pt x="169" y="432"/>
                    </a:lnTo>
                    <a:lnTo>
                      <a:pt x="165" y="383"/>
                    </a:lnTo>
                    <a:lnTo>
                      <a:pt x="154" y="378"/>
                    </a:lnTo>
                    <a:lnTo>
                      <a:pt x="144" y="370"/>
                    </a:lnTo>
                    <a:lnTo>
                      <a:pt x="141" y="371"/>
                    </a:lnTo>
                    <a:lnTo>
                      <a:pt x="135" y="354"/>
                    </a:lnTo>
                    <a:lnTo>
                      <a:pt x="133" y="377"/>
                    </a:lnTo>
                    <a:lnTo>
                      <a:pt x="117" y="386"/>
                    </a:lnTo>
                    <a:lnTo>
                      <a:pt x="94" y="406"/>
                    </a:lnTo>
                    <a:lnTo>
                      <a:pt x="84" y="402"/>
                    </a:lnTo>
                    <a:lnTo>
                      <a:pt x="81" y="407"/>
                    </a:lnTo>
                    <a:lnTo>
                      <a:pt x="70" y="402"/>
                    </a:lnTo>
                    <a:lnTo>
                      <a:pt x="68" y="400"/>
                    </a:lnTo>
                    <a:lnTo>
                      <a:pt x="70" y="395"/>
                    </a:lnTo>
                    <a:lnTo>
                      <a:pt x="61" y="398"/>
                    </a:lnTo>
                    <a:lnTo>
                      <a:pt x="70" y="362"/>
                    </a:lnTo>
                    <a:lnTo>
                      <a:pt x="64" y="326"/>
                    </a:lnTo>
                    <a:lnTo>
                      <a:pt x="51" y="301"/>
                    </a:lnTo>
                    <a:lnTo>
                      <a:pt x="49" y="307"/>
                    </a:lnTo>
                    <a:lnTo>
                      <a:pt x="43" y="304"/>
                    </a:lnTo>
                    <a:lnTo>
                      <a:pt x="40" y="297"/>
                    </a:lnTo>
                    <a:lnTo>
                      <a:pt x="41" y="292"/>
                    </a:lnTo>
                    <a:lnTo>
                      <a:pt x="48" y="295"/>
                    </a:lnTo>
                    <a:lnTo>
                      <a:pt x="42" y="289"/>
                    </a:lnTo>
                    <a:lnTo>
                      <a:pt x="43" y="282"/>
                    </a:lnTo>
                    <a:lnTo>
                      <a:pt x="21" y="271"/>
                    </a:lnTo>
                    <a:lnTo>
                      <a:pt x="21" y="265"/>
                    </a:lnTo>
                    <a:lnTo>
                      <a:pt x="8" y="257"/>
                    </a:lnTo>
                    <a:lnTo>
                      <a:pt x="0" y="244"/>
                    </a:lnTo>
                    <a:lnTo>
                      <a:pt x="1" y="230"/>
                    </a:lnTo>
                    <a:lnTo>
                      <a:pt x="4" y="227"/>
                    </a:lnTo>
                    <a:lnTo>
                      <a:pt x="11" y="230"/>
                    </a:lnTo>
                    <a:lnTo>
                      <a:pt x="10" y="212"/>
                    </a:lnTo>
                    <a:lnTo>
                      <a:pt x="25" y="204"/>
                    </a:lnTo>
                    <a:lnTo>
                      <a:pt x="22" y="186"/>
                    </a:lnTo>
                    <a:lnTo>
                      <a:pt x="23" y="180"/>
                    </a:lnTo>
                    <a:lnTo>
                      <a:pt x="32" y="178"/>
                    </a:lnTo>
                    <a:lnTo>
                      <a:pt x="33" y="152"/>
                    </a:lnTo>
                    <a:lnTo>
                      <a:pt x="37" y="148"/>
                    </a:lnTo>
                    <a:lnTo>
                      <a:pt x="57" y="148"/>
                    </a:lnTo>
                    <a:lnTo>
                      <a:pt x="59" y="145"/>
                    </a:lnTo>
                    <a:lnTo>
                      <a:pt x="72" y="114"/>
                    </a:lnTo>
                    <a:lnTo>
                      <a:pt x="73" y="103"/>
                    </a:lnTo>
                    <a:lnTo>
                      <a:pt x="89" y="85"/>
                    </a:lnTo>
                    <a:lnTo>
                      <a:pt x="88" y="70"/>
                    </a:lnTo>
                    <a:lnTo>
                      <a:pt x="91" y="61"/>
                    </a:lnTo>
                    <a:lnTo>
                      <a:pt x="108" y="51"/>
                    </a:lnTo>
                    <a:lnTo>
                      <a:pt x="118" y="39"/>
                    </a:lnTo>
                    <a:lnTo>
                      <a:pt x="133" y="34"/>
                    </a:lnTo>
                    <a:lnTo>
                      <a:pt x="143" y="38"/>
                    </a:lnTo>
                    <a:lnTo>
                      <a:pt x="145" y="19"/>
                    </a:lnTo>
                    <a:lnTo>
                      <a:pt x="155" y="12"/>
                    </a:lnTo>
                    <a:lnTo>
                      <a:pt x="155" y="4"/>
                    </a:lnTo>
                    <a:lnTo>
                      <a:pt x="162" y="0"/>
                    </a:lnTo>
                    <a:lnTo>
                      <a:pt x="171" y="3"/>
                    </a:lnTo>
                    <a:lnTo>
                      <a:pt x="178" y="11"/>
                    </a:lnTo>
                    <a:lnTo>
                      <a:pt x="183" y="25"/>
                    </a:lnTo>
                    <a:lnTo>
                      <a:pt x="191" y="25"/>
                    </a:lnTo>
                    <a:lnTo>
                      <a:pt x="196" y="54"/>
                    </a:lnTo>
                    <a:lnTo>
                      <a:pt x="194" y="75"/>
                    </a:lnTo>
                    <a:lnTo>
                      <a:pt x="189" y="90"/>
                    </a:lnTo>
                    <a:lnTo>
                      <a:pt x="172" y="109"/>
                    </a:lnTo>
                    <a:lnTo>
                      <a:pt x="166" y="128"/>
                    </a:lnTo>
                    <a:lnTo>
                      <a:pt x="168" y="141"/>
                    </a:lnTo>
                    <a:lnTo>
                      <a:pt x="162" y="150"/>
                    </a:lnTo>
                    <a:lnTo>
                      <a:pt x="165" y="153"/>
                    </a:lnTo>
                    <a:lnTo>
                      <a:pt x="186" y="140"/>
                    </a:lnTo>
                    <a:lnTo>
                      <a:pt x="200" y="141"/>
                    </a:lnTo>
                    <a:lnTo>
                      <a:pt x="203" y="166"/>
                    </a:lnTo>
                    <a:lnTo>
                      <a:pt x="220" y="176"/>
                    </a:lnTo>
                    <a:lnTo>
                      <a:pt x="213" y="202"/>
                    </a:lnTo>
                    <a:lnTo>
                      <a:pt x="232" y="206"/>
                    </a:lnTo>
                    <a:lnTo>
                      <a:pt x="233" y="213"/>
                    </a:lnTo>
                    <a:lnTo>
                      <a:pt x="243" y="223"/>
                    </a:lnTo>
                    <a:lnTo>
                      <a:pt x="254" y="221"/>
                    </a:lnTo>
                    <a:lnTo>
                      <a:pt x="263" y="214"/>
                    </a:lnTo>
                    <a:lnTo>
                      <a:pt x="269" y="215"/>
                    </a:lnTo>
                    <a:lnTo>
                      <a:pt x="270" y="219"/>
                    </a:lnTo>
                    <a:lnTo>
                      <a:pt x="266" y="225"/>
                    </a:lnTo>
                    <a:lnTo>
                      <a:pt x="252" y="235"/>
                    </a:lnTo>
                    <a:lnTo>
                      <a:pt x="253" y="243"/>
                    </a:lnTo>
                    <a:lnTo>
                      <a:pt x="245" y="244"/>
                    </a:lnTo>
                    <a:lnTo>
                      <a:pt x="242" y="250"/>
                    </a:lnTo>
                    <a:lnTo>
                      <a:pt x="232" y="263"/>
                    </a:lnTo>
                    <a:lnTo>
                      <a:pt x="220" y="267"/>
                    </a:lnTo>
                    <a:lnTo>
                      <a:pt x="200" y="283"/>
                    </a:lnTo>
                    <a:lnTo>
                      <a:pt x="176" y="286"/>
                    </a:lnTo>
                    <a:lnTo>
                      <a:pt x="168" y="309"/>
                    </a:lnTo>
                    <a:lnTo>
                      <a:pt x="168" y="321"/>
                    </a:lnTo>
                    <a:lnTo>
                      <a:pt x="163" y="324"/>
                    </a:lnTo>
                    <a:lnTo>
                      <a:pt x="173" y="350"/>
                    </a:lnTo>
                    <a:lnTo>
                      <a:pt x="190" y="364"/>
                    </a:lnTo>
                    <a:lnTo>
                      <a:pt x="191" y="388"/>
                    </a:lnTo>
                    <a:lnTo>
                      <a:pt x="196" y="390"/>
                    </a:lnTo>
                    <a:lnTo>
                      <a:pt x="199" y="394"/>
                    </a:lnTo>
                    <a:lnTo>
                      <a:pt x="192" y="405"/>
                    </a:lnTo>
                    <a:lnTo>
                      <a:pt x="191" y="416"/>
                    </a:lnTo>
                    <a:lnTo>
                      <a:pt x="182" y="427"/>
                    </a:lnTo>
                    <a:lnTo>
                      <a:pt x="181" y="435"/>
                    </a:lnTo>
                    <a:lnTo>
                      <a:pt x="184" y="444"/>
                    </a:lnTo>
                    <a:lnTo>
                      <a:pt x="205" y="463"/>
                    </a:lnTo>
                    <a:lnTo>
                      <a:pt x="209" y="488"/>
                    </a:lnTo>
                    <a:lnTo>
                      <a:pt x="224" y="526"/>
                    </a:lnTo>
                    <a:lnTo>
                      <a:pt x="213" y="546"/>
                    </a:lnTo>
                    <a:lnTo>
                      <a:pt x="203" y="557"/>
                    </a:lnTo>
                    <a:lnTo>
                      <a:pt x="195" y="578"/>
                    </a:lnTo>
                    <a:close/>
                  </a:path>
                </a:pathLst>
              </a:custGeom>
              <a:solidFill>
                <a:srgbClr val="DDDDDD"/>
              </a:solidFill>
              <a:ln w="12700">
                <a:solidFill>
                  <a:schemeClr val="bg1"/>
                </a:solidFill>
                <a:round/>
                <a:headEnd/>
                <a:tailEnd/>
              </a:ln>
            </p:spPr>
            <p:txBody>
              <a:bodyPr/>
              <a:lstStyle/>
              <a:p>
                <a:endParaRPr lang="en-GB"/>
              </a:p>
            </p:txBody>
          </p:sp>
          <p:sp>
            <p:nvSpPr>
              <p:cNvPr id="35868" name="Freeform 22"/>
              <p:cNvSpPr>
                <a:spLocks noChangeAspect="1"/>
              </p:cNvSpPr>
              <p:nvPr/>
            </p:nvSpPr>
            <p:spPr bwMode="auto">
              <a:xfrm>
                <a:off x="9226908" y="5405707"/>
                <a:ext cx="163488" cy="130638"/>
              </a:xfrm>
              <a:custGeom>
                <a:avLst/>
                <a:gdLst>
                  <a:gd name="T0" fmla="*/ 2147483647 w 160"/>
                  <a:gd name="T1" fmla="*/ 0 h 129"/>
                  <a:gd name="T2" fmla="*/ 2147483647 w 160"/>
                  <a:gd name="T3" fmla="*/ 2147483647 h 129"/>
                  <a:gd name="T4" fmla="*/ 2147483647 w 160"/>
                  <a:gd name="T5" fmla="*/ 2147483647 h 129"/>
                  <a:gd name="T6" fmla="*/ 2147483647 w 160"/>
                  <a:gd name="T7" fmla="*/ 2147483647 h 129"/>
                  <a:gd name="T8" fmla="*/ 2147483647 w 160"/>
                  <a:gd name="T9" fmla="*/ 2147483647 h 129"/>
                  <a:gd name="T10" fmla="*/ 2147483647 w 160"/>
                  <a:gd name="T11" fmla="*/ 2147483647 h 129"/>
                  <a:gd name="T12" fmla="*/ 2147483647 w 160"/>
                  <a:gd name="T13" fmla="*/ 2147483647 h 129"/>
                  <a:gd name="T14" fmla="*/ 2147483647 w 160"/>
                  <a:gd name="T15" fmla="*/ 2147483647 h 129"/>
                  <a:gd name="T16" fmla="*/ 2147483647 w 160"/>
                  <a:gd name="T17" fmla="*/ 2147483647 h 129"/>
                  <a:gd name="T18" fmla="*/ 2147483647 w 160"/>
                  <a:gd name="T19" fmla="*/ 2147483647 h 129"/>
                  <a:gd name="T20" fmla="*/ 2147483647 w 160"/>
                  <a:gd name="T21" fmla="*/ 2147483647 h 129"/>
                  <a:gd name="T22" fmla="*/ 2147483647 w 160"/>
                  <a:gd name="T23" fmla="*/ 2147483647 h 129"/>
                  <a:gd name="T24" fmla="*/ 2147483647 w 160"/>
                  <a:gd name="T25" fmla="*/ 2147483647 h 129"/>
                  <a:gd name="T26" fmla="*/ 2147483647 w 160"/>
                  <a:gd name="T27" fmla="*/ 2147483647 h 129"/>
                  <a:gd name="T28" fmla="*/ 2147483647 w 160"/>
                  <a:gd name="T29" fmla="*/ 2147483647 h 129"/>
                  <a:gd name="T30" fmla="*/ 2147483647 w 160"/>
                  <a:gd name="T31" fmla="*/ 2147483647 h 129"/>
                  <a:gd name="T32" fmla="*/ 2147483647 w 160"/>
                  <a:gd name="T33" fmla="*/ 2147483647 h 129"/>
                  <a:gd name="T34" fmla="*/ 2147483647 w 160"/>
                  <a:gd name="T35" fmla="*/ 2147483647 h 129"/>
                  <a:gd name="T36" fmla="*/ 2147483647 w 160"/>
                  <a:gd name="T37" fmla="*/ 2147483647 h 129"/>
                  <a:gd name="T38" fmla="*/ 2147483647 w 160"/>
                  <a:gd name="T39" fmla="*/ 2147483647 h 129"/>
                  <a:gd name="T40" fmla="*/ 2147483647 w 160"/>
                  <a:gd name="T41" fmla="*/ 2147483647 h 129"/>
                  <a:gd name="T42" fmla="*/ 2147483647 w 160"/>
                  <a:gd name="T43" fmla="*/ 2147483647 h 129"/>
                  <a:gd name="T44" fmla="*/ 2147483647 w 160"/>
                  <a:gd name="T45" fmla="*/ 2147483647 h 129"/>
                  <a:gd name="T46" fmla="*/ 2147483647 w 160"/>
                  <a:gd name="T47" fmla="*/ 2147483647 h 129"/>
                  <a:gd name="T48" fmla="*/ 0 w 160"/>
                  <a:gd name="T49" fmla="*/ 2147483647 h 129"/>
                  <a:gd name="T50" fmla="*/ 0 w 160"/>
                  <a:gd name="T51" fmla="*/ 2147483647 h 129"/>
                  <a:gd name="T52" fmla="*/ 2147483647 w 160"/>
                  <a:gd name="T53" fmla="*/ 2147483647 h 129"/>
                  <a:gd name="T54" fmla="*/ 2147483647 w 160"/>
                  <a:gd name="T55" fmla="*/ 2147483647 h 129"/>
                  <a:gd name="T56" fmla="*/ 2147483647 w 160"/>
                  <a:gd name="T57" fmla="*/ 2147483647 h 129"/>
                  <a:gd name="T58" fmla="*/ 2147483647 w 160"/>
                  <a:gd name="T59" fmla="*/ 2147483647 h 129"/>
                  <a:gd name="T60" fmla="*/ 2147483647 w 160"/>
                  <a:gd name="T61" fmla="*/ 2147483647 h 129"/>
                  <a:gd name="T62" fmla="*/ 2147483647 w 160"/>
                  <a:gd name="T63" fmla="*/ 2147483647 h 129"/>
                  <a:gd name="T64" fmla="*/ 2147483647 w 160"/>
                  <a:gd name="T65" fmla="*/ 2147483647 h 129"/>
                  <a:gd name="T66" fmla="*/ 2147483647 w 160"/>
                  <a:gd name="T67" fmla="*/ 2147483647 h 129"/>
                  <a:gd name="T68" fmla="*/ 2147483647 w 160"/>
                  <a:gd name="T69" fmla="*/ 2147483647 h 129"/>
                  <a:gd name="T70" fmla="*/ 2147483647 w 160"/>
                  <a:gd name="T71" fmla="*/ 2147483647 h 129"/>
                  <a:gd name="T72" fmla="*/ 2147483647 w 160"/>
                  <a:gd name="T73" fmla="*/ 2147483647 h 129"/>
                  <a:gd name="T74" fmla="*/ 2147483647 w 160"/>
                  <a:gd name="T75" fmla="*/ 2147483647 h 129"/>
                  <a:gd name="T76" fmla="*/ 2147483647 w 160"/>
                  <a:gd name="T77" fmla="*/ 2147483647 h 129"/>
                  <a:gd name="T78" fmla="*/ 2147483647 w 160"/>
                  <a:gd name="T79" fmla="*/ 0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0"/>
                  <a:gd name="T121" fmla="*/ 0 h 129"/>
                  <a:gd name="T122" fmla="*/ 160 w 160"/>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0" h="129">
                    <a:moveTo>
                      <a:pt x="156" y="0"/>
                    </a:moveTo>
                    <a:lnTo>
                      <a:pt x="154" y="20"/>
                    </a:lnTo>
                    <a:lnTo>
                      <a:pt x="160" y="36"/>
                    </a:lnTo>
                    <a:lnTo>
                      <a:pt x="158" y="71"/>
                    </a:lnTo>
                    <a:lnTo>
                      <a:pt x="154" y="75"/>
                    </a:lnTo>
                    <a:lnTo>
                      <a:pt x="150" y="74"/>
                    </a:lnTo>
                    <a:lnTo>
                      <a:pt x="140" y="81"/>
                    </a:lnTo>
                    <a:lnTo>
                      <a:pt x="126" y="85"/>
                    </a:lnTo>
                    <a:lnTo>
                      <a:pt x="124" y="91"/>
                    </a:lnTo>
                    <a:lnTo>
                      <a:pt x="110" y="93"/>
                    </a:lnTo>
                    <a:lnTo>
                      <a:pt x="109" y="111"/>
                    </a:lnTo>
                    <a:lnTo>
                      <a:pt x="90" y="119"/>
                    </a:lnTo>
                    <a:lnTo>
                      <a:pt x="82" y="118"/>
                    </a:lnTo>
                    <a:lnTo>
                      <a:pt x="79" y="126"/>
                    </a:lnTo>
                    <a:lnTo>
                      <a:pt x="66" y="129"/>
                    </a:lnTo>
                    <a:lnTo>
                      <a:pt x="58" y="126"/>
                    </a:lnTo>
                    <a:lnTo>
                      <a:pt x="39" y="127"/>
                    </a:lnTo>
                    <a:lnTo>
                      <a:pt x="41" y="112"/>
                    </a:lnTo>
                    <a:lnTo>
                      <a:pt x="38" y="109"/>
                    </a:lnTo>
                    <a:lnTo>
                      <a:pt x="27" y="117"/>
                    </a:lnTo>
                    <a:lnTo>
                      <a:pt x="25" y="101"/>
                    </a:lnTo>
                    <a:lnTo>
                      <a:pt x="19" y="94"/>
                    </a:lnTo>
                    <a:lnTo>
                      <a:pt x="17" y="77"/>
                    </a:lnTo>
                    <a:lnTo>
                      <a:pt x="6" y="64"/>
                    </a:lnTo>
                    <a:lnTo>
                      <a:pt x="0" y="46"/>
                    </a:lnTo>
                    <a:lnTo>
                      <a:pt x="1" y="36"/>
                    </a:lnTo>
                    <a:lnTo>
                      <a:pt x="8" y="27"/>
                    </a:lnTo>
                    <a:lnTo>
                      <a:pt x="28" y="10"/>
                    </a:lnTo>
                    <a:lnTo>
                      <a:pt x="52" y="12"/>
                    </a:lnTo>
                    <a:lnTo>
                      <a:pt x="77" y="11"/>
                    </a:lnTo>
                    <a:lnTo>
                      <a:pt x="82" y="15"/>
                    </a:lnTo>
                    <a:lnTo>
                      <a:pt x="88" y="13"/>
                    </a:lnTo>
                    <a:lnTo>
                      <a:pt x="92" y="17"/>
                    </a:lnTo>
                    <a:lnTo>
                      <a:pt x="109" y="22"/>
                    </a:lnTo>
                    <a:lnTo>
                      <a:pt x="113" y="21"/>
                    </a:lnTo>
                    <a:lnTo>
                      <a:pt x="113" y="12"/>
                    </a:lnTo>
                    <a:lnTo>
                      <a:pt x="122" y="7"/>
                    </a:lnTo>
                    <a:lnTo>
                      <a:pt x="133" y="5"/>
                    </a:lnTo>
                    <a:lnTo>
                      <a:pt x="142" y="10"/>
                    </a:lnTo>
                    <a:lnTo>
                      <a:pt x="156" y="0"/>
                    </a:lnTo>
                    <a:close/>
                  </a:path>
                </a:pathLst>
              </a:custGeom>
              <a:solidFill>
                <a:srgbClr val="EE9024"/>
              </a:solidFill>
              <a:ln w="12700">
                <a:noFill/>
                <a:round/>
                <a:headEnd/>
                <a:tailEnd/>
              </a:ln>
            </p:spPr>
            <p:txBody>
              <a:bodyPr/>
              <a:lstStyle/>
              <a:p>
                <a:endParaRPr lang="en-GB"/>
              </a:p>
            </p:txBody>
          </p:sp>
          <p:sp>
            <p:nvSpPr>
              <p:cNvPr id="35869" name="Freeform 23"/>
              <p:cNvSpPr>
                <a:spLocks noChangeAspect="1"/>
              </p:cNvSpPr>
              <p:nvPr/>
            </p:nvSpPr>
            <p:spPr bwMode="auto">
              <a:xfrm>
                <a:off x="8553337" y="4889799"/>
                <a:ext cx="241963" cy="137280"/>
              </a:xfrm>
              <a:custGeom>
                <a:avLst/>
                <a:gdLst>
                  <a:gd name="T0" fmla="*/ 2147483647 w 242"/>
                  <a:gd name="T1" fmla="*/ 2147483647 h 133"/>
                  <a:gd name="T2" fmla="*/ 2147483647 w 242"/>
                  <a:gd name="T3" fmla="*/ 2147483647 h 133"/>
                  <a:gd name="T4" fmla="*/ 2147483647 w 242"/>
                  <a:gd name="T5" fmla="*/ 2147483647 h 133"/>
                  <a:gd name="T6" fmla="*/ 2147483647 w 242"/>
                  <a:gd name="T7" fmla="*/ 2147483647 h 133"/>
                  <a:gd name="T8" fmla="*/ 2147483647 w 242"/>
                  <a:gd name="T9" fmla="*/ 2147483647 h 133"/>
                  <a:gd name="T10" fmla="*/ 2147483647 w 242"/>
                  <a:gd name="T11" fmla="*/ 2147483647 h 133"/>
                  <a:gd name="T12" fmla="*/ 2147483647 w 242"/>
                  <a:gd name="T13" fmla="*/ 2147483647 h 133"/>
                  <a:gd name="T14" fmla="*/ 2147483647 w 242"/>
                  <a:gd name="T15" fmla="*/ 2147483647 h 133"/>
                  <a:gd name="T16" fmla="*/ 2147483647 w 242"/>
                  <a:gd name="T17" fmla="*/ 2147483647 h 133"/>
                  <a:gd name="T18" fmla="*/ 2147483647 w 242"/>
                  <a:gd name="T19" fmla="*/ 2147483647 h 133"/>
                  <a:gd name="T20" fmla="*/ 2147483647 w 242"/>
                  <a:gd name="T21" fmla="*/ 2147483647 h 133"/>
                  <a:gd name="T22" fmla="*/ 2147483647 w 242"/>
                  <a:gd name="T23" fmla="*/ 2147483647 h 133"/>
                  <a:gd name="T24" fmla="*/ 2147483647 w 242"/>
                  <a:gd name="T25" fmla="*/ 2147483647 h 133"/>
                  <a:gd name="T26" fmla="*/ 2147483647 w 242"/>
                  <a:gd name="T27" fmla="*/ 2147483647 h 133"/>
                  <a:gd name="T28" fmla="*/ 2147483647 w 242"/>
                  <a:gd name="T29" fmla="*/ 2147483647 h 133"/>
                  <a:gd name="T30" fmla="*/ 2147483647 w 242"/>
                  <a:gd name="T31" fmla="*/ 2147483647 h 133"/>
                  <a:gd name="T32" fmla="*/ 2147483647 w 242"/>
                  <a:gd name="T33" fmla="*/ 2147483647 h 133"/>
                  <a:gd name="T34" fmla="*/ 2147483647 w 242"/>
                  <a:gd name="T35" fmla="*/ 2147483647 h 133"/>
                  <a:gd name="T36" fmla="*/ 2147483647 w 242"/>
                  <a:gd name="T37" fmla="*/ 2147483647 h 133"/>
                  <a:gd name="T38" fmla="*/ 2147483647 w 242"/>
                  <a:gd name="T39" fmla="*/ 2147483647 h 133"/>
                  <a:gd name="T40" fmla="*/ 2147483647 w 242"/>
                  <a:gd name="T41" fmla="*/ 2147483647 h 133"/>
                  <a:gd name="T42" fmla="*/ 2147483647 w 242"/>
                  <a:gd name="T43" fmla="*/ 2147483647 h 133"/>
                  <a:gd name="T44" fmla="*/ 2147483647 w 242"/>
                  <a:gd name="T45" fmla="*/ 2147483647 h 133"/>
                  <a:gd name="T46" fmla="*/ 2147483647 w 242"/>
                  <a:gd name="T47" fmla="*/ 2147483647 h 133"/>
                  <a:gd name="T48" fmla="*/ 2147483647 w 242"/>
                  <a:gd name="T49" fmla="*/ 0 h 133"/>
                  <a:gd name="T50" fmla="*/ 2147483647 w 242"/>
                  <a:gd name="T51" fmla="*/ 2147483647 h 133"/>
                  <a:gd name="T52" fmla="*/ 2147483647 w 242"/>
                  <a:gd name="T53" fmla="*/ 0 h 133"/>
                  <a:gd name="T54" fmla="*/ 2147483647 w 242"/>
                  <a:gd name="T55" fmla="*/ 0 h 133"/>
                  <a:gd name="T56" fmla="*/ 2147483647 w 242"/>
                  <a:gd name="T57" fmla="*/ 2147483647 h 133"/>
                  <a:gd name="T58" fmla="*/ 2147483647 w 242"/>
                  <a:gd name="T59" fmla="*/ 2147483647 h 133"/>
                  <a:gd name="T60" fmla="*/ 0 w 242"/>
                  <a:gd name="T61" fmla="*/ 2147483647 h 133"/>
                  <a:gd name="T62" fmla="*/ 0 w 242"/>
                  <a:gd name="T63" fmla="*/ 2147483647 h 133"/>
                  <a:gd name="T64" fmla="*/ 2147483647 w 242"/>
                  <a:gd name="T65" fmla="*/ 2147483647 h 133"/>
                  <a:gd name="T66" fmla="*/ 2147483647 w 242"/>
                  <a:gd name="T67" fmla="*/ 2147483647 h 133"/>
                  <a:gd name="T68" fmla="*/ 2147483647 w 242"/>
                  <a:gd name="T69" fmla="*/ 2147483647 h 133"/>
                  <a:gd name="T70" fmla="*/ 2147483647 w 242"/>
                  <a:gd name="T71" fmla="*/ 2147483647 h 133"/>
                  <a:gd name="T72" fmla="*/ 2147483647 w 242"/>
                  <a:gd name="T73" fmla="*/ 2147483647 h 133"/>
                  <a:gd name="T74" fmla="*/ 2147483647 w 242"/>
                  <a:gd name="T75" fmla="*/ 2147483647 h 133"/>
                  <a:gd name="T76" fmla="*/ 2147483647 w 242"/>
                  <a:gd name="T77" fmla="*/ 2147483647 h 133"/>
                  <a:gd name="T78" fmla="*/ 2147483647 w 242"/>
                  <a:gd name="T79" fmla="*/ 2147483647 h 133"/>
                  <a:gd name="T80" fmla="*/ 2147483647 w 242"/>
                  <a:gd name="T81" fmla="*/ 2147483647 h 133"/>
                  <a:gd name="T82" fmla="*/ 2147483647 w 242"/>
                  <a:gd name="T83" fmla="*/ 2147483647 h 133"/>
                  <a:gd name="T84" fmla="*/ 2147483647 w 242"/>
                  <a:gd name="T85" fmla="*/ 2147483647 h 133"/>
                  <a:gd name="T86" fmla="*/ 2147483647 w 242"/>
                  <a:gd name="T87" fmla="*/ 2147483647 h 133"/>
                  <a:gd name="T88" fmla="*/ 2147483647 w 242"/>
                  <a:gd name="T89" fmla="*/ 2147483647 h 133"/>
                  <a:gd name="T90" fmla="*/ 2147483647 w 242"/>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133"/>
                  <a:gd name="T140" fmla="*/ 242 w 242"/>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133">
                    <a:moveTo>
                      <a:pt x="238" y="109"/>
                    </a:moveTo>
                    <a:lnTo>
                      <a:pt x="238" y="93"/>
                    </a:lnTo>
                    <a:lnTo>
                      <a:pt x="242" y="83"/>
                    </a:lnTo>
                    <a:lnTo>
                      <a:pt x="236" y="83"/>
                    </a:lnTo>
                    <a:lnTo>
                      <a:pt x="232" y="88"/>
                    </a:lnTo>
                    <a:lnTo>
                      <a:pt x="219" y="87"/>
                    </a:lnTo>
                    <a:lnTo>
                      <a:pt x="198" y="78"/>
                    </a:lnTo>
                    <a:lnTo>
                      <a:pt x="194" y="83"/>
                    </a:lnTo>
                    <a:lnTo>
                      <a:pt x="183" y="80"/>
                    </a:lnTo>
                    <a:lnTo>
                      <a:pt x="177" y="82"/>
                    </a:lnTo>
                    <a:lnTo>
                      <a:pt x="169" y="72"/>
                    </a:lnTo>
                    <a:lnTo>
                      <a:pt x="161" y="73"/>
                    </a:lnTo>
                    <a:lnTo>
                      <a:pt x="154" y="68"/>
                    </a:lnTo>
                    <a:lnTo>
                      <a:pt x="154" y="57"/>
                    </a:lnTo>
                    <a:lnTo>
                      <a:pt x="141" y="59"/>
                    </a:lnTo>
                    <a:lnTo>
                      <a:pt x="129" y="56"/>
                    </a:lnTo>
                    <a:lnTo>
                      <a:pt x="127" y="51"/>
                    </a:lnTo>
                    <a:lnTo>
                      <a:pt x="124" y="52"/>
                    </a:lnTo>
                    <a:lnTo>
                      <a:pt x="125" y="36"/>
                    </a:lnTo>
                    <a:lnTo>
                      <a:pt x="116" y="34"/>
                    </a:lnTo>
                    <a:lnTo>
                      <a:pt x="105" y="43"/>
                    </a:lnTo>
                    <a:lnTo>
                      <a:pt x="100" y="39"/>
                    </a:lnTo>
                    <a:lnTo>
                      <a:pt x="96" y="26"/>
                    </a:lnTo>
                    <a:lnTo>
                      <a:pt x="70" y="7"/>
                    </a:lnTo>
                    <a:lnTo>
                      <a:pt x="40" y="0"/>
                    </a:lnTo>
                    <a:lnTo>
                      <a:pt x="37" y="9"/>
                    </a:lnTo>
                    <a:lnTo>
                      <a:pt x="29" y="2"/>
                    </a:lnTo>
                    <a:lnTo>
                      <a:pt x="23" y="2"/>
                    </a:lnTo>
                    <a:lnTo>
                      <a:pt x="8" y="18"/>
                    </a:lnTo>
                    <a:lnTo>
                      <a:pt x="7" y="37"/>
                    </a:lnTo>
                    <a:lnTo>
                      <a:pt x="0" y="47"/>
                    </a:lnTo>
                    <a:lnTo>
                      <a:pt x="0" y="52"/>
                    </a:lnTo>
                    <a:lnTo>
                      <a:pt x="6" y="53"/>
                    </a:lnTo>
                    <a:lnTo>
                      <a:pt x="13" y="62"/>
                    </a:lnTo>
                    <a:lnTo>
                      <a:pt x="17" y="59"/>
                    </a:lnTo>
                    <a:lnTo>
                      <a:pt x="24" y="63"/>
                    </a:lnTo>
                    <a:lnTo>
                      <a:pt x="45" y="81"/>
                    </a:lnTo>
                    <a:lnTo>
                      <a:pt x="74" y="92"/>
                    </a:lnTo>
                    <a:lnTo>
                      <a:pt x="81" y="100"/>
                    </a:lnTo>
                    <a:lnTo>
                      <a:pt x="128" y="102"/>
                    </a:lnTo>
                    <a:lnTo>
                      <a:pt x="147" y="120"/>
                    </a:lnTo>
                    <a:lnTo>
                      <a:pt x="214" y="133"/>
                    </a:lnTo>
                    <a:lnTo>
                      <a:pt x="239" y="132"/>
                    </a:lnTo>
                    <a:lnTo>
                      <a:pt x="242" y="121"/>
                    </a:lnTo>
                    <a:lnTo>
                      <a:pt x="236" y="113"/>
                    </a:lnTo>
                    <a:lnTo>
                      <a:pt x="238" y="109"/>
                    </a:lnTo>
                    <a:close/>
                  </a:path>
                </a:pathLst>
              </a:custGeom>
              <a:solidFill>
                <a:srgbClr val="DDDDDD"/>
              </a:solidFill>
              <a:ln w="12700">
                <a:solidFill>
                  <a:schemeClr val="bg1"/>
                </a:solidFill>
                <a:round/>
                <a:headEnd/>
                <a:tailEnd/>
              </a:ln>
            </p:spPr>
            <p:txBody>
              <a:bodyPr/>
              <a:lstStyle/>
              <a:p>
                <a:endParaRPr lang="en-GB"/>
              </a:p>
            </p:txBody>
          </p:sp>
          <p:sp>
            <p:nvSpPr>
              <p:cNvPr id="35870" name="Freeform 24"/>
              <p:cNvSpPr>
                <a:spLocks noChangeAspect="1"/>
              </p:cNvSpPr>
              <p:nvPr/>
            </p:nvSpPr>
            <p:spPr bwMode="auto">
              <a:xfrm>
                <a:off x="8814918" y="4962867"/>
                <a:ext cx="102453" cy="53141"/>
              </a:xfrm>
              <a:custGeom>
                <a:avLst/>
                <a:gdLst>
                  <a:gd name="T0" fmla="*/ 2147483647 w 103"/>
                  <a:gd name="T1" fmla="*/ 2147483647 h 53"/>
                  <a:gd name="T2" fmla="*/ 2147483647 w 103"/>
                  <a:gd name="T3" fmla="*/ 2147483647 h 53"/>
                  <a:gd name="T4" fmla="*/ 2147483647 w 103"/>
                  <a:gd name="T5" fmla="*/ 2147483647 h 53"/>
                  <a:gd name="T6" fmla="*/ 2147483647 w 103"/>
                  <a:gd name="T7" fmla="*/ 2147483647 h 53"/>
                  <a:gd name="T8" fmla="*/ 2147483647 w 103"/>
                  <a:gd name="T9" fmla="*/ 0 h 53"/>
                  <a:gd name="T10" fmla="*/ 2147483647 w 103"/>
                  <a:gd name="T11" fmla="*/ 0 h 53"/>
                  <a:gd name="T12" fmla="*/ 2147483647 w 103"/>
                  <a:gd name="T13" fmla="*/ 2147483647 h 53"/>
                  <a:gd name="T14" fmla="*/ 2147483647 w 103"/>
                  <a:gd name="T15" fmla="*/ 2147483647 h 53"/>
                  <a:gd name="T16" fmla="*/ 0 w 103"/>
                  <a:gd name="T17" fmla="*/ 2147483647 h 53"/>
                  <a:gd name="T18" fmla="*/ 2147483647 w 103"/>
                  <a:gd name="T19" fmla="*/ 2147483647 h 53"/>
                  <a:gd name="T20" fmla="*/ 2147483647 w 103"/>
                  <a:gd name="T21" fmla="*/ 2147483647 h 53"/>
                  <a:gd name="T22" fmla="*/ 2147483647 w 103"/>
                  <a:gd name="T23" fmla="*/ 2147483647 h 53"/>
                  <a:gd name="T24" fmla="*/ 2147483647 w 103"/>
                  <a:gd name="T25" fmla="*/ 2147483647 h 53"/>
                  <a:gd name="T26" fmla="*/ 2147483647 w 103"/>
                  <a:gd name="T27" fmla="*/ 2147483647 h 53"/>
                  <a:gd name="T28" fmla="*/ 2147483647 w 103"/>
                  <a:gd name="T29" fmla="*/ 2147483647 h 53"/>
                  <a:gd name="T30" fmla="*/ 2147483647 w 103"/>
                  <a:gd name="T31" fmla="*/ 2147483647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53"/>
                  <a:gd name="T50" fmla="*/ 103 w 103"/>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53">
                    <a:moveTo>
                      <a:pt x="90" y="17"/>
                    </a:moveTo>
                    <a:lnTo>
                      <a:pt x="79" y="9"/>
                    </a:lnTo>
                    <a:lnTo>
                      <a:pt x="69" y="10"/>
                    </a:lnTo>
                    <a:lnTo>
                      <a:pt x="53" y="7"/>
                    </a:lnTo>
                    <a:lnTo>
                      <a:pt x="47" y="0"/>
                    </a:lnTo>
                    <a:lnTo>
                      <a:pt x="36" y="0"/>
                    </a:lnTo>
                    <a:lnTo>
                      <a:pt x="23" y="9"/>
                    </a:lnTo>
                    <a:lnTo>
                      <a:pt x="5" y="31"/>
                    </a:lnTo>
                    <a:lnTo>
                      <a:pt x="0" y="38"/>
                    </a:lnTo>
                    <a:lnTo>
                      <a:pt x="4" y="48"/>
                    </a:lnTo>
                    <a:lnTo>
                      <a:pt x="27" y="53"/>
                    </a:lnTo>
                    <a:lnTo>
                      <a:pt x="98" y="45"/>
                    </a:lnTo>
                    <a:lnTo>
                      <a:pt x="103" y="43"/>
                    </a:lnTo>
                    <a:lnTo>
                      <a:pt x="103" y="31"/>
                    </a:lnTo>
                    <a:lnTo>
                      <a:pt x="89" y="24"/>
                    </a:lnTo>
                    <a:lnTo>
                      <a:pt x="90" y="17"/>
                    </a:lnTo>
                    <a:close/>
                  </a:path>
                </a:pathLst>
              </a:custGeom>
              <a:solidFill>
                <a:srgbClr val="DDDDDD"/>
              </a:solidFill>
              <a:ln w="12700">
                <a:solidFill>
                  <a:schemeClr val="bg1"/>
                </a:solidFill>
                <a:round/>
                <a:headEnd/>
                <a:tailEnd/>
              </a:ln>
            </p:spPr>
            <p:txBody>
              <a:bodyPr/>
              <a:lstStyle/>
              <a:p>
                <a:endParaRPr lang="en-GB"/>
              </a:p>
            </p:txBody>
          </p:sp>
          <p:sp>
            <p:nvSpPr>
              <p:cNvPr id="35871" name="Freeform 25"/>
              <p:cNvSpPr>
                <a:spLocks noChangeAspect="1"/>
              </p:cNvSpPr>
              <p:nvPr/>
            </p:nvSpPr>
            <p:spPr bwMode="auto">
              <a:xfrm>
                <a:off x="8786580" y="5020436"/>
                <a:ext cx="148229" cy="190421"/>
              </a:xfrm>
              <a:custGeom>
                <a:avLst/>
                <a:gdLst>
                  <a:gd name="T0" fmla="*/ 2147483647 w 144"/>
                  <a:gd name="T1" fmla="*/ 2147483647 h 184"/>
                  <a:gd name="T2" fmla="*/ 2147483647 w 144"/>
                  <a:gd name="T3" fmla="*/ 2147483647 h 184"/>
                  <a:gd name="T4" fmla="*/ 2147483647 w 144"/>
                  <a:gd name="T5" fmla="*/ 2147483647 h 184"/>
                  <a:gd name="T6" fmla="*/ 2147483647 w 144"/>
                  <a:gd name="T7" fmla="*/ 2147483647 h 184"/>
                  <a:gd name="T8" fmla="*/ 2147483647 w 144"/>
                  <a:gd name="T9" fmla="*/ 2147483647 h 184"/>
                  <a:gd name="T10" fmla="*/ 2147483647 w 144"/>
                  <a:gd name="T11" fmla="*/ 2147483647 h 184"/>
                  <a:gd name="T12" fmla="*/ 2147483647 w 144"/>
                  <a:gd name="T13" fmla="*/ 2147483647 h 184"/>
                  <a:gd name="T14" fmla="*/ 2147483647 w 144"/>
                  <a:gd name="T15" fmla="*/ 2147483647 h 184"/>
                  <a:gd name="T16" fmla="*/ 2147483647 w 144"/>
                  <a:gd name="T17" fmla="*/ 2147483647 h 184"/>
                  <a:gd name="T18" fmla="*/ 2147483647 w 144"/>
                  <a:gd name="T19" fmla="*/ 2147483647 h 184"/>
                  <a:gd name="T20" fmla="*/ 2147483647 w 144"/>
                  <a:gd name="T21" fmla="*/ 2147483647 h 184"/>
                  <a:gd name="T22" fmla="*/ 2147483647 w 144"/>
                  <a:gd name="T23" fmla="*/ 2147483647 h 184"/>
                  <a:gd name="T24" fmla="*/ 2147483647 w 144"/>
                  <a:gd name="T25" fmla="*/ 2147483647 h 184"/>
                  <a:gd name="T26" fmla="*/ 2147483647 w 144"/>
                  <a:gd name="T27" fmla="*/ 2147483647 h 184"/>
                  <a:gd name="T28" fmla="*/ 2147483647 w 144"/>
                  <a:gd name="T29" fmla="*/ 2147483647 h 184"/>
                  <a:gd name="T30" fmla="*/ 2147483647 w 144"/>
                  <a:gd name="T31" fmla="*/ 2147483647 h 184"/>
                  <a:gd name="T32" fmla="*/ 2147483647 w 144"/>
                  <a:gd name="T33" fmla="*/ 2147483647 h 184"/>
                  <a:gd name="T34" fmla="*/ 2147483647 w 144"/>
                  <a:gd name="T35" fmla="*/ 2147483647 h 184"/>
                  <a:gd name="T36" fmla="*/ 2147483647 w 144"/>
                  <a:gd name="T37" fmla="*/ 2147483647 h 184"/>
                  <a:gd name="T38" fmla="*/ 2147483647 w 144"/>
                  <a:gd name="T39" fmla="*/ 2147483647 h 184"/>
                  <a:gd name="T40" fmla="*/ 2147483647 w 144"/>
                  <a:gd name="T41" fmla="*/ 2147483647 h 184"/>
                  <a:gd name="T42" fmla="*/ 2147483647 w 144"/>
                  <a:gd name="T43" fmla="*/ 2147483647 h 184"/>
                  <a:gd name="T44" fmla="*/ 2147483647 w 144"/>
                  <a:gd name="T45" fmla="*/ 2147483647 h 184"/>
                  <a:gd name="T46" fmla="*/ 2147483647 w 144"/>
                  <a:gd name="T47" fmla="*/ 0 h 184"/>
                  <a:gd name="T48" fmla="*/ 2147483647 w 144"/>
                  <a:gd name="T49" fmla="*/ 0 h 184"/>
                  <a:gd name="T50" fmla="*/ 2147483647 w 144"/>
                  <a:gd name="T51" fmla="*/ 2147483647 h 184"/>
                  <a:gd name="T52" fmla="*/ 2147483647 w 144"/>
                  <a:gd name="T53" fmla="*/ 0 h 184"/>
                  <a:gd name="T54" fmla="*/ 2147483647 w 144"/>
                  <a:gd name="T55" fmla="*/ 2147483647 h 184"/>
                  <a:gd name="T56" fmla="*/ 2147483647 w 144"/>
                  <a:gd name="T57" fmla="*/ 2147483647 h 184"/>
                  <a:gd name="T58" fmla="*/ 2147483647 w 144"/>
                  <a:gd name="T59" fmla="*/ 2147483647 h 184"/>
                  <a:gd name="T60" fmla="*/ 2147483647 w 144"/>
                  <a:gd name="T61" fmla="*/ 2147483647 h 184"/>
                  <a:gd name="T62" fmla="*/ 2147483647 w 144"/>
                  <a:gd name="T63" fmla="*/ 2147483647 h 184"/>
                  <a:gd name="T64" fmla="*/ 2147483647 w 144"/>
                  <a:gd name="T65" fmla="*/ 2147483647 h 184"/>
                  <a:gd name="T66" fmla="*/ 0 w 144"/>
                  <a:gd name="T67" fmla="*/ 2147483647 h 184"/>
                  <a:gd name="T68" fmla="*/ 0 w 144"/>
                  <a:gd name="T69" fmla="*/ 2147483647 h 184"/>
                  <a:gd name="T70" fmla="*/ 2147483647 w 144"/>
                  <a:gd name="T71" fmla="*/ 2147483647 h 184"/>
                  <a:gd name="T72" fmla="*/ 2147483647 w 144"/>
                  <a:gd name="T73" fmla="*/ 2147483647 h 184"/>
                  <a:gd name="T74" fmla="*/ 2147483647 w 144"/>
                  <a:gd name="T75" fmla="*/ 2147483647 h 184"/>
                  <a:gd name="T76" fmla="*/ 2147483647 w 144"/>
                  <a:gd name="T77" fmla="*/ 2147483647 h 184"/>
                  <a:gd name="T78" fmla="*/ 2147483647 w 144"/>
                  <a:gd name="T79" fmla="*/ 2147483647 h 184"/>
                  <a:gd name="T80" fmla="*/ 2147483647 w 144"/>
                  <a:gd name="T81" fmla="*/ 2147483647 h 184"/>
                  <a:gd name="T82" fmla="*/ 2147483647 w 144"/>
                  <a:gd name="T83" fmla="*/ 2147483647 h 184"/>
                  <a:gd name="T84" fmla="*/ 2147483647 w 144"/>
                  <a:gd name="T85" fmla="*/ 2147483647 h 184"/>
                  <a:gd name="T86" fmla="*/ 2147483647 w 144"/>
                  <a:gd name="T87" fmla="*/ 2147483647 h 184"/>
                  <a:gd name="T88" fmla="*/ 2147483647 w 144"/>
                  <a:gd name="T89" fmla="*/ 2147483647 h 184"/>
                  <a:gd name="T90" fmla="*/ 2147483647 w 144"/>
                  <a:gd name="T91" fmla="*/ 2147483647 h 184"/>
                  <a:gd name="T92" fmla="*/ 2147483647 w 144"/>
                  <a:gd name="T93" fmla="*/ 2147483647 h 184"/>
                  <a:gd name="T94" fmla="*/ 2147483647 w 144"/>
                  <a:gd name="T95" fmla="*/ 2147483647 h 184"/>
                  <a:gd name="T96" fmla="*/ 2147483647 w 144"/>
                  <a:gd name="T97" fmla="*/ 2147483647 h 184"/>
                  <a:gd name="T98" fmla="*/ 2147483647 w 144"/>
                  <a:gd name="T99" fmla="*/ 2147483647 h 184"/>
                  <a:gd name="T100" fmla="*/ 2147483647 w 144"/>
                  <a:gd name="T101" fmla="*/ 2147483647 h 184"/>
                  <a:gd name="T102" fmla="*/ 2147483647 w 144"/>
                  <a:gd name="T103" fmla="*/ 2147483647 h 184"/>
                  <a:gd name="T104" fmla="*/ 2147483647 w 144"/>
                  <a:gd name="T105" fmla="*/ 2147483647 h 184"/>
                  <a:gd name="T106" fmla="*/ 2147483647 w 144"/>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4"/>
                  <a:gd name="T163" fmla="*/ 0 h 184"/>
                  <a:gd name="T164" fmla="*/ 144 w 144"/>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4" h="184">
                    <a:moveTo>
                      <a:pt x="133" y="184"/>
                    </a:moveTo>
                    <a:lnTo>
                      <a:pt x="134" y="170"/>
                    </a:lnTo>
                    <a:lnTo>
                      <a:pt x="137" y="167"/>
                    </a:lnTo>
                    <a:lnTo>
                      <a:pt x="144" y="170"/>
                    </a:lnTo>
                    <a:lnTo>
                      <a:pt x="143" y="152"/>
                    </a:lnTo>
                    <a:lnTo>
                      <a:pt x="138" y="118"/>
                    </a:lnTo>
                    <a:lnTo>
                      <a:pt x="128" y="91"/>
                    </a:lnTo>
                    <a:lnTo>
                      <a:pt x="125" y="91"/>
                    </a:lnTo>
                    <a:lnTo>
                      <a:pt x="120" y="99"/>
                    </a:lnTo>
                    <a:lnTo>
                      <a:pt x="113" y="115"/>
                    </a:lnTo>
                    <a:lnTo>
                      <a:pt x="106" y="106"/>
                    </a:lnTo>
                    <a:lnTo>
                      <a:pt x="101" y="105"/>
                    </a:lnTo>
                    <a:lnTo>
                      <a:pt x="96" y="86"/>
                    </a:lnTo>
                    <a:lnTo>
                      <a:pt x="97" y="82"/>
                    </a:lnTo>
                    <a:lnTo>
                      <a:pt x="117" y="68"/>
                    </a:lnTo>
                    <a:lnTo>
                      <a:pt x="133" y="48"/>
                    </a:lnTo>
                    <a:lnTo>
                      <a:pt x="112" y="41"/>
                    </a:lnTo>
                    <a:lnTo>
                      <a:pt x="64" y="41"/>
                    </a:lnTo>
                    <a:lnTo>
                      <a:pt x="55" y="33"/>
                    </a:lnTo>
                    <a:lnTo>
                      <a:pt x="50" y="10"/>
                    </a:lnTo>
                    <a:lnTo>
                      <a:pt x="45" y="18"/>
                    </a:lnTo>
                    <a:lnTo>
                      <a:pt x="40" y="14"/>
                    </a:lnTo>
                    <a:lnTo>
                      <a:pt x="37" y="16"/>
                    </a:lnTo>
                    <a:lnTo>
                      <a:pt x="32" y="3"/>
                    </a:lnTo>
                    <a:lnTo>
                      <a:pt x="29" y="2"/>
                    </a:lnTo>
                    <a:lnTo>
                      <a:pt x="26" y="13"/>
                    </a:lnTo>
                    <a:lnTo>
                      <a:pt x="17" y="0"/>
                    </a:lnTo>
                    <a:lnTo>
                      <a:pt x="5" y="21"/>
                    </a:lnTo>
                    <a:lnTo>
                      <a:pt x="9" y="31"/>
                    </a:lnTo>
                    <a:lnTo>
                      <a:pt x="21" y="33"/>
                    </a:lnTo>
                    <a:lnTo>
                      <a:pt x="23" y="41"/>
                    </a:lnTo>
                    <a:lnTo>
                      <a:pt x="12" y="42"/>
                    </a:lnTo>
                    <a:lnTo>
                      <a:pt x="10" y="46"/>
                    </a:lnTo>
                    <a:lnTo>
                      <a:pt x="3" y="49"/>
                    </a:lnTo>
                    <a:lnTo>
                      <a:pt x="0" y="56"/>
                    </a:lnTo>
                    <a:lnTo>
                      <a:pt x="19" y="72"/>
                    </a:lnTo>
                    <a:lnTo>
                      <a:pt x="17" y="94"/>
                    </a:lnTo>
                    <a:lnTo>
                      <a:pt x="23" y="110"/>
                    </a:lnTo>
                    <a:lnTo>
                      <a:pt x="22" y="124"/>
                    </a:lnTo>
                    <a:lnTo>
                      <a:pt x="26" y="132"/>
                    </a:lnTo>
                    <a:lnTo>
                      <a:pt x="31" y="161"/>
                    </a:lnTo>
                    <a:lnTo>
                      <a:pt x="52" y="153"/>
                    </a:lnTo>
                    <a:lnTo>
                      <a:pt x="54" y="157"/>
                    </a:lnTo>
                    <a:lnTo>
                      <a:pt x="63" y="146"/>
                    </a:lnTo>
                    <a:lnTo>
                      <a:pt x="71" y="155"/>
                    </a:lnTo>
                    <a:lnTo>
                      <a:pt x="82" y="141"/>
                    </a:lnTo>
                    <a:lnTo>
                      <a:pt x="80" y="127"/>
                    </a:lnTo>
                    <a:lnTo>
                      <a:pt x="87" y="118"/>
                    </a:lnTo>
                    <a:lnTo>
                      <a:pt x="95" y="126"/>
                    </a:lnTo>
                    <a:lnTo>
                      <a:pt x="109" y="123"/>
                    </a:lnTo>
                    <a:lnTo>
                      <a:pt x="112" y="126"/>
                    </a:lnTo>
                    <a:lnTo>
                      <a:pt x="122" y="141"/>
                    </a:lnTo>
                    <a:lnTo>
                      <a:pt x="128" y="176"/>
                    </a:lnTo>
                    <a:lnTo>
                      <a:pt x="133" y="184"/>
                    </a:lnTo>
                    <a:close/>
                  </a:path>
                </a:pathLst>
              </a:custGeom>
              <a:solidFill>
                <a:srgbClr val="DDDDDD"/>
              </a:solidFill>
              <a:ln w="12700">
                <a:solidFill>
                  <a:schemeClr val="bg1"/>
                </a:solidFill>
                <a:round/>
                <a:headEnd/>
                <a:tailEnd/>
              </a:ln>
            </p:spPr>
            <p:txBody>
              <a:bodyPr/>
              <a:lstStyle/>
              <a:p>
                <a:endParaRPr lang="en-GB"/>
              </a:p>
            </p:txBody>
          </p:sp>
          <p:sp>
            <p:nvSpPr>
              <p:cNvPr id="35872" name="Freeform 26"/>
              <p:cNvSpPr>
                <a:spLocks noChangeAspect="1"/>
              </p:cNvSpPr>
              <p:nvPr/>
            </p:nvSpPr>
            <p:spPr bwMode="auto">
              <a:xfrm>
                <a:off x="8259058" y="4531099"/>
                <a:ext cx="6540" cy="4428"/>
              </a:xfrm>
              <a:custGeom>
                <a:avLst/>
                <a:gdLst>
                  <a:gd name="T0" fmla="*/ 2147483647 w 7"/>
                  <a:gd name="T1" fmla="*/ 2147483647 h 4"/>
                  <a:gd name="T2" fmla="*/ 0 w 7"/>
                  <a:gd name="T3" fmla="*/ 0 h 4"/>
                  <a:gd name="T4" fmla="*/ 0 w 7"/>
                  <a:gd name="T5" fmla="*/ 2147483647 h 4"/>
                  <a:gd name="T6" fmla="*/ 2147483647 w 7"/>
                  <a:gd name="T7" fmla="*/ 2147483647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3"/>
                    </a:moveTo>
                    <a:lnTo>
                      <a:pt x="0" y="0"/>
                    </a:lnTo>
                    <a:lnTo>
                      <a:pt x="2" y="4"/>
                    </a:lnTo>
                    <a:lnTo>
                      <a:pt x="7" y="3"/>
                    </a:lnTo>
                    <a:close/>
                  </a:path>
                </a:pathLst>
              </a:custGeom>
              <a:solidFill>
                <a:srgbClr val="A7CEC1"/>
              </a:solidFill>
              <a:ln w="12700">
                <a:solidFill>
                  <a:schemeClr val="bg1"/>
                </a:solidFill>
                <a:round/>
                <a:headEnd/>
                <a:tailEnd/>
              </a:ln>
            </p:spPr>
            <p:txBody>
              <a:bodyPr/>
              <a:lstStyle/>
              <a:p>
                <a:endParaRPr lang="en-GB"/>
              </a:p>
            </p:txBody>
          </p:sp>
          <p:sp>
            <p:nvSpPr>
              <p:cNvPr id="35873" name="Freeform 27"/>
              <p:cNvSpPr>
                <a:spLocks noChangeAspect="1"/>
              </p:cNvSpPr>
              <p:nvPr/>
            </p:nvSpPr>
            <p:spPr bwMode="auto">
              <a:xfrm>
                <a:off x="8274317" y="4517814"/>
                <a:ext cx="6540" cy="11071"/>
              </a:xfrm>
              <a:custGeom>
                <a:avLst/>
                <a:gdLst>
                  <a:gd name="T0" fmla="*/ 2147483647 w 9"/>
                  <a:gd name="T1" fmla="*/ 2147483647 h 11"/>
                  <a:gd name="T2" fmla="*/ 0 w 9"/>
                  <a:gd name="T3" fmla="*/ 0 h 11"/>
                  <a:gd name="T4" fmla="*/ 0 w 9"/>
                  <a:gd name="T5" fmla="*/ 2147483647 h 11"/>
                  <a:gd name="T6" fmla="*/ 0 w 9"/>
                  <a:gd name="T7" fmla="*/ 2147483647 h 11"/>
                  <a:gd name="T8" fmla="*/ 2147483647 w 9"/>
                  <a:gd name="T9" fmla="*/ 2147483647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9" y="10"/>
                    </a:moveTo>
                    <a:lnTo>
                      <a:pt x="3" y="0"/>
                    </a:lnTo>
                    <a:lnTo>
                      <a:pt x="0" y="4"/>
                    </a:lnTo>
                    <a:lnTo>
                      <a:pt x="3" y="11"/>
                    </a:lnTo>
                    <a:lnTo>
                      <a:pt x="9" y="10"/>
                    </a:lnTo>
                    <a:close/>
                  </a:path>
                </a:pathLst>
              </a:custGeom>
              <a:solidFill>
                <a:srgbClr val="A7CEC1"/>
              </a:solidFill>
              <a:ln w="12700">
                <a:solidFill>
                  <a:schemeClr val="bg1"/>
                </a:solidFill>
                <a:round/>
                <a:headEnd/>
                <a:tailEnd/>
              </a:ln>
            </p:spPr>
            <p:txBody>
              <a:bodyPr/>
              <a:lstStyle/>
              <a:p>
                <a:endParaRPr lang="en-GB"/>
              </a:p>
            </p:txBody>
          </p:sp>
          <p:sp>
            <p:nvSpPr>
              <p:cNvPr id="35874" name="Freeform 28"/>
              <p:cNvSpPr>
                <a:spLocks noChangeAspect="1"/>
              </p:cNvSpPr>
              <p:nvPr/>
            </p:nvSpPr>
            <p:spPr bwMode="auto">
              <a:xfrm>
                <a:off x="8291755" y="4526670"/>
                <a:ext cx="8719" cy="2214"/>
              </a:xfrm>
              <a:custGeom>
                <a:avLst/>
                <a:gdLst>
                  <a:gd name="T0" fmla="*/ 2147483647 w 8"/>
                  <a:gd name="T1" fmla="*/ 0 h 2"/>
                  <a:gd name="T2" fmla="*/ 0 w 8"/>
                  <a:gd name="T3" fmla="*/ 0 h 2"/>
                  <a:gd name="T4" fmla="*/ 2147483647 w 8"/>
                  <a:gd name="T5" fmla="*/ 2147483647 h 2"/>
                  <a:gd name="T6" fmla="*/ 2147483647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0"/>
                    </a:moveTo>
                    <a:lnTo>
                      <a:pt x="0" y="0"/>
                    </a:lnTo>
                    <a:lnTo>
                      <a:pt x="2" y="2"/>
                    </a:lnTo>
                    <a:lnTo>
                      <a:pt x="8" y="0"/>
                    </a:lnTo>
                    <a:close/>
                  </a:path>
                </a:pathLst>
              </a:custGeom>
              <a:solidFill>
                <a:srgbClr val="A7CEC1"/>
              </a:solidFill>
              <a:ln w="12700">
                <a:solidFill>
                  <a:schemeClr val="bg1"/>
                </a:solidFill>
                <a:round/>
                <a:headEnd/>
                <a:tailEnd/>
              </a:ln>
            </p:spPr>
            <p:txBody>
              <a:bodyPr/>
              <a:lstStyle/>
              <a:p>
                <a:endParaRPr lang="en-GB"/>
              </a:p>
            </p:txBody>
          </p:sp>
          <p:sp>
            <p:nvSpPr>
              <p:cNvPr id="35875" name="Freeform 29"/>
              <p:cNvSpPr>
                <a:spLocks noChangeAspect="1"/>
              </p:cNvSpPr>
              <p:nvPr/>
            </p:nvSpPr>
            <p:spPr bwMode="auto">
              <a:xfrm>
                <a:off x="8222000" y="4391604"/>
                <a:ext cx="333516" cy="159422"/>
              </a:xfrm>
              <a:custGeom>
                <a:avLst/>
                <a:gdLst>
                  <a:gd name="T0" fmla="*/ 2147483647 w 333"/>
                  <a:gd name="T1" fmla="*/ 2147483647 h 159"/>
                  <a:gd name="T2" fmla="*/ 2147483647 w 333"/>
                  <a:gd name="T3" fmla="*/ 2147483647 h 159"/>
                  <a:gd name="T4" fmla="*/ 2147483647 w 333"/>
                  <a:gd name="T5" fmla="*/ 2147483647 h 159"/>
                  <a:gd name="T6" fmla="*/ 2147483647 w 333"/>
                  <a:gd name="T7" fmla="*/ 2147483647 h 159"/>
                  <a:gd name="T8" fmla="*/ 2147483647 w 333"/>
                  <a:gd name="T9" fmla="*/ 2147483647 h 159"/>
                  <a:gd name="T10" fmla="*/ 2147483647 w 333"/>
                  <a:gd name="T11" fmla="*/ 2147483647 h 159"/>
                  <a:gd name="T12" fmla="*/ 2147483647 w 333"/>
                  <a:gd name="T13" fmla="*/ 0 h 159"/>
                  <a:gd name="T14" fmla="*/ 2147483647 w 333"/>
                  <a:gd name="T15" fmla="*/ 2147483647 h 159"/>
                  <a:gd name="T16" fmla="*/ 2147483647 w 333"/>
                  <a:gd name="T17" fmla="*/ 2147483647 h 159"/>
                  <a:gd name="T18" fmla="*/ 2147483647 w 333"/>
                  <a:gd name="T19" fmla="*/ 2147483647 h 159"/>
                  <a:gd name="T20" fmla="*/ 2147483647 w 333"/>
                  <a:gd name="T21" fmla="*/ 2147483647 h 159"/>
                  <a:gd name="T22" fmla="*/ 2147483647 w 333"/>
                  <a:gd name="T23" fmla="*/ 2147483647 h 159"/>
                  <a:gd name="T24" fmla="*/ 2147483647 w 333"/>
                  <a:gd name="T25" fmla="*/ 2147483647 h 159"/>
                  <a:gd name="T26" fmla="*/ 2147483647 w 333"/>
                  <a:gd name="T27" fmla="*/ 2147483647 h 159"/>
                  <a:gd name="T28" fmla="*/ 2147483647 w 333"/>
                  <a:gd name="T29" fmla="*/ 2147483647 h 159"/>
                  <a:gd name="T30" fmla="*/ 2147483647 w 333"/>
                  <a:gd name="T31" fmla="*/ 2147483647 h 159"/>
                  <a:gd name="T32" fmla="*/ 2147483647 w 333"/>
                  <a:gd name="T33" fmla="*/ 2147483647 h 159"/>
                  <a:gd name="T34" fmla="*/ 2147483647 w 333"/>
                  <a:gd name="T35" fmla="*/ 2147483647 h 159"/>
                  <a:gd name="T36" fmla="*/ 2147483647 w 333"/>
                  <a:gd name="T37" fmla="*/ 2147483647 h 159"/>
                  <a:gd name="T38" fmla="*/ 2147483647 w 333"/>
                  <a:gd name="T39" fmla="*/ 2147483647 h 159"/>
                  <a:gd name="T40" fmla="*/ 2147483647 w 333"/>
                  <a:gd name="T41" fmla="*/ 2147483647 h 159"/>
                  <a:gd name="T42" fmla="*/ 2147483647 w 333"/>
                  <a:gd name="T43" fmla="*/ 2147483647 h 159"/>
                  <a:gd name="T44" fmla="*/ 2147483647 w 333"/>
                  <a:gd name="T45" fmla="*/ 2147483647 h 159"/>
                  <a:gd name="T46" fmla="*/ 2147483647 w 333"/>
                  <a:gd name="T47" fmla="*/ 2147483647 h 159"/>
                  <a:gd name="T48" fmla="*/ 2147483647 w 333"/>
                  <a:gd name="T49" fmla="*/ 2147483647 h 159"/>
                  <a:gd name="T50" fmla="*/ 2147483647 w 333"/>
                  <a:gd name="T51" fmla="*/ 2147483647 h 159"/>
                  <a:gd name="T52" fmla="*/ 2147483647 w 333"/>
                  <a:gd name="T53" fmla="*/ 2147483647 h 159"/>
                  <a:gd name="T54" fmla="*/ 2147483647 w 333"/>
                  <a:gd name="T55" fmla="*/ 2147483647 h 159"/>
                  <a:gd name="T56" fmla="*/ 2147483647 w 333"/>
                  <a:gd name="T57" fmla="*/ 2147483647 h 159"/>
                  <a:gd name="T58" fmla="*/ 2147483647 w 333"/>
                  <a:gd name="T59" fmla="*/ 2147483647 h 159"/>
                  <a:gd name="T60" fmla="*/ 2147483647 w 333"/>
                  <a:gd name="T61" fmla="*/ 2147483647 h 159"/>
                  <a:gd name="T62" fmla="*/ 2147483647 w 333"/>
                  <a:gd name="T63" fmla="*/ 2147483647 h 159"/>
                  <a:gd name="T64" fmla="*/ 2147483647 w 333"/>
                  <a:gd name="T65" fmla="*/ 2147483647 h 159"/>
                  <a:gd name="T66" fmla="*/ 2147483647 w 333"/>
                  <a:gd name="T67" fmla="*/ 2147483647 h 159"/>
                  <a:gd name="T68" fmla="*/ 2147483647 w 333"/>
                  <a:gd name="T69" fmla="*/ 2147483647 h 159"/>
                  <a:gd name="T70" fmla="*/ 2147483647 w 333"/>
                  <a:gd name="T71" fmla="*/ 2147483647 h 159"/>
                  <a:gd name="T72" fmla="*/ 0 w 333"/>
                  <a:gd name="T73" fmla="*/ 2147483647 h 159"/>
                  <a:gd name="T74" fmla="*/ 0 w 333"/>
                  <a:gd name="T75" fmla="*/ 2147483647 h 159"/>
                  <a:gd name="T76" fmla="*/ 0 w 333"/>
                  <a:gd name="T77" fmla="*/ 2147483647 h 159"/>
                  <a:gd name="T78" fmla="*/ 2147483647 w 333"/>
                  <a:gd name="T79" fmla="*/ 2147483647 h 159"/>
                  <a:gd name="T80" fmla="*/ 2147483647 w 333"/>
                  <a:gd name="T81" fmla="*/ 2147483647 h 159"/>
                  <a:gd name="T82" fmla="*/ 2147483647 w 333"/>
                  <a:gd name="T83" fmla="*/ 2147483647 h 159"/>
                  <a:gd name="T84" fmla="*/ 2147483647 w 333"/>
                  <a:gd name="T85" fmla="*/ 2147483647 h 159"/>
                  <a:gd name="T86" fmla="*/ 2147483647 w 333"/>
                  <a:gd name="T87" fmla="*/ 2147483647 h 159"/>
                  <a:gd name="T88" fmla="*/ 2147483647 w 333"/>
                  <a:gd name="T89" fmla="*/ 2147483647 h 159"/>
                  <a:gd name="T90" fmla="*/ 2147483647 w 333"/>
                  <a:gd name="T91" fmla="*/ 2147483647 h 159"/>
                  <a:gd name="T92" fmla="*/ 2147483647 w 333"/>
                  <a:gd name="T93" fmla="*/ 2147483647 h 159"/>
                  <a:gd name="T94" fmla="*/ 2147483647 w 333"/>
                  <a:gd name="T95" fmla="*/ 2147483647 h 159"/>
                  <a:gd name="T96" fmla="*/ 2147483647 w 333"/>
                  <a:gd name="T97" fmla="*/ 2147483647 h 159"/>
                  <a:gd name="T98" fmla="*/ 2147483647 w 333"/>
                  <a:gd name="T99" fmla="*/ 2147483647 h 159"/>
                  <a:gd name="T100" fmla="*/ 2147483647 w 333"/>
                  <a:gd name="T101" fmla="*/ 2147483647 h 159"/>
                  <a:gd name="T102" fmla="*/ 2147483647 w 333"/>
                  <a:gd name="T103" fmla="*/ 2147483647 h 159"/>
                  <a:gd name="T104" fmla="*/ 2147483647 w 333"/>
                  <a:gd name="T105" fmla="*/ 2147483647 h 159"/>
                  <a:gd name="T106" fmla="*/ 2147483647 w 333"/>
                  <a:gd name="T107" fmla="*/ 2147483647 h 159"/>
                  <a:gd name="T108" fmla="*/ 2147483647 w 333"/>
                  <a:gd name="T109" fmla="*/ 2147483647 h 159"/>
                  <a:gd name="T110" fmla="*/ 2147483647 w 333"/>
                  <a:gd name="T111" fmla="*/ 2147483647 h 159"/>
                  <a:gd name="T112" fmla="*/ 2147483647 w 333"/>
                  <a:gd name="T113" fmla="*/ 2147483647 h 159"/>
                  <a:gd name="T114" fmla="*/ 2147483647 w 333"/>
                  <a:gd name="T115" fmla="*/ 2147483647 h 159"/>
                  <a:gd name="T116" fmla="*/ 2147483647 w 333"/>
                  <a:gd name="T117" fmla="*/ 2147483647 h 1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3"/>
                  <a:gd name="T178" fmla="*/ 0 h 159"/>
                  <a:gd name="T179" fmla="*/ 333 w 333"/>
                  <a:gd name="T180" fmla="*/ 159 h 1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3" h="159">
                    <a:moveTo>
                      <a:pt x="49" y="36"/>
                    </a:moveTo>
                    <a:lnTo>
                      <a:pt x="53" y="20"/>
                    </a:lnTo>
                    <a:lnTo>
                      <a:pt x="66" y="17"/>
                    </a:lnTo>
                    <a:lnTo>
                      <a:pt x="93" y="20"/>
                    </a:lnTo>
                    <a:lnTo>
                      <a:pt x="122" y="31"/>
                    </a:lnTo>
                    <a:lnTo>
                      <a:pt x="127" y="10"/>
                    </a:lnTo>
                    <a:lnTo>
                      <a:pt x="147" y="0"/>
                    </a:lnTo>
                    <a:lnTo>
                      <a:pt x="162" y="10"/>
                    </a:lnTo>
                    <a:lnTo>
                      <a:pt x="183" y="13"/>
                    </a:lnTo>
                    <a:lnTo>
                      <a:pt x="236" y="10"/>
                    </a:lnTo>
                    <a:lnTo>
                      <a:pt x="301" y="19"/>
                    </a:lnTo>
                    <a:lnTo>
                      <a:pt x="310" y="30"/>
                    </a:lnTo>
                    <a:lnTo>
                      <a:pt x="333" y="38"/>
                    </a:lnTo>
                    <a:lnTo>
                      <a:pt x="331" y="52"/>
                    </a:lnTo>
                    <a:lnTo>
                      <a:pt x="284" y="74"/>
                    </a:lnTo>
                    <a:lnTo>
                      <a:pt x="272" y="89"/>
                    </a:lnTo>
                    <a:lnTo>
                      <a:pt x="231" y="98"/>
                    </a:lnTo>
                    <a:lnTo>
                      <a:pt x="222" y="114"/>
                    </a:lnTo>
                    <a:lnTo>
                      <a:pt x="215" y="119"/>
                    </a:lnTo>
                    <a:lnTo>
                      <a:pt x="194" y="120"/>
                    </a:lnTo>
                    <a:lnTo>
                      <a:pt x="191" y="113"/>
                    </a:lnTo>
                    <a:lnTo>
                      <a:pt x="185" y="112"/>
                    </a:lnTo>
                    <a:lnTo>
                      <a:pt x="171" y="113"/>
                    </a:lnTo>
                    <a:lnTo>
                      <a:pt x="167" y="121"/>
                    </a:lnTo>
                    <a:lnTo>
                      <a:pt x="144" y="132"/>
                    </a:lnTo>
                    <a:lnTo>
                      <a:pt x="139" y="142"/>
                    </a:lnTo>
                    <a:lnTo>
                      <a:pt x="139" y="148"/>
                    </a:lnTo>
                    <a:lnTo>
                      <a:pt x="127" y="146"/>
                    </a:lnTo>
                    <a:lnTo>
                      <a:pt x="126" y="154"/>
                    </a:lnTo>
                    <a:lnTo>
                      <a:pt x="106" y="153"/>
                    </a:lnTo>
                    <a:lnTo>
                      <a:pt x="90" y="159"/>
                    </a:lnTo>
                    <a:lnTo>
                      <a:pt x="76" y="158"/>
                    </a:lnTo>
                    <a:lnTo>
                      <a:pt x="74" y="149"/>
                    </a:lnTo>
                    <a:lnTo>
                      <a:pt x="65" y="147"/>
                    </a:lnTo>
                    <a:lnTo>
                      <a:pt x="49" y="151"/>
                    </a:lnTo>
                    <a:lnTo>
                      <a:pt x="38" y="146"/>
                    </a:lnTo>
                    <a:lnTo>
                      <a:pt x="2" y="148"/>
                    </a:lnTo>
                    <a:lnTo>
                      <a:pt x="0" y="143"/>
                    </a:lnTo>
                    <a:lnTo>
                      <a:pt x="0" y="131"/>
                    </a:lnTo>
                    <a:lnTo>
                      <a:pt x="12" y="126"/>
                    </a:lnTo>
                    <a:lnTo>
                      <a:pt x="25" y="126"/>
                    </a:lnTo>
                    <a:lnTo>
                      <a:pt x="38" y="130"/>
                    </a:lnTo>
                    <a:lnTo>
                      <a:pt x="51" y="119"/>
                    </a:lnTo>
                    <a:lnTo>
                      <a:pt x="79" y="120"/>
                    </a:lnTo>
                    <a:lnTo>
                      <a:pt x="88" y="111"/>
                    </a:lnTo>
                    <a:lnTo>
                      <a:pt x="100" y="109"/>
                    </a:lnTo>
                    <a:lnTo>
                      <a:pt x="116" y="97"/>
                    </a:lnTo>
                    <a:lnTo>
                      <a:pt x="89" y="88"/>
                    </a:lnTo>
                    <a:lnTo>
                      <a:pt x="78" y="80"/>
                    </a:lnTo>
                    <a:lnTo>
                      <a:pt x="78" y="76"/>
                    </a:lnTo>
                    <a:lnTo>
                      <a:pt x="71" y="70"/>
                    </a:lnTo>
                    <a:lnTo>
                      <a:pt x="63" y="84"/>
                    </a:lnTo>
                    <a:lnTo>
                      <a:pt x="46" y="80"/>
                    </a:lnTo>
                    <a:lnTo>
                      <a:pt x="42" y="72"/>
                    </a:lnTo>
                    <a:lnTo>
                      <a:pt x="30" y="70"/>
                    </a:lnTo>
                    <a:lnTo>
                      <a:pt x="30" y="66"/>
                    </a:lnTo>
                    <a:lnTo>
                      <a:pt x="59" y="43"/>
                    </a:lnTo>
                    <a:lnTo>
                      <a:pt x="58" y="39"/>
                    </a:lnTo>
                    <a:lnTo>
                      <a:pt x="49" y="36"/>
                    </a:lnTo>
                    <a:close/>
                  </a:path>
                </a:pathLst>
              </a:custGeom>
              <a:solidFill>
                <a:srgbClr val="DDDDDD"/>
              </a:solidFill>
              <a:ln w="12700">
                <a:solidFill>
                  <a:schemeClr val="bg1"/>
                </a:solidFill>
                <a:round/>
                <a:headEnd/>
                <a:tailEnd/>
              </a:ln>
            </p:spPr>
            <p:txBody>
              <a:bodyPr/>
              <a:lstStyle/>
              <a:p>
                <a:endParaRPr lang="en-GB"/>
              </a:p>
            </p:txBody>
          </p:sp>
          <p:sp>
            <p:nvSpPr>
              <p:cNvPr id="35876" name="Freeform 30"/>
              <p:cNvSpPr>
                <a:spLocks noChangeAspect="1"/>
              </p:cNvSpPr>
              <p:nvPr/>
            </p:nvSpPr>
            <p:spPr bwMode="auto">
              <a:xfrm>
                <a:off x="7958239" y="4586454"/>
                <a:ext cx="431609" cy="336558"/>
              </a:xfrm>
              <a:custGeom>
                <a:avLst/>
                <a:gdLst>
                  <a:gd name="T0" fmla="*/ 2147483647 w 433"/>
                  <a:gd name="T1" fmla="*/ 2147483647 h 330"/>
                  <a:gd name="T2" fmla="*/ 2147483647 w 433"/>
                  <a:gd name="T3" fmla="*/ 2147483647 h 330"/>
                  <a:gd name="T4" fmla="*/ 0 w 433"/>
                  <a:gd name="T5" fmla="*/ 2147483647 h 330"/>
                  <a:gd name="T6" fmla="*/ 2147483647 w 433"/>
                  <a:gd name="T7" fmla="*/ 2147483647 h 330"/>
                  <a:gd name="T8" fmla="*/ 0 w 433"/>
                  <a:gd name="T9" fmla="*/ 2147483647 h 330"/>
                  <a:gd name="T10" fmla="*/ 2147483647 w 433"/>
                  <a:gd name="T11" fmla="*/ 2147483647 h 330"/>
                  <a:gd name="T12" fmla="*/ 2147483647 w 433"/>
                  <a:gd name="T13" fmla="*/ 2147483647 h 330"/>
                  <a:gd name="T14" fmla="*/ 2147483647 w 433"/>
                  <a:gd name="T15" fmla="*/ 2147483647 h 330"/>
                  <a:gd name="T16" fmla="*/ 2147483647 w 433"/>
                  <a:gd name="T17" fmla="*/ 2147483647 h 330"/>
                  <a:gd name="T18" fmla="*/ 2147483647 w 433"/>
                  <a:gd name="T19" fmla="*/ 2147483647 h 330"/>
                  <a:gd name="T20" fmla="*/ 2147483647 w 433"/>
                  <a:gd name="T21" fmla="*/ 2147483647 h 330"/>
                  <a:gd name="T22" fmla="*/ 2147483647 w 433"/>
                  <a:gd name="T23" fmla="*/ 2147483647 h 330"/>
                  <a:gd name="T24" fmla="*/ 2147483647 w 433"/>
                  <a:gd name="T25" fmla="*/ 2147483647 h 330"/>
                  <a:gd name="T26" fmla="*/ 2147483647 w 433"/>
                  <a:gd name="T27" fmla="*/ 2147483647 h 330"/>
                  <a:gd name="T28" fmla="*/ 2147483647 w 433"/>
                  <a:gd name="T29" fmla="*/ 2147483647 h 330"/>
                  <a:gd name="T30" fmla="*/ 2147483647 w 433"/>
                  <a:gd name="T31" fmla="*/ 2147483647 h 330"/>
                  <a:gd name="T32" fmla="*/ 2147483647 w 433"/>
                  <a:gd name="T33" fmla="*/ 2147483647 h 330"/>
                  <a:gd name="T34" fmla="*/ 2147483647 w 433"/>
                  <a:gd name="T35" fmla="*/ 2147483647 h 330"/>
                  <a:gd name="T36" fmla="*/ 2147483647 w 433"/>
                  <a:gd name="T37" fmla="*/ 2147483647 h 330"/>
                  <a:gd name="T38" fmla="*/ 2147483647 w 433"/>
                  <a:gd name="T39" fmla="*/ 2147483647 h 330"/>
                  <a:gd name="T40" fmla="*/ 2147483647 w 433"/>
                  <a:gd name="T41" fmla="*/ 2147483647 h 330"/>
                  <a:gd name="T42" fmla="*/ 2147483647 w 433"/>
                  <a:gd name="T43" fmla="*/ 2147483647 h 330"/>
                  <a:gd name="T44" fmla="*/ 2147483647 w 433"/>
                  <a:gd name="T45" fmla="*/ 2147483647 h 330"/>
                  <a:gd name="T46" fmla="*/ 2147483647 w 433"/>
                  <a:gd name="T47" fmla="*/ 2147483647 h 330"/>
                  <a:gd name="T48" fmla="*/ 2147483647 w 433"/>
                  <a:gd name="T49" fmla="*/ 2147483647 h 330"/>
                  <a:gd name="T50" fmla="*/ 2147483647 w 433"/>
                  <a:gd name="T51" fmla="*/ 2147483647 h 330"/>
                  <a:gd name="T52" fmla="*/ 2147483647 w 433"/>
                  <a:gd name="T53" fmla="*/ 2147483647 h 330"/>
                  <a:gd name="T54" fmla="*/ 2147483647 w 433"/>
                  <a:gd name="T55" fmla="*/ 2147483647 h 330"/>
                  <a:gd name="T56" fmla="*/ 2147483647 w 433"/>
                  <a:gd name="T57" fmla="*/ 2147483647 h 330"/>
                  <a:gd name="T58" fmla="*/ 2147483647 w 433"/>
                  <a:gd name="T59" fmla="*/ 2147483647 h 330"/>
                  <a:gd name="T60" fmla="*/ 2147483647 w 433"/>
                  <a:gd name="T61" fmla="*/ 2147483647 h 330"/>
                  <a:gd name="T62" fmla="*/ 2147483647 w 433"/>
                  <a:gd name="T63" fmla="*/ 2147483647 h 330"/>
                  <a:gd name="T64" fmla="*/ 2147483647 w 433"/>
                  <a:gd name="T65" fmla="*/ 2147483647 h 330"/>
                  <a:gd name="T66" fmla="*/ 2147483647 w 433"/>
                  <a:gd name="T67" fmla="*/ 2147483647 h 330"/>
                  <a:gd name="T68" fmla="*/ 2147483647 w 433"/>
                  <a:gd name="T69" fmla="*/ 2147483647 h 330"/>
                  <a:gd name="T70" fmla="*/ 2147483647 w 433"/>
                  <a:gd name="T71" fmla="*/ 2147483647 h 330"/>
                  <a:gd name="T72" fmla="*/ 2147483647 w 433"/>
                  <a:gd name="T73" fmla="*/ 2147483647 h 330"/>
                  <a:gd name="T74" fmla="*/ 2147483647 w 433"/>
                  <a:gd name="T75" fmla="*/ 0 h 330"/>
                  <a:gd name="T76" fmla="*/ 2147483647 w 433"/>
                  <a:gd name="T77" fmla="*/ 2147483647 h 330"/>
                  <a:gd name="T78" fmla="*/ 2147483647 w 433"/>
                  <a:gd name="T79" fmla="*/ 2147483647 h 330"/>
                  <a:gd name="T80" fmla="*/ 2147483647 w 433"/>
                  <a:gd name="T81" fmla="*/ 2147483647 h 330"/>
                  <a:gd name="T82" fmla="*/ 2147483647 w 433"/>
                  <a:gd name="T83" fmla="*/ 2147483647 h 330"/>
                  <a:gd name="T84" fmla="*/ 2147483647 w 433"/>
                  <a:gd name="T85" fmla="*/ 2147483647 h 330"/>
                  <a:gd name="T86" fmla="*/ 2147483647 w 433"/>
                  <a:gd name="T87" fmla="*/ 2147483647 h 330"/>
                  <a:gd name="T88" fmla="*/ 2147483647 w 433"/>
                  <a:gd name="T89" fmla="*/ 2147483647 h 330"/>
                  <a:gd name="T90" fmla="*/ 2147483647 w 433"/>
                  <a:gd name="T91" fmla="*/ 2147483647 h 330"/>
                  <a:gd name="T92" fmla="*/ 2147483647 w 433"/>
                  <a:gd name="T93" fmla="*/ 2147483647 h 330"/>
                  <a:gd name="T94" fmla="*/ 2147483647 w 433"/>
                  <a:gd name="T95" fmla="*/ 2147483647 h 330"/>
                  <a:gd name="T96" fmla="*/ 2147483647 w 433"/>
                  <a:gd name="T97" fmla="*/ 2147483647 h 330"/>
                  <a:gd name="T98" fmla="*/ 2147483647 w 433"/>
                  <a:gd name="T99" fmla="*/ 2147483647 h 330"/>
                  <a:gd name="T100" fmla="*/ 2147483647 w 433"/>
                  <a:gd name="T101" fmla="*/ 2147483647 h 3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330"/>
                  <a:gd name="T155" fmla="*/ 433 w 433"/>
                  <a:gd name="T156" fmla="*/ 330 h 3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330">
                    <a:moveTo>
                      <a:pt x="23" y="107"/>
                    </a:moveTo>
                    <a:lnTo>
                      <a:pt x="18" y="135"/>
                    </a:lnTo>
                    <a:lnTo>
                      <a:pt x="12" y="147"/>
                    </a:lnTo>
                    <a:lnTo>
                      <a:pt x="12" y="155"/>
                    </a:lnTo>
                    <a:lnTo>
                      <a:pt x="0" y="160"/>
                    </a:lnTo>
                    <a:lnTo>
                      <a:pt x="0" y="166"/>
                    </a:lnTo>
                    <a:lnTo>
                      <a:pt x="0" y="176"/>
                    </a:lnTo>
                    <a:lnTo>
                      <a:pt x="7" y="179"/>
                    </a:lnTo>
                    <a:lnTo>
                      <a:pt x="7" y="185"/>
                    </a:lnTo>
                    <a:lnTo>
                      <a:pt x="2" y="205"/>
                    </a:lnTo>
                    <a:lnTo>
                      <a:pt x="7" y="220"/>
                    </a:lnTo>
                    <a:lnTo>
                      <a:pt x="7" y="247"/>
                    </a:lnTo>
                    <a:lnTo>
                      <a:pt x="13" y="252"/>
                    </a:lnTo>
                    <a:lnTo>
                      <a:pt x="26" y="254"/>
                    </a:lnTo>
                    <a:lnTo>
                      <a:pt x="35" y="269"/>
                    </a:lnTo>
                    <a:lnTo>
                      <a:pt x="32" y="287"/>
                    </a:lnTo>
                    <a:lnTo>
                      <a:pt x="20" y="301"/>
                    </a:lnTo>
                    <a:lnTo>
                      <a:pt x="13" y="316"/>
                    </a:lnTo>
                    <a:lnTo>
                      <a:pt x="60" y="330"/>
                    </a:lnTo>
                    <a:lnTo>
                      <a:pt x="89" y="327"/>
                    </a:lnTo>
                    <a:lnTo>
                      <a:pt x="108" y="330"/>
                    </a:lnTo>
                    <a:lnTo>
                      <a:pt x="117" y="323"/>
                    </a:lnTo>
                    <a:lnTo>
                      <a:pt x="138" y="324"/>
                    </a:lnTo>
                    <a:lnTo>
                      <a:pt x="173" y="316"/>
                    </a:lnTo>
                    <a:lnTo>
                      <a:pt x="177" y="312"/>
                    </a:lnTo>
                    <a:lnTo>
                      <a:pt x="175" y="304"/>
                    </a:lnTo>
                    <a:lnTo>
                      <a:pt x="178" y="279"/>
                    </a:lnTo>
                    <a:lnTo>
                      <a:pt x="191" y="266"/>
                    </a:lnTo>
                    <a:lnTo>
                      <a:pt x="218" y="263"/>
                    </a:lnTo>
                    <a:lnTo>
                      <a:pt x="221" y="260"/>
                    </a:lnTo>
                    <a:lnTo>
                      <a:pt x="215" y="258"/>
                    </a:lnTo>
                    <a:lnTo>
                      <a:pt x="230" y="248"/>
                    </a:lnTo>
                    <a:lnTo>
                      <a:pt x="243" y="250"/>
                    </a:lnTo>
                    <a:lnTo>
                      <a:pt x="240" y="248"/>
                    </a:lnTo>
                    <a:lnTo>
                      <a:pt x="244" y="246"/>
                    </a:lnTo>
                    <a:lnTo>
                      <a:pt x="254" y="254"/>
                    </a:lnTo>
                    <a:lnTo>
                      <a:pt x="266" y="242"/>
                    </a:lnTo>
                    <a:lnTo>
                      <a:pt x="264" y="224"/>
                    </a:lnTo>
                    <a:lnTo>
                      <a:pt x="269" y="217"/>
                    </a:lnTo>
                    <a:lnTo>
                      <a:pt x="274" y="200"/>
                    </a:lnTo>
                    <a:lnTo>
                      <a:pt x="285" y="199"/>
                    </a:lnTo>
                    <a:lnTo>
                      <a:pt x="297" y="190"/>
                    </a:lnTo>
                    <a:lnTo>
                      <a:pt x="292" y="177"/>
                    </a:lnTo>
                    <a:lnTo>
                      <a:pt x="286" y="171"/>
                    </a:lnTo>
                    <a:lnTo>
                      <a:pt x="286" y="167"/>
                    </a:lnTo>
                    <a:lnTo>
                      <a:pt x="307" y="169"/>
                    </a:lnTo>
                    <a:lnTo>
                      <a:pt x="317" y="166"/>
                    </a:lnTo>
                    <a:lnTo>
                      <a:pt x="323" y="155"/>
                    </a:lnTo>
                    <a:lnTo>
                      <a:pt x="318" y="148"/>
                    </a:lnTo>
                    <a:lnTo>
                      <a:pt x="336" y="126"/>
                    </a:lnTo>
                    <a:lnTo>
                      <a:pt x="337" y="113"/>
                    </a:lnTo>
                    <a:lnTo>
                      <a:pt x="334" y="101"/>
                    </a:lnTo>
                    <a:lnTo>
                      <a:pt x="325" y="92"/>
                    </a:lnTo>
                    <a:lnTo>
                      <a:pt x="327" y="87"/>
                    </a:lnTo>
                    <a:lnTo>
                      <a:pt x="337" y="77"/>
                    </a:lnTo>
                    <a:lnTo>
                      <a:pt x="345" y="78"/>
                    </a:lnTo>
                    <a:lnTo>
                      <a:pt x="352" y="69"/>
                    </a:lnTo>
                    <a:lnTo>
                      <a:pt x="366" y="63"/>
                    </a:lnTo>
                    <a:lnTo>
                      <a:pt x="399" y="60"/>
                    </a:lnTo>
                    <a:lnTo>
                      <a:pt x="414" y="62"/>
                    </a:lnTo>
                    <a:lnTo>
                      <a:pt x="428" y="56"/>
                    </a:lnTo>
                    <a:lnTo>
                      <a:pt x="423" y="50"/>
                    </a:lnTo>
                    <a:lnTo>
                      <a:pt x="431" y="47"/>
                    </a:lnTo>
                    <a:lnTo>
                      <a:pt x="433" y="42"/>
                    </a:lnTo>
                    <a:lnTo>
                      <a:pt x="423" y="41"/>
                    </a:lnTo>
                    <a:lnTo>
                      <a:pt x="403" y="48"/>
                    </a:lnTo>
                    <a:lnTo>
                      <a:pt x="400" y="40"/>
                    </a:lnTo>
                    <a:lnTo>
                      <a:pt x="391" y="39"/>
                    </a:lnTo>
                    <a:lnTo>
                      <a:pt x="369" y="55"/>
                    </a:lnTo>
                    <a:lnTo>
                      <a:pt x="338" y="68"/>
                    </a:lnTo>
                    <a:lnTo>
                      <a:pt x="329" y="50"/>
                    </a:lnTo>
                    <a:lnTo>
                      <a:pt x="334" y="22"/>
                    </a:lnTo>
                    <a:lnTo>
                      <a:pt x="326" y="19"/>
                    </a:lnTo>
                    <a:lnTo>
                      <a:pt x="327" y="8"/>
                    </a:lnTo>
                    <a:lnTo>
                      <a:pt x="315" y="0"/>
                    </a:lnTo>
                    <a:lnTo>
                      <a:pt x="308" y="1"/>
                    </a:lnTo>
                    <a:lnTo>
                      <a:pt x="294" y="22"/>
                    </a:lnTo>
                    <a:lnTo>
                      <a:pt x="296" y="29"/>
                    </a:lnTo>
                    <a:lnTo>
                      <a:pt x="292" y="36"/>
                    </a:lnTo>
                    <a:lnTo>
                      <a:pt x="273" y="32"/>
                    </a:lnTo>
                    <a:lnTo>
                      <a:pt x="268" y="39"/>
                    </a:lnTo>
                    <a:lnTo>
                      <a:pt x="269" y="48"/>
                    </a:lnTo>
                    <a:lnTo>
                      <a:pt x="267" y="50"/>
                    </a:lnTo>
                    <a:lnTo>
                      <a:pt x="255" y="45"/>
                    </a:lnTo>
                    <a:lnTo>
                      <a:pt x="228" y="57"/>
                    </a:lnTo>
                    <a:lnTo>
                      <a:pt x="218" y="46"/>
                    </a:lnTo>
                    <a:lnTo>
                      <a:pt x="181" y="41"/>
                    </a:lnTo>
                    <a:lnTo>
                      <a:pt x="174" y="42"/>
                    </a:lnTo>
                    <a:lnTo>
                      <a:pt x="158" y="36"/>
                    </a:lnTo>
                    <a:lnTo>
                      <a:pt x="154" y="38"/>
                    </a:lnTo>
                    <a:lnTo>
                      <a:pt x="152" y="46"/>
                    </a:lnTo>
                    <a:lnTo>
                      <a:pt x="134" y="46"/>
                    </a:lnTo>
                    <a:lnTo>
                      <a:pt x="128" y="53"/>
                    </a:lnTo>
                    <a:lnTo>
                      <a:pt x="123" y="81"/>
                    </a:lnTo>
                    <a:lnTo>
                      <a:pt x="98" y="96"/>
                    </a:lnTo>
                    <a:lnTo>
                      <a:pt x="81" y="98"/>
                    </a:lnTo>
                    <a:lnTo>
                      <a:pt x="84" y="105"/>
                    </a:lnTo>
                    <a:lnTo>
                      <a:pt x="78" y="115"/>
                    </a:lnTo>
                    <a:lnTo>
                      <a:pt x="68" y="121"/>
                    </a:lnTo>
                    <a:lnTo>
                      <a:pt x="54" y="122"/>
                    </a:lnTo>
                    <a:lnTo>
                      <a:pt x="44" y="113"/>
                    </a:lnTo>
                    <a:lnTo>
                      <a:pt x="31" y="113"/>
                    </a:lnTo>
                    <a:lnTo>
                      <a:pt x="23" y="107"/>
                    </a:lnTo>
                    <a:close/>
                  </a:path>
                </a:pathLst>
              </a:custGeom>
              <a:solidFill>
                <a:srgbClr val="DDDDDD"/>
              </a:solidFill>
              <a:ln w="12700">
                <a:solidFill>
                  <a:schemeClr val="bg1"/>
                </a:solidFill>
                <a:round/>
                <a:headEnd/>
                <a:tailEnd/>
              </a:ln>
            </p:spPr>
            <p:txBody>
              <a:bodyPr/>
              <a:lstStyle/>
              <a:p>
                <a:endParaRPr lang="en-GB"/>
              </a:p>
            </p:txBody>
          </p:sp>
          <p:sp>
            <p:nvSpPr>
              <p:cNvPr id="35877" name="Freeform 31"/>
              <p:cNvSpPr>
                <a:spLocks noChangeAspect="1"/>
              </p:cNvSpPr>
              <p:nvPr/>
            </p:nvSpPr>
            <p:spPr bwMode="auto">
              <a:xfrm>
                <a:off x="8163145" y="4482386"/>
                <a:ext cx="233243" cy="174922"/>
              </a:xfrm>
              <a:custGeom>
                <a:avLst/>
                <a:gdLst>
                  <a:gd name="T0" fmla="*/ 2147483647 w 232"/>
                  <a:gd name="T1" fmla="*/ 2147483647 h 172"/>
                  <a:gd name="T2" fmla="*/ 2147483647 w 232"/>
                  <a:gd name="T3" fmla="*/ 2147483647 h 172"/>
                  <a:gd name="T4" fmla="*/ 2147483647 w 232"/>
                  <a:gd name="T5" fmla="*/ 2147483647 h 172"/>
                  <a:gd name="T6" fmla="*/ 2147483647 w 232"/>
                  <a:gd name="T7" fmla="*/ 2147483647 h 172"/>
                  <a:gd name="T8" fmla="*/ 2147483647 w 232"/>
                  <a:gd name="T9" fmla="*/ 2147483647 h 172"/>
                  <a:gd name="T10" fmla="*/ 2147483647 w 232"/>
                  <a:gd name="T11" fmla="*/ 2147483647 h 172"/>
                  <a:gd name="T12" fmla="*/ 2147483647 w 232"/>
                  <a:gd name="T13" fmla="*/ 2147483647 h 172"/>
                  <a:gd name="T14" fmla="*/ 2147483647 w 232"/>
                  <a:gd name="T15" fmla="*/ 2147483647 h 172"/>
                  <a:gd name="T16" fmla="*/ 2147483647 w 232"/>
                  <a:gd name="T17" fmla="*/ 2147483647 h 172"/>
                  <a:gd name="T18" fmla="*/ 2147483647 w 232"/>
                  <a:gd name="T19" fmla="*/ 2147483647 h 172"/>
                  <a:gd name="T20" fmla="*/ 2147483647 w 232"/>
                  <a:gd name="T21" fmla="*/ 2147483647 h 172"/>
                  <a:gd name="T22" fmla="*/ 2147483647 w 232"/>
                  <a:gd name="T23" fmla="*/ 2147483647 h 172"/>
                  <a:gd name="T24" fmla="*/ 2147483647 w 232"/>
                  <a:gd name="T25" fmla="*/ 2147483647 h 172"/>
                  <a:gd name="T26" fmla="*/ 2147483647 w 232"/>
                  <a:gd name="T27" fmla="*/ 2147483647 h 172"/>
                  <a:gd name="T28" fmla="*/ 2147483647 w 232"/>
                  <a:gd name="T29" fmla="*/ 2147483647 h 172"/>
                  <a:gd name="T30" fmla="*/ 2147483647 w 232"/>
                  <a:gd name="T31" fmla="*/ 2147483647 h 172"/>
                  <a:gd name="T32" fmla="*/ 2147483647 w 232"/>
                  <a:gd name="T33" fmla="*/ 2147483647 h 172"/>
                  <a:gd name="T34" fmla="*/ 2147483647 w 232"/>
                  <a:gd name="T35" fmla="*/ 2147483647 h 172"/>
                  <a:gd name="T36" fmla="*/ 2147483647 w 232"/>
                  <a:gd name="T37" fmla="*/ 2147483647 h 172"/>
                  <a:gd name="T38" fmla="*/ 2147483647 w 232"/>
                  <a:gd name="T39" fmla="*/ 2147483647 h 172"/>
                  <a:gd name="T40" fmla="*/ 2147483647 w 232"/>
                  <a:gd name="T41" fmla="*/ 2147483647 h 172"/>
                  <a:gd name="T42" fmla="*/ 2147483647 w 232"/>
                  <a:gd name="T43" fmla="*/ 2147483647 h 172"/>
                  <a:gd name="T44" fmla="*/ 2147483647 w 232"/>
                  <a:gd name="T45" fmla="*/ 2147483647 h 172"/>
                  <a:gd name="T46" fmla="*/ 2147483647 w 232"/>
                  <a:gd name="T47" fmla="*/ 2147483647 h 172"/>
                  <a:gd name="T48" fmla="*/ 2147483647 w 232"/>
                  <a:gd name="T49" fmla="*/ 0 h 172"/>
                  <a:gd name="T50" fmla="*/ 2147483647 w 232"/>
                  <a:gd name="T51" fmla="*/ 2147483647 h 172"/>
                  <a:gd name="T52" fmla="*/ 2147483647 w 232"/>
                  <a:gd name="T53" fmla="*/ 2147483647 h 172"/>
                  <a:gd name="T54" fmla="*/ 2147483647 w 232"/>
                  <a:gd name="T55" fmla="*/ 2147483647 h 172"/>
                  <a:gd name="T56" fmla="*/ 2147483647 w 232"/>
                  <a:gd name="T57" fmla="*/ 2147483647 h 172"/>
                  <a:gd name="T58" fmla="*/ 2147483647 w 232"/>
                  <a:gd name="T59" fmla="*/ 2147483647 h 172"/>
                  <a:gd name="T60" fmla="*/ 2147483647 w 232"/>
                  <a:gd name="T61" fmla="*/ 2147483647 h 172"/>
                  <a:gd name="T62" fmla="*/ 2147483647 w 232"/>
                  <a:gd name="T63" fmla="*/ 2147483647 h 172"/>
                  <a:gd name="T64" fmla="*/ 2147483647 w 232"/>
                  <a:gd name="T65" fmla="*/ 2147483647 h 172"/>
                  <a:gd name="T66" fmla="*/ 2147483647 w 232"/>
                  <a:gd name="T67" fmla="*/ 2147483647 h 172"/>
                  <a:gd name="T68" fmla="*/ 2147483647 w 232"/>
                  <a:gd name="T69" fmla="*/ 2147483647 h 172"/>
                  <a:gd name="T70" fmla="*/ 2147483647 w 232"/>
                  <a:gd name="T71" fmla="*/ 2147483647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2"/>
                  <a:gd name="T109" fmla="*/ 0 h 172"/>
                  <a:gd name="T110" fmla="*/ 232 w 232"/>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2" h="172">
                    <a:moveTo>
                      <a:pt x="197" y="60"/>
                    </a:moveTo>
                    <a:lnTo>
                      <a:pt x="192" y="90"/>
                    </a:lnTo>
                    <a:lnTo>
                      <a:pt x="194" y="100"/>
                    </a:lnTo>
                    <a:lnTo>
                      <a:pt x="201" y="104"/>
                    </a:lnTo>
                    <a:lnTo>
                      <a:pt x="222" y="102"/>
                    </a:lnTo>
                    <a:lnTo>
                      <a:pt x="225" y="108"/>
                    </a:lnTo>
                    <a:lnTo>
                      <a:pt x="225" y="119"/>
                    </a:lnTo>
                    <a:lnTo>
                      <a:pt x="232" y="132"/>
                    </a:lnTo>
                    <a:lnTo>
                      <a:pt x="232" y="151"/>
                    </a:lnTo>
                    <a:lnTo>
                      <a:pt x="225" y="151"/>
                    </a:lnTo>
                    <a:lnTo>
                      <a:pt x="227" y="146"/>
                    </a:lnTo>
                    <a:lnTo>
                      <a:pt x="217" y="145"/>
                    </a:lnTo>
                    <a:lnTo>
                      <a:pt x="197" y="152"/>
                    </a:lnTo>
                    <a:lnTo>
                      <a:pt x="194" y="144"/>
                    </a:lnTo>
                    <a:lnTo>
                      <a:pt x="185" y="143"/>
                    </a:lnTo>
                    <a:lnTo>
                      <a:pt x="163" y="159"/>
                    </a:lnTo>
                    <a:lnTo>
                      <a:pt x="132" y="172"/>
                    </a:lnTo>
                    <a:lnTo>
                      <a:pt x="123" y="154"/>
                    </a:lnTo>
                    <a:lnTo>
                      <a:pt x="128" y="126"/>
                    </a:lnTo>
                    <a:lnTo>
                      <a:pt x="120" y="123"/>
                    </a:lnTo>
                    <a:lnTo>
                      <a:pt x="121" y="112"/>
                    </a:lnTo>
                    <a:lnTo>
                      <a:pt x="109" y="104"/>
                    </a:lnTo>
                    <a:lnTo>
                      <a:pt x="102" y="105"/>
                    </a:lnTo>
                    <a:lnTo>
                      <a:pt x="88" y="126"/>
                    </a:lnTo>
                    <a:lnTo>
                      <a:pt x="90" y="133"/>
                    </a:lnTo>
                    <a:lnTo>
                      <a:pt x="86" y="140"/>
                    </a:lnTo>
                    <a:lnTo>
                      <a:pt x="67" y="136"/>
                    </a:lnTo>
                    <a:lnTo>
                      <a:pt x="62" y="143"/>
                    </a:lnTo>
                    <a:lnTo>
                      <a:pt x="63" y="152"/>
                    </a:lnTo>
                    <a:lnTo>
                      <a:pt x="61" y="154"/>
                    </a:lnTo>
                    <a:lnTo>
                      <a:pt x="49" y="149"/>
                    </a:lnTo>
                    <a:lnTo>
                      <a:pt x="22" y="161"/>
                    </a:lnTo>
                    <a:lnTo>
                      <a:pt x="12" y="150"/>
                    </a:lnTo>
                    <a:lnTo>
                      <a:pt x="13" y="146"/>
                    </a:lnTo>
                    <a:lnTo>
                      <a:pt x="12" y="140"/>
                    </a:lnTo>
                    <a:lnTo>
                      <a:pt x="16" y="132"/>
                    </a:lnTo>
                    <a:lnTo>
                      <a:pt x="30" y="113"/>
                    </a:lnTo>
                    <a:lnTo>
                      <a:pt x="21" y="94"/>
                    </a:lnTo>
                    <a:lnTo>
                      <a:pt x="22" y="81"/>
                    </a:lnTo>
                    <a:lnTo>
                      <a:pt x="10" y="79"/>
                    </a:lnTo>
                    <a:lnTo>
                      <a:pt x="0" y="69"/>
                    </a:lnTo>
                    <a:lnTo>
                      <a:pt x="5" y="66"/>
                    </a:lnTo>
                    <a:lnTo>
                      <a:pt x="6" y="58"/>
                    </a:lnTo>
                    <a:lnTo>
                      <a:pt x="36" y="58"/>
                    </a:lnTo>
                    <a:lnTo>
                      <a:pt x="42" y="41"/>
                    </a:lnTo>
                    <a:lnTo>
                      <a:pt x="58" y="34"/>
                    </a:lnTo>
                    <a:lnTo>
                      <a:pt x="57" y="22"/>
                    </a:lnTo>
                    <a:lnTo>
                      <a:pt x="61" y="14"/>
                    </a:lnTo>
                    <a:lnTo>
                      <a:pt x="73" y="15"/>
                    </a:lnTo>
                    <a:lnTo>
                      <a:pt x="94" y="0"/>
                    </a:lnTo>
                    <a:lnTo>
                      <a:pt x="98" y="0"/>
                    </a:lnTo>
                    <a:lnTo>
                      <a:pt x="102" y="12"/>
                    </a:lnTo>
                    <a:lnTo>
                      <a:pt x="93" y="21"/>
                    </a:lnTo>
                    <a:lnTo>
                      <a:pt x="96" y="30"/>
                    </a:lnTo>
                    <a:lnTo>
                      <a:pt x="98" y="33"/>
                    </a:lnTo>
                    <a:lnTo>
                      <a:pt x="109" y="31"/>
                    </a:lnTo>
                    <a:lnTo>
                      <a:pt x="96" y="42"/>
                    </a:lnTo>
                    <a:lnTo>
                      <a:pt x="83" y="38"/>
                    </a:lnTo>
                    <a:lnTo>
                      <a:pt x="70" y="38"/>
                    </a:lnTo>
                    <a:lnTo>
                      <a:pt x="58" y="43"/>
                    </a:lnTo>
                    <a:lnTo>
                      <a:pt x="58" y="55"/>
                    </a:lnTo>
                    <a:lnTo>
                      <a:pt x="60" y="60"/>
                    </a:lnTo>
                    <a:lnTo>
                      <a:pt x="96" y="58"/>
                    </a:lnTo>
                    <a:lnTo>
                      <a:pt x="107" y="63"/>
                    </a:lnTo>
                    <a:lnTo>
                      <a:pt x="123" y="59"/>
                    </a:lnTo>
                    <a:lnTo>
                      <a:pt x="132" y="61"/>
                    </a:lnTo>
                    <a:lnTo>
                      <a:pt x="134" y="70"/>
                    </a:lnTo>
                    <a:lnTo>
                      <a:pt x="148" y="71"/>
                    </a:lnTo>
                    <a:lnTo>
                      <a:pt x="164" y="65"/>
                    </a:lnTo>
                    <a:lnTo>
                      <a:pt x="184" y="66"/>
                    </a:lnTo>
                    <a:lnTo>
                      <a:pt x="185" y="58"/>
                    </a:lnTo>
                    <a:lnTo>
                      <a:pt x="197" y="60"/>
                    </a:lnTo>
                    <a:close/>
                  </a:path>
                </a:pathLst>
              </a:custGeom>
              <a:solidFill>
                <a:srgbClr val="EA9024"/>
              </a:solidFill>
              <a:ln w="12700">
                <a:solidFill>
                  <a:schemeClr val="bg1"/>
                </a:solidFill>
                <a:round/>
                <a:headEnd/>
                <a:tailEnd/>
              </a:ln>
            </p:spPr>
            <p:txBody>
              <a:bodyPr/>
              <a:lstStyle/>
              <a:p>
                <a:endParaRPr lang="en-GB"/>
              </a:p>
            </p:txBody>
          </p:sp>
          <p:sp>
            <p:nvSpPr>
              <p:cNvPr id="35878" name="Freeform 32"/>
              <p:cNvSpPr>
                <a:spLocks noChangeAspect="1"/>
              </p:cNvSpPr>
              <p:nvPr/>
            </p:nvSpPr>
            <p:spPr bwMode="auto">
              <a:xfrm>
                <a:off x="7459056" y="4533313"/>
                <a:ext cx="582018" cy="533622"/>
              </a:xfrm>
              <a:custGeom>
                <a:avLst/>
                <a:gdLst>
                  <a:gd name="T0" fmla="*/ 2147483647 w 578"/>
                  <a:gd name="T1" fmla="*/ 2147483647 h 528"/>
                  <a:gd name="T2" fmla="*/ 2147483647 w 578"/>
                  <a:gd name="T3" fmla="*/ 2147483647 h 528"/>
                  <a:gd name="T4" fmla="*/ 2147483647 w 578"/>
                  <a:gd name="T5" fmla="*/ 2147483647 h 528"/>
                  <a:gd name="T6" fmla="*/ 2147483647 w 578"/>
                  <a:gd name="T7" fmla="*/ 2147483647 h 528"/>
                  <a:gd name="T8" fmla="*/ 2147483647 w 578"/>
                  <a:gd name="T9" fmla="*/ 2147483647 h 528"/>
                  <a:gd name="T10" fmla="*/ 2147483647 w 578"/>
                  <a:gd name="T11" fmla="*/ 2147483647 h 528"/>
                  <a:gd name="T12" fmla="*/ 2147483647 w 578"/>
                  <a:gd name="T13" fmla="*/ 2147483647 h 528"/>
                  <a:gd name="T14" fmla="*/ 2147483647 w 578"/>
                  <a:gd name="T15" fmla="*/ 2147483647 h 528"/>
                  <a:gd name="T16" fmla="*/ 2147483647 w 578"/>
                  <a:gd name="T17" fmla="*/ 2147483647 h 528"/>
                  <a:gd name="T18" fmla="*/ 2147483647 w 578"/>
                  <a:gd name="T19" fmla="*/ 2147483647 h 528"/>
                  <a:gd name="T20" fmla="*/ 2147483647 w 578"/>
                  <a:gd name="T21" fmla="*/ 2147483647 h 528"/>
                  <a:gd name="T22" fmla="*/ 2147483647 w 578"/>
                  <a:gd name="T23" fmla="*/ 2147483647 h 528"/>
                  <a:gd name="T24" fmla="*/ 2147483647 w 578"/>
                  <a:gd name="T25" fmla="*/ 2147483647 h 528"/>
                  <a:gd name="T26" fmla="*/ 2147483647 w 578"/>
                  <a:gd name="T27" fmla="*/ 2147483647 h 528"/>
                  <a:gd name="T28" fmla="*/ 2147483647 w 578"/>
                  <a:gd name="T29" fmla="*/ 2147483647 h 528"/>
                  <a:gd name="T30" fmla="*/ 2147483647 w 578"/>
                  <a:gd name="T31" fmla="*/ 2147483647 h 528"/>
                  <a:gd name="T32" fmla="*/ 2147483647 w 578"/>
                  <a:gd name="T33" fmla="*/ 2147483647 h 528"/>
                  <a:gd name="T34" fmla="*/ 2147483647 w 578"/>
                  <a:gd name="T35" fmla="*/ 2147483647 h 528"/>
                  <a:gd name="T36" fmla="*/ 2147483647 w 578"/>
                  <a:gd name="T37" fmla="*/ 2147483647 h 528"/>
                  <a:gd name="T38" fmla="*/ 2147483647 w 578"/>
                  <a:gd name="T39" fmla="*/ 2147483647 h 528"/>
                  <a:gd name="T40" fmla="*/ 2147483647 w 578"/>
                  <a:gd name="T41" fmla="*/ 2147483647 h 528"/>
                  <a:gd name="T42" fmla="*/ 2147483647 w 578"/>
                  <a:gd name="T43" fmla="*/ 2147483647 h 528"/>
                  <a:gd name="T44" fmla="*/ 2147483647 w 578"/>
                  <a:gd name="T45" fmla="*/ 2147483647 h 528"/>
                  <a:gd name="T46" fmla="*/ 2147483647 w 578"/>
                  <a:gd name="T47" fmla="*/ 2147483647 h 528"/>
                  <a:gd name="T48" fmla="*/ 2147483647 w 578"/>
                  <a:gd name="T49" fmla="*/ 2147483647 h 528"/>
                  <a:gd name="T50" fmla="*/ 2147483647 w 578"/>
                  <a:gd name="T51" fmla="*/ 2147483647 h 528"/>
                  <a:gd name="T52" fmla="*/ 2147483647 w 578"/>
                  <a:gd name="T53" fmla="*/ 2147483647 h 528"/>
                  <a:gd name="T54" fmla="*/ 2147483647 w 578"/>
                  <a:gd name="T55" fmla="*/ 2147483647 h 528"/>
                  <a:gd name="T56" fmla="*/ 2147483647 w 578"/>
                  <a:gd name="T57" fmla="*/ 2147483647 h 528"/>
                  <a:gd name="T58" fmla="*/ 2147483647 w 578"/>
                  <a:gd name="T59" fmla="*/ 2147483647 h 528"/>
                  <a:gd name="T60" fmla="*/ 2147483647 w 578"/>
                  <a:gd name="T61" fmla="*/ 2147483647 h 528"/>
                  <a:gd name="T62" fmla="*/ 2147483647 w 578"/>
                  <a:gd name="T63" fmla="*/ 2147483647 h 528"/>
                  <a:gd name="T64" fmla="*/ 2147483647 w 578"/>
                  <a:gd name="T65" fmla="*/ 2147483647 h 528"/>
                  <a:gd name="T66" fmla="*/ 2147483647 w 578"/>
                  <a:gd name="T67" fmla="*/ 2147483647 h 528"/>
                  <a:gd name="T68" fmla="*/ 2147483647 w 578"/>
                  <a:gd name="T69" fmla="*/ 2147483647 h 528"/>
                  <a:gd name="T70" fmla="*/ 2147483647 w 578"/>
                  <a:gd name="T71" fmla="*/ 2147483647 h 528"/>
                  <a:gd name="T72" fmla="*/ 2147483647 w 578"/>
                  <a:gd name="T73" fmla="*/ 2147483647 h 528"/>
                  <a:gd name="T74" fmla="*/ 2147483647 w 578"/>
                  <a:gd name="T75" fmla="*/ 2147483647 h 528"/>
                  <a:gd name="T76" fmla="*/ 2147483647 w 578"/>
                  <a:gd name="T77" fmla="*/ 2147483647 h 528"/>
                  <a:gd name="T78" fmla="*/ 2147483647 w 578"/>
                  <a:gd name="T79" fmla="*/ 2147483647 h 528"/>
                  <a:gd name="T80" fmla="*/ 2147483647 w 578"/>
                  <a:gd name="T81" fmla="*/ 2147483647 h 528"/>
                  <a:gd name="T82" fmla="*/ 2147483647 w 578"/>
                  <a:gd name="T83" fmla="*/ 2147483647 h 528"/>
                  <a:gd name="T84" fmla="*/ 2147483647 w 578"/>
                  <a:gd name="T85" fmla="*/ 2147483647 h 528"/>
                  <a:gd name="T86" fmla="*/ 2147483647 w 578"/>
                  <a:gd name="T87" fmla="*/ 2147483647 h 528"/>
                  <a:gd name="T88" fmla="*/ 2147483647 w 578"/>
                  <a:gd name="T89" fmla="*/ 2147483647 h 528"/>
                  <a:gd name="T90" fmla="*/ 2147483647 w 578"/>
                  <a:gd name="T91" fmla="*/ 2147483647 h 528"/>
                  <a:gd name="T92" fmla="*/ 2147483647 w 578"/>
                  <a:gd name="T93" fmla="*/ 2147483647 h 528"/>
                  <a:gd name="T94" fmla="*/ 2147483647 w 578"/>
                  <a:gd name="T95" fmla="*/ 2147483647 h 528"/>
                  <a:gd name="T96" fmla="*/ 2147483647 w 578"/>
                  <a:gd name="T97" fmla="*/ 2147483647 h 528"/>
                  <a:gd name="T98" fmla="*/ 2147483647 w 578"/>
                  <a:gd name="T99" fmla="*/ 2147483647 h 528"/>
                  <a:gd name="T100" fmla="*/ 2147483647 w 578"/>
                  <a:gd name="T101" fmla="*/ 2147483647 h 528"/>
                  <a:gd name="T102" fmla="*/ 2147483647 w 578"/>
                  <a:gd name="T103" fmla="*/ 2147483647 h 528"/>
                  <a:gd name="T104" fmla="*/ 2147483647 w 578"/>
                  <a:gd name="T105" fmla="*/ 2147483647 h 528"/>
                  <a:gd name="T106" fmla="*/ 2147483647 w 578"/>
                  <a:gd name="T107" fmla="*/ 2147483647 h 528"/>
                  <a:gd name="T108" fmla="*/ 2147483647 w 578"/>
                  <a:gd name="T109" fmla="*/ 2147483647 h 528"/>
                  <a:gd name="T110" fmla="*/ 2147483647 w 578"/>
                  <a:gd name="T111" fmla="*/ 2147483647 h 528"/>
                  <a:gd name="T112" fmla="*/ 2147483647 w 578"/>
                  <a:gd name="T113" fmla="*/ 2147483647 h 528"/>
                  <a:gd name="T114" fmla="*/ 2147483647 w 578"/>
                  <a:gd name="T115" fmla="*/ 2147483647 h 528"/>
                  <a:gd name="T116" fmla="*/ 2147483647 w 578"/>
                  <a:gd name="T117" fmla="*/ 2147483647 h 528"/>
                  <a:gd name="T118" fmla="*/ 2147483647 w 578"/>
                  <a:gd name="T119" fmla="*/ 2147483647 h 528"/>
                  <a:gd name="T120" fmla="*/ 2147483647 w 578"/>
                  <a:gd name="T121" fmla="*/ 2147483647 h 528"/>
                  <a:gd name="T122" fmla="*/ 2147483647 w 578"/>
                  <a:gd name="T123" fmla="*/ 2147483647 h 5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8"/>
                  <a:gd name="T187" fmla="*/ 0 h 528"/>
                  <a:gd name="T188" fmla="*/ 578 w 578"/>
                  <a:gd name="T189" fmla="*/ 528 h 5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8" h="528">
                    <a:moveTo>
                      <a:pt x="528" y="528"/>
                    </a:moveTo>
                    <a:lnTo>
                      <a:pt x="535" y="496"/>
                    </a:lnTo>
                    <a:lnTo>
                      <a:pt x="547" y="484"/>
                    </a:lnTo>
                    <a:lnTo>
                      <a:pt x="569" y="477"/>
                    </a:lnTo>
                    <a:lnTo>
                      <a:pt x="577" y="469"/>
                    </a:lnTo>
                    <a:lnTo>
                      <a:pt x="578" y="462"/>
                    </a:lnTo>
                    <a:lnTo>
                      <a:pt x="565" y="457"/>
                    </a:lnTo>
                    <a:lnTo>
                      <a:pt x="562" y="426"/>
                    </a:lnTo>
                    <a:lnTo>
                      <a:pt x="528" y="407"/>
                    </a:lnTo>
                    <a:lnTo>
                      <a:pt x="517" y="384"/>
                    </a:lnTo>
                    <a:lnTo>
                      <a:pt x="505" y="372"/>
                    </a:lnTo>
                    <a:lnTo>
                      <a:pt x="507" y="370"/>
                    </a:lnTo>
                    <a:lnTo>
                      <a:pt x="514" y="355"/>
                    </a:lnTo>
                    <a:lnTo>
                      <a:pt x="526" y="341"/>
                    </a:lnTo>
                    <a:lnTo>
                      <a:pt x="529" y="323"/>
                    </a:lnTo>
                    <a:lnTo>
                      <a:pt x="520" y="308"/>
                    </a:lnTo>
                    <a:lnTo>
                      <a:pt x="507" y="306"/>
                    </a:lnTo>
                    <a:lnTo>
                      <a:pt x="501" y="301"/>
                    </a:lnTo>
                    <a:lnTo>
                      <a:pt x="501" y="274"/>
                    </a:lnTo>
                    <a:lnTo>
                      <a:pt x="496" y="259"/>
                    </a:lnTo>
                    <a:lnTo>
                      <a:pt x="501" y="239"/>
                    </a:lnTo>
                    <a:lnTo>
                      <a:pt x="501" y="233"/>
                    </a:lnTo>
                    <a:lnTo>
                      <a:pt x="494" y="230"/>
                    </a:lnTo>
                    <a:lnTo>
                      <a:pt x="494" y="220"/>
                    </a:lnTo>
                    <a:lnTo>
                      <a:pt x="494" y="214"/>
                    </a:lnTo>
                    <a:lnTo>
                      <a:pt x="506" y="209"/>
                    </a:lnTo>
                    <a:lnTo>
                      <a:pt x="506" y="201"/>
                    </a:lnTo>
                    <a:lnTo>
                      <a:pt x="512" y="189"/>
                    </a:lnTo>
                    <a:lnTo>
                      <a:pt x="517" y="161"/>
                    </a:lnTo>
                    <a:lnTo>
                      <a:pt x="518" y="153"/>
                    </a:lnTo>
                    <a:lnTo>
                      <a:pt x="514" y="123"/>
                    </a:lnTo>
                    <a:lnTo>
                      <a:pt x="499" y="123"/>
                    </a:lnTo>
                    <a:lnTo>
                      <a:pt x="464" y="101"/>
                    </a:lnTo>
                    <a:lnTo>
                      <a:pt x="457" y="86"/>
                    </a:lnTo>
                    <a:lnTo>
                      <a:pt x="431" y="83"/>
                    </a:lnTo>
                    <a:lnTo>
                      <a:pt x="403" y="71"/>
                    </a:lnTo>
                    <a:lnTo>
                      <a:pt x="390" y="59"/>
                    </a:lnTo>
                    <a:lnTo>
                      <a:pt x="370" y="59"/>
                    </a:lnTo>
                    <a:lnTo>
                      <a:pt x="366" y="66"/>
                    </a:lnTo>
                    <a:lnTo>
                      <a:pt x="339" y="66"/>
                    </a:lnTo>
                    <a:lnTo>
                      <a:pt x="313" y="89"/>
                    </a:lnTo>
                    <a:lnTo>
                      <a:pt x="295" y="91"/>
                    </a:lnTo>
                    <a:lnTo>
                      <a:pt x="299" y="113"/>
                    </a:lnTo>
                    <a:lnTo>
                      <a:pt x="277" y="114"/>
                    </a:lnTo>
                    <a:lnTo>
                      <a:pt x="227" y="124"/>
                    </a:lnTo>
                    <a:lnTo>
                      <a:pt x="197" y="111"/>
                    </a:lnTo>
                    <a:lnTo>
                      <a:pt x="182" y="93"/>
                    </a:lnTo>
                    <a:lnTo>
                      <a:pt x="167" y="94"/>
                    </a:lnTo>
                    <a:lnTo>
                      <a:pt x="149" y="85"/>
                    </a:lnTo>
                    <a:lnTo>
                      <a:pt x="143" y="51"/>
                    </a:lnTo>
                    <a:lnTo>
                      <a:pt x="133" y="51"/>
                    </a:lnTo>
                    <a:lnTo>
                      <a:pt x="115" y="39"/>
                    </a:lnTo>
                    <a:lnTo>
                      <a:pt x="125" y="31"/>
                    </a:lnTo>
                    <a:lnTo>
                      <a:pt x="122" y="12"/>
                    </a:lnTo>
                    <a:lnTo>
                      <a:pt x="112" y="6"/>
                    </a:lnTo>
                    <a:lnTo>
                      <a:pt x="92" y="15"/>
                    </a:lnTo>
                    <a:lnTo>
                      <a:pt x="76" y="36"/>
                    </a:lnTo>
                    <a:lnTo>
                      <a:pt x="69" y="35"/>
                    </a:lnTo>
                    <a:lnTo>
                      <a:pt x="57" y="38"/>
                    </a:lnTo>
                    <a:lnTo>
                      <a:pt x="54" y="35"/>
                    </a:lnTo>
                    <a:lnTo>
                      <a:pt x="38" y="34"/>
                    </a:lnTo>
                    <a:lnTo>
                      <a:pt x="17" y="5"/>
                    </a:lnTo>
                    <a:lnTo>
                      <a:pt x="14" y="0"/>
                    </a:lnTo>
                    <a:lnTo>
                      <a:pt x="7" y="13"/>
                    </a:lnTo>
                    <a:lnTo>
                      <a:pt x="0" y="18"/>
                    </a:lnTo>
                    <a:lnTo>
                      <a:pt x="4" y="32"/>
                    </a:lnTo>
                    <a:lnTo>
                      <a:pt x="4" y="76"/>
                    </a:lnTo>
                    <a:lnTo>
                      <a:pt x="18" y="90"/>
                    </a:lnTo>
                    <a:lnTo>
                      <a:pt x="19" y="99"/>
                    </a:lnTo>
                    <a:lnTo>
                      <a:pt x="22" y="117"/>
                    </a:lnTo>
                    <a:lnTo>
                      <a:pt x="34" y="132"/>
                    </a:lnTo>
                    <a:lnTo>
                      <a:pt x="38" y="144"/>
                    </a:lnTo>
                    <a:lnTo>
                      <a:pt x="44" y="150"/>
                    </a:lnTo>
                    <a:lnTo>
                      <a:pt x="65" y="153"/>
                    </a:lnTo>
                    <a:lnTo>
                      <a:pt x="57" y="164"/>
                    </a:lnTo>
                    <a:lnTo>
                      <a:pt x="61" y="175"/>
                    </a:lnTo>
                    <a:lnTo>
                      <a:pt x="48" y="193"/>
                    </a:lnTo>
                    <a:lnTo>
                      <a:pt x="48" y="196"/>
                    </a:lnTo>
                    <a:lnTo>
                      <a:pt x="42" y="202"/>
                    </a:lnTo>
                    <a:lnTo>
                      <a:pt x="36" y="221"/>
                    </a:lnTo>
                    <a:lnTo>
                      <a:pt x="37" y="230"/>
                    </a:lnTo>
                    <a:lnTo>
                      <a:pt x="45" y="232"/>
                    </a:lnTo>
                    <a:lnTo>
                      <a:pt x="55" y="246"/>
                    </a:lnTo>
                    <a:lnTo>
                      <a:pt x="55" y="253"/>
                    </a:lnTo>
                    <a:lnTo>
                      <a:pt x="95" y="278"/>
                    </a:lnTo>
                    <a:lnTo>
                      <a:pt x="106" y="302"/>
                    </a:lnTo>
                    <a:lnTo>
                      <a:pt x="104" y="327"/>
                    </a:lnTo>
                    <a:lnTo>
                      <a:pt x="112" y="332"/>
                    </a:lnTo>
                    <a:lnTo>
                      <a:pt x="116" y="347"/>
                    </a:lnTo>
                    <a:lnTo>
                      <a:pt x="134" y="362"/>
                    </a:lnTo>
                    <a:lnTo>
                      <a:pt x="135" y="356"/>
                    </a:lnTo>
                    <a:lnTo>
                      <a:pt x="139" y="356"/>
                    </a:lnTo>
                    <a:lnTo>
                      <a:pt x="138" y="345"/>
                    </a:lnTo>
                    <a:lnTo>
                      <a:pt x="142" y="344"/>
                    </a:lnTo>
                    <a:lnTo>
                      <a:pt x="148" y="347"/>
                    </a:lnTo>
                    <a:lnTo>
                      <a:pt x="152" y="357"/>
                    </a:lnTo>
                    <a:lnTo>
                      <a:pt x="162" y="365"/>
                    </a:lnTo>
                    <a:lnTo>
                      <a:pt x="173" y="358"/>
                    </a:lnTo>
                    <a:lnTo>
                      <a:pt x="176" y="361"/>
                    </a:lnTo>
                    <a:lnTo>
                      <a:pt x="185" y="377"/>
                    </a:lnTo>
                    <a:lnTo>
                      <a:pt x="189" y="380"/>
                    </a:lnTo>
                    <a:lnTo>
                      <a:pt x="194" y="393"/>
                    </a:lnTo>
                    <a:lnTo>
                      <a:pt x="205" y="402"/>
                    </a:lnTo>
                    <a:lnTo>
                      <a:pt x="220" y="437"/>
                    </a:lnTo>
                    <a:lnTo>
                      <a:pt x="249" y="447"/>
                    </a:lnTo>
                    <a:lnTo>
                      <a:pt x="259" y="462"/>
                    </a:lnTo>
                    <a:lnTo>
                      <a:pt x="282" y="469"/>
                    </a:lnTo>
                    <a:lnTo>
                      <a:pt x="279" y="472"/>
                    </a:lnTo>
                    <a:lnTo>
                      <a:pt x="285" y="477"/>
                    </a:lnTo>
                    <a:lnTo>
                      <a:pt x="296" y="476"/>
                    </a:lnTo>
                    <a:lnTo>
                      <a:pt x="316" y="484"/>
                    </a:lnTo>
                    <a:lnTo>
                      <a:pt x="337" y="476"/>
                    </a:lnTo>
                    <a:lnTo>
                      <a:pt x="345" y="469"/>
                    </a:lnTo>
                    <a:lnTo>
                      <a:pt x="371" y="462"/>
                    </a:lnTo>
                    <a:lnTo>
                      <a:pt x="385" y="469"/>
                    </a:lnTo>
                    <a:lnTo>
                      <a:pt x="400" y="509"/>
                    </a:lnTo>
                    <a:lnTo>
                      <a:pt x="437" y="514"/>
                    </a:lnTo>
                    <a:lnTo>
                      <a:pt x="451" y="521"/>
                    </a:lnTo>
                    <a:lnTo>
                      <a:pt x="455" y="517"/>
                    </a:lnTo>
                    <a:lnTo>
                      <a:pt x="471" y="522"/>
                    </a:lnTo>
                    <a:lnTo>
                      <a:pt x="490" y="523"/>
                    </a:lnTo>
                    <a:lnTo>
                      <a:pt x="494" y="519"/>
                    </a:lnTo>
                    <a:lnTo>
                      <a:pt x="507" y="527"/>
                    </a:lnTo>
                    <a:lnTo>
                      <a:pt x="528" y="528"/>
                    </a:lnTo>
                    <a:close/>
                  </a:path>
                </a:pathLst>
              </a:custGeom>
              <a:solidFill>
                <a:srgbClr val="DDDDDD"/>
              </a:solidFill>
              <a:ln w="12700">
                <a:solidFill>
                  <a:schemeClr val="bg1"/>
                </a:solidFill>
                <a:round/>
                <a:headEnd/>
                <a:tailEnd/>
              </a:ln>
            </p:spPr>
            <p:txBody>
              <a:bodyPr/>
              <a:lstStyle/>
              <a:p>
                <a:endParaRPr lang="en-GB"/>
              </a:p>
            </p:txBody>
          </p:sp>
          <p:sp>
            <p:nvSpPr>
              <p:cNvPr id="35879" name="Freeform 33"/>
              <p:cNvSpPr>
                <a:spLocks noChangeAspect="1"/>
              </p:cNvSpPr>
              <p:nvPr/>
            </p:nvSpPr>
            <p:spPr bwMode="auto">
              <a:xfrm>
                <a:off x="7435077" y="4471315"/>
                <a:ext cx="95913" cy="99639"/>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2147483647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0 h 98"/>
                  <a:gd name="T44" fmla="*/ 2147483647 w 94"/>
                  <a:gd name="T45" fmla="*/ 0 h 98"/>
                  <a:gd name="T46" fmla="*/ 0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4"/>
                  <a:gd name="T91" fmla="*/ 0 h 98"/>
                  <a:gd name="T92" fmla="*/ 94 w 94"/>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4" h="98">
                    <a:moveTo>
                      <a:pt x="42" y="65"/>
                    </a:moveTo>
                    <a:lnTo>
                      <a:pt x="48" y="63"/>
                    </a:lnTo>
                    <a:lnTo>
                      <a:pt x="59" y="70"/>
                    </a:lnTo>
                    <a:lnTo>
                      <a:pt x="71" y="70"/>
                    </a:lnTo>
                    <a:lnTo>
                      <a:pt x="78" y="82"/>
                    </a:lnTo>
                    <a:lnTo>
                      <a:pt x="79" y="95"/>
                    </a:lnTo>
                    <a:lnTo>
                      <a:pt x="82" y="98"/>
                    </a:lnTo>
                    <a:lnTo>
                      <a:pt x="94" y="95"/>
                    </a:lnTo>
                    <a:lnTo>
                      <a:pt x="89" y="84"/>
                    </a:lnTo>
                    <a:lnTo>
                      <a:pt x="93" y="83"/>
                    </a:lnTo>
                    <a:lnTo>
                      <a:pt x="93" y="79"/>
                    </a:lnTo>
                    <a:lnTo>
                      <a:pt x="90" y="76"/>
                    </a:lnTo>
                    <a:lnTo>
                      <a:pt x="93" y="68"/>
                    </a:lnTo>
                    <a:lnTo>
                      <a:pt x="84" y="66"/>
                    </a:lnTo>
                    <a:lnTo>
                      <a:pt x="71" y="55"/>
                    </a:lnTo>
                    <a:lnTo>
                      <a:pt x="70" y="51"/>
                    </a:lnTo>
                    <a:lnTo>
                      <a:pt x="74" y="50"/>
                    </a:lnTo>
                    <a:lnTo>
                      <a:pt x="76" y="42"/>
                    </a:lnTo>
                    <a:lnTo>
                      <a:pt x="62" y="30"/>
                    </a:lnTo>
                    <a:lnTo>
                      <a:pt x="62" y="13"/>
                    </a:lnTo>
                    <a:lnTo>
                      <a:pt x="54" y="11"/>
                    </a:lnTo>
                    <a:lnTo>
                      <a:pt x="48" y="0"/>
                    </a:lnTo>
                    <a:lnTo>
                      <a:pt x="0" y="8"/>
                    </a:lnTo>
                    <a:lnTo>
                      <a:pt x="6" y="12"/>
                    </a:lnTo>
                    <a:lnTo>
                      <a:pt x="9" y="20"/>
                    </a:lnTo>
                    <a:lnTo>
                      <a:pt x="12" y="39"/>
                    </a:lnTo>
                    <a:lnTo>
                      <a:pt x="16" y="44"/>
                    </a:lnTo>
                    <a:lnTo>
                      <a:pt x="39" y="60"/>
                    </a:lnTo>
                    <a:lnTo>
                      <a:pt x="42" y="65"/>
                    </a:lnTo>
                    <a:close/>
                  </a:path>
                </a:pathLst>
              </a:custGeom>
              <a:solidFill>
                <a:srgbClr val="EA9024"/>
              </a:solidFill>
              <a:ln w="12700">
                <a:solidFill>
                  <a:schemeClr val="bg1"/>
                </a:solidFill>
                <a:round/>
                <a:headEnd/>
                <a:tailEnd/>
              </a:ln>
            </p:spPr>
            <p:txBody>
              <a:bodyPr/>
              <a:lstStyle/>
              <a:p>
                <a:endParaRPr lang="en-GB"/>
              </a:p>
            </p:txBody>
          </p:sp>
          <p:sp>
            <p:nvSpPr>
              <p:cNvPr id="35880" name="Freeform 34"/>
              <p:cNvSpPr>
                <a:spLocks noChangeAspect="1"/>
              </p:cNvSpPr>
              <p:nvPr/>
            </p:nvSpPr>
            <p:spPr bwMode="auto">
              <a:xfrm>
                <a:off x="7478674" y="4535527"/>
                <a:ext cx="37057" cy="33213"/>
              </a:xfrm>
              <a:custGeom>
                <a:avLst/>
                <a:gdLst>
                  <a:gd name="T0" fmla="*/ 0 w 37"/>
                  <a:gd name="T1" fmla="*/ 0 h 32"/>
                  <a:gd name="T2" fmla="*/ 2147483647 w 37"/>
                  <a:gd name="T3" fmla="*/ 0 h 32"/>
                  <a:gd name="T4" fmla="*/ 2147483647 w 37"/>
                  <a:gd name="T5" fmla="*/ 2147483647 h 32"/>
                  <a:gd name="T6" fmla="*/ 2147483647 w 37"/>
                  <a:gd name="T7" fmla="*/ 2147483647 h 32"/>
                  <a:gd name="T8" fmla="*/ 2147483647 w 37"/>
                  <a:gd name="T9" fmla="*/ 2147483647 h 32"/>
                  <a:gd name="T10" fmla="*/ 2147483647 w 37"/>
                  <a:gd name="T11" fmla="*/ 2147483647 h 32"/>
                  <a:gd name="T12" fmla="*/ 2147483647 w 37"/>
                  <a:gd name="T13" fmla="*/ 2147483647 h 32"/>
                  <a:gd name="T14" fmla="*/ 0 w 37"/>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32"/>
                  <a:gd name="T26" fmla="*/ 37 w 37"/>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32">
                    <a:moveTo>
                      <a:pt x="0" y="2"/>
                    </a:moveTo>
                    <a:lnTo>
                      <a:pt x="6" y="0"/>
                    </a:lnTo>
                    <a:lnTo>
                      <a:pt x="17" y="7"/>
                    </a:lnTo>
                    <a:lnTo>
                      <a:pt x="29" y="7"/>
                    </a:lnTo>
                    <a:lnTo>
                      <a:pt x="36" y="19"/>
                    </a:lnTo>
                    <a:lnTo>
                      <a:pt x="37" y="32"/>
                    </a:lnTo>
                    <a:lnTo>
                      <a:pt x="21" y="31"/>
                    </a:lnTo>
                    <a:lnTo>
                      <a:pt x="0" y="2"/>
                    </a:lnTo>
                    <a:close/>
                  </a:path>
                </a:pathLst>
              </a:custGeom>
              <a:solidFill>
                <a:srgbClr val="DDDDDD"/>
              </a:solidFill>
              <a:ln w="12700">
                <a:solidFill>
                  <a:schemeClr val="bg1"/>
                </a:solidFill>
                <a:round/>
                <a:headEnd/>
                <a:tailEnd/>
              </a:ln>
            </p:spPr>
            <p:txBody>
              <a:bodyPr/>
              <a:lstStyle/>
              <a:p>
                <a:endParaRPr lang="en-GB"/>
              </a:p>
            </p:txBody>
          </p:sp>
          <p:sp>
            <p:nvSpPr>
              <p:cNvPr id="35881" name="Freeform 35"/>
              <p:cNvSpPr>
                <a:spLocks noChangeAspect="1"/>
              </p:cNvSpPr>
              <p:nvPr/>
            </p:nvSpPr>
            <p:spPr bwMode="auto">
              <a:xfrm>
                <a:off x="7291208" y="4624095"/>
                <a:ext cx="302998" cy="305559"/>
              </a:xfrm>
              <a:custGeom>
                <a:avLst/>
                <a:gdLst>
                  <a:gd name="T0" fmla="*/ 2147483647 w 300"/>
                  <a:gd name="T1" fmla="*/ 2147483647 h 303"/>
                  <a:gd name="T2" fmla="*/ 2147483647 w 300"/>
                  <a:gd name="T3" fmla="*/ 2147483647 h 303"/>
                  <a:gd name="T4" fmla="*/ 2147483647 w 300"/>
                  <a:gd name="T5" fmla="*/ 2147483647 h 303"/>
                  <a:gd name="T6" fmla="*/ 2147483647 w 300"/>
                  <a:gd name="T7" fmla="*/ 2147483647 h 303"/>
                  <a:gd name="T8" fmla="*/ 2147483647 w 300"/>
                  <a:gd name="T9" fmla="*/ 2147483647 h 303"/>
                  <a:gd name="T10" fmla="*/ 2147483647 w 300"/>
                  <a:gd name="T11" fmla="*/ 2147483647 h 303"/>
                  <a:gd name="T12" fmla="*/ 2147483647 w 300"/>
                  <a:gd name="T13" fmla="*/ 2147483647 h 303"/>
                  <a:gd name="T14" fmla="*/ 2147483647 w 300"/>
                  <a:gd name="T15" fmla="*/ 2147483647 h 303"/>
                  <a:gd name="T16" fmla="*/ 2147483647 w 300"/>
                  <a:gd name="T17" fmla="*/ 2147483647 h 303"/>
                  <a:gd name="T18" fmla="*/ 2147483647 w 300"/>
                  <a:gd name="T19" fmla="*/ 2147483647 h 303"/>
                  <a:gd name="T20" fmla="*/ 2147483647 w 300"/>
                  <a:gd name="T21" fmla="*/ 2147483647 h 303"/>
                  <a:gd name="T22" fmla="*/ 2147483647 w 300"/>
                  <a:gd name="T23" fmla="*/ 2147483647 h 303"/>
                  <a:gd name="T24" fmla="*/ 2147483647 w 300"/>
                  <a:gd name="T25" fmla="*/ 2147483647 h 303"/>
                  <a:gd name="T26" fmla="*/ 2147483647 w 300"/>
                  <a:gd name="T27" fmla="*/ 2147483647 h 303"/>
                  <a:gd name="T28" fmla="*/ 2147483647 w 300"/>
                  <a:gd name="T29" fmla="*/ 2147483647 h 303"/>
                  <a:gd name="T30" fmla="*/ 2147483647 w 300"/>
                  <a:gd name="T31" fmla="*/ 2147483647 h 303"/>
                  <a:gd name="T32" fmla="*/ 2147483647 w 300"/>
                  <a:gd name="T33" fmla="*/ 2147483647 h 303"/>
                  <a:gd name="T34" fmla="*/ 2147483647 w 300"/>
                  <a:gd name="T35" fmla="*/ 2147483647 h 303"/>
                  <a:gd name="T36" fmla="*/ 2147483647 w 300"/>
                  <a:gd name="T37" fmla="*/ 2147483647 h 303"/>
                  <a:gd name="T38" fmla="*/ 2147483647 w 300"/>
                  <a:gd name="T39" fmla="*/ 2147483647 h 303"/>
                  <a:gd name="T40" fmla="*/ 2147483647 w 300"/>
                  <a:gd name="T41" fmla="*/ 2147483647 h 303"/>
                  <a:gd name="T42" fmla="*/ 2147483647 w 300"/>
                  <a:gd name="T43" fmla="*/ 2147483647 h 303"/>
                  <a:gd name="T44" fmla="*/ 2147483647 w 300"/>
                  <a:gd name="T45" fmla="*/ 2147483647 h 303"/>
                  <a:gd name="T46" fmla="*/ 2147483647 w 300"/>
                  <a:gd name="T47" fmla="*/ 2147483647 h 303"/>
                  <a:gd name="T48" fmla="*/ 2147483647 w 300"/>
                  <a:gd name="T49" fmla="*/ 2147483647 h 303"/>
                  <a:gd name="T50" fmla="*/ 2147483647 w 300"/>
                  <a:gd name="T51" fmla="*/ 2147483647 h 303"/>
                  <a:gd name="T52" fmla="*/ 2147483647 w 300"/>
                  <a:gd name="T53" fmla="*/ 2147483647 h 303"/>
                  <a:gd name="T54" fmla="*/ 2147483647 w 300"/>
                  <a:gd name="T55" fmla="*/ 2147483647 h 303"/>
                  <a:gd name="T56" fmla="*/ 2147483647 w 300"/>
                  <a:gd name="T57" fmla="*/ 2147483647 h 303"/>
                  <a:gd name="T58" fmla="*/ 2147483647 w 300"/>
                  <a:gd name="T59" fmla="*/ 2147483647 h 303"/>
                  <a:gd name="T60" fmla="*/ 2147483647 w 300"/>
                  <a:gd name="T61" fmla="*/ 2147483647 h 303"/>
                  <a:gd name="T62" fmla="*/ 2147483647 w 300"/>
                  <a:gd name="T63" fmla="*/ 2147483647 h 303"/>
                  <a:gd name="T64" fmla="*/ 2147483647 w 300"/>
                  <a:gd name="T65" fmla="*/ 2147483647 h 303"/>
                  <a:gd name="T66" fmla="*/ 2147483647 w 300"/>
                  <a:gd name="T67" fmla="*/ 0 h 303"/>
                  <a:gd name="T68" fmla="*/ 2147483647 w 300"/>
                  <a:gd name="T69" fmla="*/ 2147483647 h 303"/>
                  <a:gd name="T70" fmla="*/ 2147483647 w 300"/>
                  <a:gd name="T71" fmla="*/ 2147483647 h 303"/>
                  <a:gd name="T72" fmla="*/ 2147483647 w 300"/>
                  <a:gd name="T73" fmla="*/ 2147483647 h 303"/>
                  <a:gd name="T74" fmla="*/ 2147483647 w 300"/>
                  <a:gd name="T75" fmla="*/ 2147483647 h 303"/>
                  <a:gd name="T76" fmla="*/ 2147483647 w 300"/>
                  <a:gd name="T77" fmla="*/ 2147483647 h 303"/>
                  <a:gd name="T78" fmla="*/ 2147483647 w 300"/>
                  <a:gd name="T79" fmla="*/ 2147483647 h 303"/>
                  <a:gd name="T80" fmla="*/ 0 w 300"/>
                  <a:gd name="T81" fmla="*/ 2147483647 h 303"/>
                  <a:gd name="T82" fmla="*/ 2147483647 w 300"/>
                  <a:gd name="T83" fmla="*/ 2147483647 h 303"/>
                  <a:gd name="T84" fmla="*/ 2147483647 w 300"/>
                  <a:gd name="T85" fmla="*/ 2147483647 h 303"/>
                  <a:gd name="T86" fmla="*/ 2147483647 w 300"/>
                  <a:gd name="T87" fmla="*/ 2147483647 h 303"/>
                  <a:gd name="T88" fmla="*/ 2147483647 w 300"/>
                  <a:gd name="T89" fmla="*/ 2147483647 h 303"/>
                  <a:gd name="T90" fmla="*/ 2147483647 w 300"/>
                  <a:gd name="T91" fmla="*/ 2147483647 h 303"/>
                  <a:gd name="T92" fmla="*/ 2147483647 w 300"/>
                  <a:gd name="T93" fmla="*/ 2147483647 h 303"/>
                  <a:gd name="T94" fmla="*/ 2147483647 w 300"/>
                  <a:gd name="T95" fmla="*/ 2147483647 h 303"/>
                  <a:gd name="T96" fmla="*/ 2147483647 w 300"/>
                  <a:gd name="T97" fmla="*/ 2147483647 h 303"/>
                  <a:gd name="T98" fmla="*/ 2147483647 w 300"/>
                  <a:gd name="T99" fmla="*/ 2147483647 h 3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00"/>
                  <a:gd name="T151" fmla="*/ 0 h 303"/>
                  <a:gd name="T152" fmla="*/ 300 w 300"/>
                  <a:gd name="T153" fmla="*/ 303 h 3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00" h="303">
                    <a:moveTo>
                      <a:pt x="239" y="303"/>
                    </a:moveTo>
                    <a:lnTo>
                      <a:pt x="248" y="294"/>
                    </a:lnTo>
                    <a:lnTo>
                      <a:pt x="260" y="273"/>
                    </a:lnTo>
                    <a:lnTo>
                      <a:pt x="268" y="270"/>
                    </a:lnTo>
                    <a:lnTo>
                      <a:pt x="282" y="272"/>
                    </a:lnTo>
                    <a:lnTo>
                      <a:pt x="284" y="271"/>
                    </a:lnTo>
                    <a:lnTo>
                      <a:pt x="295" y="275"/>
                    </a:lnTo>
                    <a:lnTo>
                      <a:pt x="300" y="271"/>
                    </a:lnTo>
                    <a:lnTo>
                      <a:pt x="282" y="256"/>
                    </a:lnTo>
                    <a:lnTo>
                      <a:pt x="278" y="241"/>
                    </a:lnTo>
                    <a:lnTo>
                      <a:pt x="270" y="236"/>
                    </a:lnTo>
                    <a:lnTo>
                      <a:pt x="272" y="211"/>
                    </a:lnTo>
                    <a:lnTo>
                      <a:pt x="261" y="187"/>
                    </a:lnTo>
                    <a:lnTo>
                      <a:pt x="221" y="162"/>
                    </a:lnTo>
                    <a:lnTo>
                      <a:pt x="221" y="155"/>
                    </a:lnTo>
                    <a:lnTo>
                      <a:pt x="211" y="141"/>
                    </a:lnTo>
                    <a:lnTo>
                      <a:pt x="203" y="139"/>
                    </a:lnTo>
                    <a:lnTo>
                      <a:pt x="202" y="130"/>
                    </a:lnTo>
                    <a:lnTo>
                      <a:pt x="208" y="111"/>
                    </a:lnTo>
                    <a:lnTo>
                      <a:pt x="214" y="105"/>
                    </a:lnTo>
                    <a:lnTo>
                      <a:pt x="214" y="102"/>
                    </a:lnTo>
                    <a:lnTo>
                      <a:pt x="227" y="84"/>
                    </a:lnTo>
                    <a:lnTo>
                      <a:pt x="223" y="73"/>
                    </a:lnTo>
                    <a:lnTo>
                      <a:pt x="231" y="62"/>
                    </a:lnTo>
                    <a:lnTo>
                      <a:pt x="210" y="59"/>
                    </a:lnTo>
                    <a:lnTo>
                      <a:pt x="204" y="53"/>
                    </a:lnTo>
                    <a:lnTo>
                      <a:pt x="200" y="41"/>
                    </a:lnTo>
                    <a:lnTo>
                      <a:pt x="188" y="26"/>
                    </a:lnTo>
                    <a:lnTo>
                      <a:pt x="185" y="8"/>
                    </a:lnTo>
                    <a:lnTo>
                      <a:pt x="181" y="12"/>
                    </a:lnTo>
                    <a:lnTo>
                      <a:pt x="173" y="11"/>
                    </a:lnTo>
                    <a:lnTo>
                      <a:pt x="168" y="4"/>
                    </a:lnTo>
                    <a:lnTo>
                      <a:pt x="142" y="4"/>
                    </a:lnTo>
                    <a:lnTo>
                      <a:pt x="130" y="0"/>
                    </a:lnTo>
                    <a:lnTo>
                      <a:pt x="112" y="15"/>
                    </a:lnTo>
                    <a:lnTo>
                      <a:pt x="108" y="18"/>
                    </a:lnTo>
                    <a:lnTo>
                      <a:pt x="98" y="33"/>
                    </a:lnTo>
                    <a:lnTo>
                      <a:pt x="81" y="40"/>
                    </a:lnTo>
                    <a:lnTo>
                      <a:pt x="77" y="99"/>
                    </a:lnTo>
                    <a:lnTo>
                      <a:pt x="72" y="113"/>
                    </a:lnTo>
                    <a:lnTo>
                      <a:pt x="0" y="155"/>
                    </a:lnTo>
                    <a:lnTo>
                      <a:pt x="13" y="195"/>
                    </a:lnTo>
                    <a:lnTo>
                      <a:pt x="59" y="207"/>
                    </a:lnTo>
                    <a:lnTo>
                      <a:pt x="93" y="233"/>
                    </a:lnTo>
                    <a:lnTo>
                      <a:pt x="124" y="244"/>
                    </a:lnTo>
                    <a:lnTo>
                      <a:pt x="132" y="257"/>
                    </a:lnTo>
                    <a:lnTo>
                      <a:pt x="148" y="259"/>
                    </a:lnTo>
                    <a:lnTo>
                      <a:pt x="150" y="283"/>
                    </a:lnTo>
                    <a:lnTo>
                      <a:pt x="184" y="300"/>
                    </a:lnTo>
                    <a:lnTo>
                      <a:pt x="239" y="303"/>
                    </a:lnTo>
                    <a:close/>
                  </a:path>
                </a:pathLst>
              </a:custGeom>
              <a:solidFill>
                <a:srgbClr val="DDDDDD"/>
              </a:solidFill>
              <a:ln w="12700">
                <a:solidFill>
                  <a:schemeClr val="bg1"/>
                </a:solidFill>
                <a:round/>
                <a:headEnd/>
                <a:tailEnd/>
              </a:ln>
            </p:spPr>
            <p:txBody>
              <a:bodyPr/>
              <a:lstStyle/>
              <a:p>
                <a:endParaRPr lang="en-GB"/>
              </a:p>
            </p:txBody>
          </p:sp>
          <p:sp>
            <p:nvSpPr>
              <p:cNvPr id="35882" name="Freeform 36"/>
              <p:cNvSpPr>
                <a:spLocks noChangeAspect="1"/>
              </p:cNvSpPr>
              <p:nvPr/>
            </p:nvSpPr>
            <p:spPr bwMode="auto">
              <a:xfrm>
                <a:off x="7533170" y="4898656"/>
                <a:ext cx="54496" cy="50927"/>
              </a:xfrm>
              <a:custGeom>
                <a:avLst/>
                <a:gdLst>
                  <a:gd name="T0" fmla="*/ 2147483647 w 53"/>
                  <a:gd name="T1" fmla="*/ 2147483647 h 52"/>
                  <a:gd name="T2" fmla="*/ 2147483647 w 53"/>
                  <a:gd name="T3" fmla="*/ 2147483647 h 52"/>
                  <a:gd name="T4" fmla="*/ 2147483647 w 53"/>
                  <a:gd name="T5" fmla="*/ 2147483647 h 52"/>
                  <a:gd name="T6" fmla="*/ 2147483647 w 53"/>
                  <a:gd name="T7" fmla="*/ 2147483647 h 52"/>
                  <a:gd name="T8" fmla="*/ 2147483647 w 53"/>
                  <a:gd name="T9" fmla="*/ 0 h 52"/>
                  <a:gd name="T10" fmla="*/ 2147483647 w 53"/>
                  <a:gd name="T11" fmla="*/ 0 h 52"/>
                  <a:gd name="T12" fmla="*/ 2147483647 w 53"/>
                  <a:gd name="T13" fmla="*/ 0 h 52"/>
                  <a:gd name="T14" fmla="*/ 2147483647 w 53"/>
                  <a:gd name="T15" fmla="*/ 2147483647 h 52"/>
                  <a:gd name="T16" fmla="*/ 0 w 53"/>
                  <a:gd name="T17" fmla="*/ 2147483647 h 52"/>
                  <a:gd name="T18" fmla="*/ 2147483647 w 53"/>
                  <a:gd name="T19" fmla="*/ 2147483647 h 52"/>
                  <a:gd name="T20" fmla="*/ 2147483647 w 53"/>
                  <a:gd name="T21" fmla="*/ 2147483647 h 52"/>
                  <a:gd name="T22" fmla="*/ 2147483647 w 53"/>
                  <a:gd name="T23" fmla="*/ 2147483647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52"/>
                  <a:gd name="T38" fmla="*/ 53 w 53"/>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52">
                    <a:moveTo>
                      <a:pt x="53" y="52"/>
                    </a:moveTo>
                    <a:lnTo>
                      <a:pt x="44" y="29"/>
                    </a:lnTo>
                    <a:lnTo>
                      <a:pt x="34" y="25"/>
                    </a:lnTo>
                    <a:lnTo>
                      <a:pt x="51" y="14"/>
                    </a:lnTo>
                    <a:lnTo>
                      <a:pt x="43" y="2"/>
                    </a:lnTo>
                    <a:lnTo>
                      <a:pt x="29" y="0"/>
                    </a:lnTo>
                    <a:lnTo>
                      <a:pt x="21" y="3"/>
                    </a:lnTo>
                    <a:lnTo>
                      <a:pt x="9" y="24"/>
                    </a:lnTo>
                    <a:lnTo>
                      <a:pt x="0" y="33"/>
                    </a:lnTo>
                    <a:lnTo>
                      <a:pt x="25" y="40"/>
                    </a:lnTo>
                    <a:lnTo>
                      <a:pt x="34" y="52"/>
                    </a:lnTo>
                    <a:lnTo>
                      <a:pt x="53" y="52"/>
                    </a:lnTo>
                    <a:close/>
                  </a:path>
                </a:pathLst>
              </a:custGeom>
              <a:solidFill>
                <a:srgbClr val="EA9024"/>
              </a:solidFill>
              <a:ln w="12700">
                <a:solidFill>
                  <a:schemeClr val="bg1"/>
                </a:solidFill>
                <a:round/>
                <a:headEnd/>
                <a:tailEnd/>
              </a:ln>
            </p:spPr>
            <p:txBody>
              <a:bodyPr/>
              <a:lstStyle/>
              <a:p>
                <a:endParaRPr lang="en-GB"/>
              </a:p>
            </p:txBody>
          </p:sp>
          <p:sp>
            <p:nvSpPr>
              <p:cNvPr id="35883" name="Freeform 37"/>
              <p:cNvSpPr>
                <a:spLocks noChangeAspect="1"/>
              </p:cNvSpPr>
              <p:nvPr/>
            </p:nvSpPr>
            <p:spPr bwMode="auto">
              <a:xfrm>
                <a:off x="7197474" y="4628523"/>
                <a:ext cx="211445" cy="188207"/>
              </a:xfrm>
              <a:custGeom>
                <a:avLst/>
                <a:gdLst>
                  <a:gd name="T0" fmla="*/ 2147483647 w 209"/>
                  <a:gd name="T1" fmla="*/ 2147483647 h 186"/>
                  <a:gd name="T2" fmla="*/ 2147483647 w 209"/>
                  <a:gd name="T3" fmla="*/ 2147483647 h 186"/>
                  <a:gd name="T4" fmla="*/ 2147483647 w 209"/>
                  <a:gd name="T5" fmla="*/ 0 h 186"/>
                  <a:gd name="T6" fmla="*/ 2147483647 w 209"/>
                  <a:gd name="T7" fmla="*/ 2147483647 h 186"/>
                  <a:gd name="T8" fmla="*/ 2147483647 w 209"/>
                  <a:gd name="T9" fmla="*/ 2147483647 h 186"/>
                  <a:gd name="T10" fmla="*/ 2147483647 w 209"/>
                  <a:gd name="T11" fmla="*/ 2147483647 h 186"/>
                  <a:gd name="T12" fmla="*/ 2147483647 w 209"/>
                  <a:gd name="T13" fmla="*/ 2147483647 h 186"/>
                  <a:gd name="T14" fmla="*/ 2147483647 w 209"/>
                  <a:gd name="T15" fmla="*/ 2147483647 h 186"/>
                  <a:gd name="T16" fmla="*/ 2147483647 w 209"/>
                  <a:gd name="T17" fmla="*/ 2147483647 h 186"/>
                  <a:gd name="T18" fmla="*/ 2147483647 w 209"/>
                  <a:gd name="T19" fmla="*/ 2147483647 h 186"/>
                  <a:gd name="T20" fmla="*/ 2147483647 w 209"/>
                  <a:gd name="T21" fmla="*/ 2147483647 h 186"/>
                  <a:gd name="T22" fmla="*/ 2147483647 w 209"/>
                  <a:gd name="T23" fmla="*/ 2147483647 h 186"/>
                  <a:gd name="T24" fmla="*/ 2147483647 w 209"/>
                  <a:gd name="T25" fmla="*/ 2147483647 h 186"/>
                  <a:gd name="T26" fmla="*/ 2147483647 w 209"/>
                  <a:gd name="T27" fmla="*/ 2147483647 h 186"/>
                  <a:gd name="T28" fmla="*/ 2147483647 w 209"/>
                  <a:gd name="T29" fmla="*/ 2147483647 h 186"/>
                  <a:gd name="T30" fmla="*/ 2147483647 w 209"/>
                  <a:gd name="T31" fmla="*/ 2147483647 h 186"/>
                  <a:gd name="T32" fmla="*/ 2147483647 w 209"/>
                  <a:gd name="T33" fmla="*/ 2147483647 h 186"/>
                  <a:gd name="T34" fmla="*/ 2147483647 w 209"/>
                  <a:gd name="T35" fmla="*/ 2147483647 h 186"/>
                  <a:gd name="T36" fmla="*/ 2147483647 w 209"/>
                  <a:gd name="T37" fmla="*/ 2147483647 h 186"/>
                  <a:gd name="T38" fmla="*/ 2147483647 w 209"/>
                  <a:gd name="T39" fmla="*/ 2147483647 h 186"/>
                  <a:gd name="T40" fmla="*/ 2147483647 w 209"/>
                  <a:gd name="T41" fmla="*/ 2147483647 h 186"/>
                  <a:gd name="T42" fmla="*/ 2147483647 w 209"/>
                  <a:gd name="T43" fmla="*/ 2147483647 h 186"/>
                  <a:gd name="T44" fmla="*/ 2147483647 w 209"/>
                  <a:gd name="T45" fmla="*/ 2147483647 h 186"/>
                  <a:gd name="T46" fmla="*/ 2147483647 w 209"/>
                  <a:gd name="T47" fmla="*/ 2147483647 h 186"/>
                  <a:gd name="T48" fmla="*/ 2147483647 w 209"/>
                  <a:gd name="T49" fmla="*/ 2147483647 h 186"/>
                  <a:gd name="T50" fmla="*/ 2147483647 w 209"/>
                  <a:gd name="T51" fmla="*/ 2147483647 h 186"/>
                  <a:gd name="T52" fmla="*/ 2147483647 w 209"/>
                  <a:gd name="T53" fmla="*/ 2147483647 h 186"/>
                  <a:gd name="T54" fmla="*/ 2147483647 w 209"/>
                  <a:gd name="T55" fmla="*/ 2147483647 h 186"/>
                  <a:gd name="T56" fmla="*/ 2147483647 w 209"/>
                  <a:gd name="T57" fmla="*/ 2147483647 h 186"/>
                  <a:gd name="T58" fmla="*/ 2147483647 w 209"/>
                  <a:gd name="T59" fmla="*/ 2147483647 h 186"/>
                  <a:gd name="T60" fmla="*/ 2147483647 w 209"/>
                  <a:gd name="T61" fmla="*/ 2147483647 h 186"/>
                  <a:gd name="T62" fmla="*/ 0 w 209"/>
                  <a:gd name="T63" fmla="*/ 2147483647 h 186"/>
                  <a:gd name="T64" fmla="*/ 0 w 209"/>
                  <a:gd name="T65" fmla="*/ 2147483647 h 186"/>
                  <a:gd name="T66" fmla="*/ 2147483647 w 209"/>
                  <a:gd name="T67" fmla="*/ 2147483647 h 186"/>
                  <a:gd name="T68" fmla="*/ 2147483647 w 209"/>
                  <a:gd name="T69" fmla="*/ 2147483647 h 186"/>
                  <a:gd name="T70" fmla="*/ 2147483647 w 209"/>
                  <a:gd name="T71" fmla="*/ 2147483647 h 186"/>
                  <a:gd name="T72" fmla="*/ 2147483647 w 209"/>
                  <a:gd name="T73" fmla="*/ 2147483647 h 186"/>
                  <a:gd name="T74" fmla="*/ 2147483647 w 209"/>
                  <a:gd name="T75" fmla="*/ 2147483647 h 186"/>
                  <a:gd name="T76" fmla="*/ 2147483647 w 209"/>
                  <a:gd name="T77" fmla="*/ 2147483647 h 186"/>
                  <a:gd name="T78" fmla="*/ 2147483647 w 209"/>
                  <a:gd name="T79" fmla="*/ 2147483647 h 186"/>
                  <a:gd name="T80" fmla="*/ 2147483647 w 209"/>
                  <a:gd name="T81" fmla="*/ 2147483647 h 186"/>
                  <a:gd name="T82" fmla="*/ 2147483647 w 209"/>
                  <a:gd name="T83" fmla="*/ 2147483647 h 186"/>
                  <a:gd name="T84" fmla="*/ 2147483647 w 209"/>
                  <a:gd name="T85" fmla="*/ 2147483647 h 1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9"/>
                  <a:gd name="T130" fmla="*/ 0 h 186"/>
                  <a:gd name="T131" fmla="*/ 209 w 209"/>
                  <a:gd name="T132" fmla="*/ 186 h 1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9" h="186">
                    <a:moveTo>
                      <a:pt x="209" y="10"/>
                    </a:moveTo>
                    <a:lnTo>
                      <a:pt x="208" y="7"/>
                    </a:lnTo>
                    <a:lnTo>
                      <a:pt x="205" y="0"/>
                    </a:lnTo>
                    <a:lnTo>
                      <a:pt x="190" y="9"/>
                    </a:lnTo>
                    <a:lnTo>
                      <a:pt x="160" y="8"/>
                    </a:lnTo>
                    <a:lnTo>
                      <a:pt x="114" y="26"/>
                    </a:lnTo>
                    <a:lnTo>
                      <a:pt x="99" y="23"/>
                    </a:lnTo>
                    <a:lnTo>
                      <a:pt x="88" y="16"/>
                    </a:lnTo>
                    <a:lnTo>
                      <a:pt x="62" y="26"/>
                    </a:lnTo>
                    <a:lnTo>
                      <a:pt x="49" y="26"/>
                    </a:lnTo>
                    <a:lnTo>
                      <a:pt x="48" y="23"/>
                    </a:lnTo>
                    <a:lnTo>
                      <a:pt x="37" y="19"/>
                    </a:lnTo>
                    <a:lnTo>
                      <a:pt x="33" y="33"/>
                    </a:lnTo>
                    <a:lnTo>
                      <a:pt x="38" y="41"/>
                    </a:lnTo>
                    <a:lnTo>
                      <a:pt x="28" y="44"/>
                    </a:lnTo>
                    <a:lnTo>
                      <a:pt x="28" y="50"/>
                    </a:lnTo>
                    <a:lnTo>
                      <a:pt x="22" y="57"/>
                    </a:lnTo>
                    <a:lnTo>
                      <a:pt x="19" y="61"/>
                    </a:lnTo>
                    <a:lnTo>
                      <a:pt x="14" y="59"/>
                    </a:lnTo>
                    <a:lnTo>
                      <a:pt x="12" y="67"/>
                    </a:lnTo>
                    <a:lnTo>
                      <a:pt x="16" y="76"/>
                    </a:lnTo>
                    <a:lnTo>
                      <a:pt x="16" y="99"/>
                    </a:lnTo>
                    <a:lnTo>
                      <a:pt x="32" y="99"/>
                    </a:lnTo>
                    <a:lnTo>
                      <a:pt x="28" y="105"/>
                    </a:lnTo>
                    <a:lnTo>
                      <a:pt x="35" y="108"/>
                    </a:lnTo>
                    <a:lnTo>
                      <a:pt x="37" y="117"/>
                    </a:lnTo>
                    <a:lnTo>
                      <a:pt x="26" y="126"/>
                    </a:lnTo>
                    <a:lnTo>
                      <a:pt x="28" y="131"/>
                    </a:lnTo>
                    <a:lnTo>
                      <a:pt x="17" y="131"/>
                    </a:lnTo>
                    <a:lnTo>
                      <a:pt x="14" y="138"/>
                    </a:lnTo>
                    <a:lnTo>
                      <a:pt x="17" y="143"/>
                    </a:lnTo>
                    <a:lnTo>
                      <a:pt x="3" y="154"/>
                    </a:lnTo>
                    <a:lnTo>
                      <a:pt x="0" y="172"/>
                    </a:lnTo>
                    <a:lnTo>
                      <a:pt x="9" y="171"/>
                    </a:lnTo>
                    <a:lnTo>
                      <a:pt x="22" y="184"/>
                    </a:lnTo>
                    <a:lnTo>
                      <a:pt x="30" y="186"/>
                    </a:lnTo>
                    <a:lnTo>
                      <a:pt x="97" y="150"/>
                    </a:lnTo>
                    <a:lnTo>
                      <a:pt x="169" y="108"/>
                    </a:lnTo>
                    <a:lnTo>
                      <a:pt x="174" y="94"/>
                    </a:lnTo>
                    <a:lnTo>
                      <a:pt x="178" y="35"/>
                    </a:lnTo>
                    <a:lnTo>
                      <a:pt x="195" y="28"/>
                    </a:lnTo>
                    <a:lnTo>
                      <a:pt x="205" y="13"/>
                    </a:lnTo>
                    <a:lnTo>
                      <a:pt x="209" y="10"/>
                    </a:lnTo>
                    <a:close/>
                  </a:path>
                </a:pathLst>
              </a:custGeom>
              <a:solidFill>
                <a:srgbClr val="DDDDDD"/>
              </a:solidFill>
              <a:ln w="12700">
                <a:solidFill>
                  <a:schemeClr val="bg1"/>
                </a:solidFill>
                <a:round/>
                <a:headEnd/>
                <a:tailEnd/>
              </a:ln>
            </p:spPr>
            <p:txBody>
              <a:bodyPr/>
              <a:lstStyle/>
              <a:p>
                <a:endParaRPr lang="en-GB"/>
              </a:p>
            </p:txBody>
          </p:sp>
          <p:sp>
            <p:nvSpPr>
              <p:cNvPr id="35884" name="Freeform 38"/>
              <p:cNvSpPr>
                <a:spLocks noChangeAspect="1"/>
              </p:cNvSpPr>
              <p:nvPr/>
            </p:nvSpPr>
            <p:spPr bwMode="auto">
              <a:xfrm>
                <a:off x="7328265" y="4378319"/>
                <a:ext cx="204905" cy="101853"/>
              </a:xfrm>
              <a:custGeom>
                <a:avLst/>
                <a:gdLst>
                  <a:gd name="T0" fmla="*/ 0 w 203"/>
                  <a:gd name="T1" fmla="*/ 0 h 100"/>
                  <a:gd name="T2" fmla="*/ 2147483647 w 203"/>
                  <a:gd name="T3" fmla="*/ 0 h 100"/>
                  <a:gd name="T4" fmla="*/ 2147483647 w 203"/>
                  <a:gd name="T5" fmla="*/ 2147483647 h 100"/>
                  <a:gd name="T6" fmla="*/ 2147483647 w 203"/>
                  <a:gd name="T7" fmla="*/ 2147483647 h 100"/>
                  <a:gd name="T8" fmla="*/ 2147483647 w 203"/>
                  <a:gd name="T9" fmla="*/ 2147483647 h 100"/>
                  <a:gd name="T10" fmla="*/ 2147483647 w 203"/>
                  <a:gd name="T11" fmla="*/ 2147483647 h 100"/>
                  <a:gd name="T12" fmla="*/ 2147483647 w 203"/>
                  <a:gd name="T13" fmla="*/ 2147483647 h 100"/>
                  <a:gd name="T14" fmla="*/ 2147483647 w 203"/>
                  <a:gd name="T15" fmla="*/ 2147483647 h 100"/>
                  <a:gd name="T16" fmla="*/ 2147483647 w 203"/>
                  <a:gd name="T17" fmla="*/ 2147483647 h 100"/>
                  <a:gd name="T18" fmla="*/ 2147483647 w 203"/>
                  <a:gd name="T19" fmla="*/ 2147483647 h 100"/>
                  <a:gd name="T20" fmla="*/ 2147483647 w 203"/>
                  <a:gd name="T21" fmla="*/ 2147483647 h 100"/>
                  <a:gd name="T22" fmla="*/ 2147483647 w 203"/>
                  <a:gd name="T23" fmla="*/ 2147483647 h 100"/>
                  <a:gd name="T24" fmla="*/ 2147483647 w 203"/>
                  <a:gd name="T25" fmla="*/ 2147483647 h 100"/>
                  <a:gd name="T26" fmla="*/ 2147483647 w 203"/>
                  <a:gd name="T27" fmla="*/ 2147483647 h 100"/>
                  <a:gd name="T28" fmla="*/ 2147483647 w 203"/>
                  <a:gd name="T29" fmla="*/ 2147483647 h 100"/>
                  <a:gd name="T30" fmla="*/ 2147483647 w 203"/>
                  <a:gd name="T31" fmla="*/ 2147483647 h 100"/>
                  <a:gd name="T32" fmla="*/ 2147483647 w 203"/>
                  <a:gd name="T33" fmla="*/ 2147483647 h 100"/>
                  <a:gd name="T34" fmla="*/ 2147483647 w 203"/>
                  <a:gd name="T35" fmla="*/ 2147483647 h 100"/>
                  <a:gd name="T36" fmla="*/ 2147483647 w 203"/>
                  <a:gd name="T37" fmla="*/ 2147483647 h 100"/>
                  <a:gd name="T38" fmla="*/ 2147483647 w 203"/>
                  <a:gd name="T39" fmla="*/ 2147483647 h 100"/>
                  <a:gd name="T40" fmla="*/ 2147483647 w 203"/>
                  <a:gd name="T41" fmla="*/ 2147483647 h 100"/>
                  <a:gd name="T42" fmla="*/ 2147483647 w 203"/>
                  <a:gd name="T43" fmla="*/ 2147483647 h 100"/>
                  <a:gd name="T44" fmla="*/ 2147483647 w 203"/>
                  <a:gd name="T45" fmla="*/ 2147483647 h 100"/>
                  <a:gd name="T46" fmla="*/ 2147483647 w 203"/>
                  <a:gd name="T47" fmla="*/ 2147483647 h 100"/>
                  <a:gd name="T48" fmla="*/ 2147483647 w 203"/>
                  <a:gd name="T49" fmla="*/ 2147483647 h 100"/>
                  <a:gd name="T50" fmla="*/ 2147483647 w 203"/>
                  <a:gd name="T51" fmla="*/ 2147483647 h 100"/>
                  <a:gd name="T52" fmla="*/ 0 w 203"/>
                  <a:gd name="T53" fmla="*/ 0 h 1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100"/>
                  <a:gd name="T83" fmla="*/ 203 w 203"/>
                  <a:gd name="T84" fmla="*/ 100 h 1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100">
                    <a:moveTo>
                      <a:pt x="0" y="3"/>
                    </a:moveTo>
                    <a:lnTo>
                      <a:pt x="22" y="0"/>
                    </a:lnTo>
                    <a:lnTo>
                      <a:pt x="54" y="13"/>
                    </a:lnTo>
                    <a:lnTo>
                      <a:pt x="91" y="15"/>
                    </a:lnTo>
                    <a:lnTo>
                      <a:pt x="123" y="40"/>
                    </a:lnTo>
                    <a:lnTo>
                      <a:pt x="159" y="35"/>
                    </a:lnTo>
                    <a:lnTo>
                      <a:pt x="175" y="43"/>
                    </a:lnTo>
                    <a:lnTo>
                      <a:pt x="175" y="55"/>
                    </a:lnTo>
                    <a:lnTo>
                      <a:pt x="196" y="69"/>
                    </a:lnTo>
                    <a:lnTo>
                      <a:pt x="189" y="78"/>
                    </a:lnTo>
                    <a:lnTo>
                      <a:pt x="201" y="91"/>
                    </a:lnTo>
                    <a:lnTo>
                      <a:pt x="203" y="95"/>
                    </a:lnTo>
                    <a:lnTo>
                      <a:pt x="201" y="98"/>
                    </a:lnTo>
                    <a:lnTo>
                      <a:pt x="183" y="95"/>
                    </a:lnTo>
                    <a:lnTo>
                      <a:pt x="167" y="86"/>
                    </a:lnTo>
                    <a:lnTo>
                      <a:pt x="153" y="92"/>
                    </a:lnTo>
                    <a:lnTo>
                      <a:pt x="105" y="100"/>
                    </a:lnTo>
                    <a:lnTo>
                      <a:pt x="88" y="82"/>
                    </a:lnTo>
                    <a:lnTo>
                      <a:pt x="75" y="87"/>
                    </a:lnTo>
                    <a:lnTo>
                      <a:pt x="53" y="85"/>
                    </a:lnTo>
                    <a:lnTo>
                      <a:pt x="50" y="82"/>
                    </a:lnTo>
                    <a:lnTo>
                      <a:pt x="55" y="77"/>
                    </a:lnTo>
                    <a:lnTo>
                      <a:pt x="56" y="63"/>
                    </a:lnTo>
                    <a:lnTo>
                      <a:pt x="44" y="33"/>
                    </a:lnTo>
                    <a:lnTo>
                      <a:pt x="32" y="22"/>
                    </a:lnTo>
                    <a:lnTo>
                      <a:pt x="13" y="16"/>
                    </a:lnTo>
                    <a:lnTo>
                      <a:pt x="0" y="3"/>
                    </a:lnTo>
                    <a:close/>
                  </a:path>
                </a:pathLst>
              </a:custGeom>
              <a:solidFill>
                <a:srgbClr val="EE9024"/>
              </a:solidFill>
              <a:ln w="12700">
                <a:solidFill>
                  <a:schemeClr val="bg1"/>
                </a:solidFill>
                <a:round/>
                <a:headEnd/>
                <a:tailEnd/>
              </a:ln>
            </p:spPr>
            <p:txBody>
              <a:bodyPr/>
              <a:lstStyle/>
              <a:p>
                <a:endParaRPr lang="en-GB"/>
              </a:p>
            </p:txBody>
          </p:sp>
          <p:sp>
            <p:nvSpPr>
              <p:cNvPr id="35885" name="Freeform 39"/>
              <p:cNvSpPr>
                <a:spLocks noChangeAspect="1"/>
              </p:cNvSpPr>
              <p:nvPr/>
            </p:nvSpPr>
            <p:spPr bwMode="auto">
              <a:xfrm>
                <a:off x="6604557" y="4163542"/>
                <a:ext cx="207085" cy="123995"/>
              </a:xfrm>
              <a:custGeom>
                <a:avLst/>
                <a:gdLst>
                  <a:gd name="T0" fmla="*/ 2147483647 w 203"/>
                  <a:gd name="T1" fmla="*/ 2147483647 h 122"/>
                  <a:gd name="T2" fmla="*/ 2147483647 w 203"/>
                  <a:gd name="T3" fmla="*/ 2147483647 h 122"/>
                  <a:gd name="T4" fmla="*/ 2147483647 w 203"/>
                  <a:gd name="T5" fmla="*/ 2147483647 h 122"/>
                  <a:gd name="T6" fmla="*/ 2147483647 w 203"/>
                  <a:gd name="T7" fmla="*/ 0 h 122"/>
                  <a:gd name="T8" fmla="*/ 2147483647 w 203"/>
                  <a:gd name="T9" fmla="*/ 2147483647 h 122"/>
                  <a:gd name="T10" fmla="*/ 2147483647 w 203"/>
                  <a:gd name="T11" fmla="*/ 2147483647 h 122"/>
                  <a:gd name="T12" fmla="*/ 2147483647 w 203"/>
                  <a:gd name="T13" fmla="*/ 2147483647 h 122"/>
                  <a:gd name="T14" fmla="*/ 2147483647 w 203"/>
                  <a:gd name="T15" fmla="*/ 2147483647 h 122"/>
                  <a:gd name="T16" fmla="*/ 2147483647 w 203"/>
                  <a:gd name="T17" fmla="*/ 2147483647 h 122"/>
                  <a:gd name="T18" fmla="*/ 2147483647 w 203"/>
                  <a:gd name="T19" fmla="*/ 2147483647 h 122"/>
                  <a:gd name="T20" fmla="*/ 2147483647 w 203"/>
                  <a:gd name="T21" fmla="*/ 2147483647 h 122"/>
                  <a:gd name="T22" fmla="*/ 2147483647 w 203"/>
                  <a:gd name="T23" fmla="*/ 2147483647 h 122"/>
                  <a:gd name="T24" fmla="*/ 2147483647 w 203"/>
                  <a:gd name="T25" fmla="*/ 2147483647 h 122"/>
                  <a:gd name="T26" fmla="*/ 2147483647 w 203"/>
                  <a:gd name="T27" fmla="*/ 2147483647 h 122"/>
                  <a:gd name="T28" fmla="*/ 2147483647 w 203"/>
                  <a:gd name="T29" fmla="*/ 2147483647 h 122"/>
                  <a:gd name="T30" fmla="*/ 2147483647 w 203"/>
                  <a:gd name="T31" fmla="*/ 2147483647 h 122"/>
                  <a:gd name="T32" fmla="*/ 2147483647 w 203"/>
                  <a:gd name="T33" fmla="*/ 2147483647 h 122"/>
                  <a:gd name="T34" fmla="*/ 2147483647 w 203"/>
                  <a:gd name="T35" fmla="*/ 2147483647 h 122"/>
                  <a:gd name="T36" fmla="*/ 0 w 203"/>
                  <a:gd name="T37" fmla="*/ 2147483647 h 122"/>
                  <a:gd name="T38" fmla="*/ 2147483647 w 203"/>
                  <a:gd name="T39" fmla="*/ 2147483647 h 122"/>
                  <a:gd name="T40" fmla="*/ 2147483647 w 203"/>
                  <a:gd name="T41" fmla="*/ 2147483647 h 122"/>
                  <a:gd name="T42" fmla="*/ 2147483647 w 203"/>
                  <a:gd name="T43" fmla="*/ 2147483647 h 122"/>
                  <a:gd name="T44" fmla="*/ 2147483647 w 203"/>
                  <a:gd name="T45" fmla="*/ 2147483647 h 122"/>
                  <a:gd name="T46" fmla="*/ 2147483647 w 203"/>
                  <a:gd name="T47" fmla="*/ 2147483647 h 122"/>
                  <a:gd name="T48" fmla="*/ 2147483647 w 203"/>
                  <a:gd name="T49" fmla="*/ 2147483647 h 122"/>
                  <a:gd name="T50" fmla="*/ 2147483647 w 203"/>
                  <a:gd name="T51" fmla="*/ 2147483647 h 122"/>
                  <a:gd name="T52" fmla="*/ 2147483647 w 203"/>
                  <a:gd name="T53" fmla="*/ 2147483647 h 122"/>
                  <a:gd name="T54" fmla="*/ 2147483647 w 203"/>
                  <a:gd name="T55" fmla="*/ 2147483647 h 122"/>
                  <a:gd name="T56" fmla="*/ 2147483647 w 203"/>
                  <a:gd name="T57" fmla="*/ 2147483647 h 122"/>
                  <a:gd name="T58" fmla="*/ 2147483647 w 203"/>
                  <a:gd name="T59" fmla="*/ 2147483647 h 122"/>
                  <a:gd name="T60" fmla="*/ 2147483647 w 203"/>
                  <a:gd name="T61" fmla="*/ 2147483647 h 1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22"/>
                  <a:gd name="T95" fmla="*/ 203 w 203"/>
                  <a:gd name="T96" fmla="*/ 122 h 1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22">
                    <a:moveTo>
                      <a:pt x="203" y="25"/>
                    </a:moveTo>
                    <a:lnTo>
                      <a:pt x="196" y="15"/>
                    </a:lnTo>
                    <a:lnTo>
                      <a:pt x="181" y="5"/>
                    </a:lnTo>
                    <a:lnTo>
                      <a:pt x="141" y="0"/>
                    </a:lnTo>
                    <a:lnTo>
                      <a:pt x="131" y="5"/>
                    </a:lnTo>
                    <a:lnTo>
                      <a:pt x="129" y="11"/>
                    </a:lnTo>
                    <a:lnTo>
                      <a:pt x="116" y="16"/>
                    </a:lnTo>
                    <a:lnTo>
                      <a:pt x="107" y="13"/>
                    </a:lnTo>
                    <a:lnTo>
                      <a:pt x="81" y="23"/>
                    </a:lnTo>
                    <a:lnTo>
                      <a:pt x="70" y="34"/>
                    </a:lnTo>
                    <a:lnTo>
                      <a:pt x="52" y="35"/>
                    </a:lnTo>
                    <a:lnTo>
                      <a:pt x="31" y="21"/>
                    </a:lnTo>
                    <a:lnTo>
                      <a:pt x="29" y="36"/>
                    </a:lnTo>
                    <a:lnTo>
                      <a:pt x="15" y="36"/>
                    </a:lnTo>
                    <a:lnTo>
                      <a:pt x="12" y="41"/>
                    </a:lnTo>
                    <a:lnTo>
                      <a:pt x="16" y="45"/>
                    </a:lnTo>
                    <a:lnTo>
                      <a:pt x="11" y="55"/>
                    </a:lnTo>
                    <a:lnTo>
                      <a:pt x="11" y="66"/>
                    </a:lnTo>
                    <a:lnTo>
                      <a:pt x="0" y="74"/>
                    </a:lnTo>
                    <a:lnTo>
                      <a:pt x="8" y="76"/>
                    </a:lnTo>
                    <a:lnTo>
                      <a:pt x="16" y="91"/>
                    </a:lnTo>
                    <a:lnTo>
                      <a:pt x="41" y="114"/>
                    </a:lnTo>
                    <a:lnTo>
                      <a:pt x="56" y="122"/>
                    </a:lnTo>
                    <a:lnTo>
                      <a:pt x="80" y="115"/>
                    </a:lnTo>
                    <a:lnTo>
                      <a:pt x="108" y="105"/>
                    </a:lnTo>
                    <a:lnTo>
                      <a:pt x="121" y="103"/>
                    </a:lnTo>
                    <a:lnTo>
                      <a:pt x="126" y="106"/>
                    </a:lnTo>
                    <a:lnTo>
                      <a:pt x="152" y="97"/>
                    </a:lnTo>
                    <a:lnTo>
                      <a:pt x="174" y="58"/>
                    </a:lnTo>
                    <a:lnTo>
                      <a:pt x="179" y="43"/>
                    </a:lnTo>
                    <a:lnTo>
                      <a:pt x="203" y="25"/>
                    </a:lnTo>
                    <a:close/>
                  </a:path>
                </a:pathLst>
              </a:custGeom>
              <a:solidFill>
                <a:srgbClr val="EE9024"/>
              </a:solidFill>
              <a:ln w="12700">
                <a:solidFill>
                  <a:schemeClr val="bg1"/>
                </a:solidFill>
                <a:round/>
                <a:headEnd/>
                <a:tailEnd/>
              </a:ln>
            </p:spPr>
            <p:txBody>
              <a:bodyPr/>
              <a:lstStyle/>
              <a:p>
                <a:endParaRPr lang="en-GB"/>
              </a:p>
            </p:txBody>
          </p:sp>
          <p:sp>
            <p:nvSpPr>
              <p:cNvPr id="35886" name="Freeform 40"/>
              <p:cNvSpPr>
                <a:spLocks noChangeAspect="1"/>
              </p:cNvSpPr>
              <p:nvPr/>
            </p:nvSpPr>
            <p:spPr bwMode="auto">
              <a:xfrm>
                <a:off x="6406192" y="4143614"/>
                <a:ext cx="231063" cy="112924"/>
              </a:xfrm>
              <a:custGeom>
                <a:avLst/>
                <a:gdLst>
                  <a:gd name="T0" fmla="*/ 2147483647 w 231"/>
                  <a:gd name="T1" fmla="*/ 2147483647 h 113"/>
                  <a:gd name="T2" fmla="*/ 2147483647 w 231"/>
                  <a:gd name="T3" fmla="*/ 2147483647 h 113"/>
                  <a:gd name="T4" fmla="*/ 2147483647 w 231"/>
                  <a:gd name="T5" fmla="*/ 2147483647 h 113"/>
                  <a:gd name="T6" fmla="*/ 2147483647 w 231"/>
                  <a:gd name="T7" fmla="*/ 2147483647 h 113"/>
                  <a:gd name="T8" fmla="*/ 2147483647 w 231"/>
                  <a:gd name="T9" fmla="*/ 2147483647 h 113"/>
                  <a:gd name="T10" fmla="*/ 2147483647 w 231"/>
                  <a:gd name="T11" fmla="*/ 2147483647 h 113"/>
                  <a:gd name="T12" fmla="*/ 2147483647 w 231"/>
                  <a:gd name="T13" fmla="*/ 2147483647 h 113"/>
                  <a:gd name="T14" fmla="*/ 0 w 231"/>
                  <a:gd name="T15" fmla="*/ 2147483647 h 113"/>
                  <a:gd name="T16" fmla="*/ 2147483647 w 231"/>
                  <a:gd name="T17" fmla="*/ 2147483647 h 113"/>
                  <a:gd name="T18" fmla="*/ 0 w 231"/>
                  <a:gd name="T19" fmla="*/ 2147483647 h 113"/>
                  <a:gd name="T20" fmla="*/ 2147483647 w 231"/>
                  <a:gd name="T21" fmla="*/ 2147483647 h 113"/>
                  <a:gd name="T22" fmla="*/ 2147483647 w 231"/>
                  <a:gd name="T23" fmla="*/ 2147483647 h 113"/>
                  <a:gd name="T24" fmla="*/ 2147483647 w 231"/>
                  <a:gd name="T25" fmla="*/ 2147483647 h 113"/>
                  <a:gd name="T26" fmla="*/ 2147483647 w 231"/>
                  <a:gd name="T27" fmla="*/ 2147483647 h 113"/>
                  <a:gd name="T28" fmla="*/ 2147483647 w 231"/>
                  <a:gd name="T29" fmla="*/ 2147483647 h 113"/>
                  <a:gd name="T30" fmla="*/ 2147483647 w 231"/>
                  <a:gd name="T31" fmla="*/ 2147483647 h 113"/>
                  <a:gd name="T32" fmla="*/ 2147483647 w 231"/>
                  <a:gd name="T33" fmla="*/ 2147483647 h 113"/>
                  <a:gd name="T34" fmla="*/ 2147483647 w 231"/>
                  <a:gd name="T35" fmla="*/ 2147483647 h 113"/>
                  <a:gd name="T36" fmla="*/ 2147483647 w 231"/>
                  <a:gd name="T37" fmla="*/ 2147483647 h 113"/>
                  <a:gd name="T38" fmla="*/ 2147483647 w 231"/>
                  <a:gd name="T39" fmla="*/ 2147483647 h 113"/>
                  <a:gd name="T40" fmla="*/ 2147483647 w 231"/>
                  <a:gd name="T41" fmla="*/ 2147483647 h 113"/>
                  <a:gd name="T42" fmla="*/ 2147483647 w 231"/>
                  <a:gd name="T43" fmla="*/ 2147483647 h 113"/>
                  <a:gd name="T44" fmla="*/ 2147483647 w 231"/>
                  <a:gd name="T45" fmla="*/ 2147483647 h 113"/>
                  <a:gd name="T46" fmla="*/ 2147483647 w 231"/>
                  <a:gd name="T47" fmla="*/ 2147483647 h 113"/>
                  <a:gd name="T48" fmla="*/ 2147483647 w 231"/>
                  <a:gd name="T49" fmla="*/ 2147483647 h 113"/>
                  <a:gd name="T50" fmla="*/ 2147483647 w 231"/>
                  <a:gd name="T51" fmla="*/ 2147483647 h 113"/>
                  <a:gd name="T52" fmla="*/ 2147483647 w 231"/>
                  <a:gd name="T53" fmla="*/ 2147483647 h 113"/>
                  <a:gd name="T54" fmla="*/ 2147483647 w 231"/>
                  <a:gd name="T55" fmla="*/ 0 h 113"/>
                  <a:gd name="T56" fmla="*/ 2147483647 w 231"/>
                  <a:gd name="T57" fmla="*/ 0 h 113"/>
                  <a:gd name="T58" fmla="*/ 2147483647 w 231"/>
                  <a:gd name="T59" fmla="*/ 2147483647 h 113"/>
                  <a:gd name="T60" fmla="*/ 2147483647 w 231"/>
                  <a:gd name="T61" fmla="*/ 2147483647 h 113"/>
                  <a:gd name="T62" fmla="*/ 2147483647 w 231"/>
                  <a:gd name="T63" fmla="*/ 2147483647 h 113"/>
                  <a:gd name="T64" fmla="*/ 2147483647 w 231"/>
                  <a:gd name="T65" fmla="*/ 2147483647 h 113"/>
                  <a:gd name="T66" fmla="*/ 2147483647 w 231"/>
                  <a:gd name="T67" fmla="*/ 2147483647 h 113"/>
                  <a:gd name="T68" fmla="*/ 2147483647 w 231"/>
                  <a:gd name="T69" fmla="*/ 2147483647 h 113"/>
                  <a:gd name="T70" fmla="*/ 2147483647 w 231"/>
                  <a:gd name="T71" fmla="*/ 2147483647 h 113"/>
                  <a:gd name="T72" fmla="*/ 2147483647 w 231"/>
                  <a:gd name="T73" fmla="*/ 2147483647 h 113"/>
                  <a:gd name="T74" fmla="*/ 2147483647 w 231"/>
                  <a:gd name="T75" fmla="*/ 2147483647 h 113"/>
                  <a:gd name="T76" fmla="*/ 2147483647 w 231"/>
                  <a:gd name="T77" fmla="*/ 2147483647 h 113"/>
                  <a:gd name="T78" fmla="*/ 2147483647 w 231"/>
                  <a:gd name="T79" fmla="*/ 2147483647 h 113"/>
                  <a:gd name="T80" fmla="*/ 2147483647 w 231"/>
                  <a:gd name="T81" fmla="*/ 2147483647 h 113"/>
                  <a:gd name="T82" fmla="*/ 2147483647 w 231"/>
                  <a:gd name="T83" fmla="*/ 2147483647 h 113"/>
                  <a:gd name="T84" fmla="*/ 2147483647 w 231"/>
                  <a:gd name="T85" fmla="*/ 2147483647 h 113"/>
                  <a:gd name="T86" fmla="*/ 2147483647 w 231"/>
                  <a:gd name="T87" fmla="*/ 214748364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1"/>
                  <a:gd name="T133" fmla="*/ 0 h 113"/>
                  <a:gd name="T134" fmla="*/ 231 w 231"/>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1" h="113">
                    <a:moveTo>
                      <a:pt x="127" y="111"/>
                    </a:moveTo>
                    <a:lnTo>
                      <a:pt x="90" y="102"/>
                    </a:lnTo>
                    <a:lnTo>
                      <a:pt x="84" y="97"/>
                    </a:lnTo>
                    <a:lnTo>
                      <a:pt x="79" y="85"/>
                    </a:lnTo>
                    <a:lnTo>
                      <a:pt x="38" y="97"/>
                    </a:lnTo>
                    <a:lnTo>
                      <a:pt x="28" y="95"/>
                    </a:lnTo>
                    <a:lnTo>
                      <a:pt x="6" y="88"/>
                    </a:lnTo>
                    <a:lnTo>
                      <a:pt x="1" y="82"/>
                    </a:lnTo>
                    <a:lnTo>
                      <a:pt x="4" y="72"/>
                    </a:lnTo>
                    <a:lnTo>
                      <a:pt x="0" y="67"/>
                    </a:lnTo>
                    <a:lnTo>
                      <a:pt x="11" y="64"/>
                    </a:lnTo>
                    <a:lnTo>
                      <a:pt x="24" y="73"/>
                    </a:lnTo>
                    <a:lnTo>
                      <a:pt x="33" y="64"/>
                    </a:lnTo>
                    <a:lnTo>
                      <a:pt x="54" y="70"/>
                    </a:lnTo>
                    <a:lnTo>
                      <a:pt x="85" y="57"/>
                    </a:lnTo>
                    <a:lnTo>
                      <a:pt x="99" y="60"/>
                    </a:lnTo>
                    <a:lnTo>
                      <a:pt x="101" y="64"/>
                    </a:lnTo>
                    <a:lnTo>
                      <a:pt x="106" y="62"/>
                    </a:lnTo>
                    <a:lnTo>
                      <a:pt x="101" y="40"/>
                    </a:lnTo>
                    <a:lnTo>
                      <a:pt x="104" y="33"/>
                    </a:lnTo>
                    <a:lnTo>
                      <a:pt x="116" y="28"/>
                    </a:lnTo>
                    <a:lnTo>
                      <a:pt x="120" y="18"/>
                    </a:lnTo>
                    <a:lnTo>
                      <a:pt x="129" y="14"/>
                    </a:lnTo>
                    <a:lnTo>
                      <a:pt x="130" y="10"/>
                    </a:lnTo>
                    <a:lnTo>
                      <a:pt x="141" y="16"/>
                    </a:lnTo>
                    <a:lnTo>
                      <a:pt x="154" y="16"/>
                    </a:lnTo>
                    <a:lnTo>
                      <a:pt x="164" y="10"/>
                    </a:lnTo>
                    <a:lnTo>
                      <a:pt x="169" y="0"/>
                    </a:lnTo>
                    <a:lnTo>
                      <a:pt x="188" y="0"/>
                    </a:lnTo>
                    <a:lnTo>
                      <a:pt x="200" y="10"/>
                    </a:lnTo>
                    <a:lnTo>
                      <a:pt x="220" y="7"/>
                    </a:lnTo>
                    <a:lnTo>
                      <a:pt x="223" y="21"/>
                    </a:lnTo>
                    <a:lnTo>
                      <a:pt x="231" y="41"/>
                    </a:lnTo>
                    <a:lnTo>
                      <a:pt x="229" y="56"/>
                    </a:lnTo>
                    <a:lnTo>
                      <a:pt x="215" y="56"/>
                    </a:lnTo>
                    <a:lnTo>
                      <a:pt x="212" y="61"/>
                    </a:lnTo>
                    <a:lnTo>
                      <a:pt x="216" y="65"/>
                    </a:lnTo>
                    <a:lnTo>
                      <a:pt x="211" y="75"/>
                    </a:lnTo>
                    <a:lnTo>
                      <a:pt x="211" y="86"/>
                    </a:lnTo>
                    <a:lnTo>
                      <a:pt x="200" y="94"/>
                    </a:lnTo>
                    <a:lnTo>
                      <a:pt x="194" y="101"/>
                    </a:lnTo>
                    <a:lnTo>
                      <a:pt x="161" y="104"/>
                    </a:lnTo>
                    <a:lnTo>
                      <a:pt x="152" y="113"/>
                    </a:lnTo>
                    <a:lnTo>
                      <a:pt x="127" y="111"/>
                    </a:lnTo>
                    <a:close/>
                  </a:path>
                </a:pathLst>
              </a:custGeom>
              <a:solidFill>
                <a:srgbClr val="EE9024"/>
              </a:solidFill>
              <a:ln w="12700">
                <a:solidFill>
                  <a:schemeClr val="bg1"/>
                </a:solidFill>
                <a:round/>
                <a:headEnd/>
                <a:tailEnd/>
              </a:ln>
            </p:spPr>
            <p:txBody>
              <a:bodyPr/>
              <a:lstStyle/>
              <a:p>
                <a:endParaRPr lang="en-GB"/>
              </a:p>
            </p:txBody>
          </p:sp>
          <p:sp>
            <p:nvSpPr>
              <p:cNvPr id="35887" name="Freeform 41"/>
              <p:cNvSpPr>
                <a:spLocks noChangeAspect="1"/>
              </p:cNvSpPr>
              <p:nvPr/>
            </p:nvSpPr>
            <p:spPr bwMode="auto">
              <a:xfrm>
                <a:off x="6526083" y="4254324"/>
                <a:ext cx="180927" cy="150565"/>
              </a:xfrm>
              <a:custGeom>
                <a:avLst/>
                <a:gdLst>
                  <a:gd name="T0" fmla="*/ 2147483647 w 179"/>
                  <a:gd name="T1" fmla="*/ 2147483647 h 151"/>
                  <a:gd name="T2" fmla="*/ 2147483647 w 179"/>
                  <a:gd name="T3" fmla="*/ 2147483647 h 151"/>
                  <a:gd name="T4" fmla="*/ 2147483647 w 179"/>
                  <a:gd name="T5" fmla="*/ 2147483647 h 151"/>
                  <a:gd name="T6" fmla="*/ 2147483647 w 179"/>
                  <a:gd name="T7" fmla="*/ 2147483647 h 151"/>
                  <a:gd name="T8" fmla="*/ 2147483647 w 179"/>
                  <a:gd name="T9" fmla="*/ 2147483647 h 151"/>
                  <a:gd name="T10" fmla="*/ 2147483647 w 179"/>
                  <a:gd name="T11" fmla="*/ 0 h 151"/>
                  <a:gd name="T12" fmla="*/ 2147483647 w 179"/>
                  <a:gd name="T13" fmla="*/ 2147483647 h 151"/>
                  <a:gd name="T14" fmla="*/ 2147483647 w 179"/>
                  <a:gd name="T15" fmla="*/ 2147483647 h 151"/>
                  <a:gd name="T16" fmla="*/ 2147483647 w 179"/>
                  <a:gd name="T17" fmla="*/ 2147483647 h 151"/>
                  <a:gd name="T18" fmla="*/ 2147483647 w 179"/>
                  <a:gd name="T19" fmla="*/ 2147483647 h 151"/>
                  <a:gd name="T20" fmla="*/ 2147483647 w 179"/>
                  <a:gd name="T21" fmla="*/ 2147483647 h 151"/>
                  <a:gd name="T22" fmla="*/ 2147483647 w 179"/>
                  <a:gd name="T23" fmla="*/ 2147483647 h 151"/>
                  <a:gd name="T24" fmla="*/ 2147483647 w 179"/>
                  <a:gd name="T25" fmla="*/ 2147483647 h 151"/>
                  <a:gd name="T26" fmla="*/ 2147483647 w 179"/>
                  <a:gd name="T27" fmla="*/ 2147483647 h 151"/>
                  <a:gd name="T28" fmla="*/ 2147483647 w 179"/>
                  <a:gd name="T29" fmla="*/ 2147483647 h 151"/>
                  <a:gd name="T30" fmla="*/ 2147483647 w 179"/>
                  <a:gd name="T31" fmla="*/ 2147483647 h 151"/>
                  <a:gd name="T32" fmla="*/ 2147483647 w 179"/>
                  <a:gd name="T33" fmla="*/ 2147483647 h 151"/>
                  <a:gd name="T34" fmla="*/ 2147483647 w 179"/>
                  <a:gd name="T35" fmla="*/ 2147483647 h 151"/>
                  <a:gd name="T36" fmla="*/ 0 w 179"/>
                  <a:gd name="T37" fmla="*/ 2147483647 h 151"/>
                  <a:gd name="T38" fmla="*/ 0 w 179"/>
                  <a:gd name="T39" fmla="*/ 2147483647 h 151"/>
                  <a:gd name="T40" fmla="*/ 0 w 179"/>
                  <a:gd name="T41" fmla="*/ 2147483647 h 151"/>
                  <a:gd name="T42" fmla="*/ 2147483647 w 179"/>
                  <a:gd name="T43" fmla="*/ 2147483647 h 151"/>
                  <a:gd name="T44" fmla="*/ 2147483647 w 179"/>
                  <a:gd name="T45" fmla="*/ 2147483647 h 151"/>
                  <a:gd name="T46" fmla="*/ 2147483647 w 179"/>
                  <a:gd name="T47" fmla="*/ 2147483647 h 151"/>
                  <a:gd name="T48" fmla="*/ 2147483647 w 179"/>
                  <a:gd name="T49" fmla="*/ 2147483647 h 151"/>
                  <a:gd name="T50" fmla="*/ 2147483647 w 179"/>
                  <a:gd name="T51" fmla="*/ 2147483647 h 151"/>
                  <a:gd name="T52" fmla="*/ 2147483647 w 179"/>
                  <a:gd name="T53" fmla="*/ 2147483647 h 151"/>
                  <a:gd name="T54" fmla="*/ 2147483647 w 179"/>
                  <a:gd name="T55" fmla="*/ 2147483647 h 151"/>
                  <a:gd name="T56" fmla="*/ 2147483647 w 179"/>
                  <a:gd name="T57" fmla="*/ 2147483647 h 151"/>
                  <a:gd name="T58" fmla="*/ 2147483647 w 179"/>
                  <a:gd name="T59" fmla="*/ 2147483647 h 151"/>
                  <a:gd name="T60" fmla="*/ 2147483647 w 179"/>
                  <a:gd name="T61" fmla="*/ 2147483647 h 151"/>
                  <a:gd name="T62" fmla="*/ 2147483647 w 179"/>
                  <a:gd name="T63" fmla="*/ 2147483647 h 151"/>
                  <a:gd name="T64" fmla="*/ 2147483647 w 179"/>
                  <a:gd name="T65" fmla="*/ 2147483647 h 151"/>
                  <a:gd name="T66" fmla="*/ 2147483647 w 179"/>
                  <a:gd name="T67" fmla="*/ 2147483647 h 151"/>
                  <a:gd name="T68" fmla="*/ 2147483647 w 179"/>
                  <a:gd name="T69" fmla="*/ 2147483647 h 151"/>
                  <a:gd name="T70" fmla="*/ 2147483647 w 179"/>
                  <a:gd name="T71" fmla="*/ 2147483647 h 151"/>
                  <a:gd name="T72" fmla="*/ 2147483647 w 179"/>
                  <a:gd name="T73" fmla="*/ 2147483647 h 151"/>
                  <a:gd name="T74" fmla="*/ 2147483647 w 179"/>
                  <a:gd name="T75" fmla="*/ 2147483647 h 151"/>
                  <a:gd name="T76" fmla="*/ 2147483647 w 179"/>
                  <a:gd name="T77" fmla="*/ 2147483647 h 151"/>
                  <a:gd name="T78" fmla="*/ 2147483647 w 179"/>
                  <a:gd name="T79" fmla="*/ 2147483647 h 151"/>
                  <a:gd name="T80" fmla="*/ 2147483647 w 179"/>
                  <a:gd name="T81" fmla="*/ 2147483647 h 151"/>
                  <a:gd name="T82" fmla="*/ 2147483647 w 179"/>
                  <a:gd name="T83" fmla="*/ 2147483647 h 151"/>
                  <a:gd name="T84" fmla="*/ 2147483647 w 179"/>
                  <a:gd name="T85" fmla="*/ 2147483647 h 151"/>
                  <a:gd name="T86" fmla="*/ 2147483647 w 179"/>
                  <a:gd name="T87" fmla="*/ 2147483647 h 151"/>
                  <a:gd name="T88" fmla="*/ 2147483647 w 179"/>
                  <a:gd name="T89" fmla="*/ 2147483647 h 151"/>
                  <a:gd name="T90" fmla="*/ 2147483647 w 179"/>
                  <a:gd name="T91" fmla="*/ 2147483647 h 151"/>
                  <a:gd name="T92" fmla="*/ 2147483647 w 179"/>
                  <a:gd name="T93" fmla="*/ 2147483647 h 151"/>
                  <a:gd name="T94" fmla="*/ 2147483647 w 179"/>
                  <a:gd name="T95" fmla="*/ 2147483647 h 151"/>
                  <a:gd name="T96" fmla="*/ 2147483647 w 179"/>
                  <a:gd name="T97" fmla="*/ 2147483647 h 151"/>
                  <a:gd name="T98" fmla="*/ 2147483647 w 179"/>
                  <a:gd name="T99" fmla="*/ 2147483647 h 151"/>
                  <a:gd name="T100" fmla="*/ 2147483647 w 179"/>
                  <a:gd name="T101" fmla="*/ 2147483647 h 151"/>
                  <a:gd name="T102" fmla="*/ 2147483647 w 179"/>
                  <a:gd name="T103" fmla="*/ 2147483647 h 151"/>
                  <a:gd name="T104" fmla="*/ 2147483647 w 179"/>
                  <a:gd name="T105" fmla="*/ 2147483647 h 151"/>
                  <a:gd name="T106" fmla="*/ 2147483647 w 179"/>
                  <a:gd name="T107" fmla="*/ 2147483647 h 151"/>
                  <a:gd name="T108" fmla="*/ 2147483647 w 179"/>
                  <a:gd name="T109" fmla="*/ 2147483647 h 151"/>
                  <a:gd name="T110" fmla="*/ 2147483647 w 179"/>
                  <a:gd name="T111" fmla="*/ 2147483647 h 151"/>
                  <a:gd name="T112" fmla="*/ 2147483647 w 179"/>
                  <a:gd name="T113" fmla="*/ 2147483647 h 151"/>
                  <a:gd name="T114" fmla="*/ 2147483647 w 179"/>
                  <a:gd name="T115" fmla="*/ 2147483647 h 151"/>
                  <a:gd name="T116" fmla="*/ 2147483647 w 179"/>
                  <a:gd name="T117" fmla="*/ 2147483647 h 151"/>
                  <a:gd name="T118" fmla="*/ 2147483647 w 179"/>
                  <a:gd name="T119" fmla="*/ 2147483647 h 1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9"/>
                  <a:gd name="T181" fmla="*/ 0 h 151"/>
                  <a:gd name="T182" fmla="*/ 179 w 179"/>
                  <a:gd name="T183" fmla="*/ 151 h 1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9" h="151">
                    <a:moveTo>
                      <a:pt x="158" y="28"/>
                    </a:moveTo>
                    <a:lnTo>
                      <a:pt x="134" y="35"/>
                    </a:lnTo>
                    <a:lnTo>
                      <a:pt x="119" y="27"/>
                    </a:lnTo>
                    <a:lnTo>
                      <a:pt x="94" y="4"/>
                    </a:lnTo>
                    <a:lnTo>
                      <a:pt x="91" y="4"/>
                    </a:lnTo>
                    <a:lnTo>
                      <a:pt x="84" y="0"/>
                    </a:lnTo>
                    <a:lnTo>
                      <a:pt x="83" y="9"/>
                    </a:lnTo>
                    <a:lnTo>
                      <a:pt x="64" y="16"/>
                    </a:lnTo>
                    <a:lnTo>
                      <a:pt x="63" y="21"/>
                    </a:lnTo>
                    <a:lnTo>
                      <a:pt x="66" y="25"/>
                    </a:lnTo>
                    <a:lnTo>
                      <a:pt x="66" y="30"/>
                    </a:lnTo>
                    <a:lnTo>
                      <a:pt x="53" y="40"/>
                    </a:lnTo>
                    <a:lnTo>
                      <a:pt x="53" y="52"/>
                    </a:lnTo>
                    <a:lnTo>
                      <a:pt x="50" y="55"/>
                    </a:lnTo>
                    <a:lnTo>
                      <a:pt x="43" y="50"/>
                    </a:lnTo>
                    <a:lnTo>
                      <a:pt x="38" y="52"/>
                    </a:lnTo>
                    <a:lnTo>
                      <a:pt x="33" y="41"/>
                    </a:lnTo>
                    <a:lnTo>
                      <a:pt x="26" y="50"/>
                    </a:lnTo>
                    <a:lnTo>
                      <a:pt x="0" y="48"/>
                    </a:lnTo>
                    <a:lnTo>
                      <a:pt x="2" y="48"/>
                    </a:lnTo>
                    <a:lnTo>
                      <a:pt x="3" y="59"/>
                    </a:lnTo>
                    <a:lnTo>
                      <a:pt x="10" y="74"/>
                    </a:lnTo>
                    <a:lnTo>
                      <a:pt x="16" y="76"/>
                    </a:lnTo>
                    <a:lnTo>
                      <a:pt x="26" y="55"/>
                    </a:lnTo>
                    <a:lnTo>
                      <a:pt x="33" y="57"/>
                    </a:lnTo>
                    <a:lnTo>
                      <a:pt x="40" y="66"/>
                    </a:lnTo>
                    <a:lnTo>
                      <a:pt x="47" y="88"/>
                    </a:lnTo>
                    <a:lnTo>
                      <a:pt x="58" y="97"/>
                    </a:lnTo>
                    <a:lnTo>
                      <a:pt x="53" y="98"/>
                    </a:lnTo>
                    <a:lnTo>
                      <a:pt x="52" y="104"/>
                    </a:lnTo>
                    <a:lnTo>
                      <a:pt x="73" y="120"/>
                    </a:lnTo>
                    <a:lnTo>
                      <a:pt x="76" y="130"/>
                    </a:lnTo>
                    <a:lnTo>
                      <a:pt x="103" y="134"/>
                    </a:lnTo>
                    <a:lnTo>
                      <a:pt x="123" y="151"/>
                    </a:lnTo>
                    <a:lnTo>
                      <a:pt x="121" y="151"/>
                    </a:lnTo>
                    <a:lnTo>
                      <a:pt x="126" y="149"/>
                    </a:lnTo>
                    <a:lnTo>
                      <a:pt x="114" y="136"/>
                    </a:lnTo>
                    <a:lnTo>
                      <a:pt x="113" y="129"/>
                    </a:lnTo>
                    <a:lnTo>
                      <a:pt x="80" y="98"/>
                    </a:lnTo>
                    <a:lnTo>
                      <a:pt x="79" y="86"/>
                    </a:lnTo>
                    <a:lnTo>
                      <a:pt x="74" y="76"/>
                    </a:lnTo>
                    <a:lnTo>
                      <a:pt x="67" y="72"/>
                    </a:lnTo>
                    <a:lnTo>
                      <a:pt x="69" y="57"/>
                    </a:lnTo>
                    <a:lnTo>
                      <a:pt x="77" y="55"/>
                    </a:lnTo>
                    <a:lnTo>
                      <a:pt x="86" y="64"/>
                    </a:lnTo>
                    <a:lnTo>
                      <a:pt x="91" y="55"/>
                    </a:lnTo>
                    <a:lnTo>
                      <a:pt x="97" y="55"/>
                    </a:lnTo>
                    <a:lnTo>
                      <a:pt x="105" y="52"/>
                    </a:lnTo>
                    <a:lnTo>
                      <a:pt x="131" y="62"/>
                    </a:lnTo>
                    <a:lnTo>
                      <a:pt x="137" y="58"/>
                    </a:lnTo>
                    <a:lnTo>
                      <a:pt x="157" y="61"/>
                    </a:lnTo>
                    <a:lnTo>
                      <a:pt x="163" y="71"/>
                    </a:lnTo>
                    <a:lnTo>
                      <a:pt x="170" y="68"/>
                    </a:lnTo>
                    <a:lnTo>
                      <a:pt x="171" y="56"/>
                    </a:lnTo>
                    <a:lnTo>
                      <a:pt x="179" y="55"/>
                    </a:lnTo>
                    <a:lnTo>
                      <a:pt x="165" y="49"/>
                    </a:lnTo>
                    <a:lnTo>
                      <a:pt x="168" y="42"/>
                    </a:lnTo>
                    <a:lnTo>
                      <a:pt x="161" y="41"/>
                    </a:lnTo>
                    <a:lnTo>
                      <a:pt x="163" y="31"/>
                    </a:lnTo>
                    <a:lnTo>
                      <a:pt x="158" y="28"/>
                    </a:lnTo>
                    <a:close/>
                  </a:path>
                </a:pathLst>
              </a:custGeom>
              <a:solidFill>
                <a:srgbClr val="EE9024"/>
              </a:solidFill>
              <a:ln w="12700">
                <a:solidFill>
                  <a:schemeClr val="bg1"/>
                </a:solidFill>
                <a:round/>
                <a:headEnd/>
                <a:tailEnd/>
              </a:ln>
            </p:spPr>
            <p:txBody>
              <a:bodyPr/>
              <a:lstStyle/>
              <a:p>
                <a:endParaRPr lang="en-GB"/>
              </a:p>
            </p:txBody>
          </p:sp>
          <p:sp>
            <p:nvSpPr>
              <p:cNvPr id="35888" name="Freeform 42"/>
              <p:cNvSpPr>
                <a:spLocks noChangeAspect="1"/>
              </p:cNvSpPr>
              <p:nvPr/>
            </p:nvSpPr>
            <p:spPr bwMode="auto">
              <a:xfrm>
                <a:off x="6713549" y="3807056"/>
                <a:ext cx="98093" cy="73069"/>
              </a:xfrm>
              <a:custGeom>
                <a:avLst/>
                <a:gdLst>
                  <a:gd name="T0" fmla="*/ 0 w 97"/>
                  <a:gd name="T1" fmla="*/ 2147483647 h 75"/>
                  <a:gd name="T2" fmla="*/ 2147483647 w 97"/>
                  <a:gd name="T3" fmla="*/ 2147483647 h 75"/>
                  <a:gd name="T4" fmla="*/ 2147483647 w 97"/>
                  <a:gd name="T5" fmla="*/ 2147483647 h 75"/>
                  <a:gd name="T6" fmla="*/ 2147483647 w 97"/>
                  <a:gd name="T7" fmla="*/ 2147483647 h 75"/>
                  <a:gd name="T8" fmla="*/ 2147483647 w 97"/>
                  <a:gd name="T9" fmla="*/ 2147483647 h 75"/>
                  <a:gd name="T10" fmla="*/ 2147483647 w 97"/>
                  <a:gd name="T11" fmla="*/ 2147483647 h 75"/>
                  <a:gd name="T12" fmla="*/ 2147483647 w 97"/>
                  <a:gd name="T13" fmla="*/ 2147483647 h 75"/>
                  <a:gd name="T14" fmla="*/ 2147483647 w 97"/>
                  <a:gd name="T15" fmla="*/ 2147483647 h 75"/>
                  <a:gd name="T16" fmla="*/ 2147483647 w 97"/>
                  <a:gd name="T17" fmla="*/ 2147483647 h 75"/>
                  <a:gd name="T18" fmla="*/ 2147483647 w 97"/>
                  <a:gd name="T19" fmla="*/ 2147483647 h 75"/>
                  <a:gd name="T20" fmla="*/ 2147483647 w 97"/>
                  <a:gd name="T21" fmla="*/ 0 h 75"/>
                  <a:gd name="T22" fmla="*/ 2147483647 w 97"/>
                  <a:gd name="T23" fmla="*/ 2147483647 h 75"/>
                  <a:gd name="T24" fmla="*/ 2147483647 w 97"/>
                  <a:gd name="T25" fmla="*/ 2147483647 h 75"/>
                  <a:gd name="T26" fmla="*/ 2147483647 w 97"/>
                  <a:gd name="T27" fmla="*/ 2147483647 h 75"/>
                  <a:gd name="T28" fmla="*/ 2147483647 w 97"/>
                  <a:gd name="T29" fmla="*/ 2147483647 h 75"/>
                  <a:gd name="T30" fmla="*/ 0 w 97"/>
                  <a:gd name="T31" fmla="*/ 2147483647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75"/>
                  <a:gd name="T50" fmla="*/ 97 w 97"/>
                  <a:gd name="T51" fmla="*/ 75 h 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75">
                    <a:moveTo>
                      <a:pt x="0" y="66"/>
                    </a:moveTo>
                    <a:lnTo>
                      <a:pt x="43" y="75"/>
                    </a:lnTo>
                    <a:lnTo>
                      <a:pt x="95" y="69"/>
                    </a:lnTo>
                    <a:lnTo>
                      <a:pt x="94" y="53"/>
                    </a:lnTo>
                    <a:lnTo>
                      <a:pt x="97" y="44"/>
                    </a:lnTo>
                    <a:lnTo>
                      <a:pt x="92" y="32"/>
                    </a:lnTo>
                    <a:lnTo>
                      <a:pt x="51" y="22"/>
                    </a:lnTo>
                    <a:lnTo>
                      <a:pt x="47" y="42"/>
                    </a:lnTo>
                    <a:lnTo>
                      <a:pt x="31" y="36"/>
                    </a:lnTo>
                    <a:lnTo>
                      <a:pt x="43" y="16"/>
                    </a:lnTo>
                    <a:lnTo>
                      <a:pt x="46" y="0"/>
                    </a:lnTo>
                    <a:lnTo>
                      <a:pt x="35" y="25"/>
                    </a:lnTo>
                    <a:lnTo>
                      <a:pt x="25" y="39"/>
                    </a:lnTo>
                    <a:lnTo>
                      <a:pt x="13" y="39"/>
                    </a:lnTo>
                    <a:lnTo>
                      <a:pt x="7" y="57"/>
                    </a:lnTo>
                    <a:lnTo>
                      <a:pt x="0" y="66"/>
                    </a:lnTo>
                    <a:close/>
                  </a:path>
                </a:pathLst>
              </a:custGeom>
              <a:solidFill>
                <a:srgbClr val="EE9024"/>
              </a:solidFill>
              <a:ln w="12700">
                <a:solidFill>
                  <a:schemeClr val="bg1"/>
                </a:solidFill>
                <a:round/>
                <a:headEnd/>
                <a:tailEnd/>
              </a:ln>
            </p:spPr>
            <p:txBody>
              <a:bodyPr/>
              <a:lstStyle/>
              <a:p>
                <a:endParaRPr lang="en-GB"/>
              </a:p>
            </p:txBody>
          </p:sp>
          <p:sp>
            <p:nvSpPr>
              <p:cNvPr id="35889" name="Freeform 43"/>
              <p:cNvSpPr>
                <a:spLocks noChangeAspect="1"/>
              </p:cNvSpPr>
              <p:nvPr/>
            </p:nvSpPr>
            <p:spPr bwMode="auto">
              <a:xfrm>
                <a:off x="7225812" y="5297211"/>
                <a:ext cx="200546" cy="179350"/>
              </a:xfrm>
              <a:custGeom>
                <a:avLst/>
                <a:gdLst>
                  <a:gd name="T0" fmla="*/ 2147483647 w 200"/>
                  <a:gd name="T1" fmla="*/ 0 h 179"/>
                  <a:gd name="T2" fmla="*/ 2147483647 w 200"/>
                  <a:gd name="T3" fmla="*/ 2147483647 h 179"/>
                  <a:gd name="T4" fmla="*/ 2147483647 w 200"/>
                  <a:gd name="T5" fmla="*/ 2147483647 h 179"/>
                  <a:gd name="T6" fmla="*/ 2147483647 w 200"/>
                  <a:gd name="T7" fmla="*/ 2147483647 h 179"/>
                  <a:gd name="T8" fmla="*/ 2147483647 w 200"/>
                  <a:gd name="T9" fmla="*/ 2147483647 h 179"/>
                  <a:gd name="T10" fmla="*/ 0 w 200"/>
                  <a:gd name="T11" fmla="*/ 2147483647 h 179"/>
                  <a:gd name="T12" fmla="*/ 0 w 200"/>
                  <a:gd name="T13" fmla="*/ 2147483647 h 179"/>
                  <a:gd name="T14" fmla="*/ 2147483647 w 200"/>
                  <a:gd name="T15" fmla="*/ 2147483647 h 179"/>
                  <a:gd name="T16" fmla="*/ 2147483647 w 200"/>
                  <a:gd name="T17" fmla="*/ 2147483647 h 179"/>
                  <a:gd name="T18" fmla="*/ 2147483647 w 200"/>
                  <a:gd name="T19" fmla="*/ 2147483647 h 179"/>
                  <a:gd name="T20" fmla="*/ 2147483647 w 200"/>
                  <a:gd name="T21" fmla="*/ 2147483647 h 179"/>
                  <a:gd name="T22" fmla="*/ 2147483647 w 200"/>
                  <a:gd name="T23" fmla="*/ 2147483647 h 179"/>
                  <a:gd name="T24" fmla="*/ 2147483647 w 200"/>
                  <a:gd name="T25" fmla="*/ 2147483647 h 179"/>
                  <a:gd name="T26" fmla="*/ 2147483647 w 200"/>
                  <a:gd name="T27" fmla="*/ 2147483647 h 179"/>
                  <a:gd name="T28" fmla="*/ 2147483647 w 200"/>
                  <a:gd name="T29" fmla="*/ 2147483647 h 179"/>
                  <a:gd name="T30" fmla="*/ 2147483647 w 200"/>
                  <a:gd name="T31" fmla="*/ 2147483647 h 179"/>
                  <a:gd name="T32" fmla="*/ 2147483647 w 200"/>
                  <a:gd name="T33" fmla="*/ 2147483647 h 179"/>
                  <a:gd name="T34" fmla="*/ 2147483647 w 200"/>
                  <a:gd name="T35" fmla="*/ 2147483647 h 179"/>
                  <a:gd name="T36" fmla="*/ 2147483647 w 200"/>
                  <a:gd name="T37" fmla="*/ 2147483647 h 179"/>
                  <a:gd name="T38" fmla="*/ 2147483647 w 200"/>
                  <a:gd name="T39" fmla="*/ 2147483647 h 179"/>
                  <a:gd name="T40" fmla="*/ 2147483647 w 200"/>
                  <a:gd name="T41" fmla="*/ 2147483647 h 179"/>
                  <a:gd name="T42" fmla="*/ 2147483647 w 200"/>
                  <a:gd name="T43" fmla="*/ 2147483647 h 179"/>
                  <a:gd name="T44" fmla="*/ 2147483647 w 200"/>
                  <a:gd name="T45" fmla="*/ 2147483647 h 179"/>
                  <a:gd name="T46" fmla="*/ 2147483647 w 200"/>
                  <a:gd name="T47" fmla="*/ 2147483647 h 179"/>
                  <a:gd name="T48" fmla="*/ 2147483647 w 200"/>
                  <a:gd name="T49" fmla="*/ 2147483647 h 179"/>
                  <a:gd name="T50" fmla="*/ 2147483647 w 200"/>
                  <a:gd name="T51" fmla="*/ 2147483647 h 179"/>
                  <a:gd name="T52" fmla="*/ 2147483647 w 200"/>
                  <a:gd name="T53" fmla="*/ 2147483647 h 179"/>
                  <a:gd name="T54" fmla="*/ 2147483647 w 200"/>
                  <a:gd name="T55" fmla="*/ 2147483647 h 179"/>
                  <a:gd name="T56" fmla="*/ 2147483647 w 200"/>
                  <a:gd name="T57" fmla="*/ 2147483647 h 179"/>
                  <a:gd name="T58" fmla="*/ 2147483647 w 200"/>
                  <a:gd name="T59" fmla="*/ 2147483647 h 179"/>
                  <a:gd name="T60" fmla="*/ 2147483647 w 200"/>
                  <a:gd name="T61" fmla="*/ 2147483647 h 179"/>
                  <a:gd name="T62" fmla="*/ 2147483647 w 200"/>
                  <a:gd name="T63" fmla="*/ 2147483647 h 179"/>
                  <a:gd name="T64" fmla="*/ 2147483647 w 200"/>
                  <a:gd name="T65" fmla="*/ 2147483647 h 179"/>
                  <a:gd name="T66" fmla="*/ 2147483647 w 200"/>
                  <a:gd name="T67" fmla="*/ 2147483647 h 179"/>
                  <a:gd name="T68" fmla="*/ 2147483647 w 200"/>
                  <a:gd name="T69" fmla="*/ 2147483647 h 179"/>
                  <a:gd name="T70" fmla="*/ 2147483647 w 200"/>
                  <a:gd name="T71" fmla="*/ 2147483647 h 179"/>
                  <a:gd name="T72" fmla="*/ 2147483647 w 200"/>
                  <a:gd name="T73" fmla="*/ 2147483647 h 179"/>
                  <a:gd name="T74" fmla="*/ 2147483647 w 200"/>
                  <a:gd name="T75" fmla="*/ 2147483647 h 179"/>
                  <a:gd name="T76" fmla="*/ 2147483647 w 200"/>
                  <a:gd name="T77" fmla="*/ 2147483647 h 179"/>
                  <a:gd name="T78" fmla="*/ 2147483647 w 200"/>
                  <a:gd name="T79" fmla="*/ 2147483647 h 179"/>
                  <a:gd name="T80" fmla="*/ 2147483647 w 200"/>
                  <a:gd name="T81" fmla="*/ 2147483647 h 179"/>
                  <a:gd name="T82" fmla="*/ 2147483647 w 200"/>
                  <a:gd name="T83" fmla="*/ 2147483647 h 179"/>
                  <a:gd name="T84" fmla="*/ 2147483647 w 200"/>
                  <a:gd name="T85" fmla="*/ 2147483647 h 179"/>
                  <a:gd name="T86" fmla="*/ 2147483647 w 200"/>
                  <a:gd name="T87" fmla="*/ 2147483647 h 179"/>
                  <a:gd name="T88" fmla="*/ 2147483647 w 200"/>
                  <a:gd name="T89" fmla="*/ 2147483647 h 179"/>
                  <a:gd name="T90" fmla="*/ 2147483647 w 200"/>
                  <a:gd name="T91" fmla="*/ 0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79"/>
                  <a:gd name="T140" fmla="*/ 200 w 200"/>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79">
                    <a:moveTo>
                      <a:pt x="61" y="0"/>
                    </a:moveTo>
                    <a:lnTo>
                      <a:pt x="56" y="14"/>
                    </a:lnTo>
                    <a:lnTo>
                      <a:pt x="33" y="24"/>
                    </a:lnTo>
                    <a:lnTo>
                      <a:pt x="26" y="31"/>
                    </a:lnTo>
                    <a:lnTo>
                      <a:pt x="18" y="32"/>
                    </a:lnTo>
                    <a:lnTo>
                      <a:pt x="0" y="100"/>
                    </a:lnTo>
                    <a:lnTo>
                      <a:pt x="3" y="120"/>
                    </a:lnTo>
                    <a:lnTo>
                      <a:pt x="16" y="121"/>
                    </a:lnTo>
                    <a:lnTo>
                      <a:pt x="19" y="115"/>
                    </a:lnTo>
                    <a:lnTo>
                      <a:pt x="24" y="115"/>
                    </a:lnTo>
                    <a:lnTo>
                      <a:pt x="31" y="127"/>
                    </a:lnTo>
                    <a:lnTo>
                      <a:pt x="41" y="102"/>
                    </a:lnTo>
                    <a:lnTo>
                      <a:pt x="53" y="109"/>
                    </a:lnTo>
                    <a:lnTo>
                      <a:pt x="58" y="117"/>
                    </a:lnTo>
                    <a:lnTo>
                      <a:pt x="73" y="114"/>
                    </a:lnTo>
                    <a:lnTo>
                      <a:pt x="75" y="110"/>
                    </a:lnTo>
                    <a:lnTo>
                      <a:pt x="83" y="115"/>
                    </a:lnTo>
                    <a:lnTo>
                      <a:pt x="91" y="112"/>
                    </a:lnTo>
                    <a:lnTo>
                      <a:pt x="103" y="117"/>
                    </a:lnTo>
                    <a:lnTo>
                      <a:pt x="111" y="115"/>
                    </a:lnTo>
                    <a:lnTo>
                      <a:pt x="128" y="124"/>
                    </a:lnTo>
                    <a:lnTo>
                      <a:pt x="142" y="141"/>
                    </a:lnTo>
                    <a:lnTo>
                      <a:pt x="158" y="153"/>
                    </a:lnTo>
                    <a:lnTo>
                      <a:pt x="165" y="165"/>
                    </a:lnTo>
                    <a:lnTo>
                      <a:pt x="179" y="179"/>
                    </a:lnTo>
                    <a:lnTo>
                      <a:pt x="200" y="165"/>
                    </a:lnTo>
                    <a:lnTo>
                      <a:pt x="181" y="153"/>
                    </a:lnTo>
                    <a:lnTo>
                      <a:pt x="176" y="142"/>
                    </a:lnTo>
                    <a:lnTo>
                      <a:pt x="170" y="140"/>
                    </a:lnTo>
                    <a:lnTo>
                      <a:pt x="167" y="133"/>
                    </a:lnTo>
                    <a:lnTo>
                      <a:pt x="159" y="131"/>
                    </a:lnTo>
                    <a:lnTo>
                      <a:pt x="146" y="111"/>
                    </a:lnTo>
                    <a:lnTo>
                      <a:pt x="131" y="107"/>
                    </a:lnTo>
                    <a:lnTo>
                      <a:pt x="122" y="99"/>
                    </a:lnTo>
                    <a:lnTo>
                      <a:pt x="114" y="100"/>
                    </a:lnTo>
                    <a:lnTo>
                      <a:pt x="108" y="92"/>
                    </a:lnTo>
                    <a:lnTo>
                      <a:pt x="109" y="85"/>
                    </a:lnTo>
                    <a:lnTo>
                      <a:pt x="105" y="83"/>
                    </a:lnTo>
                    <a:lnTo>
                      <a:pt x="101" y="85"/>
                    </a:lnTo>
                    <a:lnTo>
                      <a:pt x="103" y="93"/>
                    </a:lnTo>
                    <a:lnTo>
                      <a:pt x="98" y="92"/>
                    </a:lnTo>
                    <a:lnTo>
                      <a:pt x="95" y="81"/>
                    </a:lnTo>
                    <a:lnTo>
                      <a:pt x="90" y="79"/>
                    </a:lnTo>
                    <a:lnTo>
                      <a:pt x="84" y="67"/>
                    </a:lnTo>
                    <a:lnTo>
                      <a:pt x="73" y="18"/>
                    </a:lnTo>
                    <a:lnTo>
                      <a:pt x="61" y="0"/>
                    </a:lnTo>
                    <a:close/>
                  </a:path>
                </a:pathLst>
              </a:custGeom>
              <a:solidFill>
                <a:srgbClr val="DDDDDD"/>
              </a:solidFill>
              <a:ln w="12700">
                <a:solidFill>
                  <a:schemeClr val="bg1"/>
                </a:solidFill>
                <a:round/>
                <a:headEnd/>
                <a:tailEnd/>
              </a:ln>
            </p:spPr>
            <p:txBody>
              <a:bodyPr/>
              <a:lstStyle/>
              <a:p>
                <a:endParaRPr lang="en-GB"/>
              </a:p>
            </p:txBody>
          </p:sp>
          <p:sp>
            <p:nvSpPr>
              <p:cNvPr id="35890" name="Freeform 44"/>
              <p:cNvSpPr>
                <a:spLocks noChangeAspect="1"/>
              </p:cNvSpPr>
              <p:nvPr/>
            </p:nvSpPr>
            <p:spPr bwMode="auto">
              <a:xfrm>
                <a:off x="7391480" y="5467704"/>
                <a:ext cx="43597" cy="57569"/>
              </a:xfrm>
              <a:custGeom>
                <a:avLst/>
                <a:gdLst>
                  <a:gd name="T0" fmla="*/ 2147483647 w 45"/>
                  <a:gd name="T1" fmla="*/ 0 h 58"/>
                  <a:gd name="T2" fmla="*/ 2147483647 w 45"/>
                  <a:gd name="T3" fmla="*/ 2147483647 h 58"/>
                  <a:gd name="T4" fmla="*/ 2147483647 w 45"/>
                  <a:gd name="T5" fmla="*/ 2147483647 h 58"/>
                  <a:gd name="T6" fmla="*/ 2147483647 w 45"/>
                  <a:gd name="T7" fmla="*/ 2147483647 h 58"/>
                  <a:gd name="T8" fmla="*/ 0 w 45"/>
                  <a:gd name="T9" fmla="*/ 2147483647 h 58"/>
                  <a:gd name="T10" fmla="*/ 2147483647 w 45"/>
                  <a:gd name="T11" fmla="*/ 2147483647 h 58"/>
                  <a:gd name="T12" fmla="*/ 2147483647 w 45"/>
                  <a:gd name="T13" fmla="*/ 2147483647 h 58"/>
                  <a:gd name="T14" fmla="*/ 2147483647 w 45"/>
                  <a:gd name="T15" fmla="*/ 2147483647 h 58"/>
                  <a:gd name="T16" fmla="*/ 2147483647 w 45"/>
                  <a:gd name="T17" fmla="*/ 2147483647 h 58"/>
                  <a:gd name="T18" fmla="*/ 2147483647 w 45"/>
                  <a:gd name="T19" fmla="*/ 2147483647 h 58"/>
                  <a:gd name="T20" fmla="*/ 2147483647 w 45"/>
                  <a:gd name="T21" fmla="*/ 2147483647 h 58"/>
                  <a:gd name="T22" fmla="*/ 2147483647 w 45"/>
                  <a:gd name="T23" fmla="*/ 2147483647 h 58"/>
                  <a:gd name="T24" fmla="*/ 2147483647 w 45"/>
                  <a:gd name="T25" fmla="*/ 2147483647 h 58"/>
                  <a:gd name="T26" fmla="*/ 2147483647 w 45"/>
                  <a:gd name="T27" fmla="*/ 2147483647 h 58"/>
                  <a:gd name="T28" fmla="*/ 2147483647 w 45"/>
                  <a:gd name="T29" fmla="*/ 2147483647 h 58"/>
                  <a:gd name="T30" fmla="*/ 2147483647 w 45"/>
                  <a:gd name="T31" fmla="*/ 2147483647 h 58"/>
                  <a:gd name="T32" fmla="*/ 2147483647 w 45"/>
                  <a:gd name="T33" fmla="*/ 2147483647 h 58"/>
                  <a:gd name="T34" fmla="*/ 2147483647 w 45"/>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58"/>
                  <a:gd name="T56" fmla="*/ 45 w 45"/>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58">
                    <a:moveTo>
                      <a:pt x="36" y="0"/>
                    </a:moveTo>
                    <a:lnTo>
                      <a:pt x="15" y="14"/>
                    </a:lnTo>
                    <a:lnTo>
                      <a:pt x="12" y="17"/>
                    </a:lnTo>
                    <a:lnTo>
                      <a:pt x="7" y="35"/>
                    </a:lnTo>
                    <a:lnTo>
                      <a:pt x="0" y="48"/>
                    </a:lnTo>
                    <a:lnTo>
                      <a:pt x="4" y="57"/>
                    </a:lnTo>
                    <a:lnTo>
                      <a:pt x="16" y="58"/>
                    </a:lnTo>
                    <a:lnTo>
                      <a:pt x="25" y="54"/>
                    </a:lnTo>
                    <a:lnTo>
                      <a:pt x="32" y="58"/>
                    </a:lnTo>
                    <a:lnTo>
                      <a:pt x="43" y="41"/>
                    </a:lnTo>
                    <a:lnTo>
                      <a:pt x="40" y="38"/>
                    </a:lnTo>
                    <a:lnTo>
                      <a:pt x="24" y="43"/>
                    </a:lnTo>
                    <a:lnTo>
                      <a:pt x="21" y="39"/>
                    </a:lnTo>
                    <a:lnTo>
                      <a:pt x="25" y="39"/>
                    </a:lnTo>
                    <a:lnTo>
                      <a:pt x="28" y="33"/>
                    </a:lnTo>
                    <a:lnTo>
                      <a:pt x="45" y="25"/>
                    </a:lnTo>
                    <a:lnTo>
                      <a:pt x="44" y="14"/>
                    </a:lnTo>
                    <a:lnTo>
                      <a:pt x="36" y="0"/>
                    </a:lnTo>
                    <a:close/>
                  </a:path>
                </a:pathLst>
              </a:custGeom>
              <a:solidFill>
                <a:srgbClr val="DDDDDD"/>
              </a:solidFill>
              <a:ln w="12700">
                <a:solidFill>
                  <a:schemeClr val="bg1"/>
                </a:solidFill>
                <a:round/>
                <a:headEnd/>
                <a:tailEnd/>
              </a:ln>
            </p:spPr>
            <p:txBody>
              <a:bodyPr/>
              <a:lstStyle/>
              <a:p>
                <a:endParaRPr lang="en-GB"/>
              </a:p>
            </p:txBody>
          </p:sp>
          <p:sp>
            <p:nvSpPr>
              <p:cNvPr id="35891" name="Freeform 45"/>
              <p:cNvSpPr>
                <a:spLocks noChangeAspect="1"/>
              </p:cNvSpPr>
              <p:nvPr/>
            </p:nvSpPr>
            <p:spPr bwMode="auto">
              <a:xfrm>
                <a:off x="6375674" y="5454419"/>
                <a:ext cx="228883" cy="354272"/>
              </a:xfrm>
              <a:custGeom>
                <a:avLst/>
                <a:gdLst>
                  <a:gd name="T0" fmla="*/ 2147483647 w 232"/>
                  <a:gd name="T1" fmla="*/ 2147483647 h 350"/>
                  <a:gd name="T2" fmla="*/ 2147483647 w 232"/>
                  <a:gd name="T3" fmla="*/ 2147483647 h 350"/>
                  <a:gd name="T4" fmla="*/ 2147483647 w 232"/>
                  <a:gd name="T5" fmla="*/ 2147483647 h 350"/>
                  <a:gd name="T6" fmla="*/ 2147483647 w 232"/>
                  <a:gd name="T7" fmla="*/ 2147483647 h 350"/>
                  <a:gd name="T8" fmla="*/ 2147483647 w 232"/>
                  <a:gd name="T9" fmla="*/ 2147483647 h 350"/>
                  <a:gd name="T10" fmla="*/ 2147483647 w 232"/>
                  <a:gd name="T11" fmla="*/ 2147483647 h 350"/>
                  <a:gd name="T12" fmla="*/ 2147483647 w 232"/>
                  <a:gd name="T13" fmla="*/ 2147483647 h 350"/>
                  <a:gd name="T14" fmla="*/ 2147483647 w 232"/>
                  <a:gd name="T15" fmla="*/ 2147483647 h 350"/>
                  <a:gd name="T16" fmla="*/ 2147483647 w 232"/>
                  <a:gd name="T17" fmla="*/ 2147483647 h 350"/>
                  <a:gd name="T18" fmla="*/ 2147483647 w 232"/>
                  <a:gd name="T19" fmla="*/ 2147483647 h 350"/>
                  <a:gd name="T20" fmla="*/ 2147483647 w 232"/>
                  <a:gd name="T21" fmla="*/ 2147483647 h 350"/>
                  <a:gd name="T22" fmla="*/ 2147483647 w 232"/>
                  <a:gd name="T23" fmla="*/ 2147483647 h 350"/>
                  <a:gd name="T24" fmla="*/ 2147483647 w 232"/>
                  <a:gd name="T25" fmla="*/ 2147483647 h 350"/>
                  <a:gd name="T26" fmla="*/ 2147483647 w 232"/>
                  <a:gd name="T27" fmla="*/ 2147483647 h 350"/>
                  <a:gd name="T28" fmla="*/ 2147483647 w 232"/>
                  <a:gd name="T29" fmla="*/ 2147483647 h 350"/>
                  <a:gd name="T30" fmla="*/ 2147483647 w 232"/>
                  <a:gd name="T31" fmla="*/ 2147483647 h 350"/>
                  <a:gd name="T32" fmla="*/ 2147483647 w 232"/>
                  <a:gd name="T33" fmla="*/ 2147483647 h 350"/>
                  <a:gd name="T34" fmla="*/ 2147483647 w 232"/>
                  <a:gd name="T35" fmla="*/ 2147483647 h 350"/>
                  <a:gd name="T36" fmla="*/ 2147483647 w 232"/>
                  <a:gd name="T37" fmla="*/ 2147483647 h 350"/>
                  <a:gd name="T38" fmla="*/ 2147483647 w 232"/>
                  <a:gd name="T39" fmla="*/ 2147483647 h 350"/>
                  <a:gd name="T40" fmla="*/ 2147483647 w 232"/>
                  <a:gd name="T41" fmla="*/ 2147483647 h 350"/>
                  <a:gd name="T42" fmla="*/ 2147483647 w 232"/>
                  <a:gd name="T43" fmla="*/ 2147483647 h 350"/>
                  <a:gd name="T44" fmla="*/ 2147483647 w 232"/>
                  <a:gd name="T45" fmla="*/ 2147483647 h 350"/>
                  <a:gd name="T46" fmla="*/ 2147483647 w 232"/>
                  <a:gd name="T47" fmla="*/ 2147483647 h 350"/>
                  <a:gd name="T48" fmla="*/ 2147483647 w 232"/>
                  <a:gd name="T49" fmla="*/ 2147483647 h 350"/>
                  <a:gd name="T50" fmla="*/ 2147483647 w 232"/>
                  <a:gd name="T51" fmla="*/ 2147483647 h 350"/>
                  <a:gd name="T52" fmla="*/ 2147483647 w 232"/>
                  <a:gd name="T53" fmla="*/ 2147483647 h 350"/>
                  <a:gd name="T54" fmla="*/ 2147483647 w 232"/>
                  <a:gd name="T55" fmla="*/ 0 h 350"/>
                  <a:gd name="T56" fmla="*/ 2147483647 w 232"/>
                  <a:gd name="T57" fmla="*/ 0 h 350"/>
                  <a:gd name="T58" fmla="*/ 2147483647 w 232"/>
                  <a:gd name="T59" fmla="*/ 2147483647 h 350"/>
                  <a:gd name="T60" fmla="*/ 2147483647 w 232"/>
                  <a:gd name="T61" fmla="*/ 2147483647 h 350"/>
                  <a:gd name="T62" fmla="*/ 2147483647 w 232"/>
                  <a:gd name="T63" fmla="*/ 2147483647 h 350"/>
                  <a:gd name="T64" fmla="*/ 2147483647 w 232"/>
                  <a:gd name="T65" fmla="*/ 2147483647 h 350"/>
                  <a:gd name="T66" fmla="*/ 2147483647 w 232"/>
                  <a:gd name="T67" fmla="*/ 2147483647 h 350"/>
                  <a:gd name="T68" fmla="*/ 2147483647 w 232"/>
                  <a:gd name="T69" fmla="*/ 2147483647 h 350"/>
                  <a:gd name="T70" fmla="*/ 2147483647 w 232"/>
                  <a:gd name="T71" fmla="*/ 2147483647 h 350"/>
                  <a:gd name="T72" fmla="*/ 2147483647 w 232"/>
                  <a:gd name="T73" fmla="*/ 2147483647 h 350"/>
                  <a:gd name="T74" fmla="*/ 2147483647 w 232"/>
                  <a:gd name="T75" fmla="*/ 2147483647 h 350"/>
                  <a:gd name="T76" fmla="*/ 2147483647 w 232"/>
                  <a:gd name="T77" fmla="*/ 2147483647 h 350"/>
                  <a:gd name="T78" fmla="*/ 2147483647 w 232"/>
                  <a:gd name="T79" fmla="*/ 2147483647 h 350"/>
                  <a:gd name="T80" fmla="*/ 2147483647 w 232"/>
                  <a:gd name="T81" fmla="*/ 2147483647 h 350"/>
                  <a:gd name="T82" fmla="*/ 2147483647 w 232"/>
                  <a:gd name="T83" fmla="*/ 2147483647 h 350"/>
                  <a:gd name="T84" fmla="*/ 2147483647 w 232"/>
                  <a:gd name="T85" fmla="*/ 2147483647 h 350"/>
                  <a:gd name="T86" fmla="*/ 2147483647 w 232"/>
                  <a:gd name="T87" fmla="*/ 2147483647 h 350"/>
                  <a:gd name="T88" fmla="*/ 2147483647 w 232"/>
                  <a:gd name="T89" fmla="*/ 2147483647 h 350"/>
                  <a:gd name="T90" fmla="*/ 2147483647 w 232"/>
                  <a:gd name="T91" fmla="*/ 2147483647 h 350"/>
                  <a:gd name="T92" fmla="*/ 0 w 232"/>
                  <a:gd name="T93" fmla="*/ 2147483647 h 350"/>
                  <a:gd name="T94" fmla="*/ 2147483647 w 232"/>
                  <a:gd name="T95" fmla="*/ 2147483647 h 350"/>
                  <a:gd name="T96" fmla="*/ 2147483647 w 232"/>
                  <a:gd name="T97" fmla="*/ 2147483647 h 350"/>
                  <a:gd name="T98" fmla="*/ 2147483647 w 232"/>
                  <a:gd name="T99" fmla="*/ 2147483647 h 350"/>
                  <a:gd name="T100" fmla="*/ 2147483647 w 232"/>
                  <a:gd name="T101" fmla="*/ 2147483647 h 350"/>
                  <a:gd name="T102" fmla="*/ 2147483647 w 232"/>
                  <a:gd name="T103" fmla="*/ 2147483647 h 350"/>
                  <a:gd name="T104" fmla="*/ 2147483647 w 232"/>
                  <a:gd name="T105" fmla="*/ 2147483647 h 350"/>
                  <a:gd name="T106" fmla="*/ 2147483647 w 232"/>
                  <a:gd name="T107" fmla="*/ 2147483647 h 350"/>
                  <a:gd name="T108" fmla="*/ 2147483647 w 232"/>
                  <a:gd name="T109" fmla="*/ 2147483647 h 350"/>
                  <a:gd name="T110" fmla="*/ 2147483647 w 232"/>
                  <a:gd name="T111" fmla="*/ 2147483647 h 350"/>
                  <a:gd name="T112" fmla="*/ 2147483647 w 232"/>
                  <a:gd name="T113" fmla="*/ 2147483647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2"/>
                  <a:gd name="T172" fmla="*/ 0 h 350"/>
                  <a:gd name="T173" fmla="*/ 232 w 232"/>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2" h="350">
                    <a:moveTo>
                      <a:pt x="87" y="332"/>
                    </a:moveTo>
                    <a:lnTo>
                      <a:pt x="113" y="329"/>
                    </a:lnTo>
                    <a:lnTo>
                      <a:pt x="147" y="333"/>
                    </a:lnTo>
                    <a:lnTo>
                      <a:pt x="189" y="333"/>
                    </a:lnTo>
                    <a:lnTo>
                      <a:pt x="216" y="340"/>
                    </a:lnTo>
                    <a:lnTo>
                      <a:pt x="229" y="350"/>
                    </a:lnTo>
                    <a:lnTo>
                      <a:pt x="232" y="342"/>
                    </a:lnTo>
                    <a:lnTo>
                      <a:pt x="232" y="312"/>
                    </a:lnTo>
                    <a:lnTo>
                      <a:pt x="229" y="313"/>
                    </a:lnTo>
                    <a:lnTo>
                      <a:pt x="210" y="296"/>
                    </a:lnTo>
                    <a:lnTo>
                      <a:pt x="186" y="253"/>
                    </a:lnTo>
                    <a:lnTo>
                      <a:pt x="184" y="220"/>
                    </a:lnTo>
                    <a:lnTo>
                      <a:pt x="194" y="206"/>
                    </a:lnTo>
                    <a:lnTo>
                      <a:pt x="210" y="175"/>
                    </a:lnTo>
                    <a:lnTo>
                      <a:pt x="199" y="137"/>
                    </a:lnTo>
                    <a:lnTo>
                      <a:pt x="193" y="131"/>
                    </a:lnTo>
                    <a:lnTo>
                      <a:pt x="178" y="125"/>
                    </a:lnTo>
                    <a:lnTo>
                      <a:pt x="171" y="110"/>
                    </a:lnTo>
                    <a:lnTo>
                      <a:pt x="172" y="101"/>
                    </a:lnTo>
                    <a:lnTo>
                      <a:pt x="177" y="97"/>
                    </a:lnTo>
                    <a:lnTo>
                      <a:pt x="206" y="99"/>
                    </a:lnTo>
                    <a:lnTo>
                      <a:pt x="209" y="96"/>
                    </a:lnTo>
                    <a:lnTo>
                      <a:pt x="207" y="88"/>
                    </a:lnTo>
                    <a:lnTo>
                      <a:pt x="193" y="66"/>
                    </a:lnTo>
                    <a:lnTo>
                      <a:pt x="197" y="38"/>
                    </a:lnTo>
                    <a:lnTo>
                      <a:pt x="188" y="10"/>
                    </a:lnTo>
                    <a:lnTo>
                      <a:pt x="181" y="7"/>
                    </a:lnTo>
                    <a:lnTo>
                      <a:pt x="179" y="0"/>
                    </a:lnTo>
                    <a:lnTo>
                      <a:pt x="172" y="0"/>
                    </a:lnTo>
                    <a:lnTo>
                      <a:pt x="172" y="19"/>
                    </a:lnTo>
                    <a:lnTo>
                      <a:pt x="181" y="28"/>
                    </a:lnTo>
                    <a:lnTo>
                      <a:pt x="182" y="45"/>
                    </a:lnTo>
                    <a:lnTo>
                      <a:pt x="159" y="58"/>
                    </a:lnTo>
                    <a:lnTo>
                      <a:pt x="152" y="67"/>
                    </a:lnTo>
                    <a:lnTo>
                      <a:pt x="139" y="99"/>
                    </a:lnTo>
                    <a:lnTo>
                      <a:pt x="132" y="131"/>
                    </a:lnTo>
                    <a:lnTo>
                      <a:pt x="117" y="144"/>
                    </a:lnTo>
                    <a:lnTo>
                      <a:pt x="110" y="166"/>
                    </a:lnTo>
                    <a:lnTo>
                      <a:pt x="91" y="202"/>
                    </a:lnTo>
                    <a:lnTo>
                      <a:pt x="80" y="205"/>
                    </a:lnTo>
                    <a:lnTo>
                      <a:pt x="65" y="190"/>
                    </a:lnTo>
                    <a:lnTo>
                      <a:pt x="35" y="192"/>
                    </a:lnTo>
                    <a:lnTo>
                      <a:pt x="32" y="201"/>
                    </a:lnTo>
                    <a:lnTo>
                      <a:pt x="22" y="208"/>
                    </a:lnTo>
                    <a:lnTo>
                      <a:pt x="13" y="223"/>
                    </a:lnTo>
                    <a:lnTo>
                      <a:pt x="10" y="239"/>
                    </a:lnTo>
                    <a:lnTo>
                      <a:pt x="0" y="257"/>
                    </a:lnTo>
                    <a:lnTo>
                      <a:pt x="5" y="263"/>
                    </a:lnTo>
                    <a:lnTo>
                      <a:pt x="12" y="262"/>
                    </a:lnTo>
                    <a:lnTo>
                      <a:pt x="18" y="276"/>
                    </a:lnTo>
                    <a:lnTo>
                      <a:pt x="29" y="280"/>
                    </a:lnTo>
                    <a:lnTo>
                      <a:pt x="38" y="279"/>
                    </a:lnTo>
                    <a:lnTo>
                      <a:pt x="35" y="288"/>
                    </a:lnTo>
                    <a:lnTo>
                      <a:pt x="38" y="291"/>
                    </a:lnTo>
                    <a:lnTo>
                      <a:pt x="46" y="301"/>
                    </a:lnTo>
                    <a:lnTo>
                      <a:pt x="39" y="333"/>
                    </a:lnTo>
                    <a:lnTo>
                      <a:pt x="87" y="332"/>
                    </a:lnTo>
                    <a:close/>
                  </a:path>
                </a:pathLst>
              </a:custGeom>
              <a:solidFill>
                <a:srgbClr val="DDDDDD"/>
              </a:solidFill>
              <a:ln w="12700">
                <a:solidFill>
                  <a:schemeClr val="bg1"/>
                </a:solidFill>
                <a:round/>
                <a:headEnd/>
                <a:tailEnd/>
              </a:ln>
            </p:spPr>
            <p:txBody>
              <a:bodyPr/>
              <a:lstStyle/>
              <a:p>
                <a:endParaRPr lang="en-GB"/>
              </a:p>
            </p:txBody>
          </p:sp>
          <p:sp>
            <p:nvSpPr>
              <p:cNvPr id="35892" name="Freeform 46"/>
              <p:cNvSpPr>
                <a:spLocks noChangeAspect="1"/>
              </p:cNvSpPr>
              <p:nvPr/>
            </p:nvSpPr>
            <p:spPr bwMode="auto">
              <a:xfrm>
                <a:off x="7001289" y="5888402"/>
                <a:ext cx="58856" cy="50927"/>
              </a:xfrm>
              <a:custGeom>
                <a:avLst/>
                <a:gdLst>
                  <a:gd name="T0" fmla="*/ 2147483647 w 57"/>
                  <a:gd name="T1" fmla="*/ 0 h 52"/>
                  <a:gd name="T2" fmla="*/ 2147483647 w 57"/>
                  <a:gd name="T3" fmla="*/ 0 h 52"/>
                  <a:gd name="T4" fmla="*/ 2147483647 w 57"/>
                  <a:gd name="T5" fmla="*/ 2147483647 h 52"/>
                  <a:gd name="T6" fmla="*/ 2147483647 w 57"/>
                  <a:gd name="T7" fmla="*/ 2147483647 h 52"/>
                  <a:gd name="T8" fmla="*/ 2147483647 w 57"/>
                  <a:gd name="T9" fmla="*/ 2147483647 h 52"/>
                  <a:gd name="T10" fmla="*/ 0 w 57"/>
                  <a:gd name="T11" fmla="*/ 2147483647 h 52"/>
                  <a:gd name="T12" fmla="*/ 2147483647 w 57"/>
                  <a:gd name="T13" fmla="*/ 2147483647 h 52"/>
                  <a:gd name="T14" fmla="*/ 2147483647 w 57"/>
                  <a:gd name="T15" fmla="*/ 2147483647 h 52"/>
                  <a:gd name="T16" fmla="*/ 2147483647 w 57"/>
                  <a:gd name="T17" fmla="*/ 2147483647 h 52"/>
                  <a:gd name="T18" fmla="*/ 2147483647 w 57"/>
                  <a:gd name="T19" fmla="*/ 2147483647 h 52"/>
                  <a:gd name="T20" fmla="*/ 2147483647 w 57"/>
                  <a:gd name="T21" fmla="*/ 2147483647 h 52"/>
                  <a:gd name="T22" fmla="*/ 2147483647 w 57"/>
                  <a:gd name="T23" fmla="*/ 2147483647 h 52"/>
                  <a:gd name="T24" fmla="*/ 2147483647 w 57"/>
                  <a:gd name="T25" fmla="*/ 2147483647 h 52"/>
                  <a:gd name="T26" fmla="*/ 2147483647 w 57"/>
                  <a:gd name="T27" fmla="*/ 2147483647 h 52"/>
                  <a:gd name="T28" fmla="*/ 2147483647 w 57"/>
                  <a:gd name="T29" fmla="*/ 2147483647 h 52"/>
                  <a:gd name="T30" fmla="*/ 2147483647 w 57"/>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52"/>
                  <a:gd name="T50" fmla="*/ 57 w 57"/>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52">
                    <a:moveTo>
                      <a:pt x="44" y="0"/>
                    </a:moveTo>
                    <a:lnTo>
                      <a:pt x="37" y="2"/>
                    </a:lnTo>
                    <a:lnTo>
                      <a:pt x="31" y="10"/>
                    </a:lnTo>
                    <a:lnTo>
                      <a:pt x="21" y="8"/>
                    </a:lnTo>
                    <a:lnTo>
                      <a:pt x="8" y="28"/>
                    </a:lnTo>
                    <a:lnTo>
                      <a:pt x="0" y="41"/>
                    </a:lnTo>
                    <a:lnTo>
                      <a:pt x="4" y="50"/>
                    </a:lnTo>
                    <a:lnTo>
                      <a:pt x="7" y="43"/>
                    </a:lnTo>
                    <a:lnTo>
                      <a:pt x="10" y="44"/>
                    </a:lnTo>
                    <a:lnTo>
                      <a:pt x="16" y="52"/>
                    </a:lnTo>
                    <a:lnTo>
                      <a:pt x="26" y="50"/>
                    </a:lnTo>
                    <a:lnTo>
                      <a:pt x="30" y="40"/>
                    </a:lnTo>
                    <a:lnTo>
                      <a:pt x="45" y="39"/>
                    </a:lnTo>
                    <a:lnTo>
                      <a:pt x="49" y="41"/>
                    </a:lnTo>
                    <a:lnTo>
                      <a:pt x="57" y="28"/>
                    </a:lnTo>
                    <a:lnTo>
                      <a:pt x="44" y="0"/>
                    </a:lnTo>
                    <a:close/>
                  </a:path>
                </a:pathLst>
              </a:custGeom>
              <a:solidFill>
                <a:srgbClr val="DDDDDD"/>
              </a:solidFill>
              <a:ln w="12700">
                <a:solidFill>
                  <a:schemeClr val="bg1"/>
                </a:solidFill>
                <a:round/>
                <a:headEnd/>
                <a:tailEnd/>
              </a:ln>
            </p:spPr>
            <p:txBody>
              <a:bodyPr/>
              <a:lstStyle/>
              <a:p>
                <a:endParaRPr lang="en-GB"/>
              </a:p>
            </p:txBody>
          </p:sp>
          <p:sp>
            <p:nvSpPr>
              <p:cNvPr id="35893" name="Freeform 47"/>
              <p:cNvSpPr>
                <a:spLocks noChangeAspect="1"/>
              </p:cNvSpPr>
              <p:nvPr/>
            </p:nvSpPr>
            <p:spPr bwMode="auto">
              <a:xfrm>
                <a:off x="6556601" y="5518631"/>
                <a:ext cx="401091" cy="252419"/>
              </a:xfrm>
              <a:custGeom>
                <a:avLst/>
                <a:gdLst>
                  <a:gd name="T0" fmla="*/ 2147483647 w 396"/>
                  <a:gd name="T1" fmla="*/ 2147483647 h 248"/>
                  <a:gd name="T2" fmla="*/ 2147483647 w 396"/>
                  <a:gd name="T3" fmla="*/ 2147483647 h 248"/>
                  <a:gd name="T4" fmla="*/ 2147483647 w 396"/>
                  <a:gd name="T5" fmla="*/ 2147483647 h 248"/>
                  <a:gd name="T6" fmla="*/ 2147483647 w 396"/>
                  <a:gd name="T7" fmla="*/ 2147483647 h 248"/>
                  <a:gd name="T8" fmla="*/ 2147483647 w 396"/>
                  <a:gd name="T9" fmla="*/ 2147483647 h 248"/>
                  <a:gd name="T10" fmla="*/ 2147483647 w 396"/>
                  <a:gd name="T11" fmla="*/ 2147483647 h 248"/>
                  <a:gd name="T12" fmla="*/ 2147483647 w 396"/>
                  <a:gd name="T13" fmla="*/ 2147483647 h 248"/>
                  <a:gd name="T14" fmla="*/ 2147483647 w 396"/>
                  <a:gd name="T15" fmla="*/ 2147483647 h 248"/>
                  <a:gd name="T16" fmla="*/ 2147483647 w 396"/>
                  <a:gd name="T17" fmla="*/ 2147483647 h 248"/>
                  <a:gd name="T18" fmla="*/ 2147483647 w 396"/>
                  <a:gd name="T19" fmla="*/ 2147483647 h 248"/>
                  <a:gd name="T20" fmla="*/ 2147483647 w 396"/>
                  <a:gd name="T21" fmla="*/ 2147483647 h 248"/>
                  <a:gd name="T22" fmla="*/ 2147483647 w 396"/>
                  <a:gd name="T23" fmla="*/ 2147483647 h 248"/>
                  <a:gd name="T24" fmla="*/ 2147483647 w 396"/>
                  <a:gd name="T25" fmla="*/ 2147483647 h 248"/>
                  <a:gd name="T26" fmla="*/ 2147483647 w 396"/>
                  <a:gd name="T27" fmla="*/ 2147483647 h 248"/>
                  <a:gd name="T28" fmla="*/ 2147483647 w 396"/>
                  <a:gd name="T29" fmla="*/ 2147483647 h 248"/>
                  <a:gd name="T30" fmla="*/ 2147483647 w 396"/>
                  <a:gd name="T31" fmla="*/ 2147483647 h 248"/>
                  <a:gd name="T32" fmla="*/ 0 w 396"/>
                  <a:gd name="T33" fmla="*/ 2147483647 h 248"/>
                  <a:gd name="T34" fmla="*/ 2147483647 w 396"/>
                  <a:gd name="T35" fmla="*/ 2147483647 h 248"/>
                  <a:gd name="T36" fmla="*/ 2147483647 w 396"/>
                  <a:gd name="T37" fmla="*/ 2147483647 h 248"/>
                  <a:gd name="T38" fmla="*/ 2147483647 w 396"/>
                  <a:gd name="T39" fmla="*/ 2147483647 h 248"/>
                  <a:gd name="T40" fmla="*/ 2147483647 w 396"/>
                  <a:gd name="T41" fmla="*/ 2147483647 h 248"/>
                  <a:gd name="T42" fmla="*/ 2147483647 w 396"/>
                  <a:gd name="T43" fmla="*/ 2147483647 h 248"/>
                  <a:gd name="T44" fmla="*/ 2147483647 w 396"/>
                  <a:gd name="T45" fmla="*/ 2147483647 h 248"/>
                  <a:gd name="T46" fmla="*/ 2147483647 w 396"/>
                  <a:gd name="T47" fmla="*/ 2147483647 h 248"/>
                  <a:gd name="T48" fmla="*/ 2147483647 w 396"/>
                  <a:gd name="T49" fmla="*/ 2147483647 h 248"/>
                  <a:gd name="T50" fmla="*/ 2147483647 w 396"/>
                  <a:gd name="T51" fmla="*/ 2147483647 h 248"/>
                  <a:gd name="T52" fmla="*/ 2147483647 w 396"/>
                  <a:gd name="T53" fmla="*/ 2147483647 h 248"/>
                  <a:gd name="T54" fmla="*/ 2147483647 w 396"/>
                  <a:gd name="T55" fmla="*/ 2147483647 h 248"/>
                  <a:gd name="T56" fmla="*/ 2147483647 w 396"/>
                  <a:gd name="T57" fmla="*/ 2147483647 h 248"/>
                  <a:gd name="T58" fmla="*/ 2147483647 w 396"/>
                  <a:gd name="T59" fmla="*/ 2147483647 h 248"/>
                  <a:gd name="T60" fmla="*/ 2147483647 w 396"/>
                  <a:gd name="T61" fmla="*/ 2147483647 h 248"/>
                  <a:gd name="T62" fmla="*/ 2147483647 w 396"/>
                  <a:gd name="T63" fmla="*/ 2147483647 h 248"/>
                  <a:gd name="T64" fmla="*/ 2147483647 w 3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248"/>
                  <a:gd name="T101" fmla="*/ 396 w 3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248">
                    <a:moveTo>
                      <a:pt x="396" y="177"/>
                    </a:moveTo>
                    <a:lnTo>
                      <a:pt x="380" y="177"/>
                    </a:lnTo>
                    <a:lnTo>
                      <a:pt x="376" y="184"/>
                    </a:lnTo>
                    <a:lnTo>
                      <a:pt x="369" y="180"/>
                    </a:lnTo>
                    <a:lnTo>
                      <a:pt x="366" y="184"/>
                    </a:lnTo>
                    <a:lnTo>
                      <a:pt x="358" y="175"/>
                    </a:lnTo>
                    <a:lnTo>
                      <a:pt x="337" y="180"/>
                    </a:lnTo>
                    <a:lnTo>
                      <a:pt x="326" y="176"/>
                    </a:lnTo>
                    <a:lnTo>
                      <a:pt x="325" y="184"/>
                    </a:lnTo>
                    <a:lnTo>
                      <a:pt x="314" y="185"/>
                    </a:lnTo>
                    <a:lnTo>
                      <a:pt x="306" y="181"/>
                    </a:lnTo>
                    <a:lnTo>
                      <a:pt x="269" y="193"/>
                    </a:lnTo>
                    <a:lnTo>
                      <a:pt x="255" y="187"/>
                    </a:lnTo>
                    <a:lnTo>
                      <a:pt x="247" y="193"/>
                    </a:lnTo>
                    <a:lnTo>
                      <a:pt x="246" y="202"/>
                    </a:lnTo>
                    <a:lnTo>
                      <a:pt x="241" y="204"/>
                    </a:lnTo>
                    <a:lnTo>
                      <a:pt x="214" y="204"/>
                    </a:lnTo>
                    <a:lnTo>
                      <a:pt x="194" y="195"/>
                    </a:lnTo>
                    <a:lnTo>
                      <a:pt x="189" y="200"/>
                    </a:lnTo>
                    <a:lnTo>
                      <a:pt x="185" y="198"/>
                    </a:lnTo>
                    <a:lnTo>
                      <a:pt x="168" y="178"/>
                    </a:lnTo>
                    <a:lnTo>
                      <a:pt x="153" y="177"/>
                    </a:lnTo>
                    <a:lnTo>
                      <a:pt x="134" y="198"/>
                    </a:lnTo>
                    <a:lnTo>
                      <a:pt x="133" y="221"/>
                    </a:lnTo>
                    <a:lnTo>
                      <a:pt x="126" y="222"/>
                    </a:lnTo>
                    <a:lnTo>
                      <a:pt x="105" y="231"/>
                    </a:lnTo>
                    <a:lnTo>
                      <a:pt x="86" y="222"/>
                    </a:lnTo>
                    <a:lnTo>
                      <a:pt x="76" y="224"/>
                    </a:lnTo>
                    <a:lnTo>
                      <a:pt x="63" y="232"/>
                    </a:lnTo>
                    <a:lnTo>
                      <a:pt x="48" y="247"/>
                    </a:lnTo>
                    <a:lnTo>
                      <a:pt x="45" y="248"/>
                    </a:lnTo>
                    <a:lnTo>
                      <a:pt x="26" y="231"/>
                    </a:lnTo>
                    <a:lnTo>
                      <a:pt x="2" y="188"/>
                    </a:lnTo>
                    <a:lnTo>
                      <a:pt x="0" y="155"/>
                    </a:lnTo>
                    <a:lnTo>
                      <a:pt x="10" y="141"/>
                    </a:lnTo>
                    <a:lnTo>
                      <a:pt x="26" y="110"/>
                    </a:lnTo>
                    <a:lnTo>
                      <a:pt x="45" y="109"/>
                    </a:lnTo>
                    <a:lnTo>
                      <a:pt x="58" y="102"/>
                    </a:lnTo>
                    <a:lnTo>
                      <a:pt x="63" y="97"/>
                    </a:lnTo>
                    <a:lnTo>
                      <a:pt x="73" y="106"/>
                    </a:lnTo>
                    <a:lnTo>
                      <a:pt x="100" y="93"/>
                    </a:lnTo>
                    <a:lnTo>
                      <a:pt x="126" y="91"/>
                    </a:lnTo>
                    <a:lnTo>
                      <a:pt x="140" y="74"/>
                    </a:lnTo>
                    <a:lnTo>
                      <a:pt x="136" y="69"/>
                    </a:lnTo>
                    <a:lnTo>
                      <a:pt x="137" y="64"/>
                    </a:lnTo>
                    <a:lnTo>
                      <a:pt x="181" y="57"/>
                    </a:lnTo>
                    <a:lnTo>
                      <a:pt x="186" y="52"/>
                    </a:lnTo>
                    <a:lnTo>
                      <a:pt x="196" y="47"/>
                    </a:lnTo>
                    <a:lnTo>
                      <a:pt x="199" y="40"/>
                    </a:lnTo>
                    <a:lnTo>
                      <a:pt x="220" y="23"/>
                    </a:lnTo>
                    <a:lnTo>
                      <a:pt x="220" y="14"/>
                    </a:lnTo>
                    <a:lnTo>
                      <a:pt x="227" y="5"/>
                    </a:lnTo>
                    <a:lnTo>
                      <a:pt x="249" y="0"/>
                    </a:lnTo>
                    <a:lnTo>
                      <a:pt x="274" y="30"/>
                    </a:lnTo>
                    <a:lnTo>
                      <a:pt x="276" y="39"/>
                    </a:lnTo>
                    <a:lnTo>
                      <a:pt x="274" y="65"/>
                    </a:lnTo>
                    <a:lnTo>
                      <a:pt x="279" y="70"/>
                    </a:lnTo>
                    <a:lnTo>
                      <a:pt x="292" y="73"/>
                    </a:lnTo>
                    <a:lnTo>
                      <a:pt x="296" y="81"/>
                    </a:lnTo>
                    <a:lnTo>
                      <a:pt x="314" y="84"/>
                    </a:lnTo>
                    <a:lnTo>
                      <a:pt x="324" y="91"/>
                    </a:lnTo>
                    <a:lnTo>
                      <a:pt x="327" y="105"/>
                    </a:lnTo>
                    <a:lnTo>
                      <a:pt x="357" y="127"/>
                    </a:lnTo>
                    <a:lnTo>
                      <a:pt x="367" y="150"/>
                    </a:lnTo>
                    <a:lnTo>
                      <a:pt x="389" y="163"/>
                    </a:lnTo>
                    <a:lnTo>
                      <a:pt x="396" y="177"/>
                    </a:lnTo>
                    <a:close/>
                  </a:path>
                </a:pathLst>
              </a:custGeom>
              <a:solidFill>
                <a:srgbClr val="DDDDDD"/>
              </a:solidFill>
              <a:ln w="12700">
                <a:solidFill>
                  <a:schemeClr val="bg1"/>
                </a:solidFill>
                <a:round/>
                <a:headEnd/>
                <a:tailEnd/>
              </a:ln>
            </p:spPr>
            <p:txBody>
              <a:bodyPr/>
              <a:lstStyle/>
              <a:p>
                <a:endParaRPr lang="en-GB"/>
              </a:p>
            </p:txBody>
          </p:sp>
          <p:sp>
            <p:nvSpPr>
              <p:cNvPr id="35894" name="Freeform 48"/>
              <p:cNvSpPr>
                <a:spLocks noChangeAspect="1"/>
              </p:cNvSpPr>
              <p:nvPr/>
            </p:nvSpPr>
            <p:spPr bwMode="auto">
              <a:xfrm>
                <a:off x="6482486" y="5992469"/>
                <a:ext cx="30518" cy="42070"/>
              </a:xfrm>
              <a:custGeom>
                <a:avLst/>
                <a:gdLst>
                  <a:gd name="T0" fmla="*/ 2147483647 w 31"/>
                  <a:gd name="T1" fmla="*/ 2147483647 h 43"/>
                  <a:gd name="T2" fmla="*/ 2147483647 w 31"/>
                  <a:gd name="T3" fmla="*/ 2147483647 h 43"/>
                  <a:gd name="T4" fmla="*/ 0 w 31"/>
                  <a:gd name="T5" fmla="*/ 2147483647 h 43"/>
                  <a:gd name="T6" fmla="*/ 0 w 31"/>
                  <a:gd name="T7" fmla="*/ 2147483647 h 43"/>
                  <a:gd name="T8" fmla="*/ 2147483647 w 31"/>
                  <a:gd name="T9" fmla="*/ 2147483647 h 43"/>
                  <a:gd name="T10" fmla="*/ 2147483647 w 31"/>
                  <a:gd name="T11" fmla="*/ 0 h 43"/>
                  <a:gd name="T12" fmla="*/ 2147483647 w 31"/>
                  <a:gd name="T13" fmla="*/ 0 h 43"/>
                  <a:gd name="T14" fmla="*/ 2147483647 w 31"/>
                  <a:gd name="T15" fmla="*/ 0 h 43"/>
                  <a:gd name="T16" fmla="*/ 2147483647 w 31"/>
                  <a:gd name="T17" fmla="*/ 2147483647 h 43"/>
                  <a:gd name="T18" fmla="*/ 2147483647 w 31"/>
                  <a:gd name="T19" fmla="*/ 2147483647 h 43"/>
                  <a:gd name="T20" fmla="*/ 2147483647 w 31"/>
                  <a:gd name="T21" fmla="*/ 2147483647 h 43"/>
                  <a:gd name="T22" fmla="*/ 2147483647 w 3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43"/>
                  <a:gd name="T38" fmla="*/ 31 w 3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43">
                    <a:moveTo>
                      <a:pt x="10" y="43"/>
                    </a:moveTo>
                    <a:lnTo>
                      <a:pt x="5" y="40"/>
                    </a:lnTo>
                    <a:lnTo>
                      <a:pt x="3" y="23"/>
                    </a:lnTo>
                    <a:lnTo>
                      <a:pt x="0" y="20"/>
                    </a:lnTo>
                    <a:lnTo>
                      <a:pt x="13" y="11"/>
                    </a:lnTo>
                    <a:lnTo>
                      <a:pt x="18" y="3"/>
                    </a:lnTo>
                    <a:lnTo>
                      <a:pt x="23" y="0"/>
                    </a:lnTo>
                    <a:lnTo>
                      <a:pt x="28" y="2"/>
                    </a:lnTo>
                    <a:lnTo>
                      <a:pt x="31" y="9"/>
                    </a:lnTo>
                    <a:lnTo>
                      <a:pt x="19" y="18"/>
                    </a:lnTo>
                    <a:lnTo>
                      <a:pt x="15" y="41"/>
                    </a:lnTo>
                    <a:lnTo>
                      <a:pt x="10" y="43"/>
                    </a:lnTo>
                    <a:close/>
                  </a:path>
                </a:pathLst>
              </a:custGeom>
              <a:solidFill>
                <a:srgbClr val="A7CEC1"/>
              </a:solidFill>
              <a:ln w="12700">
                <a:solidFill>
                  <a:schemeClr val="bg1"/>
                </a:solidFill>
                <a:round/>
                <a:headEnd/>
                <a:tailEnd/>
              </a:ln>
            </p:spPr>
            <p:txBody>
              <a:bodyPr/>
              <a:lstStyle/>
              <a:p>
                <a:endParaRPr lang="en-GB"/>
              </a:p>
            </p:txBody>
          </p:sp>
          <p:sp>
            <p:nvSpPr>
              <p:cNvPr id="35895" name="Freeform 49"/>
              <p:cNvSpPr>
                <a:spLocks noChangeAspect="1"/>
              </p:cNvSpPr>
              <p:nvPr/>
            </p:nvSpPr>
            <p:spPr bwMode="auto">
              <a:xfrm>
                <a:off x="6384393" y="5786549"/>
                <a:ext cx="167848" cy="192635"/>
              </a:xfrm>
              <a:custGeom>
                <a:avLst/>
                <a:gdLst>
                  <a:gd name="T0" fmla="*/ 2147483647 w 168"/>
                  <a:gd name="T1" fmla="*/ 0 h 189"/>
                  <a:gd name="T2" fmla="*/ 2147483647 w 168"/>
                  <a:gd name="T3" fmla="*/ 2147483647 h 189"/>
                  <a:gd name="T4" fmla="*/ 2147483647 w 168"/>
                  <a:gd name="T5" fmla="*/ 2147483647 h 189"/>
                  <a:gd name="T6" fmla="*/ 2147483647 w 168"/>
                  <a:gd name="T7" fmla="*/ 2147483647 h 189"/>
                  <a:gd name="T8" fmla="*/ 2147483647 w 168"/>
                  <a:gd name="T9" fmla="*/ 2147483647 h 189"/>
                  <a:gd name="T10" fmla="*/ 2147483647 w 168"/>
                  <a:gd name="T11" fmla="*/ 2147483647 h 189"/>
                  <a:gd name="T12" fmla="*/ 2147483647 w 168"/>
                  <a:gd name="T13" fmla="*/ 2147483647 h 189"/>
                  <a:gd name="T14" fmla="*/ 2147483647 w 168"/>
                  <a:gd name="T15" fmla="*/ 2147483647 h 189"/>
                  <a:gd name="T16" fmla="*/ 2147483647 w 168"/>
                  <a:gd name="T17" fmla="*/ 2147483647 h 189"/>
                  <a:gd name="T18" fmla="*/ 2147483647 w 168"/>
                  <a:gd name="T19" fmla="*/ 2147483647 h 189"/>
                  <a:gd name="T20" fmla="*/ 2147483647 w 168"/>
                  <a:gd name="T21" fmla="*/ 2147483647 h 189"/>
                  <a:gd name="T22" fmla="*/ 2147483647 w 168"/>
                  <a:gd name="T23" fmla="*/ 2147483647 h 189"/>
                  <a:gd name="T24" fmla="*/ 0 w 168"/>
                  <a:gd name="T25" fmla="*/ 2147483647 h 189"/>
                  <a:gd name="T26" fmla="*/ 2147483647 w 168"/>
                  <a:gd name="T27" fmla="*/ 2147483647 h 189"/>
                  <a:gd name="T28" fmla="*/ 2147483647 w 168"/>
                  <a:gd name="T29" fmla="*/ 2147483647 h 189"/>
                  <a:gd name="T30" fmla="*/ 2147483647 w 168"/>
                  <a:gd name="T31" fmla="*/ 2147483647 h 189"/>
                  <a:gd name="T32" fmla="*/ 2147483647 w 168"/>
                  <a:gd name="T33" fmla="*/ 2147483647 h 189"/>
                  <a:gd name="T34" fmla="*/ 2147483647 w 168"/>
                  <a:gd name="T35" fmla="*/ 2147483647 h 189"/>
                  <a:gd name="T36" fmla="*/ 2147483647 w 168"/>
                  <a:gd name="T37" fmla="*/ 2147483647 h 189"/>
                  <a:gd name="T38" fmla="*/ 2147483647 w 168"/>
                  <a:gd name="T39" fmla="*/ 2147483647 h 189"/>
                  <a:gd name="T40" fmla="*/ 2147483647 w 168"/>
                  <a:gd name="T41" fmla="*/ 2147483647 h 189"/>
                  <a:gd name="T42" fmla="*/ 2147483647 w 168"/>
                  <a:gd name="T43" fmla="*/ 2147483647 h 189"/>
                  <a:gd name="T44" fmla="*/ 2147483647 w 168"/>
                  <a:gd name="T45" fmla="*/ 2147483647 h 189"/>
                  <a:gd name="T46" fmla="*/ 2147483647 w 168"/>
                  <a:gd name="T47" fmla="*/ 2147483647 h 189"/>
                  <a:gd name="T48" fmla="*/ 2147483647 w 168"/>
                  <a:gd name="T49" fmla="*/ 2147483647 h 189"/>
                  <a:gd name="T50" fmla="*/ 2147483647 w 168"/>
                  <a:gd name="T51" fmla="*/ 2147483647 h 189"/>
                  <a:gd name="T52" fmla="*/ 2147483647 w 168"/>
                  <a:gd name="T53" fmla="*/ 2147483647 h 189"/>
                  <a:gd name="T54" fmla="*/ 2147483647 w 168"/>
                  <a:gd name="T55" fmla="*/ 2147483647 h 189"/>
                  <a:gd name="T56" fmla="*/ 2147483647 w 168"/>
                  <a:gd name="T57" fmla="*/ 2147483647 h 189"/>
                  <a:gd name="T58" fmla="*/ 2147483647 w 168"/>
                  <a:gd name="T59" fmla="*/ 2147483647 h 189"/>
                  <a:gd name="T60" fmla="*/ 2147483647 w 168"/>
                  <a:gd name="T61" fmla="*/ 2147483647 h 189"/>
                  <a:gd name="T62" fmla="*/ 2147483647 w 168"/>
                  <a:gd name="T63" fmla="*/ 2147483647 h 189"/>
                  <a:gd name="T64" fmla="*/ 2147483647 w 168"/>
                  <a:gd name="T65" fmla="*/ 2147483647 h 189"/>
                  <a:gd name="T66" fmla="*/ 2147483647 w 168"/>
                  <a:gd name="T67" fmla="*/ 2147483647 h 189"/>
                  <a:gd name="T68" fmla="*/ 2147483647 w 168"/>
                  <a:gd name="T69" fmla="*/ 2147483647 h 189"/>
                  <a:gd name="T70" fmla="*/ 2147483647 w 168"/>
                  <a:gd name="T71" fmla="*/ 2147483647 h 189"/>
                  <a:gd name="T72" fmla="*/ 2147483647 w 168"/>
                  <a:gd name="T73" fmla="*/ 2147483647 h 189"/>
                  <a:gd name="T74" fmla="*/ 2147483647 w 168"/>
                  <a:gd name="T75" fmla="*/ 2147483647 h 189"/>
                  <a:gd name="T76" fmla="*/ 2147483647 w 168"/>
                  <a:gd name="T77" fmla="*/ 2147483647 h 189"/>
                  <a:gd name="T78" fmla="*/ 2147483647 w 168"/>
                  <a:gd name="T79" fmla="*/ 2147483647 h 189"/>
                  <a:gd name="T80" fmla="*/ 2147483647 w 168"/>
                  <a:gd name="T81" fmla="*/ 0 h 189"/>
                  <a:gd name="T82" fmla="*/ 2147483647 w 168"/>
                  <a:gd name="T83" fmla="*/ 0 h 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189"/>
                  <a:gd name="T128" fmla="*/ 168 w 168"/>
                  <a:gd name="T129" fmla="*/ 189 h 1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189">
                    <a:moveTo>
                      <a:pt x="76" y="3"/>
                    </a:moveTo>
                    <a:lnTo>
                      <a:pt x="72" y="11"/>
                    </a:lnTo>
                    <a:lnTo>
                      <a:pt x="76" y="37"/>
                    </a:lnTo>
                    <a:lnTo>
                      <a:pt x="37" y="37"/>
                    </a:lnTo>
                    <a:lnTo>
                      <a:pt x="24" y="40"/>
                    </a:lnTo>
                    <a:lnTo>
                      <a:pt x="24" y="49"/>
                    </a:lnTo>
                    <a:lnTo>
                      <a:pt x="17" y="54"/>
                    </a:lnTo>
                    <a:lnTo>
                      <a:pt x="32" y="65"/>
                    </a:lnTo>
                    <a:lnTo>
                      <a:pt x="25" y="67"/>
                    </a:lnTo>
                    <a:lnTo>
                      <a:pt x="16" y="62"/>
                    </a:lnTo>
                    <a:lnTo>
                      <a:pt x="14" y="82"/>
                    </a:lnTo>
                    <a:lnTo>
                      <a:pt x="6" y="91"/>
                    </a:lnTo>
                    <a:lnTo>
                      <a:pt x="0" y="93"/>
                    </a:lnTo>
                    <a:lnTo>
                      <a:pt x="4" y="98"/>
                    </a:lnTo>
                    <a:lnTo>
                      <a:pt x="15" y="128"/>
                    </a:lnTo>
                    <a:lnTo>
                      <a:pt x="34" y="151"/>
                    </a:lnTo>
                    <a:lnTo>
                      <a:pt x="67" y="181"/>
                    </a:lnTo>
                    <a:lnTo>
                      <a:pt x="70" y="189"/>
                    </a:lnTo>
                    <a:lnTo>
                      <a:pt x="75" y="177"/>
                    </a:lnTo>
                    <a:lnTo>
                      <a:pt x="87" y="175"/>
                    </a:lnTo>
                    <a:lnTo>
                      <a:pt x="89" y="172"/>
                    </a:lnTo>
                    <a:lnTo>
                      <a:pt x="85" y="158"/>
                    </a:lnTo>
                    <a:lnTo>
                      <a:pt x="88" y="147"/>
                    </a:lnTo>
                    <a:lnTo>
                      <a:pt x="107" y="137"/>
                    </a:lnTo>
                    <a:lnTo>
                      <a:pt x="117" y="127"/>
                    </a:lnTo>
                    <a:lnTo>
                      <a:pt x="127" y="134"/>
                    </a:lnTo>
                    <a:lnTo>
                      <a:pt x="140" y="133"/>
                    </a:lnTo>
                    <a:lnTo>
                      <a:pt x="150" y="142"/>
                    </a:lnTo>
                    <a:lnTo>
                      <a:pt x="159" y="139"/>
                    </a:lnTo>
                    <a:lnTo>
                      <a:pt x="166" y="93"/>
                    </a:lnTo>
                    <a:lnTo>
                      <a:pt x="158" y="70"/>
                    </a:lnTo>
                    <a:lnTo>
                      <a:pt x="158" y="61"/>
                    </a:lnTo>
                    <a:lnTo>
                      <a:pt x="168" y="46"/>
                    </a:lnTo>
                    <a:lnTo>
                      <a:pt x="167" y="33"/>
                    </a:lnTo>
                    <a:lnTo>
                      <a:pt x="161" y="27"/>
                    </a:lnTo>
                    <a:lnTo>
                      <a:pt x="146" y="22"/>
                    </a:lnTo>
                    <a:lnTo>
                      <a:pt x="137" y="36"/>
                    </a:lnTo>
                    <a:lnTo>
                      <a:pt x="132" y="33"/>
                    </a:lnTo>
                    <a:lnTo>
                      <a:pt x="132" y="12"/>
                    </a:lnTo>
                    <a:lnTo>
                      <a:pt x="136" y="4"/>
                    </a:lnTo>
                    <a:lnTo>
                      <a:pt x="102" y="0"/>
                    </a:lnTo>
                    <a:lnTo>
                      <a:pt x="76" y="3"/>
                    </a:lnTo>
                    <a:close/>
                  </a:path>
                </a:pathLst>
              </a:custGeom>
              <a:solidFill>
                <a:srgbClr val="DDDDDD"/>
              </a:solidFill>
              <a:ln w="12700">
                <a:solidFill>
                  <a:schemeClr val="bg1"/>
                </a:solidFill>
                <a:round/>
                <a:headEnd/>
                <a:tailEnd/>
              </a:ln>
            </p:spPr>
            <p:txBody>
              <a:bodyPr/>
              <a:lstStyle/>
              <a:p>
                <a:endParaRPr lang="en-GB"/>
              </a:p>
            </p:txBody>
          </p:sp>
          <p:sp>
            <p:nvSpPr>
              <p:cNvPr id="35896" name="Freeform 50"/>
              <p:cNvSpPr>
                <a:spLocks noChangeAspect="1"/>
              </p:cNvSpPr>
              <p:nvPr/>
            </p:nvSpPr>
            <p:spPr bwMode="auto">
              <a:xfrm>
                <a:off x="6456328" y="5742265"/>
                <a:ext cx="228883" cy="270132"/>
              </a:xfrm>
              <a:custGeom>
                <a:avLst/>
                <a:gdLst>
                  <a:gd name="T0" fmla="*/ 2147483647 w 229"/>
                  <a:gd name="T1" fmla="*/ 0 h 264"/>
                  <a:gd name="T2" fmla="*/ 2147483647 w 229"/>
                  <a:gd name="T3" fmla="*/ 2147483647 h 264"/>
                  <a:gd name="T4" fmla="*/ 2147483647 w 229"/>
                  <a:gd name="T5" fmla="*/ 0 h 264"/>
                  <a:gd name="T6" fmla="*/ 2147483647 w 229"/>
                  <a:gd name="T7" fmla="*/ 0 h 264"/>
                  <a:gd name="T8" fmla="*/ 2147483647 w 229"/>
                  <a:gd name="T9" fmla="*/ 2147483647 h 264"/>
                  <a:gd name="T10" fmla="*/ 2147483647 w 229"/>
                  <a:gd name="T11" fmla="*/ 2147483647 h 264"/>
                  <a:gd name="T12" fmla="*/ 2147483647 w 229"/>
                  <a:gd name="T13" fmla="*/ 2147483647 h 264"/>
                  <a:gd name="T14" fmla="*/ 2147483647 w 229"/>
                  <a:gd name="T15" fmla="*/ 2147483647 h 264"/>
                  <a:gd name="T16" fmla="*/ 2147483647 w 229"/>
                  <a:gd name="T17" fmla="*/ 2147483647 h 264"/>
                  <a:gd name="T18" fmla="*/ 2147483647 w 229"/>
                  <a:gd name="T19" fmla="*/ 2147483647 h 264"/>
                  <a:gd name="T20" fmla="*/ 2147483647 w 229"/>
                  <a:gd name="T21" fmla="*/ 2147483647 h 264"/>
                  <a:gd name="T22" fmla="*/ 2147483647 w 229"/>
                  <a:gd name="T23" fmla="*/ 2147483647 h 264"/>
                  <a:gd name="T24" fmla="*/ 2147483647 w 229"/>
                  <a:gd name="T25" fmla="*/ 2147483647 h 264"/>
                  <a:gd name="T26" fmla="*/ 2147483647 w 229"/>
                  <a:gd name="T27" fmla="*/ 2147483647 h 264"/>
                  <a:gd name="T28" fmla="*/ 2147483647 w 229"/>
                  <a:gd name="T29" fmla="*/ 2147483647 h 264"/>
                  <a:gd name="T30" fmla="*/ 2147483647 w 229"/>
                  <a:gd name="T31" fmla="*/ 2147483647 h 264"/>
                  <a:gd name="T32" fmla="*/ 2147483647 w 229"/>
                  <a:gd name="T33" fmla="*/ 2147483647 h 264"/>
                  <a:gd name="T34" fmla="*/ 2147483647 w 229"/>
                  <a:gd name="T35" fmla="*/ 2147483647 h 264"/>
                  <a:gd name="T36" fmla="*/ 2147483647 w 229"/>
                  <a:gd name="T37" fmla="*/ 2147483647 h 264"/>
                  <a:gd name="T38" fmla="*/ 2147483647 w 229"/>
                  <a:gd name="T39" fmla="*/ 2147483647 h 264"/>
                  <a:gd name="T40" fmla="*/ 2147483647 w 229"/>
                  <a:gd name="T41" fmla="*/ 2147483647 h 264"/>
                  <a:gd name="T42" fmla="*/ 2147483647 w 229"/>
                  <a:gd name="T43" fmla="*/ 2147483647 h 264"/>
                  <a:gd name="T44" fmla="*/ 2147483647 w 229"/>
                  <a:gd name="T45" fmla="*/ 2147483647 h 264"/>
                  <a:gd name="T46" fmla="*/ 2147483647 w 229"/>
                  <a:gd name="T47" fmla="*/ 2147483647 h 264"/>
                  <a:gd name="T48" fmla="*/ 2147483647 w 229"/>
                  <a:gd name="T49" fmla="*/ 2147483647 h 264"/>
                  <a:gd name="T50" fmla="*/ 2147483647 w 229"/>
                  <a:gd name="T51" fmla="*/ 2147483647 h 264"/>
                  <a:gd name="T52" fmla="*/ 2147483647 w 229"/>
                  <a:gd name="T53" fmla="*/ 2147483647 h 264"/>
                  <a:gd name="T54" fmla="*/ 2147483647 w 229"/>
                  <a:gd name="T55" fmla="*/ 2147483647 h 264"/>
                  <a:gd name="T56" fmla="*/ 2147483647 w 229"/>
                  <a:gd name="T57" fmla="*/ 2147483647 h 264"/>
                  <a:gd name="T58" fmla="*/ 2147483647 w 229"/>
                  <a:gd name="T59" fmla="*/ 2147483647 h 264"/>
                  <a:gd name="T60" fmla="*/ 2147483647 w 229"/>
                  <a:gd name="T61" fmla="*/ 2147483647 h 264"/>
                  <a:gd name="T62" fmla="*/ 2147483647 w 229"/>
                  <a:gd name="T63" fmla="*/ 2147483647 h 264"/>
                  <a:gd name="T64" fmla="*/ 0 w 229"/>
                  <a:gd name="T65" fmla="*/ 2147483647 h 264"/>
                  <a:gd name="T66" fmla="*/ 2147483647 w 229"/>
                  <a:gd name="T67" fmla="*/ 2147483647 h 264"/>
                  <a:gd name="T68" fmla="*/ 2147483647 w 229"/>
                  <a:gd name="T69" fmla="*/ 2147483647 h 264"/>
                  <a:gd name="T70" fmla="*/ 2147483647 w 229"/>
                  <a:gd name="T71" fmla="*/ 2147483647 h 264"/>
                  <a:gd name="T72" fmla="*/ 2147483647 w 229"/>
                  <a:gd name="T73" fmla="*/ 2147483647 h 264"/>
                  <a:gd name="T74" fmla="*/ 2147483647 w 229"/>
                  <a:gd name="T75" fmla="*/ 2147483647 h 264"/>
                  <a:gd name="T76" fmla="*/ 2147483647 w 229"/>
                  <a:gd name="T77" fmla="*/ 2147483647 h 264"/>
                  <a:gd name="T78" fmla="*/ 2147483647 w 229"/>
                  <a:gd name="T79" fmla="*/ 2147483647 h 264"/>
                  <a:gd name="T80" fmla="*/ 2147483647 w 229"/>
                  <a:gd name="T81" fmla="*/ 2147483647 h 264"/>
                  <a:gd name="T82" fmla="*/ 2147483647 w 229"/>
                  <a:gd name="T83" fmla="*/ 2147483647 h 264"/>
                  <a:gd name="T84" fmla="*/ 2147483647 w 229"/>
                  <a:gd name="T85" fmla="*/ 2147483647 h 264"/>
                  <a:gd name="T86" fmla="*/ 2147483647 w 229"/>
                  <a:gd name="T87" fmla="*/ 2147483647 h 264"/>
                  <a:gd name="T88" fmla="*/ 2147483647 w 229"/>
                  <a:gd name="T89" fmla="*/ 2147483647 h 264"/>
                  <a:gd name="T90" fmla="*/ 2147483647 w 229"/>
                  <a:gd name="T91" fmla="*/ 2147483647 h 264"/>
                  <a:gd name="T92" fmla="*/ 2147483647 w 229"/>
                  <a:gd name="T93" fmla="*/ 2147483647 h 264"/>
                  <a:gd name="T94" fmla="*/ 2147483647 w 229"/>
                  <a:gd name="T95" fmla="*/ 2147483647 h 264"/>
                  <a:gd name="T96" fmla="*/ 2147483647 w 229"/>
                  <a:gd name="T97" fmla="*/ 2147483647 h 264"/>
                  <a:gd name="T98" fmla="*/ 2147483647 w 229"/>
                  <a:gd name="T99" fmla="*/ 2147483647 h 264"/>
                  <a:gd name="T100" fmla="*/ 2147483647 w 229"/>
                  <a:gd name="T101" fmla="*/ 2147483647 h 264"/>
                  <a:gd name="T102" fmla="*/ 2147483647 w 229"/>
                  <a:gd name="T103" fmla="*/ 2147483647 h 264"/>
                  <a:gd name="T104" fmla="*/ 2147483647 w 229"/>
                  <a:gd name="T105" fmla="*/ 2147483647 h 264"/>
                  <a:gd name="T106" fmla="*/ 2147483647 w 229"/>
                  <a:gd name="T107" fmla="*/ 2147483647 h 264"/>
                  <a:gd name="T108" fmla="*/ 2147483647 w 229"/>
                  <a:gd name="T109" fmla="*/ 2147483647 h 264"/>
                  <a:gd name="T110" fmla="*/ 2147483647 w 229"/>
                  <a:gd name="T111" fmla="*/ 2147483647 h 264"/>
                  <a:gd name="T112" fmla="*/ 2147483647 w 229"/>
                  <a:gd name="T113" fmla="*/ 0 h 2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9"/>
                  <a:gd name="T172" fmla="*/ 0 h 264"/>
                  <a:gd name="T173" fmla="*/ 229 w 229"/>
                  <a:gd name="T174" fmla="*/ 264 h 2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9" h="264">
                    <a:moveTo>
                      <a:pt x="229" y="0"/>
                    </a:moveTo>
                    <a:lnTo>
                      <a:pt x="208" y="9"/>
                    </a:lnTo>
                    <a:lnTo>
                      <a:pt x="189" y="0"/>
                    </a:lnTo>
                    <a:lnTo>
                      <a:pt x="179" y="2"/>
                    </a:lnTo>
                    <a:lnTo>
                      <a:pt x="166" y="10"/>
                    </a:lnTo>
                    <a:lnTo>
                      <a:pt x="151" y="25"/>
                    </a:lnTo>
                    <a:lnTo>
                      <a:pt x="151" y="55"/>
                    </a:lnTo>
                    <a:lnTo>
                      <a:pt x="148" y="63"/>
                    </a:lnTo>
                    <a:lnTo>
                      <a:pt x="135" y="53"/>
                    </a:lnTo>
                    <a:lnTo>
                      <a:pt x="108" y="46"/>
                    </a:lnTo>
                    <a:lnTo>
                      <a:pt x="66" y="46"/>
                    </a:lnTo>
                    <a:lnTo>
                      <a:pt x="62" y="54"/>
                    </a:lnTo>
                    <a:lnTo>
                      <a:pt x="62" y="75"/>
                    </a:lnTo>
                    <a:lnTo>
                      <a:pt x="67" y="78"/>
                    </a:lnTo>
                    <a:lnTo>
                      <a:pt x="76" y="64"/>
                    </a:lnTo>
                    <a:lnTo>
                      <a:pt x="91" y="69"/>
                    </a:lnTo>
                    <a:lnTo>
                      <a:pt x="97" y="75"/>
                    </a:lnTo>
                    <a:lnTo>
                      <a:pt x="98" y="88"/>
                    </a:lnTo>
                    <a:lnTo>
                      <a:pt x="88" y="103"/>
                    </a:lnTo>
                    <a:lnTo>
                      <a:pt x="88" y="112"/>
                    </a:lnTo>
                    <a:lnTo>
                      <a:pt x="96" y="135"/>
                    </a:lnTo>
                    <a:lnTo>
                      <a:pt x="89" y="181"/>
                    </a:lnTo>
                    <a:lnTo>
                      <a:pt x="80" y="184"/>
                    </a:lnTo>
                    <a:lnTo>
                      <a:pt x="70" y="175"/>
                    </a:lnTo>
                    <a:lnTo>
                      <a:pt x="57" y="176"/>
                    </a:lnTo>
                    <a:lnTo>
                      <a:pt x="47" y="169"/>
                    </a:lnTo>
                    <a:lnTo>
                      <a:pt x="37" y="179"/>
                    </a:lnTo>
                    <a:lnTo>
                      <a:pt x="18" y="189"/>
                    </a:lnTo>
                    <a:lnTo>
                      <a:pt x="15" y="200"/>
                    </a:lnTo>
                    <a:lnTo>
                      <a:pt x="19" y="214"/>
                    </a:lnTo>
                    <a:lnTo>
                      <a:pt x="17" y="217"/>
                    </a:lnTo>
                    <a:lnTo>
                      <a:pt x="5" y="219"/>
                    </a:lnTo>
                    <a:lnTo>
                      <a:pt x="0" y="231"/>
                    </a:lnTo>
                    <a:lnTo>
                      <a:pt x="7" y="234"/>
                    </a:lnTo>
                    <a:lnTo>
                      <a:pt x="19" y="247"/>
                    </a:lnTo>
                    <a:lnTo>
                      <a:pt x="27" y="264"/>
                    </a:lnTo>
                    <a:lnTo>
                      <a:pt x="40" y="255"/>
                    </a:lnTo>
                    <a:lnTo>
                      <a:pt x="45" y="247"/>
                    </a:lnTo>
                    <a:lnTo>
                      <a:pt x="50" y="244"/>
                    </a:lnTo>
                    <a:lnTo>
                      <a:pt x="55" y="246"/>
                    </a:lnTo>
                    <a:lnTo>
                      <a:pt x="58" y="253"/>
                    </a:lnTo>
                    <a:lnTo>
                      <a:pt x="67" y="257"/>
                    </a:lnTo>
                    <a:lnTo>
                      <a:pt x="73" y="256"/>
                    </a:lnTo>
                    <a:lnTo>
                      <a:pt x="81" y="246"/>
                    </a:lnTo>
                    <a:lnTo>
                      <a:pt x="97" y="243"/>
                    </a:lnTo>
                    <a:lnTo>
                      <a:pt x="98" y="255"/>
                    </a:lnTo>
                    <a:lnTo>
                      <a:pt x="105" y="256"/>
                    </a:lnTo>
                    <a:lnTo>
                      <a:pt x="116" y="253"/>
                    </a:lnTo>
                    <a:lnTo>
                      <a:pt x="145" y="230"/>
                    </a:lnTo>
                    <a:lnTo>
                      <a:pt x="153" y="209"/>
                    </a:lnTo>
                    <a:lnTo>
                      <a:pt x="156" y="186"/>
                    </a:lnTo>
                    <a:lnTo>
                      <a:pt x="159" y="174"/>
                    </a:lnTo>
                    <a:lnTo>
                      <a:pt x="172" y="154"/>
                    </a:lnTo>
                    <a:lnTo>
                      <a:pt x="201" y="132"/>
                    </a:lnTo>
                    <a:lnTo>
                      <a:pt x="210" y="53"/>
                    </a:lnTo>
                    <a:lnTo>
                      <a:pt x="227" y="20"/>
                    </a:lnTo>
                    <a:lnTo>
                      <a:pt x="229" y="0"/>
                    </a:lnTo>
                    <a:close/>
                  </a:path>
                </a:pathLst>
              </a:custGeom>
              <a:solidFill>
                <a:srgbClr val="DDDDDD"/>
              </a:solidFill>
              <a:ln w="12700">
                <a:solidFill>
                  <a:schemeClr val="bg1"/>
                </a:solidFill>
                <a:round/>
                <a:headEnd/>
                <a:tailEnd/>
              </a:ln>
            </p:spPr>
            <p:txBody>
              <a:bodyPr/>
              <a:lstStyle/>
              <a:p>
                <a:endParaRPr lang="en-GB"/>
              </a:p>
            </p:txBody>
          </p:sp>
          <p:sp>
            <p:nvSpPr>
              <p:cNvPr id="35897" name="Freeform 51"/>
              <p:cNvSpPr>
                <a:spLocks noChangeAspect="1"/>
              </p:cNvSpPr>
              <p:nvPr/>
            </p:nvSpPr>
            <p:spPr bwMode="auto">
              <a:xfrm>
                <a:off x="7003468" y="5928257"/>
                <a:ext cx="54496" cy="59783"/>
              </a:xfrm>
              <a:custGeom>
                <a:avLst/>
                <a:gdLst>
                  <a:gd name="T0" fmla="*/ 2147483647 w 51"/>
                  <a:gd name="T1" fmla="*/ 2147483647 h 62"/>
                  <a:gd name="T2" fmla="*/ 2147483647 w 51"/>
                  <a:gd name="T3" fmla="*/ 2147483647 h 62"/>
                  <a:gd name="T4" fmla="*/ 2147483647 w 51"/>
                  <a:gd name="T5" fmla="*/ 2147483647 h 62"/>
                  <a:gd name="T6" fmla="*/ 2147483647 w 51"/>
                  <a:gd name="T7" fmla="*/ 2147483647 h 62"/>
                  <a:gd name="T8" fmla="*/ 0 w 51"/>
                  <a:gd name="T9" fmla="*/ 2147483647 h 62"/>
                  <a:gd name="T10" fmla="*/ 0 w 51"/>
                  <a:gd name="T11" fmla="*/ 2147483647 h 62"/>
                  <a:gd name="T12" fmla="*/ 2147483647 w 51"/>
                  <a:gd name="T13" fmla="*/ 2147483647 h 62"/>
                  <a:gd name="T14" fmla="*/ 2147483647 w 51"/>
                  <a:gd name="T15" fmla="*/ 2147483647 h 62"/>
                  <a:gd name="T16" fmla="*/ 2147483647 w 51"/>
                  <a:gd name="T17" fmla="*/ 2147483647 h 62"/>
                  <a:gd name="T18" fmla="*/ 2147483647 w 51"/>
                  <a:gd name="T19" fmla="*/ 0 h 62"/>
                  <a:gd name="T20" fmla="*/ 2147483647 w 51"/>
                  <a:gd name="T21" fmla="*/ 0 h 62"/>
                  <a:gd name="T22" fmla="*/ 2147483647 w 51"/>
                  <a:gd name="T23" fmla="*/ 0 h 62"/>
                  <a:gd name="T24" fmla="*/ 2147483647 w 51"/>
                  <a:gd name="T25" fmla="*/ 2147483647 h 62"/>
                  <a:gd name="T26" fmla="*/ 2147483647 w 51"/>
                  <a:gd name="T27" fmla="*/ 2147483647 h 62"/>
                  <a:gd name="T28" fmla="*/ 2147483647 w 51"/>
                  <a:gd name="T29" fmla="*/ 2147483647 h 62"/>
                  <a:gd name="T30" fmla="*/ 2147483647 w 51"/>
                  <a:gd name="T31" fmla="*/ 2147483647 h 62"/>
                  <a:gd name="T32" fmla="*/ 2147483647 w 51"/>
                  <a:gd name="T33" fmla="*/ 2147483647 h 62"/>
                  <a:gd name="T34" fmla="*/ 2147483647 w 51"/>
                  <a:gd name="T35" fmla="*/ 214748364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1"/>
                  <a:gd name="T55" fmla="*/ 0 h 62"/>
                  <a:gd name="T56" fmla="*/ 51 w 51"/>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1" h="62">
                    <a:moveTo>
                      <a:pt x="12" y="62"/>
                    </a:moveTo>
                    <a:lnTo>
                      <a:pt x="5" y="46"/>
                    </a:lnTo>
                    <a:lnTo>
                      <a:pt x="5" y="31"/>
                    </a:lnTo>
                    <a:lnTo>
                      <a:pt x="4" y="18"/>
                    </a:lnTo>
                    <a:lnTo>
                      <a:pt x="0" y="11"/>
                    </a:lnTo>
                    <a:lnTo>
                      <a:pt x="3" y="4"/>
                    </a:lnTo>
                    <a:lnTo>
                      <a:pt x="6" y="5"/>
                    </a:lnTo>
                    <a:lnTo>
                      <a:pt x="12" y="13"/>
                    </a:lnTo>
                    <a:lnTo>
                      <a:pt x="22" y="11"/>
                    </a:lnTo>
                    <a:lnTo>
                      <a:pt x="26" y="1"/>
                    </a:lnTo>
                    <a:lnTo>
                      <a:pt x="41" y="0"/>
                    </a:lnTo>
                    <a:lnTo>
                      <a:pt x="45" y="2"/>
                    </a:lnTo>
                    <a:lnTo>
                      <a:pt x="42" y="12"/>
                    </a:lnTo>
                    <a:lnTo>
                      <a:pt x="49" y="18"/>
                    </a:lnTo>
                    <a:lnTo>
                      <a:pt x="51" y="25"/>
                    </a:lnTo>
                    <a:lnTo>
                      <a:pt x="31" y="58"/>
                    </a:lnTo>
                    <a:lnTo>
                      <a:pt x="15" y="62"/>
                    </a:lnTo>
                    <a:lnTo>
                      <a:pt x="12" y="62"/>
                    </a:lnTo>
                    <a:close/>
                  </a:path>
                </a:pathLst>
              </a:custGeom>
              <a:solidFill>
                <a:srgbClr val="DDDDDD"/>
              </a:solidFill>
              <a:ln w="12700">
                <a:solidFill>
                  <a:schemeClr val="bg1"/>
                </a:solidFill>
                <a:round/>
                <a:headEnd/>
                <a:tailEnd/>
              </a:ln>
            </p:spPr>
            <p:txBody>
              <a:bodyPr/>
              <a:lstStyle/>
              <a:p>
                <a:endParaRPr lang="en-GB"/>
              </a:p>
            </p:txBody>
          </p:sp>
          <p:sp>
            <p:nvSpPr>
              <p:cNvPr id="35898" name="Freeform 52"/>
              <p:cNvSpPr>
                <a:spLocks noChangeAspect="1"/>
              </p:cNvSpPr>
              <p:nvPr/>
            </p:nvSpPr>
            <p:spPr bwMode="auto">
              <a:xfrm>
                <a:off x="6482486" y="5992469"/>
                <a:ext cx="30518" cy="42070"/>
              </a:xfrm>
              <a:custGeom>
                <a:avLst/>
                <a:gdLst>
                  <a:gd name="T0" fmla="*/ 2147483647 w 31"/>
                  <a:gd name="T1" fmla="*/ 2147483647 h 43"/>
                  <a:gd name="T2" fmla="*/ 2147483647 w 31"/>
                  <a:gd name="T3" fmla="*/ 2147483647 h 43"/>
                  <a:gd name="T4" fmla="*/ 0 w 31"/>
                  <a:gd name="T5" fmla="*/ 2147483647 h 43"/>
                  <a:gd name="T6" fmla="*/ 0 w 31"/>
                  <a:gd name="T7" fmla="*/ 2147483647 h 43"/>
                  <a:gd name="T8" fmla="*/ 2147483647 w 31"/>
                  <a:gd name="T9" fmla="*/ 2147483647 h 43"/>
                  <a:gd name="T10" fmla="*/ 2147483647 w 31"/>
                  <a:gd name="T11" fmla="*/ 0 h 43"/>
                  <a:gd name="T12" fmla="*/ 2147483647 w 31"/>
                  <a:gd name="T13" fmla="*/ 0 h 43"/>
                  <a:gd name="T14" fmla="*/ 2147483647 w 31"/>
                  <a:gd name="T15" fmla="*/ 0 h 43"/>
                  <a:gd name="T16" fmla="*/ 2147483647 w 31"/>
                  <a:gd name="T17" fmla="*/ 2147483647 h 43"/>
                  <a:gd name="T18" fmla="*/ 2147483647 w 31"/>
                  <a:gd name="T19" fmla="*/ 2147483647 h 43"/>
                  <a:gd name="T20" fmla="*/ 2147483647 w 31"/>
                  <a:gd name="T21" fmla="*/ 2147483647 h 43"/>
                  <a:gd name="T22" fmla="*/ 2147483647 w 31"/>
                  <a:gd name="T23" fmla="*/ 2147483647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43"/>
                  <a:gd name="T38" fmla="*/ 31 w 3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43">
                    <a:moveTo>
                      <a:pt x="10" y="43"/>
                    </a:moveTo>
                    <a:lnTo>
                      <a:pt x="5" y="40"/>
                    </a:lnTo>
                    <a:lnTo>
                      <a:pt x="3" y="23"/>
                    </a:lnTo>
                    <a:lnTo>
                      <a:pt x="0" y="20"/>
                    </a:lnTo>
                    <a:lnTo>
                      <a:pt x="13" y="11"/>
                    </a:lnTo>
                    <a:lnTo>
                      <a:pt x="18" y="3"/>
                    </a:lnTo>
                    <a:lnTo>
                      <a:pt x="23" y="0"/>
                    </a:lnTo>
                    <a:lnTo>
                      <a:pt x="28" y="2"/>
                    </a:lnTo>
                    <a:lnTo>
                      <a:pt x="31" y="9"/>
                    </a:lnTo>
                    <a:lnTo>
                      <a:pt x="19" y="18"/>
                    </a:lnTo>
                    <a:lnTo>
                      <a:pt x="15" y="41"/>
                    </a:lnTo>
                    <a:lnTo>
                      <a:pt x="10" y="43"/>
                    </a:lnTo>
                    <a:close/>
                  </a:path>
                </a:pathLst>
              </a:custGeom>
              <a:solidFill>
                <a:srgbClr val="DDDDDD"/>
              </a:solidFill>
              <a:ln w="12700">
                <a:solidFill>
                  <a:schemeClr val="bg1"/>
                </a:solidFill>
                <a:round/>
                <a:headEnd/>
                <a:tailEnd/>
              </a:ln>
            </p:spPr>
            <p:txBody>
              <a:bodyPr/>
              <a:lstStyle/>
              <a:p>
                <a:endParaRPr lang="en-GB"/>
              </a:p>
            </p:txBody>
          </p:sp>
          <p:sp>
            <p:nvSpPr>
              <p:cNvPr id="35899" name="Freeform 53"/>
              <p:cNvSpPr>
                <a:spLocks noChangeAspect="1"/>
              </p:cNvSpPr>
              <p:nvPr/>
            </p:nvSpPr>
            <p:spPr bwMode="auto">
              <a:xfrm>
                <a:off x="6401832" y="5788763"/>
                <a:ext cx="56676" cy="37641"/>
              </a:xfrm>
              <a:custGeom>
                <a:avLst/>
                <a:gdLst>
                  <a:gd name="T0" fmla="*/ 2147483647 w 59"/>
                  <a:gd name="T1" fmla="*/ 0 h 37"/>
                  <a:gd name="T2" fmla="*/ 2147483647 w 59"/>
                  <a:gd name="T3" fmla="*/ 0 h 37"/>
                  <a:gd name="T4" fmla="*/ 2147483647 w 59"/>
                  <a:gd name="T5" fmla="*/ 2147483647 h 37"/>
                  <a:gd name="T6" fmla="*/ 0 w 59"/>
                  <a:gd name="T7" fmla="*/ 2147483647 h 37"/>
                  <a:gd name="T8" fmla="*/ 2147483647 w 59"/>
                  <a:gd name="T9" fmla="*/ 2147483647 h 37"/>
                  <a:gd name="T10" fmla="*/ 2147483647 w 59"/>
                  <a:gd name="T11" fmla="*/ 2147483647 h 37"/>
                  <a:gd name="T12" fmla="*/ 2147483647 w 59"/>
                  <a:gd name="T13" fmla="*/ 2147483647 h 37"/>
                  <a:gd name="T14" fmla="*/ 2147483647 w 59"/>
                  <a:gd name="T15" fmla="*/ 2147483647 h 37"/>
                  <a:gd name="T16" fmla="*/ 2147483647 w 59"/>
                  <a:gd name="T17" fmla="*/ 2147483647 h 37"/>
                  <a:gd name="T18" fmla="*/ 2147483647 w 5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37"/>
                  <a:gd name="T32" fmla="*/ 59 w 59"/>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37">
                    <a:moveTo>
                      <a:pt x="59" y="0"/>
                    </a:moveTo>
                    <a:lnTo>
                      <a:pt x="11" y="1"/>
                    </a:lnTo>
                    <a:lnTo>
                      <a:pt x="7" y="20"/>
                    </a:lnTo>
                    <a:lnTo>
                      <a:pt x="0" y="30"/>
                    </a:lnTo>
                    <a:lnTo>
                      <a:pt x="8" y="35"/>
                    </a:lnTo>
                    <a:lnTo>
                      <a:pt x="7" y="37"/>
                    </a:lnTo>
                    <a:lnTo>
                      <a:pt x="20" y="34"/>
                    </a:lnTo>
                    <a:lnTo>
                      <a:pt x="59" y="34"/>
                    </a:lnTo>
                    <a:lnTo>
                      <a:pt x="55" y="8"/>
                    </a:lnTo>
                    <a:lnTo>
                      <a:pt x="59" y="0"/>
                    </a:lnTo>
                    <a:close/>
                  </a:path>
                </a:pathLst>
              </a:custGeom>
              <a:solidFill>
                <a:srgbClr val="DDDDDD"/>
              </a:solidFill>
              <a:ln w="12700">
                <a:solidFill>
                  <a:schemeClr val="bg1"/>
                </a:solidFill>
                <a:round/>
                <a:headEnd/>
                <a:tailEnd/>
              </a:ln>
            </p:spPr>
            <p:txBody>
              <a:bodyPr/>
              <a:lstStyle/>
              <a:p>
                <a:endParaRPr lang="en-GB"/>
              </a:p>
            </p:txBody>
          </p:sp>
          <p:sp>
            <p:nvSpPr>
              <p:cNvPr id="35900" name="Freeform 54"/>
              <p:cNvSpPr>
                <a:spLocks noChangeAspect="1"/>
              </p:cNvSpPr>
              <p:nvPr/>
            </p:nvSpPr>
            <p:spPr bwMode="auto">
              <a:xfrm>
                <a:off x="5861231" y="5527488"/>
                <a:ext cx="185287" cy="197064"/>
              </a:xfrm>
              <a:custGeom>
                <a:avLst/>
                <a:gdLst>
                  <a:gd name="T0" fmla="*/ 2147483647 w 186"/>
                  <a:gd name="T1" fmla="*/ 2147483647 h 194"/>
                  <a:gd name="T2" fmla="*/ 2147483647 w 186"/>
                  <a:gd name="T3" fmla="*/ 2147483647 h 194"/>
                  <a:gd name="T4" fmla="*/ 2147483647 w 186"/>
                  <a:gd name="T5" fmla="*/ 2147483647 h 194"/>
                  <a:gd name="T6" fmla="*/ 2147483647 w 186"/>
                  <a:gd name="T7" fmla="*/ 2147483647 h 194"/>
                  <a:gd name="T8" fmla="*/ 2147483647 w 186"/>
                  <a:gd name="T9" fmla="*/ 2147483647 h 194"/>
                  <a:gd name="T10" fmla="*/ 2147483647 w 186"/>
                  <a:gd name="T11" fmla="*/ 2147483647 h 194"/>
                  <a:gd name="T12" fmla="*/ 2147483647 w 186"/>
                  <a:gd name="T13" fmla="*/ 2147483647 h 194"/>
                  <a:gd name="T14" fmla="*/ 0 w 186"/>
                  <a:gd name="T15" fmla="*/ 2147483647 h 194"/>
                  <a:gd name="T16" fmla="*/ 2147483647 w 186"/>
                  <a:gd name="T17" fmla="*/ 2147483647 h 194"/>
                  <a:gd name="T18" fmla="*/ 0 w 186"/>
                  <a:gd name="T19" fmla="*/ 2147483647 h 194"/>
                  <a:gd name="T20" fmla="*/ 2147483647 w 186"/>
                  <a:gd name="T21" fmla="*/ 2147483647 h 194"/>
                  <a:gd name="T22" fmla="*/ 2147483647 w 186"/>
                  <a:gd name="T23" fmla="*/ 2147483647 h 194"/>
                  <a:gd name="T24" fmla="*/ 2147483647 w 186"/>
                  <a:gd name="T25" fmla="*/ 2147483647 h 194"/>
                  <a:gd name="T26" fmla="*/ 2147483647 w 186"/>
                  <a:gd name="T27" fmla="*/ 2147483647 h 194"/>
                  <a:gd name="T28" fmla="*/ 2147483647 w 186"/>
                  <a:gd name="T29" fmla="*/ 2147483647 h 194"/>
                  <a:gd name="T30" fmla="*/ 2147483647 w 186"/>
                  <a:gd name="T31" fmla="*/ 2147483647 h 194"/>
                  <a:gd name="T32" fmla="*/ 2147483647 w 186"/>
                  <a:gd name="T33" fmla="*/ 2147483647 h 194"/>
                  <a:gd name="T34" fmla="*/ 2147483647 w 186"/>
                  <a:gd name="T35" fmla="*/ 2147483647 h 194"/>
                  <a:gd name="T36" fmla="*/ 2147483647 w 186"/>
                  <a:gd name="T37" fmla="*/ 2147483647 h 194"/>
                  <a:gd name="T38" fmla="*/ 2147483647 w 186"/>
                  <a:gd name="T39" fmla="*/ 2147483647 h 194"/>
                  <a:gd name="T40" fmla="*/ 2147483647 w 186"/>
                  <a:gd name="T41" fmla="*/ 2147483647 h 194"/>
                  <a:gd name="T42" fmla="*/ 2147483647 w 186"/>
                  <a:gd name="T43" fmla="*/ 2147483647 h 194"/>
                  <a:gd name="T44" fmla="*/ 2147483647 w 186"/>
                  <a:gd name="T45" fmla="*/ 2147483647 h 194"/>
                  <a:gd name="T46" fmla="*/ 2147483647 w 186"/>
                  <a:gd name="T47" fmla="*/ 2147483647 h 194"/>
                  <a:gd name="T48" fmla="*/ 2147483647 w 186"/>
                  <a:gd name="T49" fmla="*/ 2147483647 h 194"/>
                  <a:gd name="T50" fmla="*/ 2147483647 w 186"/>
                  <a:gd name="T51" fmla="*/ 2147483647 h 194"/>
                  <a:gd name="T52" fmla="*/ 2147483647 w 186"/>
                  <a:gd name="T53" fmla="*/ 2147483647 h 194"/>
                  <a:gd name="T54" fmla="*/ 2147483647 w 186"/>
                  <a:gd name="T55" fmla="*/ 2147483647 h 194"/>
                  <a:gd name="T56" fmla="*/ 2147483647 w 186"/>
                  <a:gd name="T57" fmla="*/ 2147483647 h 194"/>
                  <a:gd name="T58" fmla="*/ 2147483647 w 186"/>
                  <a:gd name="T59" fmla="*/ 0 h 194"/>
                  <a:gd name="T60" fmla="*/ 2147483647 w 186"/>
                  <a:gd name="T61" fmla="*/ 2147483647 h 194"/>
                  <a:gd name="T62" fmla="*/ 2147483647 w 186"/>
                  <a:gd name="T63" fmla="*/ 2147483647 h 194"/>
                  <a:gd name="T64" fmla="*/ 2147483647 w 186"/>
                  <a:gd name="T65" fmla="*/ 2147483647 h 194"/>
                  <a:gd name="T66" fmla="*/ 2147483647 w 186"/>
                  <a:gd name="T67" fmla="*/ 2147483647 h 194"/>
                  <a:gd name="T68" fmla="*/ 2147483647 w 186"/>
                  <a:gd name="T69" fmla="*/ 2147483647 h 1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6"/>
                  <a:gd name="T106" fmla="*/ 0 h 194"/>
                  <a:gd name="T107" fmla="*/ 186 w 186"/>
                  <a:gd name="T108" fmla="*/ 194 h 1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6" h="194">
                    <a:moveTo>
                      <a:pt x="18" y="16"/>
                    </a:moveTo>
                    <a:lnTo>
                      <a:pt x="13" y="24"/>
                    </a:lnTo>
                    <a:lnTo>
                      <a:pt x="13" y="38"/>
                    </a:lnTo>
                    <a:lnTo>
                      <a:pt x="22" y="41"/>
                    </a:lnTo>
                    <a:lnTo>
                      <a:pt x="20" y="48"/>
                    </a:lnTo>
                    <a:lnTo>
                      <a:pt x="25" y="52"/>
                    </a:lnTo>
                    <a:lnTo>
                      <a:pt x="19" y="60"/>
                    </a:lnTo>
                    <a:lnTo>
                      <a:pt x="24" y="61"/>
                    </a:lnTo>
                    <a:lnTo>
                      <a:pt x="26" y="73"/>
                    </a:lnTo>
                    <a:lnTo>
                      <a:pt x="19" y="68"/>
                    </a:lnTo>
                    <a:lnTo>
                      <a:pt x="9" y="70"/>
                    </a:lnTo>
                    <a:lnTo>
                      <a:pt x="9" y="76"/>
                    </a:lnTo>
                    <a:lnTo>
                      <a:pt x="16" y="77"/>
                    </a:lnTo>
                    <a:lnTo>
                      <a:pt x="18" y="82"/>
                    </a:lnTo>
                    <a:lnTo>
                      <a:pt x="13" y="96"/>
                    </a:lnTo>
                    <a:lnTo>
                      <a:pt x="3" y="97"/>
                    </a:lnTo>
                    <a:lnTo>
                      <a:pt x="4" y="105"/>
                    </a:lnTo>
                    <a:lnTo>
                      <a:pt x="9" y="111"/>
                    </a:lnTo>
                    <a:lnTo>
                      <a:pt x="7" y="120"/>
                    </a:lnTo>
                    <a:lnTo>
                      <a:pt x="0" y="128"/>
                    </a:lnTo>
                    <a:lnTo>
                      <a:pt x="18" y="134"/>
                    </a:lnTo>
                    <a:lnTo>
                      <a:pt x="25" y="146"/>
                    </a:lnTo>
                    <a:lnTo>
                      <a:pt x="34" y="148"/>
                    </a:lnTo>
                    <a:lnTo>
                      <a:pt x="36" y="164"/>
                    </a:lnTo>
                    <a:lnTo>
                      <a:pt x="32" y="172"/>
                    </a:lnTo>
                    <a:lnTo>
                      <a:pt x="32" y="192"/>
                    </a:lnTo>
                    <a:lnTo>
                      <a:pt x="40" y="194"/>
                    </a:lnTo>
                    <a:lnTo>
                      <a:pt x="75" y="178"/>
                    </a:lnTo>
                    <a:lnTo>
                      <a:pt x="115" y="171"/>
                    </a:lnTo>
                    <a:lnTo>
                      <a:pt x="143" y="168"/>
                    </a:lnTo>
                    <a:lnTo>
                      <a:pt x="166" y="173"/>
                    </a:lnTo>
                    <a:lnTo>
                      <a:pt x="169" y="168"/>
                    </a:lnTo>
                    <a:lnTo>
                      <a:pt x="178" y="169"/>
                    </a:lnTo>
                    <a:lnTo>
                      <a:pt x="177" y="155"/>
                    </a:lnTo>
                    <a:lnTo>
                      <a:pt x="169" y="151"/>
                    </a:lnTo>
                    <a:lnTo>
                      <a:pt x="163" y="126"/>
                    </a:lnTo>
                    <a:lnTo>
                      <a:pt x="164" y="116"/>
                    </a:lnTo>
                    <a:lnTo>
                      <a:pt x="171" y="106"/>
                    </a:lnTo>
                    <a:lnTo>
                      <a:pt x="177" y="83"/>
                    </a:lnTo>
                    <a:lnTo>
                      <a:pt x="186" y="75"/>
                    </a:lnTo>
                    <a:lnTo>
                      <a:pt x="180" y="52"/>
                    </a:lnTo>
                    <a:lnTo>
                      <a:pt x="177" y="50"/>
                    </a:lnTo>
                    <a:lnTo>
                      <a:pt x="179" y="45"/>
                    </a:lnTo>
                    <a:lnTo>
                      <a:pt x="179" y="37"/>
                    </a:lnTo>
                    <a:lnTo>
                      <a:pt x="173" y="37"/>
                    </a:lnTo>
                    <a:lnTo>
                      <a:pt x="164" y="23"/>
                    </a:lnTo>
                    <a:lnTo>
                      <a:pt x="160" y="25"/>
                    </a:lnTo>
                    <a:lnTo>
                      <a:pt x="149" y="23"/>
                    </a:lnTo>
                    <a:lnTo>
                      <a:pt x="130" y="28"/>
                    </a:lnTo>
                    <a:lnTo>
                      <a:pt x="127" y="33"/>
                    </a:lnTo>
                    <a:lnTo>
                      <a:pt x="121" y="30"/>
                    </a:lnTo>
                    <a:lnTo>
                      <a:pt x="118" y="31"/>
                    </a:lnTo>
                    <a:lnTo>
                      <a:pt x="109" y="25"/>
                    </a:lnTo>
                    <a:lnTo>
                      <a:pt x="101" y="12"/>
                    </a:lnTo>
                    <a:lnTo>
                      <a:pt x="96" y="13"/>
                    </a:lnTo>
                    <a:lnTo>
                      <a:pt x="90" y="8"/>
                    </a:lnTo>
                    <a:lnTo>
                      <a:pt x="85" y="8"/>
                    </a:lnTo>
                    <a:lnTo>
                      <a:pt x="77" y="14"/>
                    </a:lnTo>
                    <a:lnTo>
                      <a:pt x="73" y="14"/>
                    </a:lnTo>
                    <a:lnTo>
                      <a:pt x="70" y="0"/>
                    </a:lnTo>
                    <a:lnTo>
                      <a:pt x="66" y="1"/>
                    </a:lnTo>
                    <a:lnTo>
                      <a:pt x="64" y="4"/>
                    </a:lnTo>
                    <a:lnTo>
                      <a:pt x="58" y="2"/>
                    </a:lnTo>
                    <a:lnTo>
                      <a:pt x="57" y="11"/>
                    </a:lnTo>
                    <a:lnTo>
                      <a:pt x="47" y="13"/>
                    </a:lnTo>
                    <a:lnTo>
                      <a:pt x="46" y="17"/>
                    </a:lnTo>
                    <a:lnTo>
                      <a:pt x="39" y="13"/>
                    </a:lnTo>
                    <a:lnTo>
                      <a:pt x="36" y="14"/>
                    </a:lnTo>
                    <a:lnTo>
                      <a:pt x="32" y="7"/>
                    </a:lnTo>
                    <a:lnTo>
                      <a:pt x="18" y="16"/>
                    </a:lnTo>
                    <a:close/>
                  </a:path>
                </a:pathLst>
              </a:custGeom>
              <a:solidFill>
                <a:srgbClr val="DDDDDD"/>
              </a:solidFill>
              <a:ln w="12700">
                <a:solidFill>
                  <a:schemeClr val="bg1"/>
                </a:solidFill>
                <a:round/>
                <a:headEnd/>
                <a:tailEnd/>
              </a:ln>
            </p:spPr>
            <p:txBody>
              <a:bodyPr/>
              <a:lstStyle/>
              <a:p>
                <a:endParaRPr lang="en-GB"/>
              </a:p>
            </p:txBody>
          </p:sp>
          <p:sp>
            <p:nvSpPr>
              <p:cNvPr id="35901" name="Freeform 55"/>
              <p:cNvSpPr>
                <a:spLocks noChangeAspect="1"/>
              </p:cNvSpPr>
              <p:nvPr/>
            </p:nvSpPr>
            <p:spPr bwMode="auto">
              <a:xfrm>
                <a:off x="6142431" y="5476561"/>
                <a:ext cx="89374" cy="192635"/>
              </a:xfrm>
              <a:custGeom>
                <a:avLst/>
                <a:gdLst>
                  <a:gd name="T0" fmla="*/ 2147483647 w 91"/>
                  <a:gd name="T1" fmla="*/ 2147483647 h 187"/>
                  <a:gd name="T2" fmla="*/ 2147483647 w 91"/>
                  <a:gd name="T3" fmla="*/ 2147483647 h 187"/>
                  <a:gd name="T4" fmla="*/ 2147483647 w 91"/>
                  <a:gd name="T5" fmla="*/ 2147483647 h 187"/>
                  <a:gd name="T6" fmla="*/ 2147483647 w 91"/>
                  <a:gd name="T7" fmla="*/ 2147483647 h 187"/>
                  <a:gd name="T8" fmla="*/ 2147483647 w 91"/>
                  <a:gd name="T9" fmla="*/ 2147483647 h 187"/>
                  <a:gd name="T10" fmla="*/ 2147483647 w 91"/>
                  <a:gd name="T11" fmla="*/ 2147483647 h 187"/>
                  <a:gd name="T12" fmla="*/ 2147483647 w 91"/>
                  <a:gd name="T13" fmla="*/ 2147483647 h 187"/>
                  <a:gd name="T14" fmla="*/ 0 w 91"/>
                  <a:gd name="T15" fmla="*/ 2147483647 h 187"/>
                  <a:gd name="T16" fmla="*/ 2147483647 w 91"/>
                  <a:gd name="T17" fmla="*/ 2147483647 h 187"/>
                  <a:gd name="T18" fmla="*/ 2147483647 w 91"/>
                  <a:gd name="T19" fmla="*/ 2147483647 h 187"/>
                  <a:gd name="T20" fmla="*/ 2147483647 w 91"/>
                  <a:gd name="T21" fmla="*/ 2147483647 h 187"/>
                  <a:gd name="T22" fmla="*/ 2147483647 w 91"/>
                  <a:gd name="T23" fmla="*/ 2147483647 h 187"/>
                  <a:gd name="T24" fmla="*/ 2147483647 w 91"/>
                  <a:gd name="T25" fmla="*/ 2147483647 h 187"/>
                  <a:gd name="T26" fmla="*/ 2147483647 w 91"/>
                  <a:gd name="T27" fmla="*/ 0 h 187"/>
                  <a:gd name="T28" fmla="*/ 2147483647 w 91"/>
                  <a:gd name="T29" fmla="*/ 0 h 187"/>
                  <a:gd name="T30" fmla="*/ 2147483647 w 91"/>
                  <a:gd name="T31" fmla="*/ 2147483647 h 187"/>
                  <a:gd name="T32" fmla="*/ 2147483647 w 91"/>
                  <a:gd name="T33" fmla="*/ 2147483647 h 187"/>
                  <a:gd name="T34" fmla="*/ 2147483647 w 91"/>
                  <a:gd name="T35" fmla="*/ 2147483647 h 187"/>
                  <a:gd name="T36" fmla="*/ 2147483647 w 91"/>
                  <a:gd name="T37" fmla="*/ 2147483647 h 187"/>
                  <a:gd name="T38" fmla="*/ 2147483647 w 91"/>
                  <a:gd name="T39" fmla="*/ 2147483647 h 187"/>
                  <a:gd name="T40" fmla="*/ 2147483647 w 91"/>
                  <a:gd name="T41" fmla="*/ 2147483647 h 187"/>
                  <a:gd name="T42" fmla="*/ 2147483647 w 91"/>
                  <a:gd name="T43" fmla="*/ 2147483647 h 187"/>
                  <a:gd name="T44" fmla="*/ 2147483647 w 91"/>
                  <a:gd name="T45" fmla="*/ 2147483647 h 187"/>
                  <a:gd name="T46" fmla="*/ 2147483647 w 91"/>
                  <a:gd name="T47" fmla="*/ 2147483647 h 187"/>
                  <a:gd name="T48" fmla="*/ 2147483647 w 91"/>
                  <a:gd name="T49" fmla="*/ 2147483647 h 187"/>
                  <a:gd name="T50" fmla="*/ 2147483647 w 91"/>
                  <a:gd name="T51" fmla="*/ 2147483647 h 187"/>
                  <a:gd name="T52" fmla="*/ 2147483647 w 91"/>
                  <a:gd name="T53" fmla="*/ 2147483647 h 187"/>
                  <a:gd name="T54" fmla="*/ 2147483647 w 91"/>
                  <a:gd name="T55" fmla="*/ 2147483647 h 1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187"/>
                  <a:gd name="T86" fmla="*/ 91 w 91"/>
                  <a:gd name="T87" fmla="*/ 187 h 1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187">
                    <a:moveTo>
                      <a:pt x="37" y="187"/>
                    </a:moveTo>
                    <a:lnTo>
                      <a:pt x="34" y="186"/>
                    </a:lnTo>
                    <a:lnTo>
                      <a:pt x="30" y="174"/>
                    </a:lnTo>
                    <a:lnTo>
                      <a:pt x="32" y="156"/>
                    </a:lnTo>
                    <a:lnTo>
                      <a:pt x="30" y="112"/>
                    </a:lnTo>
                    <a:lnTo>
                      <a:pt x="18" y="76"/>
                    </a:lnTo>
                    <a:lnTo>
                      <a:pt x="11" y="67"/>
                    </a:lnTo>
                    <a:lnTo>
                      <a:pt x="0" y="62"/>
                    </a:lnTo>
                    <a:lnTo>
                      <a:pt x="5" y="42"/>
                    </a:lnTo>
                    <a:lnTo>
                      <a:pt x="20" y="26"/>
                    </a:lnTo>
                    <a:lnTo>
                      <a:pt x="39" y="27"/>
                    </a:lnTo>
                    <a:lnTo>
                      <a:pt x="49" y="13"/>
                    </a:lnTo>
                    <a:lnTo>
                      <a:pt x="53" y="11"/>
                    </a:lnTo>
                    <a:lnTo>
                      <a:pt x="49" y="3"/>
                    </a:lnTo>
                    <a:lnTo>
                      <a:pt x="62" y="0"/>
                    </a:lnTo>
                    <a:lnTo>
                      <a:pt x="86" y="20"/>
                    </a:lnTo>
                    <a:lnTo>
                      <a:pt x="82" y="30"/>
                    </a:lnTo>
                    <a:lnTo>
                      <a:pt x="89" y="40"/>
                    </a:lnTo>
                    <a:lnTo>
                      <a:pt x="91" y="58"/>
                    </a:lnTo>
                    <a:lnTo>
                      <a:pt x="85" y="63"/>
                    </a:lnTo>
                    <a:lnTo>
                      <a:pt x="88" y="70"/>
                    </a:lnTo>
                    <a:lnTo>
                      <a:pt x="86" y="75"/>
                    </a:lnTo>
                    <a:lnTo>
                      <a:pt x="73" y="86"/>
                    </a:lnTo>
                    <a:lnTo>
                      <a:pt x="71" y="101"/>
                    </a:lnTo>
                    <a:lnTo>
                      <a:pt x="62" y="118"/>
                    </a:lnTo>
                    <a:lnTo>
                      <a:pt x="59" y="162"/>
                    </a:lnTo>
                    <a:lnTo>
                      <a:pt x="62" y="185"/>
                    </a:lnTo>
                    <a:lnTo>
                      <a:pt x="37" y="187"/>
                    </a:lnTo>
                    <a:close/>
                  </a:path>
                </a:pathLst>
              </a:custGeom>
              <a:solidFill>
                <a:srgbClr val="DDDDDD"/>
              </a:solidFill>
              <a:ln w="12700">
                <a:solidFill>
                  <a:schemeClr val="bg1"/>
                </a:solidFill>
                <a:round/>
                <a:headEnd/>
                <a:tailEnd/>
              </a:ln>
            </p:spPr>
            <p:txBody>
              <a:bodyPr/>
              <a:lstStyle/>
              <a:p>
                <a:endParaRPr lang="en-GB"/>
              </a:p>
            </p:txBody>
          </p:sp>
          <p:sp>
            <p:nvSpPr>
              <p:cNvPr id="35902" name="Freeform 56"/>
              <p:cNvSpPr>
                <a:spLocks noChangeAspect="1"/>
              </p:cNvSpPr>
              <p:nvPr/>
            </p:nvSpPr>
            <p:spPr bwMode="auto">
              <a:xfrm>
                <a:off x="5769678" y="5596128"/>
                <a:ext cx="126431" cy="126209"/>
              </a:xfrm>
              <a:custGeom>
                <a:avLst/>
                <a:gdLst>
                  <a:gd name="T0" fmla="*/ 0 w 123"/>
                  <a:gd name="T1" fmla="*/ 2147483647 h 126"/>
                  <a:gd name="T2" fmla="*/ 2147483647 w 123"/>
                  <a:gd name="T3" fmla="*/ 2147483647 h 126"/>
                  <a:gd name="T4" fmla="*/ 2147483647 w 123"/>
                  <a:gd name="T5" fmla="*/ 2147483647 h 126"/>
                  <a:gd name="T6" fmla="*/ 2147483647 w 123"/>
                  <a:gd name="T7" fmla="*/ 2147483647 h 126"/>
                  <a:gd name="T8" fmla="*/ 2147483647 w 123"/>
                  <a:gd name="T9" fmla="*/ 2147483647 h 126"/>
                  <a:gd name="T10" fmla="*/ 2147483647 w 123"/>
                  <a:gd name="T11" fmla="*/ 2147483647 h 126"/>
                  <a:gd name="T12" fmla="*/ 2147483647 w 123"/>
                  <a:gd name="T13" fmla="*/ 0 h 126"/>
                  <a:gd name="T14" fmla="*/ 2147483647 w 123"/>
                  <a:gd name="T15" fmla="*/ 2147483647 h 126"/>
                  <a:gd name="T16" fmla="*/ 2147483647 w 123"/>
                  <a:gd name="T17" fmla="*/ 0 h 126"/>
                  <a:gd name="T18" fmla="*/ 2147483647 w 123"/>
                  <a:gd name="T19" fmla="*/ 2147483647 h 126"/>
                  <a:gd name="T20" fmla="*/ 2147483647 w 123"/>
                  <a:gd name="T21" fmla="*/ 2147483647 h 126"/>
                  <a:gd name="T22" fmla="*/ 2147483647 w 123"/>
                  <a:gd name="T23" fmla="*/ 2147483647 h 126"/>
                  <a:gd name="T24" fmla="*/ 2147483647 w 123"/>
                  <a:gd name="T25" fmla="*/ 2147483647 h 126"/>
                  <a:gd name="T26" fmla="*/ 2147483647 w 123"/>
                  <a:gd name="T27" fmla="*/ 2147483647 h 126"/>
                  <a:gd name="T28" fmla="*/ 2147483647 w 123"/>
                  <a:gd name="T29" fmla="*/ 2147483647 h 126"/>
                  <a:gd name="T30" fmla="*/ 2147483647 w 123"/>
                  <a:gd name="T31" fmla="*/ 2147483647 h 126"/>
                  <a:gd name="T32" fmla="*/ 2147483647 w 123"/>
                  <a:gd name="T33" fmla="*/ 2147483647 h 126"/>
                  <a:gd name="T34" fmla="*/ 2147483647 w 123"/>
                  <a:gd name="T35" fmla="*/ 2147483647 h 126"/>
                  <a:gd name="T36" fmla="*/ 2147483647 w 123"/>
                  <a:gd name="T37" fmla="*/ 2147483647 h 126"/>
                  <a:gd name="T38" fmla="*/ 2147483647 w 123"/>
                  <a:gd name="T39" fmla="*/ 2147483647 h 126"/>
                  <a:gd name="T40" fmla="*/ 2147483647 w 123"/>
                  <a:gd name="T41" fmla="*/ 2147483647 h 126"/>
                  <a:gd name="T42" fmla="*/ 2147483647 w 123"/>
                  <a:gd name="T43" fmla="*/ 2147483647 h 126"/>
                  <a:gd name="T44" fmla="*/ 2147483647 w 123"/>
                  <a:gd name="T45" fmla="*/ 2147483647 h 126"/>
                  <a:gd name="T46" fmla="*/ 2147483647 w 123"/>
                  <a:gd name="T47" fmla="*/ 2147483647 h 126"/>
                  <a:gd name="T48" fmla="*/ 2147483647 w 123"/>
                  <a:gd name="T49" fmla="*/ 2147483647 h 126"/>
                  <a:gd name="T50" fmla="*/ 2147483647 w 123"/>
                  <a:gd name="T51" fmla="*/ 2147483647 h 126"/>
                  <a:gd name="T52" fmla="*/ 2147483647 w 123"/>
                  <a:gd name="T53" fmla="*/ 2147483647 h 126"/>
                  <a:gd name="T54" fmla="*/ 2147483647 w 123"/>
                  <a:gd name="T55" fmla="*/ 2147483647 h 126"/>
                  <a:gd name="T56" fmla="*/ 2147483647 w 123"/>
                  <a:gd name="T57" fmla="*/ 2147483647 h 126"/>
                  <a:gd name="T58" fmla="*/ 2147483647 w 123"/>
                  <a:gd name="T59" fmla="*/ 2147483647 h 126"/>
                  <a:gd name="T60" fmla="*/ 2147483647 w 123"/>
                  <a:gd name="T61" fmla="*/ 2147483647 h 126"/>
                  <a:gd name="T62" fmla="*/ 0 w 123"/>
                  <a:gd name="T63" fmla="*/ 2147483647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126"/>
                  <a:gd name="T98" fmla="*/ 123 w 123"/>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126">
                    <a:moveTo>
                      <a:pt x="0" y="48"/>
                    </a:moveTo>
                    <a:lnTo>
                      <a:pt x="5" y="39"/>
                    </a:lnTo>
                    <a:lnTo>
                      <a:pt x="26" y="25"/>
                    </a:lnTo>
                    <a:lnTo>
                      <a:pt x="25" y="16"/>
                    </a:lnTo>
                    <a:lnTo>
                      <a:pt x="35" y="11"/>
                    </a:lnTo>
                    <a:lnTo>
                      <a:pt x="34" y="6"/>
                    </a:lnTo>
                    <a:lnTo>
                      <a:pt x="40" y="0"/>
                    </a:lnTo>
                    <a:lnTo>
                      <a:pt x="45" y="4"/>
                    </a:lnTo>
                    <a:lnTo>
                      <a:pt x="52" y="1"/>
                    </a:lnTo>
                    <a:lnTo>
                      <a:pt x="59" y="7"/>
                    </a:lnTo>
                    <a:lnTo>
                      <a:pt x="63" y="24"/>
                    </a:lnTo>
                    <a:lnTo>
                      <a:pt x="60" y="37"/>
                    </a:lnTo>
                    <a:lnTo>
                      <a:pt x="65" y="36"/>
                    </a:lnTo>
                    <a:lnTo>
                      <a:pt x="73" y="41"/>
                    </a:lnTo>
                    <a:lnTo>
                      <a:pt x="79" y="39"/>
                    </a:lnTo>
                    <a:lnTo>
                      <a:pt x="84" y="28"/>
                    </a:lnTo>
                    <a:lnTo>
                      <a:pt x="90" y="31"/>
                    </a:lnTo>
                    <a:lnTo>
                      <a:pt x="91" y="39"/>
                    </a:lnTo>
                    <a:lnTo>
                      <a:pt x="96" y="45"/>
                    </a:lnTo>
                    <a:lnTo>
                      <a:pt x="94" y="54"/>
                    </a:lnTo>
                    <a:lnTo>
                      <a:pt x="87" y="62"/>
                    </a:lnTo>
                    <a:lnTo>
                      <a:pt x="105" y="68"/>
                    </a:lnTo>
                    <a:lnTo>
                      <a:pt x="112" y="80"/>
                    </a:lnTo>
                    <a:lnTo>
                      <a:pt x="121" y="82"/>
                    </a:lnTo>
                    <a:lnTo>
                      <a:pt x="123" y="98"/>
                    </a:lnTo>
                    <a:lnTo>
                      <a:pt x="119" y="106"/>
                    </a:lnTo>
                    <a:lnTo>
                      <a:pt x="119" y="126"/>
                    </a:lnTo>
                    <a:lnTo>
                      <a:pt x="91" y="119"/>
                    </a:lnTo>
                    <a:lnTo>
                      <a:pt x="64" y="103"/>
                    </a:lnTo>
                    <a:lnTo>
                      <a:pt x="33" y="75"/>
                    </a:lnTo>
                    <a:lnTo>
                      <a:pt x="17" y="68"/>
                    </a:lnTo>
                    <a:lnTo>
                      <a:pt x="0" y="48"/>
                    </a:lnTo>
                    <a:close/>
                  </a:path>
                </a:pathLst>
              </a:custGeom>
              <a:solidFill>
                <a:srgbClr val="DDDDDD"/>
              </a:solidFill>
              <a:ln w="12700">
                <a:solidFill>
                  <a:schemeClr val="bg1"/>
                </a:solidFill>
                <a:round/>
                <a:headEnd/>
                <a:tailEnd/>
              </a:ln>
            </p:spPr>
            <p:txBody>
              <a:bodyPr/>
              <a:lstStyle/>
              <a:p>
                <a:endParaRPr lang="en-GB"/>
              </a:p>
            </p:txBody>
          </p:sp>
          <p:sp>
            <p:nvSpPr>
              <p:cNvPr id="35903" name="Freeform 57"/>
              <p:cNvSpPr>
                <a:spLocks noChangeAspect="1"/>
              </p:cNvSpPr>
              <p:nvPr/>
            </p:nvSpPr>
            <p:spPr bwMode="auto">
              <a:xfrm>
                <a:off x="6114093" y="5520845"/>
                <a:ext cx="65395" cy="152780"/>
              </a:xfrm>
              <a:custGeom>
                <a:avLst/>
                <a:gdLst>
                  <a:gd name="T0" fmla="*/ 2147483647 w 61"/>
                  <a:gd name="T1" fmla="*/ 2147483647 h 151"/>
                  <a:gd name="T2" fmla="*/ 2147483647 w 61"/>
                  <a:gd name="T3" fmla="*/ 2147483647 h 151"/>
                  <a:gd name="T4" fmla="*/ 2147483647 w 61"/>
                  <a:gd name="T5" fmla="*/ 2147483647 h 151"/>
                  <a:gd name="T6" fmla="*/ 2147483647 w 61"/>
                  <a:gd name="T7" fmla="*/ 2147483647 h 151"/>
                  <a:gd name="T8" fmla="*/ 2147483647 w 61"/>
                  <a:gd name="T9" fmla="*/ 2147483647 h 151"/>
                  <a:gd name="T10" fmla="*/ 2147483647 w 61"/>
                  <a:gd name="T11" fmla="*/ 2147483647 h 151"/>
                  <a:gd name="T12" fmla="*/ 0 w 61"/>
                  <a:gd name="T13" fmla="*/ 2147483647 h 151"/>
                  <a:gd name="T14" fmla="*/ 0 w 61"/>
                  <a:gd name="T15" fmla="*/ 0 h 151"/>
                  <a:gd name="T16" fmla="*/ 0 w 61"/>
                  <a:gd name="T17" fmla="*/ 0 h 151"/>
                  <a:gd name="T18" fmla="*/ 0 w 61"/>
                  <a:gd name="T19" fmla="*/ 0 h 151"/>
                  <a:gd name="T20" fmla="*/ 2147483647 w 61"/>
                  <a:gd name="T21" fmla="*/ 0 h 151"/>
                  <a:gd name="T22" fmla="*/ 2147483647 w 61"/>
                  <a:gd name="T23" fmla="*/ 0 h 151"/>
                  <a:gd name="T24" fmla="*/ 2147483647 w 61"/>
                  <a:gd name="T25" fmla="*/ 0 h 151"/>
                  <a:gd name="T26" fmla="*/ 2147483647 w 61"/>
                  <a:gd name="T27" fmla="*/ 2147483647 h 151"/>
                  <a:gd name="T28" fmla="*/ 2147483647 w 61"/>
                  <a:gd name="T29" fmla="*/ 2147483647 h 151"/>
                  <a:gd name="T30" fmla="*/ 2147483647 w 61"/>
                  <a:gd name="T31" fmla="*/ 2147483647 h 151"/>
                  <a:gd name="T32" fmla="*/ 2147483647 w 61"/>
                  <a:gd name="T33" fmla="*/ 2147483647 h 151"/>
                  <a:gd name="T34" fmla="*/ 2147483647 w 61"/>
                  <a:gd name="T35" fmla="*/ 2147483647 h 151"/>
                  <a:gd name="T36" fmla="*/ 2147483647 w 61"/>
                  <a:gd name="T37" fmla="*/ 2147483647 h 151"/>
                  <a:gd name="T38" fmla="*/ 2147483647 w 61"/>
                  <a:gd name="T39" fmla="*/ 2147483647 h 151"/>
                  <a:gd name="T40" fmla="*/ 2147483647 w 61"/>
                  <a:gd name="T41" fmla="*/ 2147483647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51"/>
                  <a:gd name="T65" fmla="*/ 61 w 61"/>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51">
                    <a:moveTo>
                      <a:pt x="61" y="145"/>
                    </a:moveTo>
                    <a:lnTo>
                      <a:pt x="40" y="151"/>
                    </a:lnTo>
                    <a:lnTo>
                      <a:pt x="29" y="140"/>
                    </a:lnTo>
                    <a:lnTo>
                      <a:pt x="22" y="129"/>
                    </a:lnTo>
                    <a:lnTo>
                      <a:pt x="18" y="52"/>
                    </a:lnTo>
                    <a:lnTo>
                      <a:pt x="11" y="25"/>
                    </a:lnTo>
                    <a:lnTo>
                      <a:pt x="0" y="11"/>
                    </a:lnTo>
                    <a:lnTo>
                      <a:pt x="3" y="3"/>
                    </a:lnTo>
                    <a:lnTo>
                      <a:pt x="0" y="2"/>
                    </a:lnTo>
                    <a:lnTo>
                      <a:pt x="0" y="1"/>
                    </a:lnTo>
                    <a:lnTo>
                      <a:pt x="9" y="1"/>
                    </a:lnTo>
                    <a:lnTo>
                      <a:pt x="16" y="2"/>
                    </a:lnTo>
                    <a:lnTo>
                      <a:pt x="29" y="0"/>
                    </a:lnTo>
                    <a:lnTo>
                      <a:pt x="24" y="20"/>
                    </a:lnTo>
                    <a:lnTo>
                      <a:pt x="35" y="25"/>
                    </a:lnTo>
                    <a:lnTo>
                      <a:pt x="42" y="34"/>
                    </a:lnTo>
                    <a:lnTo>
                      <a:pt x="54" y="70"/>
                    </a:lnTo>
                    <a:lnTo>
                      <a:pt x="56" y="114"/>
                    </a:lnTo>
                    <a:lnTo>
                      <a:pt x="54" y="132"/>
                    </a:lnTo>
                    <a:lnTo>
                      <a:pt x="58" y="144"/>
                    </a:lnTo>
                    <a:lnTo>
                      <a:pt x="61" y="145"/>
                    </a:lnTo>
                    <a:close/>
                  </a:path>
                </a:pathLst>
              </a:custGeom>
              <a:solidFill>
                <a:srgbClr val="DDDDDD"/>
              </a:solidFill>
              <a:ln w="12700">
                <a:solidFill>
                  <a:schemeClr val="bg1"/>
                </a:solidFill>
                <a:round/>
                <a:headEnd/>
                <a:tailEnd/>
              </a:ln>
            </p:spPr>
            <p:txBody>
              <a:bodyPr/>
              <a:lstStyle/>
              <a:p>
                <a:endParaRPr lang="en-GB"/>
              </a:p>
            </p:txBody>
          </p:sp>
          <p:sp>
            <p:nvSpPr>
              <p:cNvPr id="35904" name="Freeform 58"/>
              <p:cNvSpPr>
                <a:spLocks noChangeAspect="1"/>
              </p:cNvSpPr>
              <p:nvPr/>
            </p:nvSpPr>
            <p:spPr bwMode="auto">
              <a:xfrm>
                <a:off x="5660685" y="5467704"/>
                <a:ext cx="224524" cy="172707"/>
              </a:xfrm>
              <a:custGeom>
                <a:avLst/>
                <a:gdLst>
                  <a:gd name="T0" fmla="*/ 2147483647 w 222"/>
                  <a:gd name="T1" fmla="*/ 0 h 168"/>
                  <a:gd name="T2" fmla="*/ 2147483647 w 222"/>
                  <a:gd name="T3" fmla="*/ 2147483647 h 168"/>
                  <a:gd name="T4" fmla="*/ 2147483647 w 222"/>
                  <a:gd name="T5" fmla="*/ 2147483647 h 168"/>
                  <a:gd name="T6" fmla="*/ 2147483647 w 222"/>
                  <a:gd name="T7" fmla="*/ 2147483647 h 168"/>
                  <a:gd name="T8" fmla="*/ 2147483647 w 222"/>
                  <a:gd name="T9" fmla="*/ 2147483647 h 168"/>
                  <a:gd name="T10" fmla="*/ 2147483647 w 222"/>
                  <a:gd name="T11" fmla="*/ 2147483647 h 168"/>
                  <a:gd name="T12" fmla="*/ 2147483647 w 222"/>
                  <a:gd name="T13" fmla="*/ 2147483647 h 168"/>
                  <a:gd name="T14" fmla="*/ 2147483647 w 222"/>
                  <a:gd name="T15" fmla="*/ 2147483647 h 168"/>
                  <a:gd name="T16" fmla="*/ 2147483647 w 222"/>
                  <a:gd name="T17" fmla="*/ 2147483647 h 168"/>
                  <a:gd name="T18" fmla="*/ 2147483647 w 222"/>
                  <a:gd name="T19" fmla="*/ 2147483647 h 168"/>
                  <a:gd name="T20" fmla="*/ 2147483647 w 222"/>
                  <a:gd name="T21" fmla="*/ 2147483647 h 168"/>
                  <a:gd name="T22" fmla="*/ 2147483647 w 222"/>
                  <a:gd name="T23" fmla="*/ 2147483647 h 168"/>
                  <a:gd name="T24" fmla="*/ 2147483647 w 222"/>
                  <a:gd name="T25" fmla="*/ 2147483647 h 168"/>
                  <a:gd name="T26" fmla="*/ 2147483647 w 222"/>
                  <a:gd name="T27" fmla="*/ 2147483647 h 168"/>
                  <a:gd name="T28" fmla="*/ 2147483647 w 222"/>
                  <a:gd name="T29" fmla="*/ 2147483647 h 168"/>
                  <a:gd name="T30" fmla="*/ 2147483647 w 222"/>
                  <a:gd name="T31" fmla="*/ 2147483647 h 168"/>
                  <a:gd name="T32" fmla="*/ 2147483647 w 222"/>
                  <a:gd name="T33" fmla="*/ 2147483647 h 168"/>
                  <a:gd name="T34" fmla="*/ 2147483647 w 222"/>
                  <a:gd name="T35" fmla="*/ 2147483647 h 168"/>
                  <a:gd name="T36" fmla="*/ 2147483647 w 222"/>
                  <a:gd name="T37" fmla="*/ 2147483647 h 168"/>
                  <a:gd name="T38" fmla="*/ 2147483647 w 222"/>
                  <a:gd name="T39" fmla="*/ 2147483647 h 168"/>
                  <a:gd name="T40" fmla="*/ 2147483647 w 222"/>
                  <a:gd name="T41" fmla="*/ 2147483647 h 168"/>
                  <a:gd name="T42" fmla="*/ 2147483647 w 222"/>
                  <a:gd name="T43" fmla="*/ 2147483647 h 168"/>
                  <a:gd name="T44" fmla="*/ 2147483647 w 222"/>
                  <a:gd name="T45" fmla="*/ 2147483647 h 168"/>
                  <a:gd name="T46" fmla="*/ 2147483647 w 222"/>
                  <a:gd name="T47" fmla="*/ 2147483647 h 168"/>
                  <a:gd name="T48" fmla="*/ 2147483647 w 222"/>
                  <a:gd name="T49" fmla="*/ 2147483647 h 168"/>
                  <a:gd name="T50" fmla="*/ 2147483647 w 222"/>
                  <a:gd name="T51" fmla="*/ 2147483647 h 168"/>
                  <a:gd name="T52" fmla="*/ 2147483647 w 222"/>
                  <a:gd name="T53" fmla="*/ 2147483647 h 168"/>
                  <a:gd name="T54" fmla="*/ 2147483647 w 222"/>
                  <a:gd name="T55" fmla="*/ 2147483647 h 168"/>
                  <a:gd name="T56" fmla="*/ 2147483647 w 222"/>
                  <a:gd name="T57" fmla="*/ 2147483647 h 168"/>
                  <a:gd name="T58" fmla="*/ 2147483647 w 222"/>
                  <a:gd name="T59" fmla="*/ 2147483647 h 168"/>
                  <a:gd name="T60" fmla="*/ 2147483647 w 222"/>
                  <a:gd name="T61" fmla="*/ 2147483647 h 168"/>
                  <a:gd name="T62" fmla="*/ 2147483647 w 222"/>
                  <a:gd name="T63" fmla="*/ 2147483647 h 168"/>
                  <a:gd name="T64" fmla="*/ 2147483647 w 222"/>
                  <a:gd name="T65" fmla="*/ 2147483647 h 168"/>
                  <a:gd name="T66" fmla="*/ 2147483647 w 222"/>
                  <a:gd name="T67" fmla="*/ 2147483647 h 168"/>
                  <a:gd name="T68" fmla="*/ 2147483647 w 222"/>
                  <a:gd name="T69" fmla="*/ 2147483647 h 168"/>
                  <a:gd name="T70" fmla="*/ 2147483647 w 222"/>
                  <a:gd name="T71" fmla="*/ 2147483647 h 168"/>
                  <a:gd name="T72" fmla="*/ 2147483647 w 222"/>
                  <a:gd name="T73" fmla="*/ 2147483647 h 168"/>
                  <a:gd name="T74" fmla="*/ 2147483647 w 222"/>
                  <a:gd name="T75" fmla="*/ 2147483647 h 168"/>
                  <a:gd name="T76" fmla="*/ 0 w 222"/>
                  <a:gd name="T77" fmla="*/ 2147483647 h 168"/>
                  <a:gd name="T78" fmla="*/ 2147483647 w 222"/>
                  <a:gd name="T79" fmla="*/ 2147483647 h 168"/>
                  <a:gd name="T80" fmla="*/ 2147483647 w 222"/>
                  <a:gd name="T81" fmla="*/ 2147483647 h 168"/>
                  <a:gd name="T82" fmla="*/ 2147483647 w 222"/>
                  <a:gd name="T83" fmla="*/ 2147483647 h 168"/>
                  <a:gd name="T84" fmla="*/ 2147483647 w 222"/>
                  <a:gd name="T85" fmla="*/ 0 h 1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168"/>
                  <a:gd name="T131" fmla="*/ 222 w 222"/>
                  <a:gd name="T132" fmla="*/ 168 h 1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168">
                    <a:moveTo>
                      <a:pt x="41" y="0"/>
                    </a:moveTo>
                    <a:lnTo>
                      <a:pt x="60" y="2"/>
                    </a:lnTo>
                    <a:lnTo>
                      <a:pt x="61" y="7"/>
                    </a:lnTo>
                    <a:lnTo>
                      <a:pt x="67" y="5"/>
                    </a:lnTo>
                    <a:lnTo>
                      <a:pt x="83" y="12"/>
                    </a:lnTo>
                    <a:lnTo>
                      <a:pt x="113" y="8"/>
                    </a:lnTo>
                    <a:lnTo>
                      <a:pt x="109" y="17"/>
                    </a:lnTo>
                    <a:lnTo>
                      <a:pt x="112" y="20"/>
                    </a:lnTo>
                    <a:lnTo>
                      <a:pt x="116" y="21"/>
                    </a:lnTo>
                    <a:lnTo>
                      <a:pt x="125" y="15"/>
                    </a:lnTo>
                    <a:lnTo>
                      <a:pt x="134" y="24"/>
                    </a:lnTo>
                    <a:lnTo>
                      <a:pt x="144" y="14"/>
                    </a:lnTo>
                    <a:lnTo>
                      <a:pt x="162" y="21"/>
                    </a:lnTo>
                    <a:lnTo>
                      <a:pt x="163" y="15"/>
                    </a:lnTo>
                    <a:lnTo>
                      <a:pt x="172" y="12"/>
                    </a:lnTo>
                    <a:lnTo>
                      <a:pt x="172" y="6"/>
                    </a:lnTo>
                    <a:lnTo>
                      <a:pt x="182" y="6"/>
                    </a:lnTo>
                    <a:lnTo>
                      <a:pt x="183" y="15"/>
                    </a:lnTo>
                    <a:lnTo>
                      <a:pt x="186" y="16"/>
                    </a:lnTo>
                    <a:lnTo>
                      <a:pt x="189" y="23"/>
                    </a:lnTo>
                    <a:lnTo>
                      <a:pt x="189" y="32"/>
                    </a:lnTo>
                    <a:lnTo>
                      <a:pt x="192" y="32"/>
                    </a:lnTo>
                    <a:lnTo>
                      <a:pt x="194" y="36"/>
                    </a:lnTo>
                    <a:lnTo>
                      <a:pt x="202" y="41"/>
                    </a:lnTo>
                    <a:lnTo>
                      <a:pt x="202" y="44"/>
                    </a:lnTo>
                    <a:lnTo>
                      <a:pt x="193" y="51"/>
                    </a:lnTo>
                    <a:lnTo>
                      <a:pt x="193" y="54"/>
                    </a:lnTo>
                    <a:lnTo>
                      <a:pt x="198" y="51"/>
                    </a:lnTo>
                    <a:lnTo>
                      <a:pt x="203" y="51"/>
                    </a:lnTo>
                    <a:lnTo>
                      <a:pt x="204" y="66"/>
                    </a:lnTo>
                    <a:lnTo>
                      <a:pt x="214" y="77"/>
                    </a:lnTo>
                    <a:lnTo>
                      <a:pt x="209" y="85"/>
                    </a:lnTo>
                    <a:lnTo>
                      <a:pt x="209" y="99"/>
                    </a:lnTo>
                    <a:lnTo>
                      <a:pt x="218" y="102"/>
                    </a:lnTo>
                    <a:lnTo>
                      <a:pt x="216" y="109"/>
                    </a:lnTo>
                    <a:lnTo>
                      <a:pt x="221" y="113"/>
                    </a:lnTo>
                    <a:lnTo>
                      <a:pt x="215" y="121"/>
                    </a:lnTo>
                    <a:lnTo>
                      <a:pt x="220" y="122"/>
                    </a:lnTo>
                    <a:lnTo>
                      <a:pt x="222" y="134"/>
                    </a:lnTo>
                    <a:lnTo>
                      <a:pt x="215" y="129"/>
                    </a:lnTo>
                    <a:lnTo>
                      <a:pt x="205" y="131"/>
                    </a:lnTo>
                    <a:lnTo>
                      <a:pt x="205" y="137"/>
                    </a:lnTo>
                    <a:lnTo>
                      <a:pt x="212" y="138"/>
                    </a:lnTo>
                    <a:lnTo>
                      <a:pt x="214" y="143"/>
                    </a:lnTo>
                    <a:lnTo>
                      <a:pt x="209" y="157"/>
                    </a:lnTo>
                    <a:lnTo>
                      <a:pt x="199" y="158"/>
                    </a:lnTo>
                    <a:lnTo>
                      <a:pt x="193" y="155"/>
                    </a:lnTo>
                    <a:lnTo>
                      <a:pt x="188" y="166"/>
                    </a:lnTo>
                    <a:lnTo>
                      <a:pt x="182" y="168"/>
                    </a:lnTo>
                    <a:lnTo>
                      <a:pt x="174" y="163"/>
                    </a:lnTo>
                    <a:lnTo>
                      <a:pt x="169" y="164"/>
                    </a:lnTo>
                    <a:lnTo>
                      <a:pt x="172" y="151"/>
                    </a:lnTo>
                    <a:lnTo>
                      <a:pt x="168" y="134"/>
                    </a:lnTo>
                    <a:lnTo>
                      <a:pt x="161" y="128"/>
                    </a:lnTo>
                    <a:lnTo>
                      <a:pt x="154" y="131"/>
                    </a:lnTo>
                    <a:lnTo>
                      <a:pt x="149" y="127"/>
                    </a:lnTo>
                    <a:lnTo>
                      <a:pt x="143" y="133"/>
                    </a:lnTo>
                    <a:lnTo>
                      <a:pt x="142" y="129"/>
                    </a:lnTo>
                    <a:lnTo>
                      <a:pt x="132" y="134"/>
                    </a:lnTo>
                    <a:lnTo>
                      <a:pt x="134" y="124"/>
                    </a:lnTo>
                    <a:lnTo>
                      <a:pt x="138" y="122"/>
                    </a:lnTo>
                    <a:lnTo>
                      <a:pt x="136" y="116"/>
                    </a:lnTo>
                    <a:lnTo>
                      <a:pt x="132" y="112"/>
                    </a:lnTo>
                    <a:lnTo>
                      <a:pt x="132" y="103"/>
                    </a:lnTo>
                    <a:lnTo>
                      <a:pt x="128" y="101"/>
                    </a:lnTo>
                    <a:lnTo>
                      <a:pt x="125" y="95"/>
                    </a:lnTo>
                    <a:lnTo>
                      <a:pt x="116" y="84"/>
                    </a:lnTo>
                    <a:lnTo>
                      <a:pt x="80" y="86"/>
                    </a:lnTo>
                    <a:lnTo>
                      <a:pt x="75" y="96"/>
                    </a:lnTo>
                    <a:lnTo>
                      <a:pt x="63" y="111"/>
                    </a:lnTo>
                    <a:lnTo>
                      <a:pt x="54" y="111"/>
                    </a:lnTo>
                    <a:lnTo>
                      <a:pt x="41" y="98"/>
                    </a:lnTo>
                    <a:lnTo>
                      <a:pt x="37" y="87"/>
                    </a:lnTo>
                    <a:lnTo>
                      <a:pt x="21" y="79"/>
                    </a:lnTo>
                    <a:lnTo>
                      <a:pt x="17" y="64"/>
                    </a:lnTo>
                    <a:lnTo>
                      <a:pt x="11" y="63"/>
                    </a:lnTo>
                    <a:lnTo>
                      <a:pt x="10" y="55"/>
                    </a:lnTo>
                    <a:lnTo>
                      <a:pt x="2" y="61"/>
                    </a:lnTo>
                    <a:lnTo>
                      <a:pt x="0" y="54"/>
                    </a:lnTo>
                    <a:lnTo>
                      <a:pt x="5" y="51"/>
                    </a:lnTo>
                    <a:lnTo>
                      <a:pt x="15" y="37"/>
                    </a:lnTo>
                    <a:lnTo>
                      <a:pt x="41" y="31"/>
                    </a:lnTo>
                    <a:lnTo>
                      <a:pt x="40" y="21"/>
                    </a:lnTo>
                    <a:lnTo>
                      <a:pt x="35" y="16"/>
                    </a:lnTo>
                    <a:lnTo>
                      <a:pt x="44" y="10"/>
                    </a:lnTo>
                    <a:lnTo>
                      <a:pt x="41" y="0"/>
                    </a:lnTo>
                    <a:close/>
                  </a:path>
                </a:pathLst>
              </a:custGeom>
              <a:solidFill>
                <a:srgbClr val="DDDDDD"/>
              </a:solidFill>
              <a:ln w="12700">
                <a:solidFill>
                  <a:schemeClr val="bg1"/>
                </a:solidFill>
                <a:round/>
                <a:headEnd/>
                <a:tailEnd/>
              </a:ln>
            </p:spPr>
            <p:txBody>
              <a:bodyPr/>
              <a:lstStyle/>
              <a:p>
                <a:endParaRPr lang="en-GB"/>
              </a:p>
            </p:txBody>
          </p:sp>
          <p:sp>
            <p:nvSpPr>
              <p:cNvPr id="35905" name="Freeform 59"/>
              <p:cNvSpPr>
                <a:spLocks noChangeAspect="1"/>
              </p:cNvSpPr>
              <p:nvPr/>
            </p:nvSpPr>
            <p:spPr bwMode="auto">
              <a:xfrm>
                <a:off x="6024719" y="5520845"/>
                <a:ext cx="132970" cy="194849"/>
              </a:xfrm>
              <a:custGeom>
                <a:avLst/>
                <a:gdLst>
                  <a:gd name="T0" fmla="*/ 2147483647 w 133"/>
                  <a:gd name="T1" fmla="*/ 2147483647 h 192"/>
                  <a:gd name="T2" fmla="*/ 2147483647 w 133"/>
                  <a:gd name="T3" fmla="*/ 2147483647 h 192"/>
                  <a:gd name="T4" fmla="*/ 2147483647 w 133"/>
                  <a:gd name="T5" fmla="*/ 2147483647 h 192"/>
                  <a:gd name="T6" fmla="*/ 2147483647 w 133"/>
                  <a:gd name="T7" fmla="*/ 2147483647 h 192"/>
                  <a:gd name="T8" fmla="*/ 2147483647 w 133"/>
                  <a:gd name="T9" fmla="*/ 2147483647 h 192"/>
                  <a:gd name="T10" fmla="*/ 2147483647 w 133"/>
                  <a:gd name="T11" fmla="*/ 2147483647 h 192"/>
                  <a:gd name="T12" fmla="*/ 2147483647 w 133"/>
                  <a:gd name="T13" fmla="*/ 0 h 192"/>
                  <a:gd name="T14" fmla="*/ 2147483647 w 133"/>
                  <a:gd name="T15" fmla="*/ 0 h 192"/>
                  <a:gd name="T16" fmla="*/ 2147483647 w 133"/>
                  <a:gd name="T17" fmla="*/ 0 h 192"/>
                  <a:gd name="T18" fmla="*/ 2147483647 w 133"/>
                  <a:gd name="T19" fmla="*/ 0 h 192"/>
                  <a:gd name="T20" fmla="*/ 2147483647 w 133"/>
                  <a:gd name="T21" fmla="*/ 0 h 192"/>
                  <a:gd name="T22" fmla="*/ 2147483647 w 133"/>
                  <a:gd name="T23" fmla="*/ 2147483647 h 192"/>
                  <a:gd name="T24" fmla="*/ 2147483647 w 133"/>
                  <a:gd name="T25" fmla="*/ 2147483647 h 192"/>
                  <a:gd name="T26" fmla="*/ 2147483647 w 133"/>
                  <a:gd name="T27" fmla="*/ 2147483647 h 192"/>
                  <a:gd name="T28" fmla="*/ 2147483647 w 133"/>
                  <a:gd name="T29" fmla="*/ 2147483647 h 192"/>
                  <a:gd name="T30" fmla="*/ 2147483647 w 133"/>
                  <a:gd name="T31" fmla="*/ 2147483647 h 192"/>
                  <a:gd name="T32" fmla="*/ 2147483647 w 133"/>
                  <a:gd name="T33" fmla="*/ 2147483647 h 192"/>
                  <a:gd name="T34" fmla="*/ 2147483647 w 133"/>
                  <a:gd name="T35" fmla="*/ 2147483647 h 192"/>
                  <a:gd name="T36" fmla="*/ 2147483647 w 133"/>
                  <a:gd name="T37" fmla="*/ 2147483647 h 192"/>
                  <a:gd name="T38" fmla="*/ 2147483647 w 133"/>
                  <a:gd name="T39" fmla="*/ 2147483647 h 192"/>
                  <a:gd name="T40" fmla="*/ 0 w 133"/>
                  <a:gd name="T41" fmla="*/ 2147483647 h 192"/>
                  <a:gd name="T42" fmla="*/ 0 w 133"/>
                  <a:gd name="T43" fmla="*/ 2147483647 h 192"/>
                  <a:gd name="T44" fmla="*/ 2147483647 w 133"/>
                  <a:gd name="T45" fmla="*/ 2147483647 h 192"/>
                  <a:gd name="T46" fmla="*/ 2147483647 w 133"/>
                  <a:gd name="T47" fmla="*/ 2147483647 h 192"/>
                  <a:gd name="T48" fmla="*/ 2147483647 w 133"/>
                  <a:gd name="T49" fmla="*/ 2147483647 h 192"/>
                  <a:gd name="T50" fmla="*/ 2147483647 w 133"/>
                  <a:gd name="T51" fmla="*/ 2147483647 h 192"/>
                  <a:gd name="T52" fmla="*/ 0 w 133"/>
                  <a:gd name="T53" fmla="*/ 2147483647 h 192"/>
                  <a:gd name="T54" fmla="*/ 2147483647 w 133"/>
                  <a:gd name="T55" fmla="*/ 2147483647 h 192"/>
                  <a:gd name="T56" fmla="*/ 2147483647 w 133"/>
                  <a:gd name="T57" fmla="*/ 2147483647 h 192"/>
                  <a:gd name="T58" fmla="*/ 2147483647 w 133"/>
                  <a:gd name="T59" fmla="*/ 2147483647 h 192"/>
                  <a:gd name="T60" fmla="*/ 2147483647 w 133"/>
                  <a:gd name="T61" fmla="*/ 2147483647 h 192"/>
                  <a:gd name="T62" fmla="*/ 2147483647 w 133"/>
                  <a:gd name="T63" fmla="*/ 2147483647 h 192"/>
                  <a:gd name="T64" fmla="*/ 2147483647 w 133"/>
                  <a:gd name="T65" fmla="*/ 2147483647 h 192"/>
                  <a:gd name="T66" fmla="*/ 2147483647 w 133"/>
                  <a:gd name="T67" fmla="*/ 2147483647 h 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
                  <a:gd name="T103" fmla="*/ 0 h 192"/>
                  <a:gd name="T104" fmla="*/ 133 w 133"/>
                  <a:gd name="T105" fmla="*/ 192 h 1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 h="192">
                    <a:moveTo>
                      <a:pt x="133" y="151"/>
                    </a:moveTo>
                    <a:lnTo>
                      <a:pt x="122" y="140"/>
                    </a:lnTo>
                    <a:lnTo>
                      <a:pt x="115" y="129"/>
                    </a:lnTo>
                    <a:lnTo>
                      <a:pt x="111" y="52"/>
                    </a:lnTo>
                    <a:lnTo>
                      <a:pt x="104" y="25"/>
                    </a:lnTo>
                    <a:lnTo>
                      <a:pt x="93" y="11"/>
                    </a:lnTo>
                    <a:lnTo>
                      <a:pt x="96" y="3"/>
                    </a:lnTo>
                    <a:lnTo>
                      <a:pt x="93" y="2"/>
                    </a:lnTo>
                    <a:lnTo>
                      <a:pt x="93" y="1"/>
                    </a:lnTo>
                    <a:lnTo>
                      <a:pt x="72" y="2"/>
                    </a:lnTo>
                    <a:lnTo>
                      <a:pt x="11" y="0"/>
                    </a:lnTo>
                    <a:lnTo>
                      <a:pt x="8" y="9"/>
                    </a:lnTo>
                    <a:lnTo>
                      <a:pt x="13" y="20"/>
                    </a:lnTo>
                    <a:lnTo>
                      <a:pt x="16" y="45"/>
                    </a:lnTo>
                    <a:lnTo>
                      <a:pt x="16" y="53"/>
                    </a:lnTo>
                    <a:lnTo>
                      <a:pt x="14" y="58"/>
                    </a:lnTo>
                    <a:lnTo>
                      <a:pt x="17" y="60"/>
                    </a:lnTo>
                    <a:lnTo>
                      <a:pt x="23" y="83"/>
                    </a:lnTo>
                    <a:lnTo>
                      <a:pt x="14" y="91"/>
                    </a:lnTo>
                    <a:lnTo>
                      <a:pt x="8" y="114"/>
                    </a:lnTo>
                    <a:lnTo>
                      <a:pt x="1" y="124"/>
                    </a:lnTo>
                    <a:lnTo>
                      <a:pt x="0" y="134"/>
                    </a:lnTo>
                    <a:lnTo>
                      <a:pt x="6" y="159"/>
                    </a:lnTo>
                    <a:lnTo>
                      <a:pt x="14" y="163"/>
                    </a:lnTo>
                    <a:lnTo>
                      <a:pt x="15" y="177"/>
                    </a:lnTo>
                    <a:lnTo>
                      <a:pt x="6" y="176"/>
                    </a:lnTo>
                    <a:lnTo>
                      <a:pt x="3" y="181"/>
                    </a:lnTo>
                    <a:lnTo>
                      <a:pt x="37" y="192"/>
                    </a:lnTo>
                    <a:lnTo>
                      <a:pt x="53" y="182"/>
                    </a:lnTo>
                    <a:lnTo>
                      <a:pt x="76" y="176"/>
                    </a:lnTo>
                    <a:lnTo>
                      <a:pt x="101" y="162"/>
                    </a:lnTo>
                    <a:lnTo>
                      <a:pt x="104" y="161"/>
                    </a:lnTo>
                    <a:lnTo>
                      <a:pt x="125" y="160"/>
                    </a:lnTo>
                    <a:lnTo>
                      <a:pt x="133" y="151"/>
                    </a:lnTo>
                    <a:close/>
                  </a:path>
                </a:pathLst>
              </a:custGeom>
              <a:solidFill>
                <a:srgbClr val="DDDDDD"/>
              </a:solidFill>
              <a:ln w="12700">
                <a:solidFill>
                  <a:schemeClr val="bg1"/>
                </a:solidFill>
                <a:round/>
                <a:headEnd/>
                <a:tailEnd/>
              </a:ln>
            </p:spPr>
            <p:txBody>
              <a:bodyPr/>
              <a:lstStyle/>
              <a:p>
                <a:endParaRPr lang="en-GB"/>
              </a:p>
            </p:txBody>
          </p:sp>
          <p:sp>
            <p:nvSpPr>
              <p:cNvPr id="35906" name="Freeform 60"/>
              <p:cNvSpPr>
                <a:spLocks noChangeAspect="1"/>
              </p:cNvSpPr>
              <p:nvPr/>
            </p:nvSpPr>
            <p:spPr bwMode="auto">
              <a:xfrm>
                <a:off x="5610549" y="5432277"/>
                <a:ext cx="91553" cy="24356"/>
              </a:xfrm>
              <a:custGeom>
                <a:avLst/>
                <a:gdLst>
                  <a:gd name="T0" fmla="*/ 2147483647 w 92"/>
                  <a:gd name="T1" fmla="*/ 2147483647 h 25"/>
                  <a:gd name="T2" fmla="*/ 2147483647 w 92"/>
                  <a:gd name="T3" fmla="*/ 2147483647 h 25"/>
                  <a:gd name="T4" fmla="*/ 2147483647 w 92"/>
                  <a:gd name="T5" fmla="*/ 0 h 25"/>
                  <a:gd name="T6" fmla="*/ 2147483647 w 92"/>
                  <a:gd name="T7" fmla="*/ 0 h 25"/>
                  <a:gd name="T8" fmla="*/ 2147483647 w 92"/>
                  <a:gd name="T9" fmla="*/ 2147483647 h 25"/>
                  <a:gd name="T10" fmla="*/ 2147483647 w 92"/>
                  <a:gd name="T11" fmla="*/ 2147483647 h 25"/>
                  <a:gd name="T12" fmla="*/ 2147483647 w 92"/>
                  <a:gd name="T13" fmla="*/ 2147483647 h 25"/>
                  <a:gd name="T14" fmla="*/ 2147483647 w 92"/>
                  <a:gd name="T15" fmla="*/ 2147483647 h 25"/>
                  <a:gd name="T16" fmla="*/ 2147483647 w 92"/>
                  <a:gd name="T17" fmla="*/ 2147483647 h 25"/>
                  <a:gd name="T18" fmla="*/ 2147483647 w 92"/>
                  <a:gd name="T19" fmla="*/ 2147483647 h 25"/>
                  <a:gd name="T20" fmla="*/ 2147483647 w 92"/>
                  <a:gd name="T21" fmla="*/ 2147483647 h 25"/>
                  <a:gd name="T22" fmla="*/ 2147483647 w 92"/>
                  <a:gd name="T23" fmla="*/ 2147483647 h 25"/>
                  <a:gd name="T24" fmla="*/ 2147483647 w 92"/>
                  <a:gd name="T25" fmla="*/ 2147483647 h 25"/>
                  <a:gd name="T26" fmla="*/ 0 w 92"/>
                  <a:gd name="T27" fmla="*/ 2147483647 h 25"/>
                  <a:gd name="T28" fmla="*/ 0 w 92"/>
                  <a:gd name="T29" fmla="*/ 2147483647 h 25"/>
                  <a:gd name="T30" fmla="*/ 2147483647 w 92"/>
                  <a:gd name="T31" fmla="*/ 2147483647 h 25"/>
                  <a:gd name="T32" fmla="*/ 2147483647 w 92"/>
                  <a:gd name="T33" fmla="*/ 2147483647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25"/>
                  <a:gd name="T53" fmla="*/ 92 w 9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25">
                    <a:moveTo>
                      <a:pt x="7" y="8"/>
                    </a:moveTo>
                    <a:lnTo>
                      <a:pt x="38" y="8"/>
                    </a:lnTo>
                    <a:lnTo>
                      <a:pt x="44" y="1"/>
                    </a:lnTo>
                    <a:lnTo>
                      <a:pt x="53" y="0"/>
                    </a:lnTo>
                    <a:lnTo>
                      <a:pt x="74" y="11"/>
                    </a:lnTo>
                    <a:lnTo>
                      <a:pt x="92" y="8"/>
                    </a:lnTo>
                    <a:lnTo>
                      <a:pt x="92" y="13"/>
                    </a:lnTo>
                    <a:lnTo>
                      <a:pt x="80" y="19"/>
                    </a:lnTo>
                    <a:lnTo>
                      <a:pt x="52" y="8"/>
                    </a:lnTo>
                    <a:lnTo>
                      <a:pt x="43" y="15"/>
                    </a:lnTo>
                    <a:lnTo>
                      <a:pt x="32" y="15"/>
                    </a:lnTo>
                    <a:lnTo>
                      <a:pt x="30" y="19"/>
                    </a:lnTo>
                    <a:lnTo>
                      <a:pt x="4" y="21"/>
                    </a:lnTo>
                    <a:lnTo>
                      <a:pt x="2" y="25"/>
                    </a:lnTo>
                    <a:lnTo>
                      <a:pt x="0" y="16"/>
                    </a:lnTo>
                    <a:lnTo>
                      <a:pt x="7" y="11"/>
                    </a:lnTo>
                    <a:lnTo>
                      <a:pt x="7" y="8"/>
                    </a:lnTo>
                    <a:close/>
                  </a:path>
                </a:pathLst>
              </a:custGeom>
              <a:solidFill>
                <a:srgbClr val="A7CEC1"/>
              </a:solidFill>
              <a:ln w="12700">
                <a:solidFill>
                  <a:schemeClr val="bg1"/>
                </a:solidFill>
                <a:round/>
                <a:headEnd/>
                <a:tailEnd/>
              </a:ln>
            </p:spPr>
            <p:txBody>
              <a:bodyPr/>
              <a:lstStyle/>
              <a:p>
                <a:endParaRPr lang="en-GB"/>
              </a:p>
            </p:txBody>
          </p:sp>
          <p:sp>
            <p:nvSpPr>
              <p:cNvPr id="35907" name="Freeform 61"/>
              <p:cNvSpPr>
                <a:spLocks noChangeAspect="1"/>
              </p:cNvSpPr>
              <p:nvPr/>
            </p:nvSpPr>
            <p:spPr bwMode="auto">
              <a:xfrm>
                <a:off x="5612729" y="5467704"/>
                <a:ext cx="95913" cy="53141"/>
              </a:xfrm>
              <a:custGeom>
                <a:avLst/>
                <a:gdLst>
                  <a:gd name="T0" fmla="*/ 2147483647 w 95"/>
                  <a:gd name="T1" fmla="*/ 2147483647 h 54"/>
                  <a:gd name="T2" fmla="*/ 2147483647 w 95"/>
                  <a:gd name="T3" fmla="*/ 2147483647 h 54"/>
                  <a:gd name="T4" fmla="*/ 2147483647 w 95"/>
                  <a:gd name="T5" fmla="*/ 2147483647 h 54"/>
                  <a:gd name="T6" fmla="*/ 2147483647 w 95"/>
                  <a:gd name="T7" fmla="*/ 2147483647 h 54"/>
                  <a:gd name="T8" fmla="*/ 2147483647 w 95"/>
                  <a:gd name="T9" fmla="*/ 2147483647 h 54"/>
                  <a:gd name="T10" fmla="*/ 2147483647 w 95"/>
                  <a:gd name="T11" fmla="*/ 2147483647 h 54"/>
                  <a:gd name="T12" fmla="*/ 2147483647 w 95"/>
                  <a:gd name="T13" fmla="*/ 2147483647 h 54"/>
                  <a:gd name="T14" fmla="*/ 2147483647 w 95"/>
                  <a:gd name="T15" fmla="*/ 0 h 54"/>
                  <a:gd name="T16" fmla="*/ 2147483647 w 95"/>
                  <a:gd name="T17" fmla="*/ 0 h 54"/>
                  <a:gd name="T18" fmla="*/ 2147483647 w 95"/>
                  <a:gd name="T19" fmla="*/ 2147483647 h 54"/>
                  <a:gd name="T20" fmla="*/ 2147483647 w 95"/>
                  <a:gd name="T21" fmla="*/ 2147483647 h 54"/>
                  <a:gd name="T22" fmla="*/ 2147483647 w 95"/>
                  <a:gd name="T23" fmla="*/ 2147483647 h 54"/>
                  <a:gd name="T24" fmla="*/ 0 w 95"/>
                  <a:gd name="T25" fmla="*/ 2147483647 h 54"/>
                  <a:gd name="T26" fmla="*/ 0 w 95"/>
                  <a:gd name="T27" fmla="*/ 2147483647 h 54"/>
                  <a:gd name="T28" fmla="*/ 2147483647 w 95"/>
                  <a:gd name="T29" fmla="*/ 2147483647 h 54"/>
                  <a:gd name="T30" fmla="*/ 2147483647 w 95"/>
                  <a:gd name="T31" fmla="*/ 2147483647 h 54"/>
                  <a:gd name="T32" fmla="*/ 2147483647 w 95"/>
                  <a:gd name="T33" fmla="*/ 2147483647 h 54"/>
                  <a:gd name="T34" fmla="*/ 2147483647 w 95"/>
                  <a:gd name="T35" fmla="*/ 2147483647 h 54"/>
                  <a:gd name="T36" fmla="*/ 2147483647 w 95"/>
                  <a:gd name="T37" fmla="*/ 2147483647 h 54"/>
                  <a:gd name="T38" fmla="*/ 2147483647 w 95"/>
                  <a:gd name="T39" fmla="*/ 2147483647 h 54"/>
                  <a:gd name="T40" fmla="*/ 2147483647 w 95"/>
                  <a:gd name="T41" fmla="*/ 2147483647 h 54"/>
                  <a:gd name="T42" fmla="*/ 2147483647 w 95"/>
                  <a:gd name="T43" fmla="*/ 2147483647 h 54"/>
                  <a:gd name="T44" fmla="*/ 2147483647 w 95"/>
                  <a:gd name="T45" fmla="*/ 2147483647 h 54"/>
                  <a:gd name="T46" fmla="*/ 2147483647 w 95"/>
                  <a:gd name="T47" fmla="*/ 2147483647 h 54"/>
                  <a:gd name="T48" fmla="*/ 2147483647 w 95"/>
                  <a:gd name="T49" fmla="*/ 2147483647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54"/>
                  <a:gd name="T77" fmla="*/ 95 w 95"/>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54">
                    <a:moveTo>
                      <a:pt x="51" y="54"/>
                    </a:moveTo>
                    <a:lnTo>
                      <a:pt x="56" y="51"/>
                    </a:lnTo>
                    <a:lnTo>
                      <a:pt x="66" y="37"/>
                    </a:lnTo>
                    <a:lnTo>
                      <a:pt x="92" y="31"/>
                    </a:lnTo>
                    <a:lnTo>
                      <a:pt x="91" y="21"/>
                    </a:lnTo>
                    <a:lnTo>
                      <a:pt x="86" y="16"/>
                    </a:lnTo>
                    <a:lnTo>
                      <a:pt x="95" y="10"/>
                    </a:lnTo>
                    <a:lnTo>
                      <a:pt x="92" y="0"/>
                    </a:lnTo>
                    <a:lnTo>
                      <a:pt x="50" y="1"/>
                    </a:lnTo>
                    <a:lnTo>
                      <a:pt x="32" y="7"/>
                    </a:lnTo>
                    <a:lnTo>
                      <a:pt x="15" y="7"/>
                    </a:lnTo>
                    <a:lnTo>
                      <a:pt x="7" y="11"/>
                    </a:lnTo>
                    <a:lnTo>
                      <a:pt x="0" y="10"/>
                    </a:lnTo>
                    <a:lnTo>
                      <a:pt x="2" y="15"/>
                    </a:lnTo>
                    <a:lnTo>
                      <a:pt x="13" y="18"/>
                    </a:lnTo>
                    <a:lnTo>
                      <a:pt x="16" y="26"/>
                    </a:lnTo>
                    <a:lnTo>
                      <a:pt x="25" y="27"/>
                    </a:lnTo>
                    <a:lnTo>
                      <a:pt x="28" y="32"/>
                    </a:lnTo>
                    <a:lnTo>
                      <a:pt x="58" y="25"/>
                    </a:lnTo>
                    <a:lnTo>
                      <a:pt x="56" y="27"/>
                    </a:lnTo>
                    <a:lnTo>
                      <a:pt x="39" y="32"/>
                    </a:lnTo>
                    <a:lnTo>
                      <a:pt x="41" y="47"/>
                    </a:lnTo>
                    <a:lnTo>
                      <a:pt x="44" y="51"/>
                    </a:lnTo>
                    <a:lnTo>
                      <a:pt x="51" y="51"/>
                    </a:lnTo>
                    <a:lnTo>
                      <a:pt x="51" y="54"/>
                    </a:lnTo>
                    <a:close/>
                  </a:path>
                </a:pathLst>
              </a:custGeom>
              <a:solidFill>
                <a:srgbClr val="DDDDDD"/>
              </a:solidFill>
              <a:ln w="12700">
                <a:solidFill>
                  <a:schemeClr val="bg1"/>
                </a:solidFill>
                <a:round/>
                <a:headEnd/>
                <a:tailEnd/>
              </a:ln>
            </p:spPr>
            <p:txBody>
              <a:bodyPr/>
              <a:lstStyle/>
              <a:p>
                <a:endParaRPr lang="en-GB"/>
              </a:p>
            </p:txBody>
          </p:sp>
          <p:sp>
            <p:nvSpPr>
              <p:cNvPr id="35908" name="Freeform 62"/>
              <p:cNvSpPr>
                <a:spLocks noChangeAspect="1"/>
              </p:cNvSpPr>
              <p:nvPr/>
            </p:nvSpPr>
            <p:spPr bwMode="auto">
              <a:xfrm>
                <a:off x="5719541" y="5551844"/>
                <a:ext cx="87194" cy="92996"/>
              </a:xfrm>
              <a:custGeom>
                <a:avLst/>
                <a:gdLst>
                  <a:gd name="T0" fmla="*/ 2147483647 w 90"/>
                  <a:gd name="T1" fmla="*/ 2147483647 h 91"/>
                  <a:gd name="T2" fmla="*/ 2147483647 w 90"/>
                  <a:gd name="T3" fmla="*/ 2147483647 h 91"/>
                  <a:gd name="T4" fmla="*/ 2147483647 w 90"/>
                  <a:gd name="T5" fmla="*/ 2147483647 h 91"/>
                  <a:gd name="T6" fmla="*/ 2147483647 w 90"/>
                  <a:gd name="T7" fmla="*/ 2147483647 h 91"/>
                  <a:gd name="T8" fmla="*/ 2147483647 w 90"/>
                  <a:gd name="T9" fmla="*/ 2147483647 h 91"/>
                  <a:gd name="T10" fmla="*/ 2147483647 w 90"/>
                  <a:gd name="T11" fmla="*/ 2147483647 h 91"/>
                  <a:gd name="T12" fmla="*/ 2147483647 w 90"/>
                  <a:gd name="T13" fmla="*/ 2147483647 h 91"/>
                  <a:gd name="T14" fmla="*/ 2147483647 w 90"/>
                  <a:gd name="T15" fmla="*/ 2147483647 h 91"/>
                  <a:gd name="T16" fmla="*/ 2147483647 w 90"/>
                  <a:gd name="T17" fmla="*/ 2147483647 h 91"/>
                  <a:gd name="T18" fmla="*/ 2147483647 w 90"/>
                  <a:gd name="T19" fmla="*/ 2147483647 h 91"/>
                  <a:gd name="T20" fmla="*/ 2147483647 w 90"/>
                  <a:gd name="T21" fmla="*/ 2147483647 h 91"/>
                  <a:gd name="T22" fmla="*/ 2147483647 w 90"/>
                  <a:gd name="T23" fmla="*/ 2147483647 h 91"/>
                  <a:gd name="T24" fmla="*/ 2147483647 w 90"/>
                  <a:gd name="T25" fmla="*/ 2147483647 h 91"/>
                  <a:gd name="T26" fmla="*/ 2147483647 w 90"/>
                  <a:gd name="T27" fmla="*/ 2147483647 h 91"/>
                  <a:gd name="T28" fmla="*/ 2147483647 w 90"/>
                  <a:gd name="T29" fmla="*/ 2147483647 h 91"/>
                  <a:gd name="T30" fmla="*/ 2147483647 w 90"/>
                  <a:gd name="T31" fmla="*/ 0 h 91"/>
                  <a:gd name="T32" fmla="*/ 2147483647 w 90"/>
                  <a:gd name="T33" fmla="*/ 0 h 91"/>
                  <a:gd name="T34" fmla="*/ 2147483647 w 90"/>
                  <a:gd name="T35" fmla="*/ 2147483647 h 91"/>
                  <a:gd name="T36" fmla="*/ 2147483647 w 90"/>
                  <a:gd name="T37" fmla="*/ 2147483647 h 91"/>
                  <a:gd name="T38" fmla="*/ 0 w 90"/>
                  <a:gd name="T39" fmla="*/ 2147483647 h 91"/>
                  <a:gd name="T40" fmla="*/ 0 w 90"/>
                  <a:gd name="T41" fmla="*/ 2147483647 h 91"/>
                  <a:gd name="T42" fmla="*/ 2147483647 w 90"/>
                  <a:gd name="T43" fmla="*/ 2147483647 h 91"/>
                  <a:gd name="T44" fmla="*/ 0 w 90"/>
                  <a:gd name="T45" fmla="*/ 2147483647 h 91"/>
                  <a:gd name="T46" fmla="*/ 0 w 90"/>
                  <a:gd name="T47" fmla="*/ 2147483647 h 91"/>
                  <a:gd name="T48" fmla="*/ 2147483647 w 90"/>
                  <a:gd name="T49" fmla="*/ 2147483647 h 91"/>
                  <a:gd name="T50" fmla="*/ 2147483647 w 90"/>
                  <a:gd name="T51" fmla="*/ 2147483647 h 91"/>
                  <a:gd name="T52" fmla="*/ 2147483647 w 90"/>
                  <a:gd name="T53" fmla="*/ 2147483647 h 91"/>
                  <a:gd name="T54" fmla="*/ 2147483647 w 90"/>
                  <a:gd name="T55" fmla="*/ 2147483647 h 91"/>
                  <a:gd name="T56" fmla="*/ 2147483647 w 90"/>
                  <a:gd name="T57" fmla="*/ 2147483647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0"/>
                  <a:gd name="T88" fmla="*/ 0 h 91"/>
                  <a:gd name="T89" fmla="*/ 90 w 90"/>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0" h="91">
                    <a:moveTo>
                      <a:pt x="55" y="91"/>
                    </a:moveTo>
                    <a:lnTo>
                      <a:pt x="60" y="82"/>
                    </a:lnTo>
                    <a:lnTo>
                      <a:pt x="81" y="68"/>
                    </a:lnTo>
                    <a:lnTo>
                      <a:pt x="80" y="59"/>
                    </a:lnTo>
                    <a:lnTo>
                      <a:pt x="90" y="54"/>
                    </a:lnTo>
                    <a:lnTo>
                      <a:pt x="89" y="49"/>
                    </a:lnTo>
                    <a:lnTo>
                      <a:pt x="88" y="45"/>
                    </a:lnTo>
                    <a:lnTo>
                      <a:pt x="78" y="50"/>
                    </a:lnTo>
                    <a:lnTo>
                      <a:pt x="80" y="40"/>
                    </a:lnTo>
                    <a:lnTo>
                      <a:pt x="84" y="38"/>
                    </a:lnTo>
                    <a:lnTo>
                      <a:pt x="82" y="32"/>
                    </a:lnTo>
                    <a:lnTo>
                      <a:pt x="78" y="28"/>
                    </a:lnTo>
                    <a:lnTo>
                      <a:pt x="78" y="19"/>
                    </a:lnTo>
                    <a:lnTo>
                      <a:pt x="74" y="17"/>
                    </a:lnTo>
                    <a:lnTo>
                      <a:pt x="71" y="11"/>
                    </a:lnTo>
                    <a:lnTo>
                      <a:pt x="62" y="0"/>
                    </a:lnTo>
                    <a:lnTo>
                      <a:pt x="26" y="2"/>
                    </a:lnTo>
                    <a:lnTo>
                      <a:pt x="21" y="12"/>
                    </a:lnTo>
                    <a:lnTo>
                      <a:pt x="9" y="27"/>
                    </a:lnTo>
                    <a:lnTo>
                      <a:pt x="0" y="27"/>
                    </a:lnTo>
                    <a:lnTo>
                      <a:pt x="1" y="42"/>
                    </a:lnTo>
                    <a:lnTo>
                      <a:pt x="6" y="47"/>
                    </a:lnTo>
                    <a:lnTo>
                      <a:pt x="1" y="47"/>
                    </a:lnTo>
                    <a:lnTo>
                      <a:pt x="1" y="51"/>
                    </a:lnTo>
                    <a:lnTo>
                      <a:pt x="10" y="58"/>
                    </a:lnTo>
                    <a:lnTo>
                      <a:pt x="11" y="64"/>
                    </a:lnTo>
                    <a:lnTo>
                      <a:pt x="25" y="74"/>
                    </a:lnTo>
                    <a:lnTo>
                      <a:pt x="27" y="80"/>
                    </a:lnTo>
                    <a:lnTo>
                      <a:pt x="55" y="91"/>
                    </a:lnTo>
                    <a:close/>
                  </a:path>
                </a:pathLst>
              </a:custGeom>
              <a:solidFill>
                <a:srgbClr val="DDDDDD"/>
              </a:solidFill>
              <a:ln w="12700">
                <a:solidFill>
                  <a:schemeClr val="bg1"/>
                </a:solidFill>
                <a:round/>
                <a:headEnd/>
                <a:tailEnd/>
              </a:ln>
            </p:spPr>
            <p:txBody>
              <a:bodyPr/>
              <a:lstStyle/>
              <a:p>
                <a:endParaRPr lang="en-GB"/>
              </a:p>
            </p:txBody>
          </p:sp>
          <p:sp>
            <p:nvSpPr>
              <p:cNvPr id="35909" name="Freeform 63"/>
              <p:cNvSpPr>
                <a:spLocks noChangeAspect="1"/>
              </p:cNvSpPr>
              <p:nvPr/>
            </p:nvSpPr>
            <p:spPr bwMode="auto">
              <a:xfrm>
                <a:off x="3596374" y="5565129"/>
                <a:ext cx="176567" cy="75283"/>
              </a:xfrm>
              <a:custGeom>
                <a:avLst/>
                <a:gdLst>
                  <a:gd name="T0" fmla="*/ 2147483647 w 175"/>
                  <a:gd name="T1" fmla="*/ 2147483647 h 73"/>
                  <a:gd name="T2" fmla="*/ 2147483647 w 175"/>
                  <a:gd name="T3" fmla="*/ 2147483647 h 73"/>
                  <a:gd name="T4" fmla="*/ 2147483647 w 175"/>
                  <a:gd name="T5" fmla="*/ 2147483647 h 73"/>
                  <a:gd name="T6" fmla="*/ 2147483647 w 175"/>
                  <a:gd name="T7" fmla="*/ 2147483647 h 73"/>
                  <a:gd name="T8" fmla="*/ 2147483647 w 175"/>
                  <a:gd name="T9" fmla="*/ 2147483647 h 73"/>
                  <a:gd name="T10" fmla="*/ 2147483647 w 175"/>
                  <a:gd name="T11" fmla="*/ 2147483647 h 73"/>
                  <a:gd name="T12" fmla="*/ 2147483647 w 175"/>
                  <a:gd name="T13" fmla="*/ 2147483647 h 73"/>
                  <a:gd name="T14" fmla="*/ 2147483647 w 175"/>
                  <a:gd name="T15" fmla="*/ 0 h 73"/>
                  <a:gd name="T16" fmla="*/ 2147483647 w 175"/>
                  <a:gd name="T17" fmla="*/ 0 h 73"/>
                  <a:gd name="T18" fmla="*/ 2147483647 w 175"/>
                  <a:gd name="T19" fmla="*/ 2147483647 h 73"/>
                  <a:gd name="T20" fmla="*/ 2147483647 w 175"/>
                  <a:gd name="T21" fmla="*/ 2147483647 h 73"/>
                  <a:gd name="T22" fmla="*/ 2147483647 w 175"/>
                  <a:gd name="T23" fmla="*/ 2147483647 h 73"/>
                  <a:gd name="T24" fmla="*/ 2147483647 w 175"/>
                  <a:gd name="T25" fmla="*/ 2147483647 h 73"/>
                  <a:gd name="T26" fmla="*/ 2147483647 w 175"/>
                  <a:gd name="T27" fmla="*/ 2147483647 h 73"/>
                  <a:gd name="T28" fmla="*/ 2147483647 w 175"/>
                  <a:gd name="T29" fmla="*/ 2147483647 h 73"/>
                  <a:gd name="T30" fmla="*/ 2147483647 w 175"/>
                  <a:gd name="T31" fmla="*/ 2147483647 h 73"/>
                  <a:gd name="T32" fmla="*/ 2147483647 w 175"/>
                  <a:gd name="T33" fmla="*/ 2147483647 h 73"/>
                  <a:gd name="T34" fmla="*/ 2147483647 w 175"/>
                  <a:gd name="T35" fmla="*/ 0 h 73"/>
                  <a:gd name="T36" fmla="*/ 2147483647 w 175"/>
                  <a:gd name="T37" fmla="*/ 0 h 73"/>
                  <a:gd name="T38" fmla="*/ 2147483647 w 175"/>
                  <a:gd name="T39" fmla="*/ 2147483647 h 73"/>
                  <a:gd name="T40" fmla="*/ 0 w 175"/>
                  <a:gd name="T41" fmla="*/ 2147483647 h 73"/>
                  <a:gd name="T42" fmla="*/ 2147483647 w 175"/>
                  <a:gd name="T43" fmla="*/ 2147483647 h 73"/>
                  <a:gd name="T44" fmla="*/ 2147483647 w 175"/>
                  <a:gd name="T45" fmla="*/ 2147483647 h 73"/>
                  <a:gd name="T46" fmla="*/ 0 w 175"/>
                  <a:gd name="T47" fmla="*/ 2147483647 h 73"/>
                  <a:gd name="T48" fmla="*/ 0 w 175"/>
                  <a:gd name="T49" fmla="*/ 2147483647 h 73"/>
                  <a:gd name="T50" fmla="*/ 2147483647 w 175"/>
                  <a:gd name="T51" fmla="*/ 2147483647 h 73"/>
                  <a:gd name="T52" fmla="*/ 2147483647 w 175"/>
                  <a:gd name="T53" fmla="*/ 2147483647 h 73"/>
                  <a:gd name="T54" fmla="*/ 2147483647 w 175"/>
                  <a:gd name="T55" fmla="*/ 2147483647 h 73"/>
                  <a:gd name="T56" fmla="*/ 2147483647 w 175"/>
                  <a:gd name="T57" fmla="*/ 2147483647 h 73"/>
                  <a:gd name="T58" fmla="*/ 2147483647 w 175"/>
                  <a:gd name="T59" fmla="*/ 2147483647 h 73"/>
                  <a:gd name="T60" fmla="*/ 2147483647 w 175"/>
                  <a:gd name="T61" fmla="*/ 2147483647 h 73"/>
                  <a:gd name="T62" fmla="*/ 2147483647 w 175"/>
                  <a:gd name="T63" fmla="*/ 2147483647 h 73"/>
                  <a:gd name="T64" fmla="*/ 2147483647 w 175"/>
                  <a:gd name="T65" fmla="*/ 2147483647 h 73"/>
                  <a:gd name="T66" fmla="*/ 2147483647 w 175"/>
                  <a:gd name="T67" fmla="*/ 2147483647 h 73"/>
                  <a:gd name="T68" fmla="*/ 2147483647 w 175"/>
                  <a:gd name="T69" fmla="*/ 2147483647 h 73"/>
                  <a:gd name="T70" fmla="*/ 2147483647 w 175"/>
                  <a:gd name="T71" fmla="*/ 2147483647 h 73"/>
                  <a:gd name="T72" fmla="*/ 2147483647 w 175"/>
                  <a:gd name="T73" fmla="*/ 2147483647 h 73"/>
                  <a:gd name="T74" fmla="*/ 2147483647 w 175"/>
                  <a:gd name="T75" fmla="*/ 2147483647 h 73"/>
                  <a:gd name="T76" fmla="*/ 2147483647 w 175"/>
                  <a:gd name="T77" fmla="*/ 2147483647 h 73"/>
                  <a:gd name="T78" fmla="*/ 2147483647 w 175"/>
                  <a:gd name="T79" fmla="*/ 2147483647 h 73"/>
                  <a:gd name="T80" fmla="*/ 2147483647 w 175"/>
                  <a:gd name="T81" fmla="*/ 2147483647 h 73"/>
                  <a:gd name="T82" fmla="*/ 2147483647 w 175"/>
                  <a:gd name="T83" fmla="*/ 2147483647 h 73"/>
                  <a:gd name="T84" fmla="*/ 2147483647 w 175"/>
                  <a:gd name="T85" fmla="*/ 2147483647 h 73"/>
                  <a:gd name="T86" fmla="*/ 2147483647 w 175"/>
                  <a:gd name="T87" fmla="*/ 2147483647 h 73"/>
                  <a:gd name="T88" fmla="*/ 2147483647 w 175"/>
                  <a:gd name="T89" fmla="*/ 2147483647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5"/>
                  <a:gd name="T136" fmla="*/ 0 h 73"/>
                  <a:gd name="T137" fmla="*/ 175 w 175"/>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5" h="73">
                    <a:moveTo>
                      <a:pt x="154" y="70"/>
                    </a:moveTo>
                    <a:lnTo>
                      <a:pt x="160" y="60"/>
                    </a:lnTo>
                    <a:lnTo>
                      <a:pt x="165" y="61"/>
                    </a:lnTo>
                    <a:lnTo>
                      <a:pt x="175" y="49"/>
                    </a:lnTo>
                    <a:lnTo>
                      <a:pt x="167" y="36"/>
                    </a:lnTo>
                    <a:lnTo>
                      <a:pt x="170" y="30"/>
                    </a:lnTo>
                    <a:lnTo>
                      <a:pt x="147" y="10"/>
                    </a:lnTo>
                    <a:lnTo>
                      <a:pt x="115" y="0"/>
                    </a:lnTo>
                    <a:lnTo>
                      <a:pt x="100" y="1"/>
                    </a:lnTo>
                    <a:lnTo>
                      <a:pt x="97" y="15"/>
                    </a:lnTo>
                    <a:lnTo>
                      <a:pt x="92" y="17"/>
                    </a:lnTo>
                    <a:lnTo>
                      <a:pt x="91" y="11"/>
                    </a:lnTo>
                    <a:lnTo>
                      <a:pt x="86" y="11"/>
                    </a:lnTo>
                    <a:lnTo>
                      <a:pt x="55" y="25"/>
                    </a:lnTo>
                    <a:lnTo>
                      <a:pt x="40" y="19"/>
                    </a:lnTo>
                    <a:lnTo>
                      <a:pt x="26" y="19"/>
                    </a:lnTo>
                    <a:lnTo>
                      <a:pt x="21" y="5"/>
                    </a:lnTo>
                    <a:lnTo>
                      <a:pt x="13" y="0"/>
                    </a:lnTo>
                    <a:lnTo>
                      <a:pt x="8" y="0"/>
                    </a:lnTo>
                    <a:lnTo>
                      <a:pt x="4" y="5"/>
                    </a:lnTo>
                    <a:lnTo>
                      <a:pt x="3" y="12"/>
                    </a:lnTo>
                    <a:lnTo>
                      <a:pt x="9" y="17"/>
                    </a:lnTo>
                    <a:lnTo>
                      <a:pt x="4" y="33"/>
                    </a:lnTo>
                    <a:lnTo>
                      <a:pt x="0" y="39"/>
                    </a:lnTo>
                    <a:lnTo>
                      <a:pt x="3" y="45"/>
                    </a:lnTo>
                    <a:lnTo>
                      <a:pt x="8" y="39"/>
                    </a:lnTo>
                    <a:lnTo>
                      <a:pt x="37" y="45"/>
                    </a:lnTo>
                    <a:lnTo>
                      <a:pt x="51" y="61"/>
                    </a:lnTo>
                    <a:lnTo>
                      <a:pt x="61" y="57"/>
                    </a:lnTo>
                    <a:lnTo>
                      <a:pt x="65" y="73"/>
                    </a:lnTo>
                    <a:lnTo>
                      <a:pt x="75" y="73"/>
                    </a:lnTo>
                    <a:lnTo>
                      <a:pt x="87" y="65"/>
                    </a:lnTo>
                    <a:lnTo>
                      <a:pt x="77" y="51"/>
                    </a:lnTo>
                    <a:lnTo>
                      <a:pt x="77" y="45"/>
                    </a:lnTo>
                    <a:lnTo>
                      <a:pt x="93" y="37"/>
                    </a:lnTo>
                    <a:lnTo>
                      <a:pt x="105" y="22"/>
                    </a:lnTo>
                    <a:lnTo>
                      <a:pt x="114" y="19"/>
                    </a:lnTo>
                    <a:lnTo>
                      <a:pt x="133" y="29"/>
                    </a:lnTo>
                    <a:lnTo>
                      <a:pt x="139" y="36"/>
                    </a:lnTo>
                    <a:lnTo>
                      <a:pt x="147" y="35"/>
                    </a:lnTo>
                    <a:lnTo>
                      <a:pt x="151" y="37"/>
                    </a:lnTo>
                    <a:lnTo>
                      <a:pt x="143" y="43"/>
                    </a:lnTo>
                    <a:lnTo>
                      <a:pt x="142" y="51"/>
                    </a:lnTo>
                    <a:lnTo>
                      <a:pt x="145" y="61"/>
                    </a:lnTo>
                    <a:lnTo>
                      <a:pt x="154" y="70"/>
                    </a:lnTo>
                    <a:close/>
                  </a:path>
                </a:pathLst>
              </a:custGeom>
              <a:solidFill>
                <a:srgbClr val="EE9024"/>
              </a:solidFill>
              <a:ln w="12700">
                <a:solidFill>
                  <a:schemeClr val="bg1"/>
                </a:solidFill>
                <a:round/>
                <a:headEnd/>
                <a:tailEnd/>
              </a:ln>
            </p:spPr>
            <p:txBody>
              <a:bodyPr/>
              <a:lstStyle/>
              <a:p>
                <a:endParaRPr lang="en-GB"/>
              </a:p>
            </p:txBody>
          </p:sp>
          <p:sp>
            <p:nvSpPr>
              <p:cNvPr id="35910" name="Freeform 64"/>
              <p:cNvSpPr>
                <a:spLocks noChangeAspect="1"/>
              </p:cNvSpPr>
              <p:nvPr/>
            </p:nvSpPr>
            <p:spPr bwMode="auto">
              <a:xfrm>
                <a:off x="3380570" y="5412349"/>
                <a:ext cx="74115" cy="42070"/>
              </a:xfrm>
              <a:custGeom>
                <a:avLst/>
                <a:gdLst>
                  <a:gd name="T0" fmla="*/ 0 w 69"/>
                  <a:gd name="T1" fmla="*/ 2147483647 h 39"/>
                  <a:gd name="T2" fmla="*/ 0 w 69"/>
                  <a:gd name="T3" fmla="*/ 2147483647 h 39"/>
                  <a:gd name="T4" fmla="*/ 2147483647 w 69"/>
                  <a:gd name="T5" fmla="*/ 2147483647 h 39"/>
                  <a:gd name="T6" fmla="*/ 2147483647 w 69"/>
                  <a:gd name="T7" fmla="*/ 0 h 39"/>
                  <a:gd name="T8" fmla="*/ 2147483647 w 69"/>
                  <a:gd name="T9" fmla="*/ 0 h 39"/>
                  <a:gd name="T10" fmla="*/ 2147483647 w 69"/>
                  <a:gd name="T11" fmla="*/ 2147483647 h 39"/>
                  <a:gd name="T12" fmla="*/ 2147483647 w 69"/>
                  <a:gd name="T13" fmla="*/ 2147483647 h 39"/>
                  <a:gd name="T14" fmla="*/ 2147483647 w 69"/>
                  <a:gd name="T15" fmla="*/ 2147483647 h 39"/>
                  <a:gd name="T16" fmla="*/ 2147483647 w 69"/>
                  <a:gd name="T17" fmla="*/ 2147483647 h 39"/>
                  <a:gd name="T18" fmla="*/ 2147483647 w 69"/>
                  <a:gd name="T19" fmla="*/ 2147483647 h 39"/>
                  <a:gd name="T20" fmla="*/ 2147483647 w 69"/>
                  <a:gd name="T21" fmla="*/ 2147483647 h 39"/>
                  <a:gd name="T22" fmla="*/ 2147483647 w 69"/>
                  <a:gd name="T23" fmla="*/ 2147483647 h 39"/>
                  <a:gd name="T24" fmla="*/ 2147483647 w 69"/>
                  <a:gd name="T25" fmla="*/ 2147483647 h 39"/>
                  <a:gd name="T26" fmla="*/ 0 w 69"/>
                  <a:gd name="T27" fmla="*/ 2147483647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39"/>
                  <a:gd name="T44" fmla="*/ 69 w 6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39">
                    <a:moveTo>
                      <a:pt x="0" y="23"/>
                    </a:moveTo>
                    <a:lnTo>
                      <a:pt x="3" y="15"/>
                    </a:lnTo>
                    <a:lnTo>
                      <a:pt x="14" y="9"/>
                    </a:lnTo>
                    <a:lnTo>
                      <a:pt x="17" y="0"/>
                    </a:lnTo>
                    <a:lnTo>
                      <a:pt x="27" y="3"/>
                    </a:lnTo>
                    <a:lnTo>
                      <a:pt x="46" y="17"/>
                    </a:lnTo>
                    <a:lnTo>
                      <a:pt x="59" y="16"/>
                    </a:lnTo>
                    <a:lnTo>
                      <a:pt x="64" y="18"/>
                    </a:lnTo>
                    <a:lnTo>
                      <a:pt x="67" y="21"/>
                    </a:lnTo>
                    <a:lnTo>
                      <a:pt x="69" y="33"/>
                    </a:lnTo>
                    <a:lnTo>
                      <a:pt x="56" y="39"/>
                    </a:lnTo>
                    <a:lnTo>
                      <a:pt x="41" y="39"/>
                    </a:lnTo>
                    <a:lnTo>
                      <a:pt x="11" y="29"/>
                    </a:lnTo>
                    <a:lnTo>
                      <a:pt x="0" y="23"/>
                    </a:lnTo>
                    <a:close/>
                  </a:path>
                </a:pathLst>
              </a:custGeom>
              <a:solidFill>
                <a:srgbClr val="EA9024"/>
              </a:solidFill>
              <a:ln w="12700">
                <a:solidFill>
                  <a:schemeClr val="bg1"/>
                </a:solidFill>
                <a:round/>
                <a:headEnd/>
                <a:tailEnd/>
              </a:ln>
            </p:spPr>
            <p:txBody>
              <a:bodyPr/>
              <a:lstStyle/>
              <a:p>
                <a:endParaRPr lang="en-GB"/>
              </a:p>
            </p:txBody>
          </p:sp>
          <p:sp>
            <p:nvSpPr>
              <p:cNvPr id="35911" name="Freeform 65"/>
              <p:cNvSpPr>
                <a:spLocks noChangeAspect="1"/>
              </p:cNvSpPr>
              <p:nvPr/>
            </p:nvSpPr>
            <p:spPr bwMode="auto">
              <a:xfrm>
                <a:off x="3461224" y="5392422"/>
                <a:ext cx="126431" cy="135066"/>
              </a:xfrm>
              <a:custGeom>
                <a:avLst/>
                <a:gdLst>
                  <a:gd name="T0" fmla="*/ 2147483647 w 129"/>
                  <a:gd name="T1" fmla="*/ 2147483647 h 131"/>
                  <a:gd name="T2" fmla="*/ 2147483647 w 129"/>
                  <a:gd name="T3" fmla="*/ 2147483647 h 131"/>
                  <a:gd name="T4" fmla="*/ 2147483647 w 129"/>
                  <a:gd name="T5" fmla="*/ 2147483647 h 131"/>
                  <a:gd name="T6" fmla="*/ 2147483647 w 129"/>
                  <a:gd name="T7" fmla="*/ 2147483647 h 131"/>
                  <a:gd name="T8" fmla="*/ 2147483647 w 129"/>
                  <a:gd name="T9" fmla="*/ 2147483647 h 131"/>
                  <a:gd name="T10" fmla="*/ 2147483647 w 129"/>
                  <a:gd name="T11" fmla="*/ 2147483647 h 131"/>
                  <a:gd name="T12" fmla="*/ 2147483647 w 129"/>
                  <a:gd name="T13" fmla="*/ 2147483647 h 131"/>
                  <a:gd name="T14" fmla="*/ 2147483647 w 129"/>
                  <a:gd name="T15" fmla="*/ 2147483647 h 131"/>
                  <a:gd name="T16" fmla="*/ 2147483647 w 129"/>
                  <a:gd name="T17" fmla="*/ 2147483647 h 131"/>
                  <a:gd name="T18" fmla="*/ 2147483647 w 129"/>
                  <a:gd name="T19" fmla="*/ 2147483647 h 131"/>
                  <a:gd name="T20" fmla="*/ 2147483647 w 129"/>
                  <a:gd name="T21" fmla="*/ 0 h 131"/>
                  <a:gd name="T22" fmla="*/ 2147483647 w 129"/>
                  <a:gd name="T23" fmla="*/ 0 h 131"/>
                  <a:gd name="T24" fmla="*/ 2147483647 w 129"/>
                  <a:gd name="T25" fmla="*/ 2147483647 h 131"/>
                  <a:gd name="T26" fmla="*/ 2147483647 w 129"/>
                  <a:gd name="T27" fmla="*/ 2147483647 h 131"/>
                  <a:gd name="T28" fmla="*/ 2147483647 w 129"/>
                  <a:gd name="T29" fmla="*/ 2147483647 h 131"/>
                  <a:gd name="T30" fmla="*/ 2147483647 w 129"/>
                  <a:gd name="T31" fmla="*/ 2147483647 h 131"/>
                  <a:gd name="T32" fmla="*/ 2147483647 w 129"/>
                  <a:gd name="T33" fmla="*/ 2147483647 h 131"/>
                  <a:gd name="T34" fmla="*/ 2147483647 w 129"/>
                  <a:gd name="T35" fmla="*/ 2147483647 h 131"/>
                  <a:gd name="T36" fmla="*/ 2147483647 w 129"/>
                  <a:gd name="T37" fmla="*/ 2147483647 h 131"/>
                  <a:gd name="T38" fmla="*/ 2147483647 w 129"/>
                  <a:gd name="T39" fmla="*/ 2147483647 h 131"/>
                  <a:gd name="T40" fmla="*/ 2147483647 w 129"/>
                  <a:gd name="T41" fmla="*/ 2147483647 h 131"/>
                  <a:gd name="T42" fmla="*/ 2147483647 w 129"/>
                  <a:gd name="T43" fmla="*/ 2147483647 h 131"/>
                  <a:gd name="T44" fmla="*/ 2147483647 w 129"/>
                  <a:gd name="T45" fmla="*/ 2147483647 h 131"/>
                  <a:gd name="T46" fmla="*/ 2147483647 w 129"/>
                  <a:gd name="T47" fmla="*/ 2147483647 h 131"/>
                  <a:gd name="T48" fmla="*/ 0 w 129"/>
                  <a:gd name="T49" fmla="*/ 2147483647 h 131"/>
                  <a:gd name="T50" fmla="*/ 0 w 129"/>
                  <a:gd name="T51" fmla="*/ 2147483647 h 131"/>
                  <a:gd name="T52" fmla="*/ 2147483647 w 129"/>
                  <a:gd name="T53" fmla="*/ 2147483647 h 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131"/>
                  <a:gd name="T83" fmla="*/ 129 w 129"/>
                  <a:gd name="T84" fmla="*/ 131 h 1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131">
                    <a:moveTo>
                      <a:pt x="53" y="122"/>
                    </a:moveTo>
                    <a:lnTo>
                      <a:pt x="60" y="118"/>
                    </a:lnTo>
                    <a:lnTo>
                      <a:pt x="78" y="124"/>
                    </a:lnTo>
                    <a:lnTo>
                      <a:pt x="90" y="123"/>
                    </a:lnTo>
                    <a:lnTo>
                      <a:pt x="103" y="131"/>
                    </a:lnTo>
                    <a:lnTo>
                      <a:pt x="117" y="126"/>
                    </a:lnTo>
                    <a:lnTo>
                      <a:pt x="112" y="109"/>
                    </a:lnTo>
                    <a:lnTo>
                      <a:pt x="116" y="99"/>
                    </a:lnTo>
                    <a:lnTo>
                      <a:pt x="120" y="45"/>
                    </a:lnTo>
                    <a:lnTo>
                      <a:pt x="128" y="23"/>
                    </a:lnTo>
                    <a:lnTo>
                      <a:pt x="129" y="0"/>
                    </a:lnTo>
                    <a:lnTo>
                      <a:pt x="122" y="0"/>
                    </a:lnTo>
                    <a:lnTo>
                      <a:pt x="99" y="12"/>
                    </a:lnTo>
                    <a:lnTo>
                      <a:pt x="89" y="11"/>
                    </a:lnTo>
                    <a:lnTo>
                      <a:pt x="82" y="6"/>
                    </a:lnTo>
                    <a:lnTo>
                      <a:pt x="72" y="23"/>
                    </a:lnTo>
                    <a:lnTo>
                      <a:pt x="68" y="23"/>
                    </a:lnTo>
                    <a:lnTo>
                      <a:pt x="53" y="34"/>
                    </a:lnTo>
                    <a:lnTo>
                      <a:pt x="42" y="30"/>
                    </a:lnTo>
                    <a:lnTo>
                      <a:pt x="37" y="40"/>
                    </a:lnTo>
                    <a:lnTo>
                      <a:pt x="25" y="40"/>
                    </a:lnTo>
                    <a:lnTo>
                      <a:pt x="23" y="52"/>
                    </a:lnTo>
                    <a:lnTo>
                      <a:pt x="16" y="61"/>
                    </a:lnTo>
                    <a:lnTo>
                      <a:pt x="6" y="62"/>
                    </a:lnTo>
                    <a:lnTo>
                      <a:pt x="0" y="62"/>
                    </a:lnTo>
                    <a:lnTo>
                      <a:pt x="0" y="66"/>
                    </a:lnTo>
                    <a:lnTo>
                      <a:pt x="53" y="122"/>
                    </a:lnTo>
                    <a:close/>
                  </a:path>
                </a:pathLst>
              </a:custGeom>
              <a:solidFill>
                <a:srgbClr val="DDDDDD"/>
              </a:solidFill>
              <a:ln w="12700">
                <a:solidFill>
                  <a:schemeClr val="bg1"/>
                </a:solidFill>
                <a:round/>
                <a:headEnd/>
                <a:tailEnd/>
              </a:ln>
            </p:spPr>
            <p:txBody>
              <a:bodyPr/>
              <a:lstStyle/>
              <a:p>
                <a:endParaRPr lang="en-GB"/>
              </a:p>
            </p:txBody>
          </p:sp>
          <p:sp>
            <p:nvSpPr>
              <p:cNvPr id="35912" name="Freeform 66"/>
              <p:cNvSpPr>
                <a:spLocks noChangeAspect="1"/>
              </p:cNvSpPr>
              <p:nvPr/>
            </p:nvSpPr>
            <p:spPr bwMode="auto">
              <a:xfrm>
                <a:off x="3400189" y="5363637"/>
                <a:ext cx="187466" cy="95211"/>
              </a:xfrm>
              <a:custGeom>
                <a:avLst/>
                <a:gdLst>
                  <a:gd name="T0" fmla="*/ 2147483647 w 187"/>
                  <a:gd name="T1" fmla="*/ 2147483647 h 92"/>
                  <a:gd name="T2" fmla="*/ 2147483647 w 187"/>
                  <a:gd name="T3" fmla="*/ 2147483647 h 92"/>
                  <a:gd name="T4" fmla="*/ 2147483647 w 187"/>
                  <a:gd name="T5" fmla="*/ 2147483647 h 92"/>
                  <a:gd name="T6" fmla="*/ 2147483647 w 187"/>
                  <a:gd name="T7" fmla="*/ 2147483647 h 92"/>
                  <a:gd name="T8" fmla="*/ 2147483647 w 187"/>
                  <a:gd name="T9" fmla="*/ 2147483647 h 92"/>
                  <a:gd name="T10" fmla="*/ 2147483647 w 187"/>
                  <a:gd name="T11" fmla="*/ 2147483647 h 92"/>
                  <a:gd name="T12" fmla="*/ 2147483647 w 187"/>
                  <a:gd name="T13" fmla="*/ 2147483647 h 92"/>
                  <a:gd name="T14" fmla="*/ 2147483647 w 187"/>
                  <a:gd name="T15" fmla="*/ 2147483647 h 92"/>
                  <a:gd name="T16" fmla="*/ 2147483647 w 187"/>
                  <a:gd name="T17" fmla="*/ 2147483647 h 92"/>
                  <a:gd name="T18" fmla="*/ 2147483647 w 187"/>
                  <a:gd name="T19" fmla="*/ 2147483647 h 92"/>
                  <a:gd name="T20" fmla="*/ 2147483647 w 187"/>
                  <a:gd name="T21" fmla="*/ 2147483647 h 92"/>
                  <a:gd name="T22" fmla="*/ 2147483647 w 187"/>
                  <a:gd name="T23" fmla="*/ 2147483647 h 92"/>
                  <a:gd name="T24" fmla="*/ 2147483647 w 187"/>
                  <a:gd name="T25" fmla="*/ 2147483647 h 92"/>
                  <a:gd name="T26" fmla="*/ 2147483647 w 187"/>
                  <a:gd name="T27" fmla="*/ 2147483647 h 92"/>
                  <a:gd name="T28" fmla="*/ 2147483647 w 187"/>
                  <a:gd name="T29" fmla="*/ 2147483647 h 92"/>
                  <a:gd name="T30" fmla="*/ 2147483647 w 187"/>
                  <a:gd name="T31" fmla="*/ 2147483647 h 92"/>
                  <a:gd name="T32" fmla="*/ 2147483647 w 187"/>
                  <a:gd name="T33" fmla="*/ 2147483647 h 92"/>
                  <a:gd name="T34" fmla="*/ 2147483647 w 187"/>
                  <a:gd name="T35" fmla="*/ 2147483647 h 92"/>
                  <a:gd name="T36" fmla="*/ 2147483647 w 187"/>
                  <a:gd name="T37" fmla="*/ 2147483647 h 92"/>
                  <a:gd name="T38" fmla="*/ 2147483647 w 187"/>
                  <a:gd name="T39" fmla="*/ 2147483647 h 92"/>
                  <a:gd name="T40" fmla="*/ 2147483647 w 187"/>
                  <a:gd name="T41" fmla="*/ 2147483647 h 92"/>
                  <a:gd name="T42" fmla="*/ 0 w 187"/>
                  <a:gd name="T43" fmla="*/ 2147483647 h 92"/>
                  <a:gd name="T44" fmla="*/ 2147483647 w 187"/>
                  <a:gd name="T45" fmla="*/ 2147483647 h 92"/>
                  <a:gd name="T46" fmla="*/ 2147483647 w 187"/>
                  <a:gd name="T47" fmla="*/ 2147483647 h 92"/>
                  <a:gd name="T48" fmla="*/ 2147483647 w 187"/>
                  <a:gd name="T49" fmla="*/ 2147483647 h 92"/>
                  <a:gd name="T50" fmla="*/ 2147483647 w 187"/>
                  <a:gd name="T51" fmla="*/ 2147483647 h 92"/>
                  <a:gd name="T52" fmla="*/ 2147483647 w 187"/>
                  <a:gd name="T53" fmla="*/ 2147483647 h 92"/>
                  <a:gd name="T54" fmla="*/ 2147483647 w 187"/>
                  <a:gd name="T55" fmla="*/ 2147483647 h 92"/>
                  <a:gd name="T56" fmla="*/ 2147483647 w 187"/>
                  <a:gd name="T57" fmla="*/ 0 h 92"/>
                  <a:gd name="T58" fmla="*/ 2147483647 w 187"/>
                  <a:gd name="T59" fmla="*/ 0 h 92"/>
                  <a:gd name="T60" fmla="*/ 2147483647 w 187"/>
                  <a:gd name="T61" fmla="*/ 0 h 92"/>
                  <a:gd name="T62" fmla="*/ 2147483647 w 187"/>
                  <a:gd name="T63" fmla="*/ 2147483647 h 92"/>
                  <a:gd name="T64" fmla="*/ 2147483647 w 187"/>
                  <a:gd name="T65" fmla="*/ 2147483647 h 92"/>
                  <a:gd name="T66" fmla="*/ 2147483647 w 187"/>
                  <a:gd name="T67" fmla="*/ 2147483647 h 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92"/>
                  <a:gd name="T104" fmla="*/ 187 w 187"/>
                  <a:gd name="T105" fmla="*/ 92 h 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92">
                    <a:moveTo>
                      <a:pt x="187" y="30"/>
                    </a:moveTo>
                    <a:lnTo>
                      <a:pt x="180" y="30"/>
                    </a:lnTo>
                    <a:lnTo>
                      <a:pt x="157" y="42"/>
                    </a:lnTo>
                    <a:lnTo>
                      <a:pt x="147" y="41"/>
                    </a:lnTo>
                    <a:lnTo>
                      <a:pt x="140" y="36"/>
                    </a:lnTo>
                    <a:lnTo>
                      <a:pt x="130" y="53"/>
                    </a:lnTo>
                    <a:lnTo>
                      <a:pt x="126" y="53"/>
                    </a:lnTo>
                    <a:lnTo>
                      <a:pt x="111" y="64"/>
                    </a:lnTo>
                    <a:lnTo>
                      <a:pt x="100" y="60"/>
                    </a:lnTo>
                    <a:lnTo>
                      <a:pt x="95" y="70"/>
                    </a:lnTo>
                    <a:lnTo>
                      <a:pt x="83" y="70"/>
                    </a:lnTo>
                    <a:lnTo>
                      <a:pt x="81" y="82"/>
                    </a:lnTo>
                    <a:lnTo>
                      <a:pt x="74" y="91"/>
                    </a:lnTo>
                    <a:lnTo>
                      <a:pt x="64" y="92"/>
                    </a:lnTo>
                    <a:lnTo>
                      <a:pt x="58" y="81"/>
                    </a:lnTo>
                    <a:lnTo>
                      <a:pt x="52" y="80"/>
                    </a:lnTo>
                    <a:lnTo>
                      <a:pt x="50" y="68"/>
                    </a:lnTo>
                    <a:lnTo>
                      <a:pt x="47" y="65"/>
                    </a:lnTo>
                    <a:lnTo>
                      <a:pt x="42" y="63"/>
                    </a:lnTo>
                    <a:lnTo>
                      <a:pt x="29" y="64"/>
                    </a:lnTo>
                    <a:lnTo>
                      <a:pt x="10" y="50"/>
                    </a:lnTo>
                    <a:lnTo>
                      <a:pt x="0" y="47"/>
                    </a:lnTo>
                    <a:lnTo>
                      <a:pt x="7" y="41"/>
                    </a:lnTo>
                    <a:lnTo>
                      <a:pt x="7" y="32"/>
                    </a:lnTo>
                    <a:lnTo>
                      <a:pt x="32" y="13"/>
                    </a:lnTo>
                    <a:lnTo>
                      <a:pt x="34" y="6"/>
                    </a:lnTo>
                    <a:lnTo>
                      <a:pt x="52" y="4"/>
                    </a:lnTo>
                    <a:lnTo>
                      <a:pt x="81" y="6"/>
                    </a:lnTo>
                    <a:lnTo>
                      <a:pt x="110" y="0"/>
                    </a:lnTo>
                    <a:lnTo>
                      <a:pt x="116" y="3"/>
                    </a:lnTo>
                    <a:lnTo>
                      <a:pt x="134" y="1"/>
                    </a:lnTo>
                    <a:lnTo>
                      <a:pt x="161" y="8"/>
                    </a:lnTo>
                    <a:lnTo>
                      <a:pt x="181" y="21"/>
                    </a:lnTo>
                    <a:lnTo>
                      <a:pt x="187" y="30"/>
                    </a:lnTo>
                    <a:close/>
                  </a:path>
                </a:pathLst>
              </a:custGeom>
              <a:solidFill>
                <a:srgbClr val="DDDDDD"/>
              </a:solidFill>
              <a:ln w="12700">
                <a:solidFill>
                  <a:schemeClr val="bg1"/>
                </a:solidFill>
                <a:round/>
                <a:headEnd/>
                <a:tailEnd/>
              </a:ln>
            </p:spPr>
            <p:txBody>
              <a:bodyPr/>
              <a:lstStyle/>
              <a:p>
                <a:endParaRPr lang="en-GB"/>
              </a:p>
            </p:txBody>
          </p:sp>
          <p:sp>
            <p:nvSpPr>
              <p:cNvPr id="35913" name="Freeform 67"/>
              <p:cNvSpPr>
                <a:spLocks noChangeAspect="1"/>
              </p:cNvSpPr>
              <p:nvPr/>
            </p:nvSpPr>
            <p:spPr bwMode="auto">
              <a:xfrm>
                <a:off x="3509181" y="5518631"/>
                <a:ext cx="100273" cy="84140"/>
              </a:xfrm>
              <a:custGeom>
                <a:avLst/>
                <a:gdLst>
                  <a:gd name="T0" fmla="*/ 2147483647 w 99"/>
                  <a:gd name="T1" fmla="*/ 2147483647 h 87"/>
                  <a:gd name="T2" fmla="*/ 2147483647 w 99"/>
                  <a:gd name="T3" fmla="*/ 2147483647 h 87"/>
                  <a:gd name="T4" fmla="*/ 2147483647 w 99"/>
                  <a:gd name="T5" fmla="*/ 2147483647 h 87"/>
                  <a:gd name="T6" fmla="*/ 2147483647 w 99"/>
                  <a:gd name="T7" fmla="*/ 2147483647 h 87"/>
                  <a:gd name="T8" fmla="*/ 2147483647 w 99"/>
                  <a:gd name="T9" fmla="*/ 2147483647 h 87"/>
                  <a:gd name="T10" fmla="*/ 2147483647 w 99"/>
                  <a:gd name="T11" fmla="*/ 2147483647 h 87"/>
                  <a:gd name="T12" fmla="*/ 2147483647 w 99"/>
                  <a:gd name="T13" fmla="*/ 2147483647 h 87"/>
                  <a:gd name="T14" fmla="*/ 2147483647 w 99"/>
                  <a:gd name="T15" fmla="*/ 2147483647 h 87"/>
                  <a:gd name="T16" fmla="*/ 2147483647 w 99"/>
                  <a:gd name="T17" fmla="*/ 2147483647 h 87"/>
                  <a:gd name="T18" fmla="*/ 2147483647 w 99"/>
                  <a:gd name="T19" fmla="*/ 2147483647 h 87"/>
                  <a:gd name="T20" fmla="*/ 2147483647 w 99"/>
                  <a:gd name="T21" fmla="*/ 2147483647 h 87"/>
                  <a:gd name="T22" fmla="*/ 2147483647 w 99"/>
                  <a:gd name="T23" fmla="*/ 2147483647 h 87"/>
                  <a:gd name="T24" fmla="*/ 2147483647 w 99"/>
                  <a:gd name="T25" fmla="*/ 0 h 87"/>
                  <a:gd name="T26" fmla="*/ 0 w 99"/>
                  <a:gd name="T27" fmla="*/ 2147483647 h 87"/>
                  <a:gd name="T28" fmla="*/ 0 w 99"/>
                  <a:gd name="T29" fmla="*/ 2147483647 h 87"/>
                  <a:gd name="T30" fmla="*/ 2147483647 w 99"/>
                  <a:gd name="T31" fmla="*/ 2147483647 h 87"/>
                  <a:gd name="T32" fmla="*/ 2147483647 w 99"/>
                  <a:gd name="T33" fmla="*/ 2147483647 h 87"/>
                  <a:gd name="T34" fmla="*/ 2147483647 w 99"/>
                  <a:gd name="T35" fmla="*/ 2147483647 h 87"/>
                  <a:gd name="T36" fmla="*/ 2147483647 w 99"/>
                  <a:gd name="T37" fmla="*/ 2147483647 h 87"/>
                  <a:gd name="T38" fmla="*/ 2147483647 w 99"/>
                  <a:gd name="T39" fmla="*/ 2147483647 h 87"/>
                  <a:gd name="T40" fmla="*/ 2147483647 w 99"/>
                  <a:gd name="T41" fmla="*/ 2147483647 h 87"/>
                  <a:gd name="T42" fmla="*/ 2147483647 w 99"/>
                  <a:gd name="T43" fmla="*/ 2147483647 h 87"/>
                  <a:gd name="T44" fmla="*/ 2147483647 w 99"/>
                  <a:gd name="T45" fmla="*/ 2147483647 h 87"/>
                  <a:gd name="T46" fmla="*/ 2147483647 w 99"/>
                  <a:gd name="T47" fmla="*/ 2147483647 h 87"/>
                  <a:gd name="T48" fmla="*/ 2147483647 w 99"/>
                  <a:gd name="T49" fmla="*/ 2147483647 h 87"/>
                  <a:gd name="T50" fmla="*/ 2147483647 w 99"/>
                  <a:gd name="T51" fmla="*/ 2147483647 h 87"/>
                  <a:gd name="T52" fmla="*/ 2147483647 w 99"/>
                  <a:gd name="T53" fmla="*/ 214748364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9"/>
                  <a:gd name="T82" fmla="*/ 0 h 87"/>
                  <a:gd name="T83" fmla="*/ 99 w 99"/>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9" h="87">
                    <a:moveTo>
                      <a:pt x="86" y="87"/>
                    </a:moveTo>
                    <a:lnTo>
                      <a:pt x="90" y="81"/>
                    </a:lnTo>
                    <a:lnTo>
                      <a:pt x="95" y="65"/>
                    </a:lnTo>
                    <a:lnTo>
                      <a:pt x="89" y="60"/>
                    </a:lnTo>
                    <a:lnTo>
                      <a:pt x="90" y="53"/>
                    </a:lnTo>
                    <a:lnTo>
                      <a:pt x="94" y="48"/>
                    </a:lnTo>
                    <a:lnTo>
                      <a:pt x="99" y="48"/>
                    </a:lnTo>
                    <a:lnTo>
                      <a:pt x="78" y="30"/>
                    </a:lnTo>
                    <a:lnTo>
                      <a:pt x="66" y="8"/>
                    </a:lnTo>
                    <a:lnTo>
                      <a:pt x="52" y="13"/>
                    </a:lnTo>
                    <a:lnTo>
                      <a:pt x="39" y="5"/>
                    </a:lnTo>
                    <a:lnTo>
                      <a:pt x="27" y="6"/>
                    </a:lnTo>
                    <a:lnTo>
                      <a:pt x="9" y="0"/>
                    </a:lnTo>
                    <a:lnTo>
                      <a:pt x="2" y="4"/>
                    </a:lnTo>
                    <a:lnTo>
                      <a:pt x="0" y="23"/>
                    </a:lnTo>
                    <a:lnTo>
                      <a:pt x="6" y="37"/>
                    </a:lnTo>
                    <a:lnTo>
                      <a:pt x="25" y="47"/>
                    </a:lnTo>
                    <a:lnTo>
                      <a:pt x="27" y="38"/>
                    </a:lnTo>
                    <a:lnTo>
                      <a:pt x="21" y="35"/>
                    </a:lnTo>
                    <a:lnTo>
                      <a:pt x="28" y="34"/>
                    </a:lnTo>
                    <a:lnTo>
                      <a:pt x="41" y="51"/>
                    </a:lnTo>
                    <a:lnTo>
                      <a:pt x="65" y="64"/>
                    </a:lnTo>
                    <a:lnTo>
                      <a:pt x="67" y="80"/>
                    </a:lnTo>
                    <a:lnTo>
                      <a:pt x="76" y="84"/>
                    </a:lnTo>
                    <a:lnTo>
                      <a:pt x="75" y="76"/>
                    </a:lnTo>
                    <a:lnTo>
                      <a:pt x="78" y="76"/>
                    </a:lnTo>
                    <a:lnTo>
                      <a:pt x="86" y="87"/>
                    </a:lnTo>
                    <a:close/>
                  </a:path>
                </a:pathLst>
              </a:custGeom>
              <a:solidFill>
                <a:srgbClr val="EA9024"/>
              </a:solidFill>
              <a:ln w="12700">
                <a:solidFill>
                  <a:schemeClr val="bg1"/>
                </a:solidFill>
                <a:round/>
                <a:headEnd/>
                <a:tailEnd/>
              </a:ln>
            </p:spPr>
            <p:txBody>
              <a:bodyPr/>
              <a:lstStyle/>
              <a:p>
                <a:endParaRPr lang="en-GB"/>
              </a:p>
            </p:txBody>
          </p:sp>
          <p:sp>
            <p:nvSpPr>
              <p:cNvPr id="35914" name="Freeform 68"/>
              <p:cNvSpPr>
                <a:spLocks noChangeAspect="1"/>
              </p:cNvSpPr>
              <p:nvPr/>
            </p:nvSpPr>
            <p:spPr bwMode="auto">
              <a:xfrm>
                <a:off x="4352780" y="5678053"/>
                <a:ext cx="126431" cy="126209"/>
              </a:xfrm>
              <a:custGeom>
                <a:avLst/>
                <a:gdLst>
                  <a:gd name="T0" fmla="*/ 2147483647 w 125"/>
                  <a:gd name="T1" fmla="*/ 2147483647 h 122"/>
                  <a:gd name="T2" fmla="*/ 2147483647 w 125"/>
                  <a:gd name="T3" fmla="*/ 2147483647 h 122"/>
                  <a:gd name="T4" fmla="*/ 2147483647 w 125"/>
                  <a:gd name="T5" fmla="*/ 2147483647 h 122"/>
                  <a:gd name="T6" fmla="*/ 2147483647 w 125"/>
                  <a:gd name="T7" fmla="*/ 2147483647 h 122"/>
                  <a:gd name="T8" fmla="*/ 2147483647 w 125"/>
                  <a:gd name="T9" fmla="*/ 2147483647 h 122"/>
                  <a:gd name="T10" fmla="*/ 2147483647 w 125"/>
                  <a:gd name="T11" fmla="*/ 2147483647 h 122"/>
                  <a:gd name="T12" fmla="*/ 2147483647 w 125"/>
                  <a:gd name="T13" fmla="*/ 2147483647 h 122"/>
                  <a:gd name="T14" fmla="*/ 2147483647 w 125"/>
                  <a:gd name="T15" fmla="*/ 2147483647 h 122"/>
                  <a:gd name="T16" fmla="*/ 2147483647 w 125"/>
                  <a:gd name="T17" fmla="*/ 2147483647 h 122"/>
                  <a:gd name="T18" fmla="*/ 2147483647 w 125"/>
                  <a:gd name="T19" fmla="*/ 2147483647 h 122"/>
                  <a:gd name="T20" fmla="*/ 0 w 125"/>
                  <a:gd name="T21" fmla="*/ 2147483647 h 122"/>
                  <a:gd name="T22" fmla="*/ 2147483647 w 125"/>
                  <a:gd name="T23" fmla="*/ 2147483647 h 122"/>
                  <a:gd name="T24" fmla="*/ 2147483647 w 125"/>
                  <a:gd name="T25" fmla="*/ 2147483647 h 122"/>
                  <a:gd name="T26" fmla="*/ 2147483647 w 125"/>
                  <a:gd name="T27" fmla="*/ 2147483647 h 122"/>
                  <a:gd name="T28" fmla="*/ 2147483647 w 125"/>
                  <a:gd name="T29" fmla="*/ 2147483647 h 122"/>
                  <a:gd name="T30" fmla="*/ 2147483647 w 125"/>
                  <a:gd name="T31" fmla="*/ 2147483647 h 122"/>
                  <a:gd name="T32" fmla="*/ 2147483647 w 125"/>
                  <a:gd name="T33" fmla="*/ 0 h 122"/>
                  <a:gd name="T34" fmla="*/ 2147483647 w 125"/>
                  <a:gd name="T35" fmla="*/ 2147483647 h 122"/>
                  <a:gd name="T36" fmla="*/ 2147483647 w 125"/>
                  <a:gd name="T37" fmla="*/ 0 h 122"/>
                  <a:gd name="T38" fmla="*/ 2147483647 w 125"/>
                  <a:gd name="T39" fmla="*/ 2147483647 h 122"/>
                  <a:gd name="T40" fmla="*/ 2147483647 w 125"/>
                  <a:gd name="T41" fmla="*/ 2147483647 h 122"/>
                  <a:gd name="T42" fmla="*/ 2147483647 w 125"/>
                  <a:gd name="T43" fmla="*/ 2147483647 h 122"/>
                  <a:gd name="T44" fmla="*/ 2147483647 w 125"/>
                  <a:gd name="T45" fmla="*/ 2147483647 h 122"/>
                  <a:gd name="T46" fmla="*/ 2147483647 w 125"/>
                  <a:gd name="T47" fmla="*/ 2147483647 h 122"/>
                  <a:gd name="T48" fmla="*/ 2147483647 w 125"/>
                  <a:gd name="T49" fmla="*/ 2147483647 h 122"/>
                  <a:gd name="T50" fmla="*/ 2147483647 w 125"/>
                  <a:gd name="T51" fmla="*/ 2147483647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122"/>
                  <a:gd name="T80" fmla="*/ 125 w 125"/>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122">
                    <a:moveTo>
                      <a:pt x="112" y="109"/>
                    </a:moveTo>
                    <a:lnTo>
                      <a:pt x="95" y="104"/>
                    </a:lnTo>
                    <a:lnTo>
                      <a:pt x="83" y="107"/>
                    </a:lnTo>
                    <a:lnTo>
                      <a:pt x="72" y="105"/>
                    </a:lnTo>
                    <a:lnTo>
                      <a:pt x="68" y="107"/>
                    </a:lnTo>
                    <a:lnTo>
                      <a:pt x="67" y="122"/>
                    </a:lnTo>
                    <a:lnTo>
                      <a:pt x="51" y="119"/>
                    </a:lnTo>
                    <a:lnTo>
                      <a:pt x="36" y="105"/>
                    </a:lnTo>
                    <a:lnTo>
                      <a:pt x="25" y="79"/>
                    </a:lnTo>
                    <a:lnTo>
                      <a:pt x="16" y="77"/>
                    </a:lnTo>
                    <a:lnTo>
                      <a:pt x="0" y="56"/>
                    </a:lnTo>
                    <a:lnTo>
                      <a:pt x="6" y="32"/>
                    </a:lnTo>
                    <a:lnTo>
                      <a:pt x="22" y="28"/>
                    </a:lnTo>
                    <a:lnTo>
                      <a:pt x="25" y="22"/>
                    </a:lnTo>
                    <a:lnTo>
                      <a:pt x="24" y="15"/>
                    </a:lnTo>
                    <a:lnTo>
                      <a:pt x="32" y="4"/>
                    </a:lnTo>
                    <a:lnTo>
                      <a:pt x="36" y="0"/>
                    </a:lnTo>
                    <a:lnTo>
                      <a:pt x="52" y="4"/>
                    </a:lnTo>
                    <a:lnTo>
                      <a:pt x="96" y="0"/>
                    </a:lnTo>
                    <a:lnTo>
                      <a:pt x="124" y="6"/>
                    </a:lnTo>
                    <a:lnTo>
                      <a:pt x="124" y="12"/>
                    </a:lnTo>
                    <a:lnTo>
                      <a:pt x="114" y="28"/>
                    </a:lnTo>
                    <a:lnTo>
                      <a:pt x="115" y="50"/>
                    </a:lnTo>
                    <a:lnTo>
                      <a:pt x="125" y="69"/>
                    </a:lnTo>
                    <a:lnTo>
                      <a:pt x="121" y="100"/>
                    </a:lnTo>
                    <a:lnTo>
                      <a:pt x="112" y="109"/>
                    </a:lnTo>
                    <a:close/>
                  </a:path>
                </a:pathLst>
              </a:custGeom>
              <a:solidFill>
                <a:srgbClr val="EE9024"/>
              </a:solidFill>
              <a:ln w="12700">
                <a:solidFill>
                  <a:schemeClr val="bg1"/>
                </a:solidFill>
                <a:round/>
                <a:headEnd/>
                <a:tailEnd/>
              </a:ln>
            </p:spPr>
            <p:txBody>
              <a:bodyPr/>
              <a:lstStyle/>
              <a:p>
                <a:endParaRPr lang="en-GB"/>
              </a:p>
            </p:txBody>
          </p:sp>
          <p:sp>
            <p:nvSpPr>
              <p:cNvPr id="35915" name="Freeform 69"/>
              <p:cNvSpPr>
                <a:spLocks noChangeAspect="1"/>
              </p:cNvSpPr>
              <p:nvPr/>
            </p:nvSpPr>
            <p:spPr bwMode="auto">
              <a:xfrm>
                <a:off x="4259047" y="5604985"/>
                <a:ext cx="148229" cy="214777"/>
              </a:xfrm>
              <a:custGeom>
                <a:avLst/>
                <a:gdLst>
                  <a:gd name="T0" fmla="*/ 2147483647 w 147"/>
                  <a:gd name="T1" fmla="*/ 2147483647 h 212"/>
                  <a:gd name="T2" fmla="*/ 2147483647 w 147"/>
                  <a:gd name="T3" fmla="*/ 2147483647 h 212"/>
                  <a:gd name="T4" fmla="*/ 2147483647 w 147"/>
                  <a:gd name="T5" fmla="*/ 2147483647 h 212"/>
                  <a:gd name="T6" fmla="*/ 2147483647 w 147"/>
                  <a:gd name="T7" fmla="*/ 2147483647 h 212"/>
                  <a:gd name="T8" fmla="*/ 2147483647 w 147"/>
                  <a:gd name="T9" fmla="*/ 2147483647 h 212"/>
                  <a:gd name="T10" fmla="*/ 2147483647 w 147"/>
                  <a:gd name="T11" fmla="*/ 2147483647 h 212"/>
                  <a:gd name="T12" fmla="*/ 2147483647 w 147"/>
                  <a:gd name="T13" fmla="*/ 2147483647 h 212"/>
                  <a:gd name="T14" fmla="*/ 2147483647 w 147"/>
                  <a:gd name="T15" fmla="*/ 2147483647 h 212"/>
                  <a:gd name="T16" fmla="*/ 2147483647 w 147"/>
                  <a:gd name="T17" fmla="*/ 2147483647 h 212"/>
                  <a:gd name="T18" fmla="*/ 2147483647 w 147"/>
                  <a:gd name="T19" fmla="*/ 2147483647 h 212"/>
                  <a:gd name="T20" fmla="*/ 2147483647 w 147"/>
                  <a:gd name="T21" fmla="*/ 2147483647 h 212"/>
                  <a:gd name="T22" fmla="*/ 2147483647 w 147"/>
                  <a:gd name="T23" fmla="*/ 2147483647 h 212"/>
                  <a:gd name="T24" fmla="*/ 2147483647 w 147"/>
                  <a:gd name="T25" fmla="*/ 2147483647 h 212"/>
                  <a:gd name="T26" fmla="*/ 2147483647 w 147"/>
                  <a:gd name="T27" fmla="*/ 2147483647 h 212"/>
                  <a:gd name="T28" fmla="*/ 2147483647 w 147"/>
                  <a:gd name="T29" fmla="*/ 2147483647 h 212"/>
                  <a:gd name="T30" fmla="*/ 2147483647 w 147"/>
                  <a:gd name="T31" fmla="*/ 2147483647 h 212"/>
                  <a:gd name="T32" fmla="*/ 2147483647 w 147"/>
                  <a:gd name="T33" fmla="*/ 2147483647 h 212"/>
                  <a:gd name="T34" fmla="*/ 2147483647 w 147"/>
                  <a:gd name="T35" fmla="*/ 2147483647 h 212"/>
                  <a:gd name="T36" fmla="*/ 0 w 147"/>
                  <a:gd name="T37" fmla="*/ 2147483647 h 212"/>
                  <a:gd name="T38" fmla="*/ 0 w 147"/>
                  <a:gd name="T39" fmla="*/ 2147483647 h 212"/>
                  <a:gd name="T40" fmla="*/ 2147483647 w 147"/>
                  <a:gd name="T41" fmla="*/ 2147483647 h 212"/>
                  <a:gd name="T42" fmla="*/ 2147483647 w 147"/>
                  <a:gd name="T43" fmla="*/ 2147483647 h 212"/>
                  <a:gd name="T44" fmla="*/ 2147483647 w 147"/>
                  <a:gd name="T45" fmla="*/ 2147483647 h 212"/>
                  <a:gd name="T46" fmla="*/ 2147483647 w 147"/>
                  <a:gd name="T47" fmla="*/ 2147483647 h 212"/>
                  <a:gd name="T48" fmla="*/ 2147483647 w 147"/>
                  <a:gd name="T49" fmla="*/ 2147483647 h 212"/>
                  <a:gd name="T50" fmla="*/ 2147483647 w 147"/>
                  <a:gd name="T51" fmla="*/ 2147483647 h 212"/>
                  <a:gd name="T52" fmla="*/ 2147483647 w 147"/>
                  <a:gd name="T53" fmla="*/ 0 h 212"/>
                  <a:gd name="T54" fmla="*/ 2147483647 w 147"/>
                  <a:gd name="T55" fmla="*/ 0 h 212"/>
                  <a:gd name="T56" fmla="*/ 2147483647 w 147"/>
                  <a:gd name="T57" fmla="*/ 2147483647 h 212"/>
                  <a:gd name="T58" fmla="*/ 2147483647 w 147"/>
                  <a:gd name="T59" fmla="*/ 2147483647 h 212"/>
                  <a:gd name="T60" fmla="*/ 2147483647 w 147"/>
                  <a:gd name="T61" fmla="*/ 2147483647 h 212"/>
                  <a:gd name="T62" fmla="*/ 2147483647 w 147"/>
                  <a:gd name="T63" fmla="*/ 2147483647 h 212"/>
                  <a:gd name="T64" fmla="*/ 2147483647 w 147"/>
                  <a:gd name="T65" fmla="*/ 2147483647 h 212"/>
                  <a:gd name="T66" fmla="*/ 2147483647 w 147"/>
                  <a:gd name="T67" fmla="*/ 2147483647 h 212"/>
                  <a:gd name="T68" fmla="*/ 2147483647 w 147"/>
                  <a:gd name="T69" fmla="*/ 2147483647 h 212"/>
                  <a:gd name="T70" fmla="*/ 2147483647 w 147"/>
                  <a:gd name="T71" fmla="*/ 2147483647 h 212"/>
                  <a:gd name="T72" fmla="*/ 2147483647 w 147"/>
                  <a:gd name="T73" fmla="*/ 2147483647 h 212"/>
                  <a:gd name="T74" fmla="*/ 2147483647 w 147"/>
                  <a:gd name="T75" fmla="*/ 2147483647 h 212"/>
                  <a:gd name="T76" fmla="*/ 2147483647 w 147"/>
                  <a:gd name="T77" fmla="*/ 2147483647 h 212"/>
                  <a:gd name="T78" fmla="*/ 2147483647 w 147"/>
                  <a:gd name="T79" fmla="*/ 2147483647 h 212"/>
                  <a:gd name="T80" fmla="*/ 2147483647 w 147"/>
                  <a:gd name="T81" fmla="*/ 2147483647 h 212"/>
                  <a:gd name="T82" fmla="*/ 2147483647 w 147"/>
                  <a:gd name="T83" fmla="*/ 2147483647 h 212"/>
                  <a:gd name="T84" fmla="*/ 2147483647 w 147"/>
                  <a:gd name="T85" fmla="*/ 2147483647 h 212"/>
                  <a:gd name="T86" fmla="*/ 2147483647 w 147"/>
                  <a:gd name="T87" fmla="*/ 2147483647 h 212"/>
                  <a:gd name="T88" fmla="*/ 2147483647 w 147"/>
                  <a:gd name="T89" fmla="*/ 2147483647 h 2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7"/>
                  <a:gd name="T136" fmla="*/ 0 h 212"/>
                  <a:gd name="T137" fmla="*/ 147 w 147"/>
                  <a:gd name="T138" fmla="*/ 212 h 2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7" h="212">
                    <a:moveTo>
                      <a:pt x="147" y="191"/>
                    </a:moveTo>
                    <a:lnTo>
                      <a:pt x="132" y="193"/>
                    </a:lnTo>
                    <a:lnTo>
                      <a:pt x="124" y="190"/>
                    </a:lnTo>
                    <a:lnTo>
                      <a:pt x="113" y="199"/>
                    </a:lnTo>
                    <a:lnTo>
                      <a:pt x="88" y="206"/>
                    </a:lnTo>
                    <a:lnTo>
                      <a:pt x="81" y="212"/>
                    </a:lnTo>
                    <a:lnTo>
                      <a:pt x="68" y="210"/>
                    </a:lnTo>
                    <a:lnTo>
                      <a:pt x="60" y="206"/>
                    </a:lnTo>
                    <a:lnTo>
                      <a:pt x="50" y="196"/>
                    </a:lnTo>
                    <a:lnTo>
                      <a:pt x="49" y="182"/>
                    </a:lnTo>
                    <a:lnTo>
                      <a:pt x="42" y="174"/>
                    </a:lnTo>
                    <a:lnTo>
                      <a:pt x="47" y="141"/>
                    </a:lnTo>
                    <a:lnTo>
                      <a:pt x="53" y="132"/>
                    </a:lnTo>
                    <a:lnTo>
                      <a:pt x="50" y="117"/>
                    </a:lnTo>
                    <a:lnTo>
                      <a:pt x="38" y="113"/>
                    </a:lnTo>
                    <a:lnTo>
                      <a:pt x="40" y="102"/>
                    </a:lnTo>
                    <a:lnTo>
                      <a:pt x="37" y="93"/>
                    </a:lnTo>
                    <a:lnTo>
                      <a:pt x="20" y="94"/>
                    </a:lnTo>
                    <a:lnTo>
                      <a:pt x="0" y="70"/>
                    </a:lnTo>
                    <a:lnTo>
                      <a:pt x="0" y="67"/>
                    </a:lnTo>
                    <a:lnTo>
                      <a:pt x="7" y="58"/>
                    </a:lnTo>
                    <a:lnTo>
                      <a:pt x="7" y="49"/>
                    </a:lnTo>
                    <a:lnTo>
                      <a:pt x="25" y="38"/>
                    </a:lnTo>
                    <a:lnTo>
                      <a:pt x="15" y="35"/>
                    </a:lnTo>
                    <a:lnTo>
                      <a:pt x="15" y="20"/>
                    </a:lnTo>
                    <a:lnTo>
                      <a:pt x="43" y="7"/>
                    </a:lnTo>
                    <a:lnTo>
                      <a:pt x="45" y="0"/>
                    </a:lnTo>
                    <a:lnTo>
                      <a:pt x="52" y="0"/>
                    </a:lnTo>
                    <a:lnTo>
                      <a:pt x="78" y="22"/>
                    </a:lnTo>
                    <a:lnTo>
                      <a:pt x="82" y="29"/>
                    </a:lnTo>
                    <a:lnTo>
                      <a:pt x="83" y="45"/>
                    </a:lnTo>
                    <a:lnTo>
                      <a:pt x="87" y="46"/>
                    </a:lnTo>
                    <a:lnTo>
                      <a:pt x="99" y="47"/>
                    </a:lnTo>
                    <a:lnTo>
                      <a:pt x="108" y="51"/>
                    </a:lnTo>
                    <a:lnTo>
                      <a:pt x="122" y="64"/>
                    </a:lnTo>
                    <a:lnTo>
                      <a:pt x="128" y="76"/>
                    </a:lnTo>
                    <a:lnTo>
                      <a:pt x="120" y="87"/>
                    </a:lnTo>
                    <a:lnTo>
                      <a:pt x="121" y="94"/>
                    </a:lnTo>
                    <a:lnTo>
                      <a:pt x="118" y="100"/>
                    </a:lnTo>
                    <a:lnTo>
                      <a:pt x="102" y="104"/>
                    </a:lnTo>
                    <a:lnTo>
                      <a:pt x="96" y="128"/>
                    </a:lnTo>
                    <a:lnTo>
                      <a:pt x="112" y="149"/>
                    </a:lnTo>
                    <a:lnTo>
                      <a:pt x="121" y="151"/>
                    </a:lnTo>
                    <a:lnTo>
                      <a:pt x="132" y="177"/>
                    </a:lnTo>
                    <a:lnTo>
                      <a:pt x="147" y="191"/>
                    </a:lnTo>
                    <a:close/>
                  </a:path>
                </a:pathLst>
              </a:custGeom>
              <a:solidFill>
                <a:srgbClr val="DDDDDD"/>
              </a:solidFill>
              <a:ln w="12700">
                <a:solidFill>
                  <a:schemeClr val="bg1"/>
                </a:solidFill>
                <a:round/>
                <a:headEnd/>
                <a:tailEnd/>
              </a:ln>
            </p:spPr>
            <p:txBody>
              <a:bodyPr/>
              <a:lstStyle/>
              <a:p>
                <a:endParaRPr lang="en-GB"/>
              </a:p>
            </p:txBody>
          </p:sp>
          <p:sp>
            <p:nvSpPr>
              <p:cNvPr id="35916" name="Freeform 70"/>
              <p:cNvSpPr>
                <a:spLocks noChangeAspect="1"/>
              </p:cNvSpPr>
              <p:nvPr/>
            </p:nvSpPr>
            <p:spPr bwMode="auto">
              <a:xfrm>
                <a:off x="4466132" y="5686910"/>
                <a:ext cx="89374" cy="110710"/>
              </a:xfrm>
              <a:custGeom>
                <a:avLst/>
                <a:gdLst>
                  <a:gd name="T0" fmla="*/ 2147483647 w 86"/>
                  <a:gd name="T1" fmla="*/ 2147483647 h 110"/>
                  <a:gd name="T2" fmla="*/ 2147483647 w 86"/>
                  <a:gd name="T3" fmla="*/ 2147483647 h 110"/>
                  <a:gd name="T4" fmla="*/ 2147483647 w 86"/>
                  <a:gd name="T5" fmla="*/ 2147483647 h 110"/>
                  <a:gd name="T6" fmla="*/ 2147483647 w 86"/>
                  <a:gd name="T7" fmla="*/ 2147483647 h 110"/>
                  <a:gd name="T8" fmla="*/ 2147483647 w 86"/>
                  <a:gd name="T9" fmla="*/ 0 h 110"/>
                  <a:gd name="T10" fmla="*/ 2147483647 w 86"/>
                  <a:gd name="T11" fmla="*/ 0 h 110"/>
                  <a:gd name="T12" fmla="*/ 0 w 86"/>
                  <a:gd name="T13" fmla="*/ 2147483647 h 110"/>
                  <a:gd name="T14" fmla="*/ 0 w 86"/>
                  <a:gd name="T15" fmla="*/ 2147483647 h 110"/>
                  <a:gd name="T16" fmla="*/ 2147483647 w 86"/>
                  <a:gd name="T17" fmla="*/ 2147483647 h 110"/>
                  <a:gd name="T18" fmla="*/ 2147483647 w 86"/>
                  <a:gd name="T19" fmla="*/ 2147483647 h 110"/>
                  <a:gd name="T20" fmla="*/ 0 w 86"/>
                  <a:gd name="T21" fmla="*/ 2147483647 h 110"/>
                  <a:gd name="T22" fmla="*/ 2147483647 w 86"/>
                  <a:gd name="T23" fmla="*/ 2147483647 h 110"/>
                  <a:gd name="T24" fmla="*/ 2147483647 w 86"/>
                  <a:gd name="T25" fmla="*/ 2147483647 h 110"/>
                  <a:gd name="T26" fmla="*/ 2147483647 w 86"/>
                  <a:gd name="T27" fmla="*/ 2147483647 h 110"/>
                  <a:gd name="T28" fmla="*/ 2147483647 w 86"/>
                  <a:gd name="T29" fmla="*/ 2147483647 h 110"/>
                  <a:gd name="T30" fmla="*/ 2147483647 w 86"/>
                  <a:gd name="T31" fmla="*/ 2147483647 h 110"/>
                  <a:gd name="T32" fmla="*/ 2147483647 w 86"/>
                  <a:gd name="T33" fmla="*/ 214748364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10"/>
                  <a:gd name="T53" fmla="*/ 86 w 86"/>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10">
                    <a:moveTo>
                      <a:pt x="86" y="47"/>
                    </a:moveTo>
                    <a:lnTo>
                      <a:pt x="86" y="41"/>
                    </a:lnTo>
                    <a:lnTo>
                      <a:pt x="81" y="36"/>
                    </a:lnTo>
                    <a:lnTo>
                      <a:pt x="54" y="16"/>
                    </a:lnTo>
                    <a:lnTo>
                      <a:pt x="20" y="0"/>
                    </a:lnTo>
                    <a:lnTo>
                      <a:pt x="12" y="3"/>
                    </a:lnTo>
                    <a:lnTo>
                      <a:pt x="2" y="19"/>
                    </a:lnTo>
                    <a:lnTo>
                      <a:pt x="3" y="41"/>
                    </a:lnTo>
                    <a:lnTo>
                      <a:pt x="13" y="60"/>
                    </a:lnTo>
                    <a:lnTo>
                      <a:pt x="9" y="91"/>
                    </a:lnTo>
                    <a:lnTo>
                      <a:pt x="0" y="100"/>
                    </a:lnTo>
                    <a:lnTo>
                      <a:pt x="12" y="110"/>
                    </a:lnTo>
                    <a:lnTo>
                      <a:pt x="26" y="106"/>
                    </a:lnTo>
                    <a:lnTo>
                      <a:pt x="42" y="106"/>
                    </a:lnTo>
                    <a:lnTo>
                      <a:pt x="59" y="91"/>
                    </a:lnTo>
                    <a:lnTo>
                      <a:pt x="65" y="76"/>
                    </a:lnTo>
                    <a:lnTo>
                      <a:pt x="86" y="47"/>
                    </a:lnTo>
                    <a:close/>
                  </a:path>
                </a:pathLst>
              </a:custGeom>
              <a:solidFill>
                <a:srgbClr val="DDDDDD"/>
              </a:solidFill>
              <a:ln w="12700">
                <a:solidFill>
                  <a:schemeClr val="bg1"/>
                </a:solidFill>
                <a:round/>
                <a:headEnd/>
                <a:tailEnd/>
              </a:ln>
            </p:spPr>
            <p:txBody>
              <a:bodyPr/>
              <a:lstStyle/>
              <a:p>
                <a:endParaRPr lang="en-GB"/>
              </a:p>
            </p:txBody>
          </p:sp>
          <p:sp>
            <p:nvSpPr>
              <p:cNvPr id="35917" name="Freeform 71"/>
              <p:cNvSpPr>
                <a:spLocks noChangeAspect="1"/>
              </p:cNvSpPr>
              <p:nvPr/>
            </p:nvSpPr>
            <p:spPr bwMode="auto">
              <a:xfrm>
                <a:off x="6924994" y="4163542"/>
                <a:ext cx="102453" cy="130638"/>
              </a:xfrm>
              <a:custGeom>
                <a:avLst/>
                <a:gdLst>
                  <a:gd name="T0" fmla="*/ 2147483647 w 102"/>
                  <a:gd name="T1" fmla="*/ 2147483647 h 129"/>
                  <a:gd name="T2" fmla="*/ 2147483647 w 102"/>
                  <a:gd name="T3" fmla="*/ 2147483647 h 129"/>
                  <a:gd name="T4" fmla="*/ 2147483647 w 102"/>
                  <a:gd name="T5" fmla="*/ 2147483647 h 129"/>
                  <a:gd name="T6" fmla="*/ 2147483647 w 102"/>
                  <a:gd name="T7" fmla="*/ 2147483647 h 129"/>
                  <a:gd name="T8" fmla="*/ 2147483647 w 102"/>
                  <a:gd name="T9" fmla="*/ 2147483647 h 129"/>
                  <a:gd name="T10" fmla="*/ 2147483647 w 102"/>
                  <a:gd name="T11" fmla="*/ 2147483647 h 129"/>
                  <a:gd name="T12" fmla="*/ 2147483647 w 102"/>
                  <a:gd name="T13" fmla="*/ 2147483647 h 129"/>
                  <a:gd name="T14" fmla="*/ 2147483647 w 102"/>
                  <a:gd name="T15" fmla="*/ 2147483647 h 129"/>
                  <a:gd name="T16" fmla="*/ 2147483647 w 102"/>
                  <a:gd name="T17" fmla="*/ 2147483647 h 129"/>
                  <a:gd name="T18" fmla="*/ 2147483647 w 102"/>
                  <a:gd name="T19" fmla="*/ 2147483647 h 129"/>
                  <a:gd name="T20" fmla="*/ 2147483647 w 102"/>
                  <a:gd name="T21" fmla="*/ 2147483647 h 129"/>
                  <a:gd name="T22" fmla="*/ 2147483647 w 102"/>
                  <a:gd name="T23" fmla="*/ 2147483647 h 129"/>
                  <a:gd name="T24" fmla="*/ 2147483647 w 102"/>
                  <a:gd name="T25" fmla="*/ 2147483647 h 129"/>
                  <a:gd name="T26" fmla="*/ 2147483647 w 102"/>
                  <a:gd name="T27" fmla="*/ 2147483647 h 129"/>
                  <a:gd name="T28" fmla="*/ 2147483647 w 102"/>
                  <a:gd name="T29" fmla="*/ 0 h 129"/>
                  <a:gd name="T30" fmla="*/ 2147483647 w 102"/>
                  <a:gd name="T31" fmla="*/ 0 h 129"/>
                  <a:gd name="T32" fmla="*/ 0 w 102"/>
                  <a:gd name="T33" fmla="*/ 2147483647 h 129"/>
                  <a:gd name="T34" fmla="*/ 2147483647 w 102"/>
                  <a:gd name="T35" fmla="*/ 2147483647 h 129"/>
                  <a:gd name="T36" fmla="*/ 2147483647 w 102"/>
                  <a:gd name="T37" fmla="*/ 2147483647 h 129"/>
                  <a:gd name="T38" fmla="*/ 2147483647 w 102"/>
                  <a:gd name="T39" fmla="*/ 2147483647 h 129"/>
                  <a:gd name="T40" fmla="*/ 2147483647 w 102"/>
                  <a:gd name="T41" fmla="*/ 2147483647 h 129"/>
                  <a:gd name="T42" fmla="*/ 2147483647 w 102"/>
                  <a:gd name="T43" fmla="*/ 2147483647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129"/>
                  <a:gd name="T68" fmla="*/ 102 w 102"/>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129">
                    <a:moveTo>
                      <a:pt x="47" y="113"/>
                    </a:moveTo>
                    <a:lnTo>
                      <a:pt x="48" y="129"/>
                    </a:lnTo>
                    <a:lnTo>
                      <a:pt x="56" y="128"/>
                    </a:lnTo>
                    <a:lnTo>
                      <a:pt x="58" y="121"/>
                    </a:lnTo>
                    <a:lnTo>
                      <a:pt x="71" y="108"/>
                    </a:lnTo>
                    <a:lnTo>
                      <a:pt x="74" y="91"/>
                    </a:lnTo>
                    <a:lnTo>
                      <a:pt x="101" y="91"/>
                    </a:lnTo>
                    <a:lnTo>
                      <a:pt x="102" y="74"/>
                    </a:lnTo>
                    <a:lnTo>
                      <a:pt x="91" y="66"/>
                    </a:lnTo>
                    <a:lnTo>
                      <a:pt x="87" y="50"/>
                    </a:lnTo>
                    <a:lnTo>
                      <a:pt x="76" y="42"/>
                    </a:lnTo>
                    <a:lnTo>
                      <a:pt x="78" y="24"/>
                    </a:lnTo>
                    <a:lnTo>
                      <a:pt x="76" y="20"/>
                    </a:lnTo>
                    <a:lnTo>
                      <a:pt x="48" y="14"/>
                    </a:lnTo>
                    <a:lnTo>
                      <a:pt x="25" y="0"/>
                    </a:lnTo>
                    <a:lnTo>
                      <a:pt x="7" y="2"/>
                    </a:lnTo>
                    <a:lnTo>
                      <a:pt x="0" y="14"/>
                    </a:lnTo>
                    <a:lnTo>
                      <a:pt x="5" y="12"/>
                    </a:lnTo>
                    <a:lnTo>
                      <a:pt x="24" y="33"/>
                    </a:lnTo>
                    <a:lnTo>
                      <a:pt x="26" y="42"/>
                    </a:lnTo>
                    <a:lnTo>
                      <a:pt x="46" y="76"/>
                    </a:lnTo>
                    <a:lnTo>
                      <a:pt x="47" y="113"/>
                    </a:lnTo>
                    <a:close/>
                  </a:path>
                </a:pathLst>
              </a:custGeom>
              <a:solidFill>
                <a:srgbClr val="DDDDDD"/>
              </a:solidFill>
              <a:ln w="12700">
                <a:solidFill>
                  <a:schemeClr val="bg1"/>
                </a:solidFill>
                <a:round/>
                <a:headEnd/>
                <a:tailEnd/>
              </a:ln>
            </p:spPr>
            <p:txBody>
              <a:bodyPr/>
              <a:lstStyle/>
              <a:p>
                <a:endParaRPr lang="en-GB"/>
              </a:p>
            </p:txBody>
          </p:sp>
          <p:sp>
            <p:nvSpPr>
              <p:cNvPr id="35918" name="Freeform 72"/>
              <p:cNvSpPr>
                <a:spLocks noChangeAspect="1"/>
              </p:cNvSpPr>
              <p:nvPr/>
            </p:nvSpPr>
            <p:spPr bwMode="auto">
              <a:xfrm>
                <a:off x="6395292" y="4787946"/>
                <a:ext cx="483925" cy="467196"/>
              </a:xfrm>
              <a:custGeom>
                <a:avLst/>
                <a:gdLst>
                  <a:gd name="T0" fmla="*/ 2147483647 w 480"/>
                  <a:gd name="T1" fmla="*/ 2147483647 h 460"/>
                  <a:gd name="T2" fmla="*/ 2147483647 w 480"/>
                  <a:gd name="T3" fmla="*/ 2147483647 h 460"/>
                  <a:gd name="T4" fmla="*/ 2147483647 w 480"/>
                  <a:gd name="T5" fmla="*/ 2147483647 h 460"/>
                  <a:gd name="T6" fmla="*/ 2147483647 w 480"/>
                  <a:gd name="T7" fmla="*/ 2147483647 h 460"/>
                  <a:gd name="T8" fmla="*/ 2147483647 w 480"/>
                  <a:gd name="T9" fmla="*/ 2147483647 h 460"/>
                  <a:gd name="T10" fmla="*/ 2147483647 w 480"/>
                  <a:gd name="T11" fmla="*/ 2147483647 h 460"/>
                  <a:gd name="T12" fmla="*/ 2147483647 w 480"/>
                  <a:gd name="T13" fmla="*/ 2147483647 h 460"/>
                  <a:gd name="T14" fmla="*/ 2147483647 w 480"/>
                  <a:gd name="T15" fmla="*/ 2147483647 h 460"/>
                  <a:gd name="T16" fmla="*/ 2147483647 w 480"/>
                  <a:gd name="T17" fmla="*/ 2147483647 h 460"/>
                  <a:gd name="T18" fmla="*/ 2147483647 w 480"/>
                  <a:gd name="T19" fmla="*/ 2147483647 h 460"/>
                  <a:gd name="T20" fmla="*/ 2147483647 w 480"/>
                  <a:gd name="T21" fmla="*/ 2147483647 h 460"/>
                  <a:gd name="T22" fmla="*/ 2147483647 w 480"/>
                  <a:gd name="T23" fmla="*/ 2147483647 h 460"/>
                  <a:gd name="T24" fmla="*/ 0 w 480"/>
                  <a:gd name="T25" fmla="*/ 2147483647 h 460"/>
                  <a:gd name="T26" fmla="*/ 2147483647 w 480"/>
                  <a:gd name="T27" fmla="*/ 2147483647 h 460"/>
                  <a:gd name="T28" fmla="*/ 2147483647 w 480"/>
                  <a:gd name="T29" fmla="*/ 2147483647 h 460"/>
                  <a:gd name="T30" fmla="*/ 2147483647 w 480"/>
                  <a:gd name="T31" fmla="*/ 2147483647 h 460"/>
                  <a:gd name="T32" fmla="*/ 2147483647 w 480"/>
                  <a:gd name="T33" fmla="*/ 0 h 460"/>
                  <a:gd name="T34" fmla="*/ 2147483647 w 480"/>
                  <a:gd name="T35" fmla="*/ 2147483647 h 460"/>
                  <a:gd name="T36" fmla="*/ 2147483647 w 480"/>
                  <a:gd name="T37" fmla="*/ 2147483647 h 460"/>
                  <a:gd name="T38" fmla="*/ 2147483647 w 480"/>
                  <a:gd name="T39" fmla="*/ 2147483647 h 460"/>
                  <a:gd name="T40" fmla="*/ 2147483647 w 480"/>
                  <a:gd name="T41" fmla="*/ 2147483647 h 460"/>
                  <a:gd name="T42" fmla="*/ 2147483647 w 480"/>
                  <a:gd name="T43" fmla="*/ 2147483647 h 460"/>
                  <a:gd name="T44" fmla="*/ 2147483647 w 480"/>
                  <a:gd name="T45" fmla="*/ 2147483647 h 460"/>
                  <a:gd name="T46" fmla="*/ 2147483647 w 480"/>
                  <a:gd name="T47" fmla="*/ 2147483647 h 460"/>
                  <a:gd name="T48" fmla="*/ 2147483647 w 480"/>
                  <a:gd name="T49" fmla="*/ 2147483647 h 460"/>
                  <a:gd name="T50" fmla="*/ 2147483647 w 480"/>
                  <a:gd name="T51" fmla="*/ 2147483647 h 460"/>
                  <a:gd name="T52" fmla="*/ 2147483647 w 480"/>
                  <a:gd name="T53" fmla="*/ 2147483647 h 460"/>
                  <a:gd name="T54" fmla="*/ 2147483647 w 480"/>
                  <a:gd name="T55" fmla="*/ 2147483647 h 460"/>
                  <a:gd name="T56" fmla="*/ 2147483647 w 480"/>
                  <a:gd name="T57" fmla="*/ 2147483647 h 460"/>
                  <a:gd name="T58" fmla="*/ 2147483647 w 480"/>
                  <a:gd name="T59" fmla="*/ 2147483647 h 460"/>
                  <a:gd name="T60" fmla="*/ 2147483647 w 480"/>
                  <a:gd name="T61" fmla="*/ 2147483647 h 460"/>
                  <a:gd name="T62" fmla="*/ 2147483647 w 480"/>
                  <a:gd name="T63" fmla="*/ 2147483647 h 460"/>
                  <a:gd name="T64" fmla="*/ 2147483647 w 480"/>
                  <a:gd name="T65" fmla="*/ 2147483647 h 460"/>
                  <a:gd name="T66" fmla="*/ 2147483647 w 480"/>
                  <a:gd name="T67" fmla="*/ 2147483647 h 460"/>
                  <a:gd name="T68" fmla="*/ 2147483647 w 480"/>
                  <a:gd name="T69" fmla="*/ 2147483647 h 460"/>
                  <a:gd name="T70" fmla="*/ 2147483647 w 480"/>
                  <a:gd name="T71" fmla="*/ 2147483647 h 460"/>
                  <a:gd name="T72" fmla="*/ 2147483647 w 480"/>
                  <a:gd name="T73" fmla="*/ 2147483647 h 460"/>
                  <a:gd name="T74" fmla="*/ 2147483647 w 480"/>
                  <a:gd name="T75" fmla="*/ 2147483647 h 460"/>
                  <a:gd name="T76" fmla="*/ 2147483647 w 480"/>
                  <a:gd name="T77" fmla="*/ 2147483647 h 460"/>
                  <a:gd name="T78" fmla="*/ 2147483647 w 480"/>
                  <a:gd name="T79" fmla="*/ 2147483647 h 4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0"/>
                  <a:gd name="T121" fmla="*/ 0 h 460"/>
                  <a:gd name="T122" fmla="*/ 480 w 480"/>
                  <a:gd name="T123" fmla="*/ 460 h 4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0" h="460">
                    <a:moveTo>
                      <a:pt x="450" y="460"/>
                    </a:moveTo>
                    <a:lnTo>
                      <a:pt x="420" y="444"/>
                    </a:lnTo>
                    <a:lnTo>
                      <a:pt x="390" y="428"/>
                    </a:lnTo>
                    <a:lnTo>
                      <a:pt x="360" y="413"/>
                    </a:lnTo>
                    <a:lnTo>
                      <a:pt x="329" y="397"/>
                    </a:lnTo>
                    <a:lnTo>
                      <a:pt x="299" y="382"/>
                    </a:lnTo>
                    <a:lnTo>
                      <a:pt x="269" y="366"/>
                    </a:lnTo>
                    <a:lnTo>
                      <a:pt x="239" y="351"/>
                    </a:lnTo>
                    <a:lnTo>
                      <a:pt x="208" y="334"/>
                    </a:lnTo>
                    <a:lnTo>
                      <a:pt x="177" y="345"/>
                    </a:lnTo>
                    <a:lnTo>
                      <a:pt x="168" y="347"/>
                    </a:lnTo>
                    <a:lnTo>
                      <a:pt x="163" y="341"/>
                    </a:lnTo>
                    <a:lnTo>
                      <a:pt x="145" y="331"/>
                    </a:lnTo>
                    <a:lnTo>
                      <a:pt x="77" y="330"/>
                    </a:lnTo>
                    <a:lnTo>
                      <a:pt x="65" y="303"/>
                    </a:lnTo>
                    <a:lnTo>
                      <a:pt x="48" y="295"/>
                    </a:lnTo>
                    <a:lnTo>
                      <a:pt x="32" y="295"/>
                    </a:lnTo>
                    <a:lnTo>
                      <a:pt x="24" y="286"/>
                    </a:lnTo>
                    <a:lnTo>
                      <a:pt x="22" y="270"/>
                    </a:lnTo>
                    <a:lnTo>
                      <a:pt x="4" y="241"/>
                    </a:lnTo>
                    <a:lnTo>
                      <a:pt x="4" y="236"/>
                    </a:lnTo>
                    <a:lnTo>
                      <a:pt x="15" y="232"/>
                    </a:lnTo>
                    <a:lnTo>
                      <a:pt x="17" y="189"/>
                    </a:lnTo>
                    <a:lnTo>
                      <a:pt x="13" y="134"/>
                    </a:lnTo>
                    <a:lnTo>
                      <a:pt x="0" y="114"/>
                    </a:lnTo>
                    <a:lnTo>
                      <a:pt x="0" y="106"/>
                    </a:lnTo>
                    <a:lnTo>
                      <a:pt x="7" y="100"/>
                    </a:lnTo>
                    <a:lnTo>
                      <a:pt x="20" y="95"/>
                    </a:lnTo>
                    <a:lnTo>
                      <a:pt x="29" y="85"/>
                    </a:lnTo>
                    <a:lnTo>
                      <a:pt x="26" y="64"/>
                    </a:lnTo>
                    <a:lnTo>
                      <a:pt x="29" y="54"/>
                    </a:lnTo>
                    <a:lnTo>
                      <a:pt x="64" y="28"/>
                    </a:lnTo>
                    <a:lnTo>
                      <a:pt x="66" y="22"/>
                    </a:lnTo>
                    <a:lnTo>
                      <a:pt x="66" y="0"/>
                    </a:lnTo>
                    <a:lnTo>
                      <a:pt x="94" y="12"/>
                    </a:lnTo>
                    <a:lnTo>
                      <a:pt x="116" y="10"/>
                    </a:lnTo>
                    <a:lnTo>
                      <a:pt x="138" y="13"/>
                    </a:lnTo>
                    <a:lnTo>
                      <a:pt x="178" y="30"/>
                    </a:lnTo>
                    <a:lnTo>
                      <a:pt x="181" y="33"/>
                    </a:lnTo>
                    <a:lnTo>
                      <a:pt x="184" y="46"/>
                    </a:lnTo>
                    <a:lnTo>
                      <a:pt x="198" y="64"/>
                    </a:lnTo>
                    <a:lnTo>
                      <a:pt x="205" y="68"/>
                    </a:lnTo>
                    <a:lnTo>
                      <a:pt x="254" y="78"/>
                    </a:lnTo>
                    <a:lnTo>
                      <a:pt x="270" y="85"/>
                    </a:lnTo>
                    <a:lnTo>
                      <a:pt x="284" y="99"/>
                    </a:lnTo>
                    <a:lnTo>
                      <a:pt x="292" y="102"/>
                    </a:lnTo>
                    <a:lnTo>
                      <a:pt x="310" y="98"/>
                    </a:lnTo>
                    <a:lnTo>
                      <a:pt x="320" y="89"/>
                    </a:lnTo>
                    <a:lnTo>
                      <a:pt x="328" y="72"/>
                    </a:lnTo>
                    <a:lnTo>
                      <a:pt x="321" y="54"/>
                    </a:lnTo>
                    <a:lnTo>
                      <a:pt x="324" y="39"/>
                    </a:lnTo>
                    <a:lnTo>
                      <a:pt x="354" y="13"/>
                    </a:lnTo>
                    <a:lnTo>
                      <a:pt x="387" y="10"/>
                    </a:lnTo>
                    <a:lnTo>
                      <a:pt x="411" y="16"/>
                    </a:lnTo>
                    <a:lnTo>
                      <a:pt x="417" y="20"/>
                    </a:lnTo>
                    <a:lnTo>
                      <a:pt x="416" y="30"/>
                    </a:lnTo>
                    <a:lnTo>
                      <a:pt x="421" y="34"/>
                    </a:lnTo>
                    <a:lnTo>
                      <a:pt x="440" y="38"/>
                    </a:lnTo>
                    <a:lnTo>
                      <a:pt x="472" y="43"/>
                    </a:lnTo>
                    <a:lnTo>
                      <a:pt x="480" y="54"/>
                    </a:lnTo>
                    <a:lnTo>
                      <a:pt x="477" y="55"/>
                    </a:lnTo>
                    <a:lnTo>
                      <a:pt x="470" y="65"/>
                    </a:lnTo>
                    <a:lnTo>
                      <a:pt x="473" y="100"/>
                    </a:lnTo>
                    <a:lnTo>
                      <a:pt x="466" y="109"/>
                    </a:lnTo>
                    <a:lnTo>
                      <a:pt x="467" y="120"/>
                    </a:lnTo>
                    <a:lnTo>
                      <a:pt x="472" y="128"/>
                    </a:lnTo>
                    <a:lnTo>
                      <a:pt x="470" y="134"/>
                    </a:lnTo>
                    <a:lnTo>
                      <a:pt x="480" y="144"/>
                    </a:lnTo>
                    <a:lnTo>
                      <a:pt x="480" y="174"/>
                    </a:lnTo>
                    <a:lnTo>
                      <a:pt x="480" y="204"/>
                    </a:lnTo>
                    <a:lnTo>
                      <a:pt x="480" y="234"/>
                    </a:lnTo>
                    <a:lnTo>
                      <a:pt x="480" y="263"/>
                    </a:lnTo>
                    <a:lnTo>
                      <a:pt x="480" y="293"/>
                    </a:lnTo>
                    <a:lnTo>
                      <a:pt x="480" y="322"/>
                    </a:lnTo>
                    <a:lnTo>
                      <a:pt x="480" y="351"/>
                    </a:lnTo>
                    <a:lnTo>
                      <a:pt x="480" y="380"/>
                    </a:lnTo>
                    <a:lnTo>
                      <a:pt x="480" y="410"/>
                    </a:lnTo>
                    <a:lnTo>
                      <a:pt x="480" y="441"/>
                    </a:lnTo>
                    <a:lnTo>
                      <a:pt x="450" y="441"/>
                    </a:lnTo>
                    <a:lnTo>
                      <a:pt x="450" y="460"/>
                    </a:lnTo>
                    <a:close/>
                  </a:path>
                </a:pathLst>
              </a:custGeom>
              <a:solidFill>
                <a:srgbClr val="DDDDDD"/>
              </a:solidFill>
              <a:ln w="12700">
                <a:solidFill>
                  <a:schemeClr val="bg1"/>
                </a:solidFill>
                <a:round/>
                <a:headEnd/>
                <a:tailEnd/>
              </a:ln>
            </p:spPr>
            <p:txBody>
              <a:bodyPr/>
              <a:lstStyle/>
              <a:p>
                <a:endParaRPr lang="en-GB"/>
              </a:p>
            </p:txBody>
          </p:sp>
          <p:sp>
            <p:nvSpPr>
              <p:cNvPr id="35919" name="Freeform 73"/>
              <p:cNvSpPr>
                <a:spLocks noChangeAspect="1"/>
              </p:cNvSpPr>
              <p:nvPr/>
            </p:nvSpPr>
            <p:spPr bwMode="auto">
              <a:xfrm>
                <a:off x="6523903" y="5126718"/>
                <a:ext cx="326976" cy="502623"/>
              </a:xfrm>
              <a:custGeom>
                <a:avLst/>
                <a:gdLst>
                  <a:gd name="T0" fmla="*/ 2147483647 w 323"/>
                  <a:gd name="T1" fmla="*/ 2147483647 h 499"/>
                  <a:gd name="T2" fmla="*/ 2147483647 w 323"/>
                  <a:gd name="T3" fmla="*/ 2147483647 h 499"/>
                  <a:gd name="T4" fmla="*/ 2147483647 w 323"/>
                  <a:gd name="T5" fmla="*/ 2147483647 h 499"/>
                  <a:gd name="T6" fmla="*/ 2147483647 w 323"/>
                  <a:gd name="T7" fmla="*/ 2147483647 h 499"/>
                  <a:gd name="T8" fmla="*/ 2147483647 w 323"/>
                  <a:gd name="T9" fmla="*/ 2147483647 h 499"/>
                  <a:gd name="T10" fmla="*/ 2147483647 w 323"/>
                  <a:gd name="T11" fmla="*/ 2147483647 h 499"/>
                  <a:gd name="T12" fmla="*/ 2147483647 w 323"/>
                  <a:gd name="T13" fmla="*/ 2147483647 h 499"/>
                  <a:gd name="T14" fmla="*/ 2147483647 w 323"/>
                  <a:gd name="T15" fmla="*/ 2147483647 h 499"/>
                  <a:gd name="T16" fmla="*/ 2147483647 w 323"/>
                  <a:gd name="T17" fmla="*/ 2147483647 h 499"/>
                  <a:gd name="T18" fmla="*/ 2147483647 w 323"/>
                  <a:gd name="T19" fmla="*/ 2147483647 h 499"/>
                  <a:gd name="T20" fmla="*/ 2147483647 w 323"/>
                  <a:gd name="T21" fmla="*/ 2147483647 h 499"/>
                  <a:gd name="T22" fmla="*/ 2147483647 w 323"/>
                  <a:gd name="T23" fmla="*/ 2147483647 h 499"/>
                  <a:gd name="T24" fmla="*/ 2147483647 w 323"/>
                  <a:gd name="T25" fmla="*/ 2147483647 h 499"/>
                  <a:gd name="T26" fmla="*/ 2147483647 w 323"/>
                  <a:gd name="T27" fmla="*/ 2147483647 h 499"/>
                  <a:gd name="T28" fmla="*/ 2147483647 w 323"/>
                  <a:gd name="T29" fmla="*/ 2147483647 h 499"/>
                  <a:gd name="T30" fmla="*/ 2147483647 w 323"/>
                  <a:gd name="T31" fmla="*/ 2147483647 h 499"/>
                  <a:gd name="T32" fmla="*/ 2147483647 w 323"/>
                  <a:gd name="T33" fmla="*/ 2147483647 h 499"/>
                  <a:gd name="T34" fmla="*/ 2147483647 w 323"/>
                  <a:gd name="T35" fmla="*/ 2147483647 h 499"/>
                  <a:gd name="T36" fmla="*/ 2147483647 w 323"/>
                  <a:gd name="T37" fmla="*/ 2147483647 h 499"/>
                  <a:gd name="T38" fmla="*/ 2147483647 w 323"/>
                  <a:gd name="T39" fmla="*/ 2147483647 h 499"/>
                  <a:gd name="T40" fmla="*/ 2147483647 w 323"/>
                  <a:gd name="T41" fmla="*/ 2147483647 h 499"/>
                  <a:gd name="T42" fmla="*/ 2147483647 w 323"/>
                  <a:gd name="T43" fmla="*/ 2147483647 h 499"/>
                  <a:gd name="T44" fmla="*/ 2147483647 w 323"/>
                  <a:gd name="T45" fmla="*/ 2147483647 h 499"/>
                  <a:gd name="T46" fmla="*/ 2147483647 w 323"/>
                  <a:gd name="T47" fmla="*/ 2147483647 h 499"/>
                  <a:gd name="T48" fmla="*/ 2147483647 w 323"/>
                  <a:gd name="T49" fmla="*/ 2147483647 h 499"/>
                  <a:gd name="T50" fmla="*/ 0 w 323"/>
                  <a:gd name="T51" fmla="*/ 2147483647 h 499"/>
                  <a:gd name="T52" fmla="*/ 2147483647 w 323"/>
                  <a:gd name="T53" fmla="*/ 2147483647 h 499"/>
                  <a:gd name="T54" fmla="*/ 2147483647 w 323"/>
                  <a:gd name="T55" fmla="*/ 2147483647 h 499"/>
                  <a:gd name="T56" fmla="*/ 2147483647 w 323"/>
                  <a:gd name="T57" fmla="*/ 2147483647 h 499"/>
                  <a:gd name="T58" fmla="*/ 2147483647 w 323"/>
                  <a:gd name="T59" fmla="*/ 2147483647 h 499"/>
                  <a:gd name="T60" fmla="*/ 2147483647 w 323"/>
                  <a:gd name="T61" fmla="*/ 2147483647 h 499"/>
                  <a:gd name="T62" fmla="*/ 2147483647 w 323"/>
                  <a:gd name="T63" fmla="*/ 2147483647 h 499"/>
                  <a:gd name="T64" fmla="*/ 2147483647 w 323"/>
                  <a:gd name="T65" fmla="*/ 2147483647 h 499"/>
                  <a:gd name="T66" fmla="*/ 2147483647 w 323"/>
                  <a:gd name="T67" fmla="*/ 2147483647 h 499"/>
                  <a:gd name="T68" fmla="*/ 2147483647 w 323"/>
                  <a:gd name="T69" fmla="*/ 2147483647 h 4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3"/>
                  <a:gd name="T106" fmla="*/ 0 h 499"/>
                  <a:gd name="T107" fmla="*/ 323 w 323"/>
                  <a:gd name="T108" fmla="*/ 499 h 4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3" h="499">
                    <a:moveTo>
                      <a:pt x="323" y="126"/>
                    </a:moveTo>
                    <a:lnTo>
                      <a:pt x="323" y="156"/>
                    </a:lnTo>
                    <a:lnTo>
                      <a:pt x="323" y="184"/>
                    </a:lnTo>
                    <a:lnTo>
                      <a:pt x="323" y="213"/>
                    </a:lnTo>
                    <a:lnTo>
                      <a:pt x="323" y="243"/>
                    </a:lnTo>
                    <a:lnTo>
                      <a:pt x="291" y="247"/>
                    </a:lnTo>
                    <a:lnTo>
                      <a:pt x="286" y="262"/>
                    </a:lnTo>
                    <a:lnTo>
                      <a:pt x="271" y="282"/>
                    </a:lnTo>
                    <a:lnTo>
                      <a:pt x="271" y="297"/>
                    </a:lnTo>
                    <a:lnTo>
                      <a:pt x="265" y="302"/>
                    </a:lnTo>
                    <a:lnTo>
                      <a:pt x="264" y="315"/>
                    </a:lnTo>
                    <a:lnTo>
                      <a:pt x="259" y="329"/>
                    </a:lnTo>
                    <a:lnTo>
                      <a:pt x="259" y="338"/>
                    </a:lnTo>
                    <a:lnTo>
                      <a:pt x="272" y="335"/>
                    </a:lnTo>
                    <a:lnTo>
                      <a:pt x="274" y="352"/>
                    </a:lnTo>
                    <a:lnTo>
                      <a:pt x="289" y="382"/>
                    </a:lnTo>
                    <a:lnTo>
                      <a:pt x="289" y="386"/>
                    </a:lnTo>
                    <a:lnTo>
                      <a:pt x="283" y="389"/>
                    </a:lnTo>
                    <a:lnTo>
                      <a:pt x="261" y="394"/>
                    </a:lnTo>
                    <a:lnTo>
                      <a:pt x="254" y="403"/>
                    </a:lnTo>
                    <a:lnTo>
                      <a:pt x="254" y="412"/>
                    </a:lnTo>
                    <a:lnTo>
                      <a:pt x="233" y="429"/>
                    </a:lnTo>
                    <a:lnTo>
                      <a:pt x="230" y="436"/>
                    </a:lnTo>
                    <a:lnTo>
                      <a:pt x="220" y="441"/>
                    </a:lnTo>
                    <a:lnTo>
                      <a:pt x="215" y="446"/>
                    </a:lnTo>
                    <a:lnTo>
                      <a:pt x="171" y="453"/>
                    </a:lnTo>
                    <a:lnTo>
                      <a:pt x="170" y="458"/>
                    </a:lnTo>
                    <a:lnTo>
                      <a:pt x="174" y="463"/>
                    </a:lnTo>
                    <a:lnTo>
                      <a:pt x="160" y="480"/>
                    </a:lnTo>
                    <a:lnTo>
                      <a:pt x="134" y="482"/>
                    </a:lnTo>
                    <a:lnTo>
                      <a:pt x="107" y="495"/>
                    </a:lnTo>
                    <a:lnTo>
                      <a:pt x="97" y="486"/>
                    </a:lnTo>
                    <a:lnTo>
                      <a:pt x="92" y="491"/>
                    </a:lnTo>
                    <a:lnTo>
                      <a:pt x="79" y="498"/>
                    </a:lnTo>
                    <a:lnTo>
                      <a:pt x="60" y="499"/>
                    </a:lnTo>
                    <a:lnTo>
                      <a:pt x="49" y="461"/>
                    </a:lnTo>
                    <a:lnTo>
                      <a:pt x="43" y="455"/>
                    </a:lnTo>
                    <a:lnTo>
                      <a:pt x="28" y="449"/>
                    </a:lnTo>
                    <a:lnTo>
                      <a:pt x="21" y="434"/>
                    </a:lnTo>
                    <a:lnTo>
                      <a:pt x="22" y="425"/>
                    </a:lnTo>
                    <a:lnTo>
                      <a:pt x="27" y="421"/>
                    </a:lnTo>
                    <a:lnTo>
                      <a:pt x="56" y="423"/>
                    </a:lnTo>
                    <a:lnTo>
                      <a:pt x="59" y="420"/>
                    </a:lnTo>
                    <a:lnTo>
                      <a:pt x="57" y="412"/>
                    </a:lnTo>
                    <a:lnTo>
                      <a:pt x="43" y="390"/>
                    </a:lnTo>
                    <a:lnTo>
                      <a:pt x="47" y="362"/>
                    </a:lnTo>
                    <a:lnTo>
                      <a:pt x="38" y="334"/>
                    </a:lnTo>
                    <a:lnTo>
                      <a:pt x="31" y="331"/>
                    </a:lnTo>
                    <a:lnTo>
                      <a:pt x="29" y="324"/>
                    </a:lnTo>
                    <a:lnTo>
                      <a:pt x="22" y="324"/>
                    </a:lnTo>
                    <a:lnTo>
                      <a:pt x="4" y="303"/>
                    </a:lnTo>
                    <a:lnTo>
                      <a:pt x="1" y="287"/>
                    </a:lnTo>
                    <a:lnTo>
                      <a:pt x="0" y="280"/>
                    </a:lnTo>
                    <a:lnTo>
                      <a:pt x="7" y="277"/>
                    </a:lnTo>
                    <a:lnTo>
                      <a:pt x="10" y="264"/>
                    </a:lnTo>
                    <a:lnTo>
                      <a:pt x="61" y="207"/>
                    </a:lnTo>
                    <a:lnTo>
                      <a:pt x="64" y="152"/>
                    </a:lnTo>
                    <a:lnTo>
                      <a:pt x="72" y="109"/>
                    </a:lnTo>
                    <a:lnTo>
                      <a:pt x="80" y="96"/>
                    </a:lnTo>
                    <a:lnTo>
                      <a:pt x="60" y="82"/>
                    </a:lnTo>
                    <a:lnTo>
                      <a:pt x="51" y="61"/>
                    </a:lnTo>
                    <a:lnTo>
                      <a:pt x="50" y="11"/>
                    </a:lnTo>
                    <a:lnTo>
                      <a:pt x="81" y="0"/>
                    </a:lnTo>
                    <a:lnTo>
                      <a:pt x="112" y="17"/>
                    </a:lnTo>
                    <a:lnTo>
                      <a:pt x="142" y="32"/>
                    </a:lnTo>
                    <a:lnTo>
                      <a:pt x="172" y="48"/>
                    </a:lnTo>
                    <a:lnTo>
                      <a:pt x="202" y="63"/>
                    </a:lnTo>
                    <a:lnTo>
                      <a:pt x="233" y="79"/>
                    </a:lnTo>
                    <a:lnTo>
                      <a:pt x="263" y="94"/>
                    </a:lnTo>
                    <a:lnTo>
                      <a:pt x="293" y="110"/>
                    </a:lnTo>
                    <a:lnTo>
                      <a:pt x="323" y="126"/>
                    </a:lnTo>
                    <a:close/>
                  </a:path>
                </a:pathLst>
              </a:custGeom>
              <a:solidFill>
                <a:srgbClr val="DDDDDD"/>
              </a:solidFill>
              <a:ln w="12700">
                <a:solidFill>
                  <a:schemeClr val="bg1"/>
                </a:solidFill>
                <a:round/>
                <a:headEnd/>
                <a:tailEnd/>
              </a:ln>
            </p:spPr>
            <p:txBody>
              <a:bodyPr/>
              <a:lstStyle/>
              <a:p>
                <a:endParaRPr lang="en-GB"/>
              </a:p>
            </p:txBody>
          </p:sp>
          <p:sp>
            <p:nvSpPr>
              <p:cNvPr id="35920" name="Freeform 74"/>
              <p:cNvSpPr>
                <a:spLocks noChangeAspect="1"/>
              </p:cNvSpPr>
              <p:nvPr/>
            </p:nvSpPr>
            <p:spPr bwMode="auto">
              <a:xfrm>
                <a:off x="5608369" y="4998294"/>
                <a:ext cx="361854" cy="405198"/>
              </a:xfrm>
              <a:custGeom>
                <a:avLst/>
                <a:gdLst>
                  <a:gd name="T0" fmla="*/ 2147483647 w 365"/>
                  <a:gd name="T1" fmla="*/ 2147483647 h 402"/>
                  <a:gd name="T2" fmla="*/ 2147483647 w 365"/>
                  <a:gd name="T3" fmla="*/ 2147483647 h 402"/>
                  <a:gd name="T4" fmla="*/ 2147483647 w 365"/>
                  <a:gd name="T5" fmla="*/ 2147483647 h 402"/>
                  <a:gd name="T6" fmla="*/ 2147483647 w 365"/>
                  <a:gd name="T7" fmla="*/ 2147483647 h 402"/>
                  <a:gd name="T8" fmla="*/ 2147483647 w 365"/>
                  <a:gd name="T9" fmla="*/ 2147483647 h 402"/>
                  <a:gd name="T10" fmla="*/ 2147483647 w 365"/>
                  <a:gd name="T11" fmla="*/ 2147483647 h 402"/>
                  <a:gd name="T12" fmla="*/ 2147483647 w 365"/>
                  <a:gd name="T13" fmla="*/ 2147483647 h 402"/>
                  <a:gd name="T14" fmla="*/ 2147483647 w 365"/>
                  <a:gd name="T15" fmla="*/ 2147483647 h 402"/>
                  <a:gd name="T16" fmla="*/ 2147483647 w 365"/>
                  <a:gd name="T17" fmla="*/ 2147483647 h 402"/>
                  <a:gd name="T18" fmla="*/ 2147483647 w 365"/>
                  <a:gd name="T19" fmla="*/ 2147483647 h 402"/>
                  <a:gd name="T20" fmla="*/ 2147483647 w 365"/>
                  <a:gd name="T21" fmla="*/ 2147483647 h 402"/>
                  <a:gd name="T22" fmla="*/ 2147483647 w 365"/>
                  <a:gd name="T23" fmla="*/ 2147483647 h 402"/>
                  <a:gd name="T24" fmla="*/ 2147483647 w 365"/>
                  <a:gd name="T25" fmla="*/ 2147483647 h 402"/>
                  <a:gd name="T26" fmla="*/ 2147483647 w 365"/>
                  <a:gd name="T27" fmla="*/ 2147483647 h 402"/>
                  <a:gd name="T28" fmla="*/ 2147483647 w 365"/>
                  <a:gd name="T29" fmla="*/ 2147483647 h 402"/>
                  <a:gd name="T30" fmla="*/ 2147483647 w 365"/>
                  <a:gd name="T31" fmla="*/ 2147483647 h 402"/>
                  <a:gd name="T32" fmla="*/ 2147483647 w 365"/>
                  <a:gd name="T33" fmla="*/ 2147483647 h 402"/>
                  <a:gd name="T34" fmla="*/ 2147483647 w 365"/>
                  <a:gd name="T35" fmla="*/ 2147483647 h 402"/>
                  <a:gd name="T36" fmla="*/ 0 w 365"/>
                  <a:gd name="T37" fmla="*/ 2147483647 h 402"/>
                  <a:gd name="T38" fmla="*/ 2147483647 w 365"/>
                  <a:gd name="T39" fmla="*/ 2147483647 h 402"/>
                  <a:gd name="T40" fmla="*/ 2147483647 w 365"/>
                  <a:gd name="T41" fmla="*/ 2147483647 h 402"/>
                  <a:gd name="T42" fmla="*/ 2147483647 w 365"/>
                  <a:gd name="T43" fmla="*/ 2147483647 h 402"/>
                  <a:gd name="T44" fmla="*/ 2147483647 w 365"/>
                  <a:gd name="T45" fmla="*/ 2147483647 h 402"/>
                  <a:gd name="T46" fmla="*/ 2147483647 w 365"/>
                  <a:gd name="T47" fmla="*/ 2147483647 h 402"/>
                  <a:gd name="T48" fmla="*/ 2147483647 w 365"/>
                  <a:gd name="T49" fmla="*/ 2147483647 h 402"/>
                  <a:gd name="T50" fmla="*/ 2147483647 w 365"/>
                  <a:gd name="T51" fmla="*/ 2147483647 h 402"/>
                  <a:gd name="T52" fmla="*/ 2147483647 w 365"/>
                  <a:gd name="T53" fmla="*/ 2147483647 h 402"/>
                  <a:gd name="T54" fmla="*/ 2147483647 w 365"/>
                  <a:gd name="T55" fmla="*/ 2147483647 h 402"/>
                  <a:gd name="T56" fmla="*/ 2147483647 w 365"/>
                  <a:gd name="T57" fmla="*/ 2147483647 h 402"/>
                  <a:gd name="T58" fmla="*/ 2147483647 w 365"/>
                  <a:gd name="T59" fmla="*/ 2147483647 h 402"/>
                  <a:gd name="T60" fmla="*/ 2147483647 w 365"/>
                  <a:gd name="T61" fmla="*/ 2147483647 h 402"/>
                  <a:gd name="T62" fmla="*/ 2147483647 w 365"/>
                  <a:gd name="T63" fmla="*/ 2147483647 h 402"/>
                  <a:gd name="T64" fmla="*/ 2147483647 w 365"/>
                  <a:gd name="T65" fmla="*/ 2147483647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402"/>
                  <a:gd name="T101" fmla="*/ 365 w 365"/>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402">
                    <a:moveTo>
                      <a:pt x="208" y="378"/>
                    </a:moveTo>
                    <a:lnTo>
                      <a:pt x="242" y="379"/>
                    </a:lnTo>
                    <a:lnTo>
                      <a:pt x="277" y="380"/>
                    </a:lnTo>
                    <a:lnTo>
                      <a:pt x="311" y="380"/>
                    </a:lnTo>
                    <a:lnTo>
                      <a:pt x="345" y="381"/>
                    </a:lnTo>
                    <a:lnTo>
                      <a:pt x="352" y="354"/>
                    </a:lnTo>
                    <a:lnTo>
                      <a:pt x="340" y="351"/>
                    </a:lnTo>
                    <a:lnTo>
                      <a:pt x="337" y="318"/>
                    </a:lnTo>
                    <a:lnTo>
                      <a:pt x="333" y="283"/>
                    </a:lnTo>
                    <a:lnTo>
                      <a:pt x="330" y="249"/>
                    </a:lnTo>
                    <a:lnTo>
                      <a:pt x="327" y="216"/>
                    </a:lnTo>
                    <a:lnTo>
                      <a:pt x="322" y="181"/>
                    </a:lnTo>
                    <a:lnTo>
                      <a:pt x="319" y="146"/>
                    </a:lnTo>
                    <a:lnTo>
                      <a:pt x="315" y="111"/>
                    </a:lnTo>
                    <a:lnTo>
                      <a:pt x="312" y="76"/>
                    </a:lnTo>
                    <a:lnTo>
                      <a:pt x="339" y="76"/>
                    </a:lnTo>
                    <a:lnTo>
                      <a:pt x="365" y="76"/>
                    </a:lnTo>
                    <a:lnTo>
                      <a:pt x="338" y="57"/>
                    </a:lnTo>
                    <a:lnTo>
                      <a:pt x="310" y="38"/>
                    </a:lnTo>
                    <a:lnTo>
                      <a:pt x="282" y="19"/>
                    </a:lnTo>
                    <a:lnTo>
                      <a:pt x="254" y="0"/>
                    </a:lnTo>
                    <a:lnTo>
                      <a:pt x="252" y="41"/>
                    </a:lnTo>
                    <a:lnTo>
                      <a:pt x="229" y="41"/>
                    </a:lnTo>
                    <a:lnTo>
                      <a:pt x="204" y="40"/>
                    </a:lnTo>
                    <a:lnTo>
                      <a:pt x="180" y="40"/>
                    </a:lnTo>
                    <a:lnTo>
                      <a:pt x="157" y="40"/>
                    </a:lnTo>
                    <a:lnTo>
                      <a:pt x="157" y="66"/>
                    </a:lnTo>
                    <a:lnTo>
                      <a:pt x="156" y="96"/>
                    </a:lnTo>
                    <a:lnTo>
                      <a:pt x="156" y="125"/>
                    </a:lnTo>
                    <a:lnTo>
                      <a:pt x="127" y="131"/>
                    </a:lnTo>
                    <a:lnTo>
                      <a:pt x="119" y="142"/>
                    </a:lnTo>
                    <a:lnTo>
                      <a:pt x="121" y="165"/>
                    </a:lnTo>
                    <a:lnTo>
                      <a:pt x="123" y="192"/>
                    </a:lnTo>
                    <a:lnTo>
                      <a:pt x="95" y="192"/>
                    </a:lnTo>
                    <a:lnTo>
                      <a:pt x="67" y="192"/>
                    </a:lnTo>
                    <a:lnTo>
                      <a:pt x="38" y="192"/>
                    </a:lnTo>
                    <a:lnTo>
                      <a:pt x="10" y="192"/>
                    </a:lnTo>
                    <a:lnTo>
                      <a:pt x="0" y="205"/>
                    </a:lnTo>
                    <a:lnTo>
                      <a:pt x="7" y="203"/>
                    </a:lnTo>
                    <a:lnTo>
                      <a:pt x="12" y="217"/>
                    </a:lnTo>
                    <a:lnTo>
                      <a:pt x="18" y="217"/>
                    </a:lnTo>
                    <a:lnTo>
                      <a:pt x="22" y="227"/>
                    </a:lnTo>
                    <a:lnTo>
                      <a:pt x="25" y="239"/>
                    </a:lnTo>
                    <a:lnTo>
                      <a:pt x="23" y="243"/>
                    </a:lnTo>
                    <a:lnTo>
                      <a:pt x="16" y="257"/>
                    </a:lnTo>
                    <a:lnTo>
                      <a:pt x="26" y="271"/>
                    </a:lnTo>
                    <a:lnTo>
                      <a:pt x="29" y="286"/>
                    </a:lnTo>
                    <a:lnTo>
                      <a:pt x="29" y="312"/>
                    </a:lnTo>
                    <a:lnTo>
                      <a:pt x="14" y="360"/>
                    </a:lnTo>
                    <a:lnTo>
                      <a:pt x="20" y="347"/>
                    </a:lnTo>
                    <a:lnTo>
                      <a:pt x="39" y="349"/>
                    </a:lnTo>
                    <a:lnTo>
                      <a:pt x="57" y="343"/>
                    </a:lnTo>
                    <a:lnTo>
                      <a:pt x="79" y="343"/>
                    </a:lnTo>
                    <a:lnTo>
                      <a:pt x="95" y="359"/>
                    </a:lnTo>
                    <a:lnTo>
                      <a:pt x="106" y="359"/>
                    </a:lnTo>
                    <a:lnTo>
                      <a:pt x="113" y="374"/>
                    </a:lnTo>
                    <a:lnTo>
                      <a:pt x="122" y="379"/>
                    </a:lnTo>
                    <a:lnTo>
                      <a:pt x="126" y="386"/>
                    </a:lnTo>
                    <a:lnTo>
                      <a:pt x="125" y="387"/>
                    </a:lnTo>
                    <a:lnTo>
                      <a:pt x="146" y="402"/>
                    </a:lnTo>
                    <a:lnTo>
                      <a:pt x="159" y="390"/>
                    </a:lnTo>
                    <a:lnTo>
                      <a:pt x="169" y="368"/>
                    </a:lnTo>
                    <a:lnTo>
                      <a:pt x="177" y="371"/>
                    </a:lnTo>
                    <a:lnTo>
                      <a:pt x="183" y="389"/>
                    </a:lnTo>
                    <a:lnTo>
                      <a:pt x="192" y="390"/>
                    </a:lnTo>
                    <a:lnTo>
                      <a:pt x="208" y="378"/>
                    </a:lnTo>
                    <a:close/>
                  </a:path>
                </a:pathLst>
              </a:custGeom>
              <a:solidFill>
                <a:srgbClr val="DDDDDD"/>
              </a:solidFill>
              <a:ln w="12700">
                <a:solidFill>
                  <a:schemeClr val="bg1"/>
                </a:solidFill>
                <a:round/>
                <a:headEnd/>
                <a:tailEnd/>
              </a:ln>
            </p:spPr>
            <p:txBody>
              <a:bodyPr/>
              <a:lstStyle/>
              <a:p>
                <a:endParaRPr lang="en-GB"/>
              </a:p>
            </p:txBody>
          </p:sp>
          <p:sp>
            <p:nvSpPr>
              <p:cNvPr id="35921" name="Freeform 75"/>
              <p:cNvSpPr>
                <a:spLocks noChangeAspect="1"/>
              </p:cNvSpPr>
              <p:nvPr/>
            </p:nvSpPr>
            <p:spPr bwMode="auto">
              <a:xfrm>
                <a:off x="5608369" y="4978367"/>
                <a:ext cx="252862" cy="223634"/>
              </a:xfrm>
              <a:custGeom>
                <a:avLst/>
                <a:gdLst>
                  <a:gd name="T0" fmla="*/ 2147483647 w 254"/>
                  <a:gd name="T1" fmla="*/ 2147483647 h 221"/>
                  <a:gd name="T2" fmla="*/ 2147483647 w 254"/>
                  <a:gd name="T3" fmla="*/ 2147483647 h 221"/>
                  <a:gd name="T4" fmla="*/ 2147483647 w 254"/>
                  <a:gd name="T5" fmla="*/ 2147483647 h 221"/>
                  <a:gd name="T6" fmla="*/ 2147483647 w 254"/>
                  <a:gd name="T7" fmla="*/ 2147483647 h 221"/>
                  <a:gd name="T8" fmla="*/ 2147483647 w 254"/>
                  <a:gd name="T9" fmla="*/ 2147483647 h 221"/>
                  <a:gd name="T10" fmla="*/ 2147483647 w 254"/>
                  <a:gd name="T11" fmla="*/ 2147483647 h 221"/>
                  <a:gd name="T12" fmla="*/ 2147483647 w 254"/>
                  <a:gd name="T13" fmla="*/ 2147483647 h 221"/>
                  <a:gd name="T14" fmla="*/ 2147483647 w 254"/>
                  <a:gd name="T15" fmla="*/ 2147483647 h 221"/>
                  <a:gd name="T16" fmla="*/ 2147483647 w 254"/>
                  <a:gd name="T17" fmla="*/ 2147483647 h 221"/>
                  <a:gd name="T18" fmla="*/ 2147483647 w 254"/>
                  <a:gd name="T19" fmla="*/ 2147483647 h 221"/>
                  <a:gd name="T20" fmla="*/ 2147483647 w 254"/>
                  <a:gd name="T21" fmla="*/ 2147483647 h 221"/>
                  <a:gd name="T22" fmla="*/ 2147483647 w 254"/>
                  <a:gd name="T23" fmla="*/ 2147483647 h 221"/>
                  <a:gd name="T24" fmla="*/ 2147483647 w 254"/>
                  <a:gd name="T25" fmla="*/ 2147483647 h 221"/>
                  <a:gd name="T26" fmla="*/ 2147483647 w 254"/>
                  <a:gd name="T27" fmla="*/ 2147483647 h 221"/>
                  <a:gd name="T28" fmla="*/ 2147483647 w 254"/>
                  <a:gd name="T29" fmla="*/ 2147483647 h 221"/>
                  <a:gd name="T30" fmla="*/ 2147483647 w 254"/>
                  <a:gd name="T31" fmla="*/ 2147483647 h 221"/>
                  <a:gd name="T32" fmla="*/ 0 w 254"/>
                  <a:gd name="T33" fmla="*/ 2147483647 h 221"/>
                  <a:gd name="T34" fmla="*/ 2147483647 w 254"/>
                  <a:gd name="T35" fmla="*/ 2147483647 h 221"/>
                  <a:gd name="T36" fmla="*/ 2147483647 w 254"/>
                  <a:gd name="T37" fmla="*/ 2147483647 h 221"/>
                  <a:gd name="T38" fmla="*/ 2147483647 w 254"/>
                  <a:gd name="T39" fmla="*/ 2147483647 h 221"/>
                  <a:gd name="T40" fmla="*/ 2147483647 w 254"/>
                  <a:gd name="T41" fmla="*/ 2147483647 h 221"/>
                  <a:gd name="T42" fmla="*/ 2147483647 w 254"/>
                  <a:gd name="T43" fmla="*/ 2147483647 h 221"/>
                  <a:gd name="T44" fmla="*/ 2147483647 w 254"/>
                  <a:gd name="T45" fmla="*/ 2147483647 h 221"/>
                  <a:gd name="T46" fmla="*/ 2147483647 w 254"/>
                  <a:gd name="T47" fmla="*/ 2147483647 h 221"/>
                  <a:gd name="T48" fmla="*/ 2147483647 w 254"/>
                  <a:gd name="T49" fmla="*/ 2147483647 h 221"/>
                  <a:gd name="T50" fmla="*/ 2147483647 w 254"/>
                  <a:gd name="T51" fmla="*/ 2147483647 h 221"/>
                  <a:gd name="T52" fmla="*/ 2147483647 w 254"/>
                  <a:gd name="T53" fmla="*/ 2147483647 h 221"/>
                  <a:gd name="T54" fmla="*/ 2147483647 w 254"/>
                  <a:gd name="T55" fmla="*/ 2147483647 h 221"/>
                  <a:gd name="T56" fmla="*/ 2147483647 w 254"/>
                  <a:gd name="T57" fmla="*/ 0 h 221"/>
                  <a:gd name="T58" fmla="*/ 2147483647 w 254"/>
                  <a:gd name="T59" fmla="*/ 0 h 221"/>
                  <a:gd name="T60" fmla="*/ 2147483647 w 254"/>
                  <a:gd name="T61" fmla="*/ 0 h 221"/>
                  <a:gd name="T62" fmla="*/ 2147483647 w 254"/>
                  <a:gd name="T63" fmla="*/ 0 h 221"/>
                  <a:gd name="T64" fmla="*/ 2147483647 w 254"/>
                  <a:gd name="T65" fmla="*/ 0 h 221"/>
                  <a:gd name="T66" fmla="*/ 2147483647 w 254"/>
                  <a:gd name="T67" fmla="*/ 2147483647 h 221"/>
                  <a:gd name="T68" fmla="*/ 2147483647 w 254"/>
                  <a:gd name="T69" fmla="*/ 2147483647 h 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4"/>
                  <a:gd name="T106" fmla="*/ 0 h 221"/>
                  <a:gd name="T107" fmla="*/ 254 w 254"/>
                  <a:gd name="T108" fmla="*/ 221 h 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4" h="221">
                    <a:moveTo>
                      <a:pt x="252" y="57"/>
                    </a:moveTo>
                    <a:lnTo>
                      <a:pt x="229" y="57"/>
                    </a:lnTo>
                    <a:lnTo>
                      <a:pt x="204" y="56"/>
                    </a:lnTo>
                    <a:lnTo>
                      <a:pt x="180" y="56"/>
                    </a:lnTo>
                    <a:lnTo>
                      <a:pt x="157" y="56"/>
                    </a:lnTo>
                    <a:lnTo>
                      <a:pt x="157" y="82"/>
                    </a:lnTo>
                    <a:lnTo>
                      <a:pt x="156" y="112"/>
                    </a:lnTo>
                    <a:lnTo>
                      <a:pt x="156" y="141"/>
                    </a:lnTo>
                    <a:lnTo>
                      <a:pt x="127" y="147"/>
                    </a:lnTo>
                    <a:lnTo>
                      <a:pt x="119" y="158"/>
                    </a:lnTo>
                    <a:lnTo>
                      <a:pt x="121" y="181"/>
                    </a:lnTo>
                    <a:lnTo>
                      <a:pt x="123" y="208"/>
                    </a:lnTo>
                    <a:lnTo>
                      <a:pt x="95" y="208"/>
                    </a:lnTo>
                    <a:lnTo>
                      <a:pt x="67" y="208"/>
                    </a:lnTo>
                    <a:lnTo>
                      <a:pt x="38" y="208"/>
                    </a:lnTo>
                    <a:lnTo>
                      <a:pt x="10" y="208"/>
                    </a:lnTo>
                    <a:lnTo>
                      <a:pt x="0" y="221"/>
                    </a:lnTo>
                    <a:lnTo>
                      <a:pt x="4" y="196"/>
                    </a:lnTo>
                    <a:lnTo>
                      <a:pt x="9" y="182"/>
                    </a:lnTo>
                    <a:lnTo>
                      <a:pt x="16" y="178"/>
                    </a:lnTo>
                    <a:lnTo>
                      <a:pt x="27" y="156"/>
                    </a:lnTo>
                    <a:lnTo>
                      <a:pt x="26" y="152"/>
                    </a:lnTo>
                    <a:lnTo>
                      <a:pt x="40" y="126"/>
                    </a:lnTo>
                    <a:lnTo>
                      <a:pt x="68" y="90"/>
                    </a:lnTo>
                    <a:lnTo>
                      <a:pt x="77" y="55"/>
                    </a:lnTo>
                    <a:lnTo>
                      <a:pt x="86" y="44"/>
                    </a:lnTo>
                    <a:lnTo>
                      <a:pt x="106" y="32"/>
                    </a:lnTo>
                    <a:lnTo>
                      <a:pt x="111" y="18"/>
                    </a:lnTo>
                    <a:lnTo>
                      <a:pt x="121" y="1"/>
                    </a:lnTo>
                    <a:lnTo>
                      <a:pt x="155" y="1"/>
                    </a:lnTo>
                    <a:lnTo>
                      <a:pt x="188" y="0"/>
                    </a:lnTo>
                    <a:lnTo>
                      <a:pt x="220" y="0"/>
                    </a:lnTo>
                    <a:lnTo>
                      <a:pt x="253" y="0"/>
                    </a:lnTo>
                    <a:lnTo>
                      <a:pt x="254" y="16"/>
                    </a:lnTo>
                    <a:lnTo>
                      <a:pt x="252" y="57"/>
                    </a:lnTo>
                    <a:close/>
                  </a:path>
                </a:pathLst>
              </a:custGeom>
              <a:solidFill>
                <a:srgbClr val="DDDDDD"/>
              </a:solidFill>
              <a:ln w="12700">
                <a:solidFill>
                  <a:schemeClr val="bg1"/>
                </a:solidFill>
                <a:round/>
                <a:headEnd/>
                <a:tailEnd/>
              </a:ln>
            </p:spPr>
            <p:txBody>
              <a:bodyPr/>
              <a:lstStyle/>
              <a:p>
                <a:endParaRPr lang="en-GB"/>
              </a:p>
            </p:txBody>
          </p:sp>
          <p:sp>
            <p:nvSpPr>
              <p:cNvPr id="35922" name="Freeform 76"/>
              <p:cNvSpPr>
                <a:spLocks noChangeAspect="1"/>
              </p:cNvSpPr>
              <p:nvPr/>
            </p:nvSpPr>
            <p:spPr bwMode="auto">
              <a:xfrm>
                <a:off x="5752239" y="5071363"/>
                <a:ext cx="492644" cy="476053"/>
              </a:xfrm>
              <a:custGeom>
                <a:avLst/>
                <a:gdLst>
                  <a:gd name="T0" fmla="*/ 2147483647 w 491"/>
                  <a:gd name="T1" fmla="*/ 2147483647 h 468"/>
                  <a:gd name="T2" fmla="*/ 2147483647 w 491"/>
                  <a:gd name="T3" fmla="*/ 2147483647 h 468"/>
                  <a:gd name="T4" fmla="*/ 2147483647 w 491"/>
                  <a:gd name="T5" fmla="*/ 2147483647 h 468"/>
                  <a:gd name="T6" fmla="*/ 2147483647 w 491"/>
                  <a:gd name="T7" fmla="*/ 2147483647 h 468"/>
                  <a:gd name="T8" fmla="*/ 2147483647 w 491"/>
                  <a:gd name="T9" fmla="*/ 2147483647 h 468"/>
                  <a:gd name="T10" fmla="*/ 2147483647 w 491"/>
                  <a:gd name="T11" fmla="*/ 2147483647 h 468"/>
                  <a:gd name="T12" fmla="*/ 2147483647 w 491"/>
                  <a:gd name="T13" fmla="*/ 2147483647 h 468"/>
                  <a:gd name="T14" fmla="*/ 2147483647 w 491"/>
                  <a:gd name="T15" fmla="*/ 0 h 468"/>
                  <a:gd name="T16" fmla="*/ 2147483647 w 491"/>
                  <a:gd name="T17" fmla="*/ 2147483647 h 468"/>
                  <a:gd name="T18" fmla="*/ 2147483647 w 491"/>
                  <a:gd name="T19" fmla="*/ 2147483647 h 468"/>
                  <a:gd name="T20" fmla="*/ 2147483647 w 491"/>
                  <a:gd name="T21" fmla="*/ 2147483647 h 468"/>
                  <a:gd name="T22" fmla="*/ 2147483647 w 491"/>
                  <a:gd name="T23" fmla="*/ 2147483647 h 468"/>
                  <a:gd name="T24" fmla="*/ 2147483647 w 491"/>
                  <a:gd name="T25" fmla="*/ 2147483647 h 468"/>
                  <a:gd name="T26" fmla="*/ 2147483647 w 491"/>
                  <a:gd name="T27" fmla="*/ 2147483647 h 468"/>
                  <a:gd name="T28" fmla="*/ 2147483647 w 491"/>
                  <a:gd name="T29" fmla="*/ 2147483647 h 468"/>
                  <a:gd name="T30" fmla="*/ 2147483647 w 491"/>
                  <a:gd name="T31" fmla="*/ 2147483647 h 468"/>
                  <a:gd name="T32" fmla="*/ 2147483647 w 491"/>
                  <a:gd name="T33" fmla="*/ 2147483647 h 468"/>
                  <a:gd name="T34" fmla="*/ 2147483647 w 491"/>
                  <a:gd name="T35" fmla="*/ 2147483647 h 468"/>
                  <a:gd name="T36" fmla="*/ 2147483647 w 491"/>
                  <a:gd name="T37" fmla="*/ 2147483647 h 468"/>
                  <a:gd name="T38" fmla="*/ 2147483647 w 491"/>
                  <a:gd name="T39" fmla="*/ 2147483647 h 468"/>
                  <a:gd name="T40" fmla="*/ 2147483647 w 491"/>
                  <a:gd name="T41" fmla="*/ 2147483647 h 468"/>
                  <a:gd name="T42" fmla="*/ 2147483647 w 491"/>
                  <a:gd name="T43" fmla="*/ 2147483647 h 468"/>
                  <a:gd name="T44" fmla="*/ 2147483647 w 491"/>
                  <a:gd name="T45" fmla="*/ 2147483647 h 468"/>
                  <a:gd name="T46" fmla="*/ 2147483647 w 491"/>
                  <a:gd name="T47" fmla="*/ 2147483647 h 468"/>
                  <a:gd name="T48" fmla="*/ 2147483647 w 491"/>
                  <a:gd name="T49" fmla="*/ 2147483647 h 468"/>
                  <a:gd name="T50" fmla="*/ 2147483647 w 491"/>
                  <a:gd name="T51" fmla="*/ 2147483647 h 468"/>
                  <a:gd name="T52" fmla="*/ 2147483647 w 491"/>
                  <a:gd name="T53" fmla="*/ 2147483647 h 468"/>
                  <a:gd name="T54" fmla="*/ 2147483647 w 491"/>
                  <a:gd name="T55" fmla="*/ 2147483647 h 468"/>
                  <a:gd name="T56" fmla="*/ 2147483647 w 491"/>
                  <a:gd name="T57" fmla="*/ 2147483647 h 468"/>
                  <a:gd name="T58" fmla="*/ 2147483647 w 491"/>
                  <a:gd name="T59" fmla="*/ 2147483647 h 468"/>
                  <a:gd name="T60" fmla="*/ 2147483647 w 491"/>
                  <a:gd name="T61" fmla="*/ 2147483647 h 468"/>
                  <a:gd name="T62" fmla="*/ 2147483647 w 491"/>
                  <a:gd name="T63" fmla="*/ 2147483647 h 468"/>
                  <a:gd name="T64" fmla="*/ 2147483647 w 491"/>
                  <a:gd name="T65" fmla="*/ 2147483647 h 468"/>
                  <a:gd name="T66" fmla="*/ 2147483647 w 491"/>
                  <a:gd name="T67" fmla="*/ 2147483647 h 468"/>
                  <a:gd name="T68" fmla="*/ 2147483647 w 491"/>
                  <a:gd name="T69" fmla="*/ 2147483647 h 468"/>
                  <a:gd name="T70" fmla="*/ 2147483647 w 491"/>
                  <a:gd name="T71" fmla="*/ 2147483647 h 468"/>
                  <a:gd name="T72" fmla="*/ 2147483647 w 491"/>
                  <a:gd name="T73" fmla="*/ 2147483647 h 468"/>
                  <a:gd name="T74" fmla="*/ 2147483647 w 491"/>
                  <a:gd name="T75" fmla="*/ 2147483647 h 468"/>
                  <a:gd name="T76" fmla="*/ 2147483647 w 491"/>
                  <a:gd name="T77" fmla="*/ 2147483647 h 468"/>
                  <a:gd name="T78" fmla="*/ 2147483647 w 491"/>
                  <a:gd name="T79" fmla="*/ 2147483647 h 468"/>
                  <a:gd name="T80" fmla="*/ 2147483647 w 491"/>
                  <a:gd name="T81" fmla="*/ 2147483647 h 468"/>
                  <a:gd name="T82" fmla="*/ 2147483647 w 491"/>
                  <a:gd name="T83" fmla="*/ 2147483647 h 468"/>
                  <a:gd name="T84" fmla="*/ 2147483647 w 491"/>
                  <a:gd name="T85" fmla="*/ 2147483647 h 468"/>
                  <a:gd name="T86" fmla="*/ 2147483647 w 491"/>
                  <a:gd name="T87" fmla="*/ 2147483647 h 468"/>
                  <a:gd name="T88" fmla="*/ 2147483647 w 491"/>
                  <a:gd name="T89" fmla="*/ 2147483647 h 468"/>
                  <a:gd name="T90" fmla="*/ 2147483647 w 491"/>
                  <a:gd name="T91" fmla="*/ 2147483647 h 468"/>
                  <a:gd name="T92" fmla="*/ 2147483647 w 491"/>
                  <a:gd name="T93" fmla="*/ 2147483647 h 468"/>
                  <a:gd name="T94" fmla="*/ 2147483647 w 491"/>
                  <a:gd name="T95" fmla="*/ 2147483647 h 468"/>
                  <a:gd name="T96" fmla="*/ 2147483647 w 491"/>
                  <a:gd name="T97" fmla="*/ 2147483647 h 468"/>
                  <a:gd name="T98" fmla="*/ 0 w 491"/>
                  <a:gd name="T99" fmla="*/ 2147483647 h 468"/>
                  <a:gd name="T100" fmla="*/ 2147483647 w 491"/>
                  <a:gd name="T101" fmla="*/ 2147483647 h 468"/>
                  <a:gd name="T102" fmla="*/ 2147483647 w 491"/>
                  <a:gd name="T103" fmla="*/ 2147483647 h 468"/>
                  <a:gd name="T104" fmla="*/ 2147483647 w 491"/>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1"/>
                  <a:gd name="T160" fmla="*/ 0 h 468"/>
                  <a:gd name="T161" fmla="*/ 491 w 491"/>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1" h="468">
                    <a:moveTo>
                      <a:pt x="62" y="302"/>
                    </a:moveTo>
                    <a:lnTo>
                      <a:pt x="96" y="303"/>
                    </a:lnTo>
                    <a:lnTo>
                      <a:pt x="131" y="304"/>
                    </a:lnTo>
                    <a:lnTo>
                      <a:pt x="165" y="304"/>
                    </a:lnTo>
                    <a:lnTo>
                      <a:pt x="199" y="305"/>
                    </a:lnTo>
                    <a:lnTo>
                      <a:pt x="206" y="278"/>
                    </a:lnTo>
                    <a:lnTo>
                      <a:pt x="194" y="275"/>
                    </a:lnTo>
                    <a:lnTo>
                      <a:pt x="191" y="242"/>
                    </a:lnTo>
                    <a:lnTo>
                      <a:pt x="187" y="207"/>
                    </a:lnTo>
                    <a:lnTo>
                      <a:pt x="184" y="173"/>
                    </a:lnTo>
                    <a:lnTo>
                      <a:pt x="181" y="140"/>
                    </a:lnTo>
                    <a:lnTo>
                      <a:pt x="176" y="105"/>
                    </a:lnTo>
                    <a:lnTo>
                      <a:pt x="173" y="70"/>
                    </a:lnTo>
                    <a:lnTo>
                      <a:pt x="169" y="35"/>
                    </a:lnTo>
                    <a:lnTo>
                      <a:pt x="166" y="0"/>
                    </a:lnTo>
                    <a:lnTo>
                      <a:pt x="192" y="0"/>
                    </a:lnTo>
                    <a:lnTo>
                      <a:pt x="219" y="0"/>
                    </a:lnTo>
                    <a:lnTo>
                      <a:pt x="242" y="15"/>
                    </a:lnTo>
                    <a:lnTo>
                      <a:pt x="265" y="31"/>
                    </a:lnTo>
                    <a:lnTo>
                      <a:pt x="287" y="46"/>
                    </a:lnTo>
                    <a:lnTo>
                      <a:pt x="309" y="62"/>
                    </a:lnTo>
                    <a:lnTo>
                      <a:pt x="332" y="77"/>
                    </a:lnTo>
                    <a:lnTo>
                      <a:pt x="354" y="93"/>
                    </a:lnTo>
                    <a:lnTo>
                      <a:pt x="375" y="109"/>
                    </a:lnTo>
                    <a:lnTo>
                      <a:pt x="398" y="123"/>
                    </a:lnTo>
                    <a:lnTo>
                      <a:pt x="400" y="135"/>
                    </a:lnTo>
                    <a:lnTo>
                      <a:pt x="414" y="141"/>
                    </a:lnTo>
                    <a:lnTo>
                      <a:pt x="420" y="151"/>
                    </a:lnTo>
                    <a:lnTo>
                      <a:pt x="434" y="153"/>
                    </a:lnTo>
                    <a:lnTo>
                      <a:pt x="439" y="160"/>
                    </a:lnTo>
                    <a:lnTo>
                      <a:pt x="461" y="166"/>
                    </a:lnTo>
                    <a:lnTo>
                      <a:pt x="464" y="179"/>
                    </a:lnTo>
                    <a:lnTo>
                      <a:pt x="460" y="190"/>
                    </a:lnTo>
                    <a:lnTo>
                      <a:pt x="465" y="194"/>
                    </a:lnTo>
                    <a:lnTo>
                      <a:pt x="490" y="189"/>
                    </a:lnTo>
                    <a:lnTo>
                      <a:pt x="490" y="213"/>
                    </a:lnTo>
                    <a:lnTo>
                      <a:pt x="490" y="239"/>
                    </a:lnTo>
                    <a:lnTo>
                      <a:pt x="490" y="263"/>
                    </a:lnTo>
                    <a:lnTo>
                      <a:pt x="491" y="287"/>
                    </a:lnTo>
                    <a:lnTo>
                      <a:pt x="483" y="291"/>
                    </a:lnTo>
                    <a:lnTo>
                      <a:pt x="469" y="308"/>
                    </a:lnTo>
                    <a:lnTo>
                      <a:pt x="438" y="308"/>
                    </a:lnTo>
                    <a:lnTo>
                      <a:pt x="405" y="308"/>
                    </a:lnTo>
                    <a:lnTo>
                      <a:pt x="390" y="320"/>
                    </a:lnTo>
                    <a:lnTo>
                      <a:pt x="370" y="320"/>
                    </a:lnTo>
                    <a:lnTo>
                      <a:pt x="343" y="324"/>
                    </a:lnTo>
                    <a:lnTo>
                      <a:pt x="292" y="363"/>
                    </a:lnTo>
                    <a:lnTo>
                      <a:pt x="249" y="376"/>
                    </a:lnTo>
                    <a:lnTo>
                      <a:pt x="238" y="404"/>
                    </a:lnTo>
                    <a:lnTo>
                      <a:pt x="215" y="428"/>
                    </a:lnTo>
                    <a:lnTo>
                      <a:pt x="209" y="443"/>
                    </a:lnTo>
                    <a:lnTo>
                      <a:pt x="209" y="463"/>
                    </a:lnTo>
                    <a:lnTo>
                      <a:pt x="204" y="464"/>
                    </a:lnTo>
                    <a:lnTo>
                      <a:pt x="198" y="459"/>
                    </a:lnTo>
                    <a:lnTo>
                      <a:pt x="193" y="459"/>
                    </a:lnTo>
                    <a:lnTo>
                      <a:pt x="185" y="465"/>
                    </a:lnTo>
                    <a:lnTo>
                      <a:pt x="181" y="465"/>
                    </a:lnTo>
                    <a:lnTo>
                      <a:pt x="178" y="451"/>
                    </a:lnTo>
                    <a:lnTo>
                      <a:pt x="174" y="452"/>
                    </a:lnTo>
                    <a:lnTo>
                      <a:pt x="172" y="455"/>
                    </a:lnTo>
                    <a:lnTo>
                      <a:pt x="166" y="453"/>
                    </a:lnTo>
                    <a:lnTo>
                      <a:pt x="165" y="462"/>
                    </a:lnTo>
                    <a:lnTo>
                      <a:pt x="155" y="464"/>
                    </a:lnTo>
                    <a:lnTo>
                      <a:pt x="154" y="468"/>
                    </a:lnTo>
                    <a:lnTo>
                      <a:pt x="147" y="464"/>
                    </a:lnTo>
                    <a:lnTo>
                      <a:pt x="144" y="465"/>
                    </a:lnTo>
                    <a:lnTo>
                      <a:pt x="140" y="458"/>
                    </a:lnTo>
                    <a:lnTo>
                      <a:pt x="126" y="467"/>
                    </a:lnTo>
                    <a:lnTo>
                      <a:pt x="116" y="456"/>
                    </a:lnTo>
                    <a:lnTo>
                      <a:pt x="115" y="441"/>
                    </a:lnTo>
                    <a:lnTo>
                      <a:pt x="110" y="441"/>
                    </a:lnTo>
                    <a:lnTo>
                      <a:pt x="105" y="444"/>
                    </a:lnTo>
                    <a:lnTo>
                      <a:pt x="105" y="441"/>
                    </a:lnTo>
                    <a:lnTo>
                      <a:pt x="114" y="434"/>
                    </a:lnTo>
                    <a:lnTo>
                      <a:pt x="114" y="431"/>
                    </a:lnTo>
                    <a:lnTo>
                      <a:pt x="106" y="426"/>
                    </a:lnTo>
                    <a:lnTo>
                      <a:pt x="104" y="422"/>
                    </a:lnTo>
                    <a:lnTo>
                      <a:pt x="101" y="422"/>
                    </a:lnTo>
                    <a:lnTo>
                      <a:pt x="101" y="413"/>
                    </a:lnTo>
                    <a:lnTo>
                      <a:pt x="98" y="406"/>
                    </a:lnTo>
                    <a:lnTo>
                      <a:pt x="95" y="405"/>
                    </a:lnTo>
                    <a:lnTo>
                      <a:pt x="94" y="396"/>
                    </a:lnTo>
                    <a:lnTo>
                      <a:pt x="84" y="396"/>
                    </a:lnTo>
                    <a:lnTo>
                      <a:pt x="84" y="402"/>
                    </a:lnTo>
                    <a:lnTo>
                      <a:pt x="75" y="405"/>
                    </a:lnTo>
                    <a:lnTo>
                      <a:pt x="74" y="411"/>
                    </a:lnTo>
                    <a:lnTo>
                      <a:pt x="56" y="404"/>
                    </a:lnTo>
                    <a:lnTo>
                      <a:pt x="46" y="414"/>
                    </a:lnTo>
                    <a:lnTo>
                      <a:pt x="37" y="405"/>
                    </a:lnTo>
                    <a:lnTo>
                      <a:pt x="28" y="411"/>
                    </a:lnTo>
                    <a:lnTo>
                      <a:pt x="24" y="410"/>
                    </a:lnTo>
                    <a:lnTo>
                      <a:pt x="21" y="407"/>
                    </a:lnTo>
                    <a:lnTo>
                      <a:pt x="25" y="398"/>
                    </a:lnTo>
                    <a:lnTo>
                      <a:pt x="25" y="381"/>
                    </a:lnTo>
                    <a:lnTo>
                      <a:pt x="17" y="368"/>
                    </a:lnTo>
                    <a:lnTo>
                      <a:pt x="11" y="370"/>
                    </a:lnTo>
                    <a:lnTo>
                      <a:pt x="5" y="360"/>
                    </a:lnTo>
                    <a:lnTo>
                      <a:pt x="7" y="352"/>
                    </a:lnTo>
                    <a:lnTo>
                      <a:pt x="5" y="342"/>
                    </a:lnTo>
                    <a:lnTo>
                      <a:pt x="1" y="337"/>
                    </a:lnTo>
                    <a:lnTo>
                      <a:pt x="0" y="326"/>
                    </a:lnTo>
                    <a:lnTo>
                      <a:pt x="13" y="314"/>
                    </a:lnTo>
                    <a:lnTo>
                      <a:pt x="23" y="292"/>
                    </a:lnTo>
                    <a:lnTo>
                      <a:pt x="31" y="295"/>
                    </a:lnTo>
                    <a:lnTo>
                      <a:pt x="37" y="313"/>
                    </a:lnTo>
                    <a:lnTo>
                      <a:pt x="46" y="314"/>
                    </a:lnTo>
                    <a:lnTo>
                      <a:pt x="62" y="302"/>
                    </a:lnTo>
                    <a:close/>
                  </a:path>
                </a:pathLst>
              </a:custGeom>
              <a:solidFill>
                <a:srgbClr val="DDDDDD"/>
              </a:solidFill>
              <a:ln w="12700">
                <a:solidFill>
                  <a:schemeClr val="bg1"/>
                </a:solidFill>
                <a:round/>
                <a:headEnd/>
                <a:tailEnd/>
              </a:ln>
            </p:spPr>
            <p:txBody>
              <a:bodyPr/>
              <a:lstStyle/>
              <a:p>
                <a:endParaRPr lang="en-GB"/>
              </a:p>
            </p:txBody>
          </p:sp>
          <p:sp>
            <p:nvSpPr>
              <p:cNvPr id="35923" name="Freeform 77"/>
              <p:cNvSpPr>
                <a:spLocks noChangeAspect="1"/>
              </p:cNvSpPr>
              <p:nvPr/>
            </p:nvSpPr>
            <p:spPr bwMode="auto">
              <a:xfrm>
                <a:off x="5961504" y="5392422"/>
                <a:ext cx="231063" cy="174922"/>
              </a:xfrm>
              <a:custGeom>
                <a:avLst/>
                <a:gdLst>
                  <a:gd name="T0" fmla="*/ 2147483647 w 228"/>
                  <a:gd name="T1" fmla="*/ 2147483647 h 168"/>
                  <a:gd name="T2" fmla="*/ 2147483647 w 228"/>
                  <a:gd name="T3" fmla="*/ 2147483647 h 168"/>
                  <a:gd name="T4" fmla="*/ 2147483647 w 228"/>
                  <a:gd name="T5" fmla="*/ 2147483647 h 168"/>
                  <a:gd name="T6" fmla="*/ 2147483647 w 228"/>
                  <a:gd name="T7" fmla="*/ 2147483647 h 168"/>
                  <a:gd name="T8" fmla="*/ 2147483647 w 228"/>
                  <a:gd name="T9" fmla="*/ 2147483647 h 168"/>
                  <a:gd name="T10" fmla="*/ 2147483647 w 228"/>
                  <a:gd name="T11" fmla="*/ 2147483647 h 168"/>
                  <a:gd name="T12" fmla="*/ 2147483647 w 228"/>
                  <a:gd name="T13" fmla="*/ 2147483647 h 168"/>
                  <a:gd name="T14" fmla="*/ 2147483647 w 228"/>
                  <a:gd name="T15" fmla="*/ 2147483647 h 168"/>
                  <a:gd name="T16" fmla="*/ 2147483647 w 228"/>
                  <a:gd name="T17" fmla="*/ 2147483647 h 168"/>
                  <a:gd name="T18" fmla="*/ 2147483647 w 228"/>
                  <a:gd name="T19" fmla="*/ 2147483647 h 168"/>
                  <a:gd name="T20" fmla="*/ 2147483647 w 228"/>
                  <a:gd name="T21" fmla="*/ 2147483647 h 168"/>
                  <a:gd name="T22" fmla="*/ 2147483647 w 228"/>
                  <a:gd name="T23" fmla="*/ 2147483647 h 168"/>
                  <a:gd name="T24" fmla="*/ 2147483647 w 228"/>
                  <a:gd name="T25" fmla="*/ 2147483647 h 168"/>
                  <a:gd name="T26" fmla="*/ 2147483647 w 228"/>
                  <a:gd name="T27" fmla="*/ 2147483647 h 168"/>
                  <a:gd name="T28" fmla="*/ 2147483647 w 228"/>
                  <a:gd name="T29" fmla="*/ 2147483647 h 168"/>
                  <a:gd name="T30" fmla="*/ 2147483647 w 228"/>
                  <a:gd name="T31" fmla="*/ 2147483647 h 168"/>
                  <a:gd name="T32" fmla="*/ 2147483647 w 228"/>
                  <a:gd name="T33" fmla="*/ 2147483647 h 168"/>
                  <a:gd name="T34" fmla="*/ 2147483647 w 228"/>
                  <a:gd name="T35" fmla="*/ 2147483647 h 168"/>
                  <a:gd name="T36" fmla="*/ 2147483647 w 228"/>
                  <a:gd name="T37" fmla="*/ 2147483647 h 168"/>
                  <a:gd name="T38" fmla="*/ 2147483647 w 228"/>
                  <a:gd name="T39" fmla="*/ 2147483647 h 168"/>
                  <a:gd name="T40" fmla="*/ 2147483647 w 228"/>
                  <a:gd name="T41" fmla="*/ 2147483647 h 168"/>
                  <a:gd name="T42" fmla="*/ 2147483647 w 228"/>
                  <a:gd name="T43" fmla="*/ 2147483647 h 168"/>
                  <a:gd name="T44" fmla="*/ 2147483647 w 228"/>
                  <a:gd name="T45" fmla="*/ 2147483647 h 168"/>
                  <a:gd name="T46" fmla="*/ 2147483647 w 228"/>
                  <a:gd name="T47" fmla="*/ 0 h 168"/>
                  <a:gd name="T48" fmla="*/ 2147483647 w 228"/>
                  <a:gd name="T49" fmla="*/ 2147483647 h 168"/>
                  <a:gd name="T50" fmla="*/ 2147483647 w 228"/>
                  <a:gd name="T51" fmla="*/ 2147483647 h 168"/>
                  <a:gd name="T52" fmla="*/ 2147483647 w 228"/>
                  <a:gd name="T53" fmla="*/ 2147483647 h 168"/>
                  <a:gd name="T54" fmla="*/ 2147483647 w 228"/>
                  <a:gd name="T55" fmla="*/ 2147483647 h 168"/>
                  <a:gd name="T56" fmla="*/ 2147483647 w 228"/>
                  <a:gd name="T57" fmla="*/ 2147483647 h 168"/>
                  <a:gd name="T58" fmla="*/ 0 w 228"/>
                  <a:gd name="T59" fmla="*/ 2147483647 h 168"/>
                  <a:gd name="T60" fmla="*/ 0 w 228"/>
                  <a:gd name="T61" fmla="*/ 2147483647 h 168"/>
                  <a:gd name="T62" fmla="*/ 2147483647 w 228"/>
                  <a:gd name="T63" fmla="*/ 2147483647 h 168"/>
                  <a:gd name="T64" fmla="*/ 2147483647 w 228"/>
                  <a:gd name="T65" fmla="*/ 2147483647 h 168"/>
                  <a:gd name="T66" fmla="*/ 2147483647 w 228"/>
                  <a:gd name="T67" fmla="*/ 2147483647 h 168"/>
                  <a:gd name="T68" fmla="*/ 2147483647 w 228"/>
                  <a:gd name="T69" fmla="*/ 2147483647 h 168"/>
                  <a:gd name="T70" fmla="*/ 2147483647 w 228"/>
                  <a:gd name="T71" fmla="*/ 2147483647 h 168"/>
                  <a:gd name="T72" fmla="*/ 2147483647 w 228"/>
                  <a:gd name="T73" fmla="*/ 2147483647 h 168"/>
                  <a:gd name="T74" fmla="*/ 2147483647 w 228"/>
                  <a:gd name="T75" fmla="*/ 2147483647 h 168"/>
                  <a:gd name="T76" fmla="*/ 2147483647 w 228"/>
                  <a:gd name="T77" fmla="*/ 2147483647 h 168"/>
                  <a:gd name="T78" fmla="*/ 2147483647 w 228"/>
                  <a:gd name="T79" fmla="*/ 2147483647 h 168"/>
                  <a:gd name="T80" fmla="*/ 2147483647 w 228"/>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8"/>
                  <a:gd name="T124" fmla="*/ 0 h 168"/>
                  <a:gd name="T125" fmla="*/ 228 w 228"/>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8" h="168">
                    <a:moveTo>
                      <a:pt x="78" y="168"/>
                    </a:moveTo>
                    <a:lnTo>
                      <a:pt x="75" y="143"/>
                    </a:lnTo>
                    <a:lnTo>
                      <a:pt x="70" y="132"/>
                    </a:lnTo>
                    <a:lnTo>
                      <a:pt x="73" y="123"/>
                    </a:lnTo>
                    <a:lnTo>
                      <a:pt x="134" y="125"/>
                    </a:lnTo>
                    <a:lnTo>
                      <a:pt x="155" y="124"/>
                    </a:lnTo>
                    <a:lnTo>
                      <a:pt x="164" y="124"/>
                    </a:lnTo>
                    <a:lnTo>
                      <a:pt x="171" y="125"/>
                    </a:lnTo>
                    <a:lnTo>
                      <a:pt x="184" y="123"/>
                    </a:lnTo>
                    <a:lnTo>
                      <a:pt x="199" y="107"/>
                    </a:lnTo>
                    <a:lnTo>
                      <a:pt x="218" y="108"/>
                    </a:lnTo>
                    <a:lnTo>
                      <a:pt x="228" y="94"/>
                    </a:lnTo>
                    <a:lnTo>
                      <a:pt x="219" y="84"/>
                    </a:lnTo>
                    <a:lnTo>
                      <a:pt x="219" y="81"/>
                    </a:lnTo>
                    <a:lnTo>
                      <a:pt x="225" y="78"/>
                    </a:lnTo>
                    <a:lnTo>
                      <a:pt x="220" y="72"/>
                    </a:lnTo>
                    <a:lnTo>
                      <a:pt x="215" y="70"/>
                    </a:lnTo>
                    <a:lnTo>
                      <a:pt x="207" y="74"/>
                    </a:lnTo>
                    <a:lnTo>
                      <a:pt x="198" y="70"/>
                    </a:lnTo>
                    <a:lnTo>
                      <a:pt x="183" y="46"/>
                    </a:lnTo>
                    <a:lnTo>
                      <a:pt x="167" y="31"/>
                    </a:lnTo>
                    <a:lnTo>
                      <a:pt x="165" y="20"/>
                    </a:lnTo>
                    <a:lnTo>
                      <a:pt x="158" y="14"/>
                    </a:lnTo>
                    <a:lnTo>
                      <a:pt x="161" y="0"/>
                    </a:lnTo>
                    <a:lnTo>
                      <a:pt x="134" y="4"/>
                    </a:lnTo>
                    <a:lnTo>
                      <a:pt x="83" y="43"/>
                    </a:lnTo>
                    <a:lnTo>
                      <a:pt x="40" y="56"/>
                    </a:lnTo>
                    <a:lnTo>
                      <a:pt x="29" y="84"/>
                    </a:lnTo>
                    <a:lnTo>
                      <a:pt x="6" y="108"/>
                    </a:lnTo>
                    <a:lnTo>
                      <a:pt x="0" y="123"/>
                    </a:lnTo>
                    <a:lnTo>
                      <a:pt x="0" y="143"/>
                    </a:lnTo>
                    <a:lnTo>
                      <a:pt x="8" y="156"/>
                    </a:lnTo>
                    <a:lnTo>
                      <a:pt x="17" y="162"/>
                    </a:lnTo>
                    <a:lnTo>
                      <a:pt x="20" y="161"/>
                    </a:lnTo>
                    <a:lnTo>
                      <a:pt x="26" y="164"/>
                    </a:lnTo>
                    <a:lnTo>
                      <a:pt x="29" y="159"/>
                    </a:lnTo>
                    <a:lnTo>
                      <a:pt x="48" y="154"/>
                    </a:lnTo>
                    <a:lnTo>
                      <a:pt x="59" y="156"/>
                    </a:lnTo>
                    <a:lnTo>
                      <a:pt x="63" y="154"/>
                    </a:lnTo>
                    <a:lnTo>
                      <a:pt x="72" y="168"/>
                    </a:lnTo>
                    <a:lnTo>
                      <a:pt x="78" y="168"/>
                    </a:lnTo>
                    <a:close/>
                  </a:path>
                </a:pathLst>
              </a:custGeom>
              <a:solidFill>
                <a:srgbClr val="DDDDDD"/>
              </a:solidFill>
              <a:ln w="12700">
                <a:solidFill>
                  <a:schemeClr val="bg1"/>
                </a:solidFill>
                <a:round/>
                <a:headEnd/>
                <a:tailEnd/>
              </a:ln>
            </p:spPr>
            <p:txBody>
              <a:bodyPr/>
              <a:lstStyle/>
              <a:p>
                <a:endParaRPr lang="en-GB"/>
              </a:p>
            </p:txBody>
          </p:sp>
          <p:sp>
            <p:nvSpPr>
              <p:cNvPr id="35924" name="Freeform 78"/>
              <p:cNvSpPr>
                <a:spLocks noChangeAspect="1"/>
              </p:cNvSpPr>
              <p:nvPr/>
            </p:nvSpPr>
            <p:spPr bwMode="auto">
              <a:xfrm>
                <a:off x="7023087" y="5733408"/>
                <a:ext cx="159129" cy="166065"/>
              </a:xfrm>
              <a:custGeom>
                <a:avLst/>
                <a:gdLst>
                  <a:gd name="T0" fmla="*/ 2147483647 w 160"/>
                  <a:gd name="T1" fmla="*/ 2147483647 h 163"/>
                  <a:gd name="T2" fmla="*/ 2147483647 w 160"/>
                  <a:gd name="T3" fmla="*/ 2147483647 h 163"/>
                  <a:gd name="T4" fmla="*/ 2147483647 w 160"/>
                  <a:gd name="T5" fmla="*/ 2147483647 h 163"/>
                  <a:gd name="T6" fmla="*/ 2147483647 w 160"/>
                  <a:gd name="T7" fmla="*/ 2147483647 h 163"/>
                  <a:gd name="T8" fmla="*/ 2147483647 w 160"/>
                  <a:gd name="T9" fmla="*/ 2147483647 h 163"/>
                  <a:gd name="T10" fmla="*/ 2147483647 w 160"/>
                  <a:gd name="T11" fmla="*/ 2147483647 h 163"/>
                  <a:gd name="T12" fmla="*/ 2147483647 w 160"/>
                  <a:gd name="T13" fmla="*/ 2147483647 h 163"/>
                  <a:gd name="T14" fmla="*/ 2147483647 w 160"/>
                  <a:gd name="T15" fmla="*/ 2147483647 h 163"/>
                  <a:gd name="T16" fmla="*/ 2147483647 w 160"/>
                  <a:gd name="T17" fmla="*/ 2147483647 h 163"/>
                  <a:gd name="T18" fmla="*/ 2147483647 w 160"/>
                  <a:gd name="T19" fmla="*/ 2147483647 h 163"/>
                  <a:gd name="T20" fmla="*/ 2147483647 w 160"/>
                  <a:gd name="T21" fmla="*/ 2147483647 h 163"/>
                  <a:gd name="T22" fmla="*/ 2147483647 w 160"/>
                  <a:gd name="T23" fmla="*/ 2147483647 h 163"/>
                  <a:gd name="T24" fmla="*/ 2147483647 w 160"/>
                  <a:gd name="T25" fmla="*/ 2147483647 h 163"/>
                  <a:gd name="T26" fmla="*/ 2147483647 w 160"/>
                  <a:gd name="T27" fmla="*/ 2147483647 h 163"/>
                  <a:gd name="T28" fmla="*/ 2147483647 w 160"/>
                  <a:gd name="T29" fmla="*/ 2147483647 h 163"/>
                  <a:gd name="T30" fmla="*/ 2147483647 w 160"/>
                  <a:gd name="T31" fmla="*/ 2147483647 h 163"/>
                  <a:gd name="T32" fmla="*/ 2147483647 w 160"/>
                  <a:gd name="T33" fmla="*/ 0 h 163"/>
                  <a:gd name="T34" fmla="*/ 2147483647 w 160"/>
                  <a:gd name="T35" fmla="*/ 2147483647 h 163"/>
                  <a:gd name="T36" fmla="*/ 2147483647 w 160"/>
                  <a:gd name="T37" fmla="*/ 2147483647 h 163"/>
                  <a:gd name="T38" fmla="*/ 2147483647 w 160"/>
                  <a:gd name="T39" fmla="*/ 2147483647 h 163"/>
                  <a:gd name="T40" fmla="*/ 2147483647 w 160"/>
                  <a:gd name="T41" fmla="*/ 2147483647 h 163"/>
                  <a:gd name="T42" fmla="*/ 2147483647 w 160"/>
                  <a:gd name="T43" fmla="*/ 2147483647 h 163"/>
                  <a:gd name="T44" fmla="*/ 2147483647 w 160"/>
                  <a:gd name="T45" fmla="*/ 2147483647 h 163"/>
                  <a:gd name="T46" fmla="*/ 2147483647 w 160"/>
                  <a:gd name="T47" fmla="*/ 2147483647 h 163"/>
                  <a:gd name="T48" fmla="*/ 2147483647 w 160"/>
                  <a:gd name="T49" fmla="*/ 2147483647 h 163"/>
                  <a:gd name="T50" fmla="*/ 2147483647 w 160"/>
                  <a:gd name="T51" fmla="*/ 2147483647 h 163"/>
                  <a:gd name="T52" fmla="*/ 2147483647 w 160"/>
                  <a:gd name="T53" fmla="*/ 2147483647 h 163"/>
                  <a:gd name="T54" fmla="*/ 2147483647 w 160"/>
                  <a:gd name="T55" fmla="*/ 2147483647 h 163"/>
                  <a:gd name="T56" fmla="*/ 2147483647 w 160"/>
                  <a:gd name="T57" fmla="*/ 2147483647 h 163"/>
                  <a:gd name="T58" fmla="*/ 2147483647 w 160"/>
                  <a:gd name="T59" fmla="*/ 2147483647 h 163"/>
                  <a:gd name="T60" fmla="*/ 2147483647 w 160"/>
                  <a:gd name="T61" fmla="*/ 2147483647 h 163"/>
                  <a:gd name="T62" fmla="*/ 2147483647 w 160"/>
                  <a:gd name="T63" fmla="*/ 2147483647 h 163"/>
                  <a:gd name="T64" fmla="*/ 2147483647 w 160"/>
                  <a:gd name="T65" fmla="*/ 2147483647 h 163"/>
                  <a:gd name="T66" fmla="*/ 2147483647 w 160"/>
                  <a:gd name="T67" fmla="*/ 2147483647 h 163"/>
                  <a:gd name="T68" fmla="*/ 2147483647 w 160"/>
                  <a:gd name="T69" fmla="*/ 2147483647 h 163"/>
                  <a:gd name="T70" fmla="*/ 2147483647 w 160"/>
                  <a:gd name="T71" fmla="*/ 2147483647 h 163"/>
                  <a:gd name="T72" fmla="*/ 2147483647 w 160"/>
                  <a:gd name="T73" fmla="*/ 2147483647 h 163"/>
                  <a:gd name="T74" fmla="*/ 2147483647 w 160"/>
                  <a:gd name="T75" fmla="*/ 2147483647 h 163"/>
                  <a:gd name="T76" fmla="*/ 2147483647 w 160"/>
                  <a:gd name="T77" fmla="*/ 2147483647 h 163"/>
                  <a:gd name="T78" fmla="*/ 2147483647 w 160"/>
                  <a:gd name="T79" fmla="*/ 2147483647 h 163"/>
                  <a:gd name="T80" fmla="*/ 2147483647 w 160"/>
                  <a:gd name="T81" fmla="*/ 2147483647 h 163"/>
                  <a:gd name="T82" fmla="*/ 2147483647 w 160"/>
                  <a:gd name="T83" fmla="*/ 2147483647 h 163"/>
                  <a:gd name="T84" fmla="*/ 2147483647 w 160"/>
                  <a:gd name="T85" fmla="*/ 2147483647 h 163"/>
                  <a:gd name="T86" fmla="*/ 2147483647 w 160"/>
                  <a:gd name="T87" fmla="*/ 2147483647 h 163"/>
                  <a:gd name="T88" fmla="*/ 2147483647 w 160"/>
                  <a:gd name="T89" fmla="*/ 2147483647 h 163"/>
                  <a:gd name="T90" fmla="*/ 0 w 160"/>
                  <a:gd name="T91" fmla="*/ 2147483647 h 163"/>
                  <a:gd name="T92" fmla="*/ 0 w 160"/>
                  <a:gd name="T93" fmla="*/ 2147483647 h 163"/>
                  <a:gd name="T94" fmla="*/ 0 w 160"/>
                  <a:gd name="T95" fmla="*/ 2147483647 h 163"/>
                  <a:gd name="T96" fmla="*/ 2147483647 w 160"/>
                  <a:gd name="T97" fmla="*/ 2147483647 h 163"/>
                  <a:gd name="T98" fmla="*/ 2147483647 w 160"/>
                  <a:gd name="T99" fmla="*/ 2147483647 h 1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3"/>
                  <a:gd name="T152" fmla="*/ 160 w 160"/>
                  <a:gd name="T153" fmla="*/ 163 h 1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3">
                    <a:moveTo>
                      <a:pt x="25" y="85"/>
                    </a:moveTo>
                    <a:lnTo>
                      <a:pt x="25" y="90"/>
                    </a:lnTo>
                    <a:lnTo>
                      <a:pt x="28" y="91"/>
                    </a:lnTo>
                    <a:lnTo>
                      <a:pt x="39" y="77"/>
                    </a:lnTo>
                    <a:lnTo>
                      <a:pt x="48" y="72"/>
                    </a:lnTo>
                    <a:lnTo>
                      <a:pt x="51" y="66"/>
                    </a:lnTo>
                    <a:lnTo>
                      <a:pt x="50" y="56"/>
                    </a:lnTo>
                    <a:lnTo>
                      <a:pt x="48" y="56"/>
                    </a:lnTo>
                    <a:lnTo>
                      <a:pt x="37" y="50"/>
                    </a:lnTo>
                    <a:lnTo>
                      <a:pt x="34" y="42"/>
                    </a:lnTo>
                    <a:lnTo>
                      <a:pt x="37" y="13"/>
                    </a:lnTo>
                    <a:lnTo>
                      <a:pt x="40" y="11"/>
                    </a:lnTo>
                    <a:lnTo>
                      <a:pt x="67" y="10"/>
                    </a:lnTo>
                    <a:lnTo>
                      <a:pt x="70" y="14"/>
                    </a:lnTo>
                    <a:lnTo>
                      <a:pt x="94" y="9"/>
                    </a:lnTo>
                    <a:lnTo>
                      <a:pt x="114" y="9"/>
                    </a:lnTo>
                    <a:lnTo>
                      <a:pt x="128" y="0"/>
                    </a:lnTo>
                    <a:lnTo>
                      <a:pt x="139" y="4"/>
                    </a:lnTo>
                    <a:lnTo>
                      <a:pt x="145" y="29"/>
                    </a:lnTo>
                    <a:lnTo>
                      <a:pt x="158" y="40"/>
                    </a:lnTo>
                    <a:lnTo>
                      <a:pt x="160" y="59"/>
                    </a:lnTo>
                    <a:lnTo>
                      <a:pt x="158" y="77"/>
                    </a:lnTo>
                    <a:lnTo>
                      <a:pt x="129" y="116"/>
                    </a:lnTo>
                    <a:lnTo>
                      <a:pt x="128" y="116"/>
                    </a:lnTo>
                    <a:lnTo>
                      <a:pt x="122" y="115"/>
                    </a:lnTo>
                    <a:lnTo>
                      <a:pt x="118" y="117"/>
                    </a:lnTo>
                    <a:lnTo>
                      <a:pt x="111" y="114"/>
                    </a:lnTo>
                    <a:lnTo>
                      <a:pt x="108" y="112"/>
                    </a:lnTo>
                    <a:lnTo>
                      <a:pt x="100" y="121"/>
                    </a:lnTo>
                    <a:lnTo>
                      <a:pt x="96" y="118"/>
                    </a:lnTo>
                    <a:lnTo>
                      <a:pt x="90" y="118"/>
                    </a:lnTo>
                    <a:lnTo>
                      <a:pt x="88" y="116"/>
                    </a:lnTo>
                    <a:lnTo>
                      <a:pt x="87" y="120"/>
                    </a:lnTo>
                    <a:lnTo>
                      <a:pt x="84" y="121"/>
                    </a:lnTo>
                    <a:lnTo>
                      <a:pt x="80" y="120"/>
                    </a:lnTo>
                    <a:lnTo>
                      <a:pt x="78" y="124"/>
                    </a:lnTo>
                    <a:lnTo>
                      <a:pt x="72" y="126"/>
                    </a:lnTo>
                    <a:lnTo>
                      <a:pt x="67" y="127"/>
                    </a:lnTo>
                    <a:lnTo>
                      <a:pt x="66" y="130"/>
                    </a:lnTo>
                    <a:lnTo>
                      <a:pt x="67" y="133"/>
                    </a:lnTo>
                    <a:lnTo>
                      <a:pt x="60" y="148"/>
                    </a:lnTo>
                    <a:lnTo>
                      <a:pt x="64" y="152"/>
                    </a:lnTo>
                    <a:lnTo>
                      <a:pt x="23" y="153"/>
                    </a:lnTo>
                    <a:lnTo>
                      <a:pt x="16" y="155"/>
                    </a:lnTo>
                    <a:lnTo>
                      <a:pt x="10" y="163"/>
                    </a:lnTo>
                    <a:lnTo>
                      <a:pt x="0" y="161"/>
                    </a:lnTo>
                    <a:lnTo>
                      <a:pt x="1" y="134"/>
                    </a:lnTo>
                    <a:lnTo>
                      <a:pt x="1" y="126"/>
                    </a:lnTo>
                    <a:lnTo>
                      <a:pt x="6" y="110"/>
                    </a:lnTo>
                    <a:lnTo>
                      <a:pt x="25" y="85"/>
                    </a:lnTo>
                    <a:close/>
                  </a:path>
                </a:pathLst>
              </a:custGeom>
              <a:solidFill>
                <a:srgbClr val="EE9024"/>
              </a:solidFill>
              <a:ln w="12700">
                <a:solidFill>
                  <a:schemeClr val="bg1"/>
                </a:solidFill>
                <a:round/>
                <a:headEnd/>
                <a:tailEnd/>
              </a:ln>
            </p:spPr>
            <p:txBody>
              <a:bodyPr/>
              <a:lstStyle/>
              <a:p>
                <a:endParaRPr lang="en-GB"/>
              </a:p>
            </p:txBody>
          </p:sp>
          <p:sp>
            <p:nvSpPr>
              <p:cNvPr id="35925" name="Freeform 79"/>
              <p:cNvSpPr>
                <a:spLocks noChangeAspect="1"/>
              </p:cNvSpPr>
              <p:nvPr/>
            </p:nvSpPr>
            <p:spPr bwMode="auto">
              <a:xfrm>
                <a:off x="6785484" y="5137789"/>
                <a:ext cx="501364" cy="608904"/>
              </a:xfrm>
              <a:custGeom>
                <a:avLst/>
                <a:gdLst>
                  <a:gd name="T0" fmla="*/ 2147483647 w 500"/>
                  <a:gd name="T1" fmla="*/ 2147483647 h 604"/>
                  <a:gd name="T2" fmla="*/ 2147483647 w 500"/>
                  <a:gd name="T3" fmla="*/ 2147483647 h 604"/>
                  <a:gd name="T4" fmla="*/ 2147483647 w 500"/>
                  <a:gd name="T5" fmla="*/ 2147483647 h 604"/>
                  <a:gd name="T6" fmla="*/ 2147483647 w 500"/>
                  <a:gd name="T7" fmla="*/ 2147483647 h 604"/>
                  <a:gd name="T8" fmla="*/ 2147483647 w 500"/>
                  <a:gd name="T9" fmla="*/ 2147483647 h 604"/>
                  <a:gd name="T10" fmla="*/ 0 w 500"/>
                  <a:gd name="T11" fmla="*/ 2147483647 h 604"/>
                  <a:gd name="T12" fmla="*/ 2147483647 w 500"/>
                  <a:gd name="T13" fmla="*/ 2147483647 h 604"/>
                  <a:gd name="T14" fmla="*/ 2147483647 w 500"/>
                  <a:gd name="T15" fmla="*/ 2147483647 h 604"/>
                  <a:gd name="T16" fmla="*/ 2147483647 w 500"/>
                  <a:gd name="T17" fmla="*/ 2147483647 h 604"/>
                  <a:gd name="T18" fmla="*/ 2147483647 w 500"/>
                  <a:gd name="T19" fmla="*/ 2147483647 h 604"/>
                  <a:gd name="T20" fmla="*/ 2147483647 w 500"/>
                  <a:gd name="T21" fmla="*/ 2147483647 h 604"/>
                  <a:gd name="T22" fmla="*/ 2147483647 w 500"/>
                  <a:gd name="T23" fmla="*/ 2147483647 h 604"/>
                  <a:gd name="T24" fmla="*/ 2147483647 w 500"/>
                  <a:gd name="T25" fmla="*/ 2147483647 h 604"/>
                  <a:gd name="T26" fmla="*/ 2147483647 w 500"/>
                  <a:gd name="T27" fmla="*/ 2147483647 h 604"/>
                  <a:gd name="T28" fmla="*/ 2147483647 w 500"/>
                  <a:gd name="T29" fmla="*/ 2147483647 h 604"/>
                  <a:gd name="T30" fmla="*/ 2147483647 w 500"/>
                  <a:gd name="T31" fmla="*/ 2147483647 h 604"/>
                  <a:gd name="T32" fmla="*/ 2147483647 w 500"/>
                  <a:gd name="T33" fmla="*/ 2147483647 h 604"/>
                  <a:gd name="T34" fmla="*/ 2147483647 w 500"/>
                  <a:gd name="T35" fmla="*/ 2147483647 h 604"/>
                  <a:gd name="T36" fmla="*/ 2147483647 w 500"/>
                  <a:gd name="T37" fmla="*/ 2147483647 h 604"/>
                  <a:gd name="T38" fmla="*/ 2147483647 w 500"/>
                  <a:gd name="T39" fmla="*/ 2147483647 h 604"/>
                  <a:gd name="T40" fmla="*/ 2147483647 w 500"/>
                  <a:gd name="T41" fmla="*/ 2147483647 h 604"/>
                  <a:gd name="T42" fmla="*/ 2147483647 w 500"/>
                  <a:gd name="T43" fmla="*/ 2147483647 h 604"/>
                  <a:gd name="T44" fmla="*/ 2147483647 w 500"/>
                  <a:gd name="T45" fmla="*/ 2147483647 h 604"/>
                  <a:gd name="T46" fmla="*/ 2147483647 w 500"/>
                  <a:gd name="T47" fmla="*/ 2147483647 h 604"/>
                  <a:gd name="T48" fmla="*/ 2147483647 w 500"/>
                  <a:gd name="T49" fmla="*/ 2147483647 h 604"/>
                  <a:gd name="T50" fmla="*/ 2147483647 w 500"/>
                  <a:gd name="T51" fmla="*/ 2147483647 h 604"/>
                  <a:gd name="T52" fmla="*/ 2147483647 w 500"/>
                  <a:gd name="T53" fmla="*/ 2147483647 h 604"/>
                  <a:gd name="T54" fmla="*/ 2147483647 w 500"/>
                  <a:gd name="T55" fmla="*/ 2147483647 h 604"/>
                  <a:gd name="T56" fmla="*/ 2147483647 w 500"/>
                  <a:gd name="T57" fmla="*/ 2147483647 h 604"/>
                  <a:gd name="T58" fmla="*/ 2147483647 w 500"/>
                  <a:gd name="T59" fmla="*/ 2147483647 h 604"/>
                  <a:gd name="T60" fmla="*/ 2147483647 w 500"/>
                  <a:gd name="T61" fmla="*/ 2147483647 h 604"/>
                  <a:gd name="T62" fmla="*/ 2147483647 w 500"/>
                  <a:gd name="T63" fmla="*/ 2147483647 h 604"/>
                  <a:gd name="T64" fmla="*/ 2147483647 w 500"/>
                  <a:gd name="T65" fmla="*/ 2147483647 h 604"/>
                  <a:gd name="T66" fmla="*/ 2147483647 w 500"/>
                  <a:gd name="T67" fmla="*/ 2147483647 h 604"/>
                  <a:gd name="T68" fmla="*/ 2147483647 w 500"/>
                  <a:gd name="T69" fmla="*/ 2147483647 h 604"/>
                  <a:gd name="T70" fmla="*/ 2147483647 w 500"/>
                  <a:gd name="T71" fmla="*/ 2147483647 h 604"/>
                  <a:gd name="T72" fmla="*/ 2147483647 w 500"/>
                  <a:gd name="T73" fmla="*/ 2147483647 h 604"/>
                  <a:gd name="T74" fmla="*/ 2147483647 w 500"/>
                  <a:gd name="T75" fmla="*/ 2147483647 h 604"/>
                  <a:gd name="T76" fmla="*/ 2147483647 w 500"/>
                  <a:gd name="T77" fmla="*/ 2147483647 h 604"/>
                  <a:gd name="T78" fmla="*/ 2147483647 w 500"/>
                  <a:gd name="T79" fmla="*/ 2147483647 h 604"/>
                  <a:gd name="T80" fmla="*/ 2147483647 w 500"/>
                  <a:gd name="T81" fmla="*/ 2147483647 h 604"/>
                  <a:gd name="T82" fmla="*/ 2147483647 w 500"/>
                  <a:gd name="T83" fmla="*/ 2147483647 h 604"/>
                  <a:gd name="T84" fmla="*/ 2147483647 w 500"/>
                  <a:gd name="T85" fmla="*/ 2147483647 h 604"/>
                  <a:gd name="T86" fmla="*/ 2147483647 w 500"/>
                  <a:gd name="T87" fmla="*/ 2147483647 h 604"/>
                  <a:gd name="T88" fmla="*/ 2147483647 w 500"/>
                  <a:gd name="T89" fmla="*/ 2147483647 h 604"/>
                  <a:gd name="T90" fmla="*/ 2147483647 w 500"/>
                  <a:gd name="T91" fmla="*/ 2147483647 h 604"/>
                  <a:gd name="T92" fmla="*/ 2147483647 w 500"/>
                  <a:gd name="T93" fmla="*/ 2147483647 h 604"/>
                  <a:gd name="T94" fmla="*/ 2147483647 w 500"/>
                  <a:gd name="T95" fmla="*/ 2147483647 h 604"/>
                  <a:gd name="T96" fmla="*/ 2147483647 w 500"/>
                  <a:gd name="T97" fmla="*/ 2147483647 h 604"/>
                  <a:gd name="T98" fmla="*/ 2147483647 w 500"/>
                  <a:gd name="T99" fmla="*/ 2147483647 h 604"/>
                  <a:gd name="T100" fmla="*/ 2147483647 w 500"/>
                  <a:gd name="T101" fmla="*/ 2147483647 h 604"/>
                  <a:gd name="T102" fmla="*/ 2147483647 w 500"/>
                  <a:gd name="T103" fmla="*/ 2147483647 h 604"/>
                  <a:gd name="T104" fmla="*/ 2147483647 w 500"/>
                  <a:gd name="T105" fmla="*/ 2147483647 h 6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0"/>
                  <a:gd name="T160" fmla="*/ 0 h 604"/>
                  <a:gd name="T161" fmla="*/ 500 w 500"/>
                  <a:gd name="T162" fmla="*/ 604 h 6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0" h="604">
                    <a:moveTo>
                      <a:pt x="64" y="116"/>
                    </a:moveTo>
                    <a:lnTo>
                      <a:pt x="64" y="146"/>
                    </a:lnTo>
                    <a:lnTo>
                      <a:pt x="64" y="174"/>
                    </a:lnTo>
                    <a:lnTo>
                      <a:pt x="64" y="203"/>
                    </a:lnTo>
                    <a:lnTo>
                      <a:pt x="64" y="233"/>
                    </a:lnTo>
                    <a:lnTo>
                      <a:pt x="32" y="237"/>
                    </a:lnTo>
                    <a:lnTo>
                      <a:pt x="27" y="252"/>
                    </a:lnTo>
                    <a:lnTo>
                      <a:pt x="12" y="272"/>
                    </a:lnTo>
                    <a:lnTo>
                      <a:pt x="12" y="287"/>
                    </a:lnTo>
                    <a:lnTo>
                      <a:pt x="6" y="292"/>
                    </a:lnTo>
                    <a:lnTo>
                      <a:pt x="5" y="305"/>
                    </a:lnTo>
                    <a:lnTo>
                      <a:pt x="0" y="319"/>
                    </a:lnTo>
                    <a:lnTo>
                      <a:pt x="0" y="328"/>
                    </a:lnTo>
                    <a:lnTo>
                      <a:pt x="13" y="325"/>
                    </a:lnTo>
                    <a:lnTo>
                      <a:pt x="15" y="342"/>
                    </a:lnTo>
                    <a:lnTo>
                      <a:pt x="30" y="372"/>
                    </a:lnTo>
                    <a:lnTo>
                      <a:pt x="30" y="376"/>
                    </a:lnTo>
                    <a:lnTo>
                      <a:pt x="24" y="379"/>
                    </a:lnTo>
                    <a:lnTo>
                      <a:pt x="49" y="409"/>
                    </a:lnTo>
                    <a:lnTo>
                      <a:pt x="51" y="418"/>
                    </a:lnTo>
                    <a:lnTo>
                      <a:pt x="49" y="444"/>
                    </a:lnTo>
                    <a:lnTo>
                      <a:pt x="54" y="449"/>
                    </a:lnTo>
                    <a:lnTo>
                      <a:pt x="67" y="452"/>
                    </a:lnTo>
                    <a:lnTo>
                      <a:pt x="71" y="460"/>
                    </a:lnTo>
                    <a:lnTo>
                      <a:pt x="89" y="463"/>
                    </a:lnTo>
                    <a:lnTo>
                      <a:pt x="99" y="470"/>
                    </a:lnTo>
                    <a:lnTo>
                      <a:pt x="102" y="484"/>
                    </a:lnTo>
                    <a:lnTo>
                      <a:pt x="132" y="506"/>
                    </a:lnTo>
                    <a:lnTo>
                      <a:pt x="142" y="529"/>
                    </a:lnTo>
                    <a:lnTo>
                      <a:pt x="164" y="542"/>
                    </a:lnTo>
                    <a:lnTo>
                      <a:pt x="171" y="556"/>
                    </a:lnTo>
                    <a:lnTo>
                      <a:pt x="187" y="577"/>
                    </a:lnTo>
                    <a:lnTo>
                      <a:pt x="200" y="583"/>
                    </a:lnTo>
                    <a:lnTo>
                      <a:pt x="207" y="576"/>
                    </a:lnTo>
                    <a:lnTo>
                      <a:pt x="227" y="579"/>
                    </a:lnTo>
                    <a:lnTo>
                      <a:pt x="235" y="573"/>
                    </a:lnTo>
                    <a:lnTo>
                      <a:pt x="271" y="604"/>
                    </a:lnTo>
                    <a:lnTo>
                      <a:pt x="274" y="603"/>
                    </a:lnTo>
                    <a:lnTo>
                      <a:pt x="277" y="601"/>
                    </a:lnTo>
                    <a:lnTo>
                      <a:pt x="304" y="600"/>
                    </a:lnTo>
                    <a:lnTo>
                      <a:pt x="307" y="604"/>
                    </a:lnTo>
                    <a:lnTo>
                      <a:pt x="331" y="599"/>
                    </a:lnTo>
                    <a:lnTo>
                      <a:pt x="351" y="599"/>
                    </a:lnTo>
                    <a:lnTo>
                      <a:pt x="365" y="590"/>
                    </a:lnTo>
                    <a:lnTo>
                      <a:pt x="381" y="575"/>
                    </a:lnTo>
                    <a:lnTo>
                      <a:pt x="422" y="574"/>
                    </a:lnTo>
                    <a:lnTo>
                      <a:pt x="423" y="553"/>
                    </a:lnTo>
                    <a:lnTo>
                      <a:pt x="401" y="544"/>
                    </a:lnTo>
                    <a:lnTo>
                      <a:pt x="387" y="512"/>
                    </a:lnTo>
                    <a:lnTo>
                      <a:pt x="371" y="501"/>
                    </a:lnTo>
                    <a:lnTo>
                      <a:pt x="362" y="485"/>
                    </a:lnTo>
                    <a:lnTo>
                      <a:pt x="336" y="475"/>
                    </a:lnTo>
                    <a:lnTo>
                      <a:pt x="342" y="469"/>
                    </a:lnTo>
                    <a:lnTo>
                      <a:pt x="342" y="460"/>
                    </a:lnTo>
                    <a:lnTo>
                      <a:pt x="359" y="459"/>
                    </a:lnTo>
                    <a:lnTo>
                      <a:pt x="369" y="453"/>
                    </a:lnTo>
                    <a:lnTo>
                      <a:pt x="373" y="395"/>
                    </a:lnTo>
                    <a:lnTo>
                      <a:pt x="375" y="396"/>
                    </a:lnTo>
                    <a:lnTo>
                      <a:pt x="381" y="386"/>
                    </a:lnTo>
                    <a:lnTo>
                      <a:pt x="393" y="381"/>
                    </a:lnTo>
                    <a:lnTo>
                      <a:pt x="398" y="359"/>
                    </a:lnTo>
                    <a:lnTo>
                      <a:pt x="418" y="331"/>
                    </a:lnTo>
                    <a:lnTo>
                      <a:pt x="432" y="321"/>
                    </a:lnTo>
                    <a:lnTo>
                      <a:pt x="442" y="289"/>
                    </a:lnTo>
                    <a:lnTo>
                      <a:pt x="442" y="280"/>
                    </a:lnTo>
                    <a:lnTo>
                      <a:pt x="439" y="260"/>
                    </a:lnTo>
                    <a:lnTo>
                      <a:pt x="457" y="192"/>
                    </a:lnTo>
                    <a:lnTo>
                      <a:pt x="465" y="191"/>
                    </a:lnTo>
                    <a:lnTo>
                      <a:pt x="472" y="184"/>
                    </a:lnTo>
                    <a:lnTo>
                      <a:pt x="495" y="174"/>
                    </a:lnTo>
                    <a:lnTo>
                      <a:pt x="500" y="160"/>
                    </a:lnTo>
                    <a:lnTo>
                      <a:pt x="498" y="156"/>
                    </a:lnTo>
                    <a:lnTo>
                      <a:pt x="492" y="154"/>
                    </a:lnTo>
                    <a:lnTo>
                      <a:pt x="485" y="146"/>
                    </a:lnTo>
                    <a:lnTo>
                      <a:pt x="474" y="141"/>
                    </a:lnTo>
                    <a:lnTo>
                      <a:pt x="467" y="133"/>
                    </a:lnTo>
                    <a:lnTo>
                      <a:pt x="462" y="104"/>
                    </a:lnTo>
                    <a:lnTo>
                      <a:pt x="463" y="64"/>
                    </a:lnTo>
                    <a:lnTo>
                      <a:pt x="453" y="51"/>
                    </a:lnTo>
                    <a:lnTo>
                      <a:pt x="452" y="36"/>
                    </a:lnTo>
                    <a:lnTo>
                      <a:pt x="434" y="17"/>
                    </a:lnTo>
                    <a:lnTo>
                      <a:pt x="419" y="10"/>
                    </a:lnTo>
                    <a:lnTo>
                      <a:pt x="413" y="0"/>
                    </a:lnTo>
                    <a:lnTo>
                      <a:pt x="401" y="10"/>
                    </a:lnTo>
                    <a:lnTo>
                      <a:pt x="394" y="8"/>
                    </a:lnTo>
                    <a:lnTo>
                      <a:pt x="386" y="24"/>
                    </a:lnTo>
                    <a:lnTo>
                      <a:pt x="369" y="29"/>
                    </a:lnTo>
                    <a:lnTo>
                      <a:pt x="366" y="42"/>
                    </a:lnTo>
                    <a:lnTo>
                      <a:pt x="352" y="43"/>
                    </a:lnTo>
                    <a:lnTo>
                      <a:pt x="341" y="36"/>
                    </a:lnTo>
                    <a:lnTo>
                      <a:pt x="314" y="36"/>
                    </a:lnTo>
                    <a:lnTo>
                      <a:pt x="287" y="36"/>
                    </a:lnTo>
                    <a:lnTo>
                      <a:pt x="289" y="29"/>
                    </a:lnTo>
                    <a:lnTo>
                      <a:pt x="286" y="29"/>
                    </a:lnTo>
                    <a:lnTo>
                      <a:pt x="282" y="36"/>
                    </a:lnTo>
                    <a:lnTo>
                      <a:pt x="258" y="36"/>
                    </a:lnTo>
                    <a:lnTo>
                      <a:pt x="235" y="36"/>
                    </a:lnTo>
                    <a:lnTo>
                      <a:pt x="212" y="36"/>
                    </a:lnTo>
                    <a:lnTo>
                      <a:pt x="188" y="36"/>
                    </a:lnTo>
                    <a:lnTo>
                      <a:pt x="164" y="36"/>
                    </a:lnTo>
                    <a:lnTo>
                      <a:pt x="141" y="36"/>
                    </a:lnTo>
                    <a:lnTo>
                      <a:pt x="117" y="36"/>
                    </a:lnTo>
                    <a:lnTo>
                      <a:pt x="94" y="36"/>
                    </a:lnTo>
                    <a:lnTo>
                      <a:pt x="94" y="66"/>
                    </a:lnTo>
                    <a:lnTo>
                      <a:pt x="94" y="97"/>
                    </a:lnTo>
                    <a:lnTo>
                      <a:pt x="64" y="97"/>
                    </a:lnTo>
                    <a:lnTo>
                      <a:pt x="64" y="116"/>
                    </a:lnTo>
                    <a:close/>
                  </a:path>
                </a:pathLst>
              </a:custGeom>
              <a:solidFill>
                <a:srgbClr val="DDDDDD"/>
              </a:solidFill>
              <a:ln w="12700">
                <a:solidFill>
                  <a:schemeClr val="bg1"/>
                </a:solidFill>
                <a:round/>
                <a:headEnd/>
                <a:tailEnd/>
              </a:ln>
            </p:spPr>
            <p:txBody>
              <a:bodyPr/>
              <a:lstStyle/>
              <a:p>
                <a:endParaRPr lang="en-GB"/>
              </a:p>
            </p:txBody>
          </p:sp>
          <p:sp>
            <p:nvSpPr>
              <p:cNvPr id="35926" name="Freeform 80"/>
              <p:cNvSpPr>
                <a:spLocks noChangeAspect="1"/>
              </p:cNvSpPr>
              <p:nvPr/>
            </p:nvSpPr>
            <p:spPr bwMode="auto">
              <a:xfrm>
                <a:off x="7365322" y="5494275"/>
                <a:ext cx="309538" cy="411841"/>
              </a:xfrm>
              <a:custGeom>
                <a:avLst/>
                <a:gdLst>
                  <a:gd name="T0" fmla="*/ 2147483647 w 310"/>
                  <a:gd name="T1" fmla="*/ 2147483647 h 409"/>
                  <a:gd name="T2" fmla="*/ 2147483647 w 310"/>
                  <a:gd name="T3" fmla="*/ 2147483647 h 409"/>
                  <a:gd name="T4" fmla="*/ 2147483647 w 310"/>
                  <a:gd name="T5" fmla="*/ 2147483647 h 409"/>
                  <a:gd name="T6" fmla="*/ 2147483647 w 310"/>
                  <a:gd name="T7" fmla="*/ 2147483647 h 409"/>
                  <a:gd name="T8" fmla="*/ 2147483647 w 310"/>
                  <a:gd name="T9" fmla="*/ 2147483647 h 409"/>
                  <a:gd name="T10" fmla="*/ 2147483647 w 310"/>
                  <a:gd name="T11" fmla="*/ 2147483647 h 409"/>
                  <a:gd name="T12" fmla="*/ 0 w 310"/>
                  <a:gd name="T13" fmla="*/ 2147483647 h 409"/>
                  <a:gd name="T14" fmla="*/ 0 w 310"/>
                  <a:gd name="T15" fmla="*/ 2147483647 h 409"/>
                  <a:gd name="T16" fmla="*/ 2147483647 w 310"/>
                  <a:gd name="T17" fmla="*/ 2147483647 h 409"/>
                  <a:gd name="T18" fmla="*/ 2147483647 w 310"/>
                  <a:gd name="T19" fmla="*/ 2147483647 h 409"/>
                  <a:gd name="T20" fmla="*/ 2147483647 w 310"/>
                  <a:gd name="T21" fmla="*/ 2147483647 h 409"/>
                  <a:gd name="T22" fmla="*/ 2147483647 w 310"/>
                  <a:gd name="T23" fmla="*/ 2147483647 h 409"/>
                  <a:gd name="T24" fmla="*/ 2147483647 w 310"/>
                  <a:gd name="T25" fmla="*/ 2147483647 h 409"/>
                  <a:gd name="T26" fmla="*/ 2147483647 w 310"/>
                  <a:gd name="T27" fmla="*/ 2147483647 h 409"/>
                  <a:gd name="T28" fmla="*/ 2147483647 w 310"/>
                  <a:gd name="T29" fmla="*/ 2147483647 h 409"/>
                  <a:gd name="T30" fmla="*/ 2147483647 w 310"/>
                  <a:gd name="T31" fmla="*/ 2147483647 h 409"/>
                  <a:gd name="T32" fmla="*/ 2147483647 w 310"/>
                  <a:gd name="T33" fmla="*/ 2147483647 h 409"/>
                  <a:gd name="T34" fmla="*/ 2147483647 w 310"/>
                  <a:gd name="T35" fmla="*/ 2147483647 h 409"/>
                  <a:gd name="T36" fmla="*/ 2147483647 w 310"/>
                  <a:gd name="T37" fmla="*/ 2147483647 h 409"/>
                  <a:gd name="T38" fmla="*/ 2147483647 w 310"/>
                  <a:gd name="T39" fmla="*/ 2147483647 h 409"/>
                  <a:gd name="T40" fmla="*/ 2147483647 w 310"/>
                  <a:gd name="T41" fmla="*/ 0 h 409"/>
                  <a:gd name="T42" fmla="*/ 2147483647 w 310"/>
                  <a:gd name="T43" fmla="*/ 2147483647 h 409"/>
                  <a:gd name="T44" fmla="*/ 2147483647 w 310"/>
                  <a:gd name="T45" fmla="*/ 2147483647 h 409"/>
                  <a:gd name="T46" fmla="*/ 2147483647 w 310"/>
                  <a:gd name="T47" fmla="*/ 2147483647 h 409"/>
                  <a:gd name="T48" fmla="*/ 2147483647 w 310"/>
                  <a:gd name="T49" fmla="*/ 2147483647 h 409"/>
                  <a:gd name="T50" fmla="*/ 2147483647 w 310"/>
                  <a:gd name="T51" fmla="*/ 2147483647 h 409"/>
                  <a:gd name="T52" fmla="*/ 2147483647 w 310"/>
                  <a:gd name="T53" fmla="*/ 2147483647 h 409"/>
                  <a:gd name="T54" fmla="*/ 2147483647 w 310"/>
                  <a:gd name="T55" fmla="*/ 2147483647 h 409"/>
                  <a:gd name="T56" fmla="*/ 2147483647 w 310"/>
                  <a:gd name="T57" fmla="*/ 2147483647 h 409"/>
                  <a:gd name="T58" fmla="*/ 2147483647 w 310"/>
                  <a:gd name="T59" fmla="*/ 2147483647 h 409"/>
                  <a:gd name="T60" fmla="*/ 2147483647 w 310"/>
                  <a:gd name="T61" fmla="*/ 2147483647 h 409"/>
                  <a:gd name="T62" fmla="*/ 2147483647 w 310"/>
                  <a:gd name="T63" fmla="*/ 2147483647 h 4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409"/>
                  <a:gd name="T98" fmla="*/ 310 w 310"/>
                  <a:gd name="T99" fmla="*/ 409 h 4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409">
                    <a:moveTo>
                      <a:pt x="207" y="126"/>
                    </a:moveTo>
                    <a:lnTo>
                      <a:pt x="186" y="147"/>
                    </a:lnTo>
                    <a:lnTo>
                      <a:pt x="164" y="168"/>
                    </a:lnTo>
                    <a:lnTo>
                      <a:pt x="143" y="189"/>
                    </a:lnTo>
                    <a:lnTo>
                      <a:pt x="122" y="210"/>
                    </a:lnTo>
                    <a:lnTo>
                      <a:pt x="87" y="210"/>
                    </a:lnTo>
                    <a:lnTo>
                      <a:pt x="70" y="218"/>
                    </a:lnTo>
                    <a:lnTo>
                      <a:pt x="56" y="229"/>
                    </a:lnTo>
                    <a:lnTo>
                      <a:pt x="38" y="234"/>
                    </a:lnTo>
                    <a:lnTo>
                      <a:pt x="36" y="236"/>
                    </a:lnTo>
                    <a:lnTo>
                      <a:pt x="27" y="242"/>
                    </a:lnTo>
                    <a:lnTo>
                      <a:pt x="15" y="262"/>
                    </a:lnTo>
                    <a:lnTo>
                      <a:pt x="0" y="276"/>
                    </a:lnTo>
                    <a:lnTo>
                      <a:pt x="0" y="303"/>
                    </a:lnTo>
                    <a:lnTo>
                      <a:pt x="0" y="331"/>
                    </a:lnTo>
                    <a:lnTo>
                      <a:pt x="0" y="359"/>
                    </a:lnTo>
                    <a:lnTo>
                      <a:pt x="0" y="387"/>
                    </a:lnTo>
                    <a:lnTo>
                      <a:pt x="17" y="409"/>
                    </a:lnTo>
                    <a:lnTo>
                      <a:pt x="45" y="377"/>
                    </a:lnTo>
                    <a:lnTo>
                      <a:pt x="48" y="364"/>
                    </a:lnTo>
                    <a:lnTo>
                      <a:pt x="57" y="364"/>
                    </a:lnTo>
                    <a:lnTo>
                      <a:pt x="77" y="342"/>
                    </a:lnTo>
                    <a:lnTo>
                      <a:pt x="119" y="306"/>
                    </a:lnTo>
                    <a:lnTo>
                      <a:pt x="146" y="293"/>
                    </a:lnTo>
                    <a:lnTo>
                      <a:pt x="163" y="272"/>
                    </a:lnTo>
                    <a:lnTo>
                      <a:pt x="200" y="239"/>
                    </a:lnTo>
                    <a:lnTo>
                      <a:pt x="218" y="209"/>
                    </a:lnTo>
                    <a:lnTo>
                      <a:pt x="238" y="190"/>
                    </a:lnTo>
                    <a:lnTo>
                      <a:pt x="247" y="163"/>
                    </a:lnTo>
                    <a:lnTo>
                      <a:pt x="264" y="131"/>
                    </a:lnTo>
                    <a:lnTo>
                      <a:pt x="267" y="121"/>
                    </a:lnTo>
                    <a:lnTo>
                      <a:pt x="274" y="113"/>
                    </a:lnTo>
                    <a:lnTo>
                      <a:pt x="292" y="87"/>
                    </a:lnTo>
                    <a:lnTo>
                      <a:pt x="298" y="51"/>
                    </a:lnTo>
                    <a:lnTo>
                      <a:pt x="310" y="50"/>
                    </a:lnTo>
                    <a:lnTo>
                      <a:pt x="305" y="46"/>
                    </a:lnTo>
                    <a:lnTo>
                      <a:pt x="301" y="47"/>
                    </a:lnTo>
                    <a:lnTo>
                      <a:pt x="304" y="42"/>
                    </a:lnTo>
                    <a:lnTo>
                      <a:pt x="305" y="27"/>
                    </a:lnTo>
                    <a:lnTo>
                      <a:pt x="302" y="19"/>
                    </a:lnTo>
                    <a:lnTo>
                      <a:pt x="308" y="5"/>
                    </a:lnTo>
                    <a:lnTo>
                      <a:pt x="291" y="0"/>
                    </a:lnTo>
                    <a:lnTo>
                      <a:pt x="273" y="11"/>
                    </a:lnTo>
                    <a:lnTo>
                      <a:pt x="247" y="17"/>
                    </a:lnTo>
                    <a:lnTo>
                      <a:pt x="238" y="20"/>
                    </a:lnTo>
                    <a:lnTo>
                      <a:pt x="227" y="19"/>
                    </a:lnTo>
                    <a:lnTo>
                      <a:pt x="217" y="25"/>
                    </a:lnTo>
                    <a:lnTo>
                      <a:pt x="189" y="26"/>
                    </a:lnTo>
                    <a:lnTo>
                      <a:pt x="167" y="38"/>
                    </a:lnTo>
                    <a:lnTo>
                      <a:pt x="142" y="32"/>
                    </a:lnTo>
                    <a:lnTo>
                      <a:pt x="119" y="47"/>
                    </a:lnTo>
                    <a:lnTo>
                      <a:pt x="103" y="47"/>
                    </a:lnTo>
                    <a:lnTo>
                      <a:pt x="92" y="41"/>
                    </a:lnTo>
                    <a:lnTo>
                      <a:pt x="68" y="13"/>
                    </a:lnTo>
                    <a:lnTo>
                      <a:pt x="57" y="30"/>
                    </a:lnTo>
                    <a:lnTo>
                      <a:pt x="55" y="37"/>
                    </a:lnTo>
                    <a:lnTo>
                      <a:pt x="57" y="49"/>
                    </a:lnTo>
                    <a:lnTo>
                      <a:pt x="77" y="73"/>
                    </a:lnTo>
                    <a:lnTo>
                      <a:pt x="91" y="86"/>
                    </a:lnTo>
                    <a:lnTo>
                      <a:pt x="114" y="95"/>
                    </a:lnTo>
                    <a:lnTo>
                      <a:pt x="138" y="102"/>
                    </a:lnTo>
                    <a:lnTo>
                      <a:pt x="160" y="110"/>
                    </a:lnTo>
                    <a:lnTo>
                      <a:pt x="183" y="118"/>
                    </a:lnTo>
                    <a:lnTo>
                      <a:pt x="212" y="118"/>
                    </a:lnTo>
                    <a:lnTo>
                      <a:pt x="207" y="126"/>
                    </a:lnTo>
                    <a:close/>
                  </a:path>
                </a:pathLst>
              </a:custGeom>
              <a:solidFill>
                <a:srgbClr val="DDDDDD"/>
              </a:solidFill>
              <a:ln w="12700">
                <a:solidFill>
                  <a:schemeClr val="bg1"/>
                </a:solidFill>
                <a:round/>
                <a:headEnd/>
                <a:tailEnd/>
              </a:ln>
            </p:spPr>
            <p:txBody>
              <a:bodyPr/>
              <a:lstStyle/>
              <a:p>
                <a:endParaRPr lang="en-GB"/>
              </a:p>
            </p:txBody>
          </p:sp>
          <p:sp>
            <p:nvSpPr>
              <p:cNvPr id="35927" name="Freeform 81"/>
              <p:cNvSpPr>
                <a:spLocks noChangeAspect="1"/>
              </p:cNvSpPr>
              <p:nvPr/>
            </p:nvSpPr>
            <p:spPr bwMode="auto">
              <a:xfrm>
                <a:off x="7123360" y="5401278"/>
                <a:ext cx="457767" cy="349843"/>
              </a:xfrm>
              <a:custGeom>
                <a:avLst/>
                <a:gdLst>
                  <a:gd name="T0" fmla="*/ 2147483647 w 454"/>
                  <a:gd name="T1" fmla="*/ 2147483647 h 345"/>
                  <a:gd name="T2" fmla="*/ 2147483647 w 454"/>
                  <a:gd name="T3" fmla="*/ 2147483647 h 345"/>
                  <a:gd name="T4" fmla="*/ 2147483647 w 454"/>
                  <a:gd name="T5" fmla="*/ 2147483647 h 345"/>
                  <a:gd name="T6" fmla="*/ 2147483647 w 454"/>
                  <a:gd name="T7" fmla="*/ 2147483647 h 345"/>
                  <a:gd name="T8" fmla="*/ 2147483647 w 454"/>
                  <a:gd name="T9" fmla="*/ 2147483647 h 345"/>
                  <a:gd name="T10" fmla="*/ 2147483647 w 454"/>
                  <a:gd name="T11" fmla="*/ 2147483647 h 345"/>
                  <a:gd name="T12" fmla="*/ 2147483647 w 454"/>
                  <a:gd name="T13" fmla="*/ 2147483647 h 345"/>
                  <a:gd name="T14" fmla="*/ 2147483647 w 454"/>
                  <a:gd name="T15" fmla="*/ 2147483647 h 345"/>
                  <a:gd name="T16" fmla="*/ 2147483647 w 454"/>
                  <a:gd name="T17" fmla="*/ 2147483647 h 345"/>
                  <a:gd name="T18" fmla="*/ 2147483647 w 454"/>
                  <a:gd name="T19" fmla="*/ 2147483647 h 345"/>
                  <a:gd name="T20" fmla="*/ 2147483647 w 454"/>
                  <a:gd name="T21" fmla="*/ 2147483647 h 345"/>
                  <a:gd name="T22" fmla="*/ 2147483647 w 454"/>
                  <a:gd name="T23" fmla="*/ 2147483647 h 345"/>
                  <a:gd name="T24" fmla="*/ 0 w 454"/>
                  <a:gd name="T25" fmla="*/ 2147483647 h 345"/>
                  <a:gd name="T26" fmla="*/ 2147483647 w 454"/>
                  <a:gd name="T27" fmla="*/ 2147483647 h 345"/>
                  <a:gd name="T28" fmla="*/ 2147483647 w 454"/>
                  <a:gd name="T29" fmla="*/ 2147483647 h 345"/>
                  <a:gd name="T30" fmla="*/ 2147483647 w 454"/>
                  <a:gd name="T31" fmla="*/ 2147483647 h 345"/>
                  <a:gd name="T32" fmla="*/ 2147483647 w 454"/>
                  <a:gd name="T33" fmla="*/ 2147483647 h 345"/>
                  <a:gd name="T34" fmla="*/ 2147483647 w 454"/>
                  <a:gd name="T35" fmla="*/ 2147483647 h 345"/>
                  <a:gd name="T36" fmla="*/ 2147483647 w 454"/>
                  <a:gd name="T37" fmla="*/ 2147483647 h 345"/>
                  <a:gd name="T38" fmla="*/ 2147483647 w 454"/>
                  <a:gd name="T39" fmla="*/ 2147483647 h 345"/>
                  <a:gd name="T40" fmla="*/ 2147483647 w 454"/>
                  <a:gd name="T41" fmla="*/ 2147483647 h 345"/>
                  <a:gd name="T42" fmla="*/ 2147483647 w 454"/>
                  <a:gd name="T43" fmla="*/ 0 h 345"/>
                  <a:gd name="T44" fmla="*/ 2147483647 w 454"/>
                  <a:gd name="T45" fmla="*/ 2147483647 h 345"/>
                  <a:gd name="T46" fmla="*/ 2147483647 w 454"/>
                  <a:gd name="T47" fmla="*/ 2147483647 h 345"/>
                  <a:gd name="T48" fmla="*/ 2147483647 w 454"/>
                  <a:gd name="T49" fmla="*/ 2147483647 h 345"/>
                  <a:gd name="T50" fmla="*/ 2147483647 w 454"/>
                  <a:gd name="T51" fmla="*/ 2147483647 h 345"/>
                  <a:gd name="T52" fmla="*/ 2147483647 w 454"/>
                  <a:gd name="T53" fmla="*/ 2147483647 h 345"/>
                  <a:gd name="T54" fmla="*/ 2147483647 w 454"/>
                  <a:gd name="T55" fmla="*/ 2147483647 h 345"/>
                  <a:gd name="T56" fmla="*/ 2147483647 w 454"/>
                  <a:gd name="T57" fmla="*/ 2147483647 h 345"/>
                  <a:gd name="T58" fmla="*/ 2147483647 w 454"/>
                  <a:gd name="T59" fmla="*/ 2147483647 h 345"/>
                  <a:gd name="T60" fmla="*/ 2147483647 w 454"/>
                  <a:gd name="T61" fmla="*/ 2147483647 h 345"/>
                  <a:gd name="T62" fmla="*/ 2147483647 w 454"/>
                  <a:gd name="T63" fmla="*/ 2147483647 h 345"/>
                  <a:gd name="T64" fmla="*/ 2147483647 w 454"/>
                  <a:gd name="T65" fmla="*/ 2147483647 h 345"/>
                  <a:gd name="T66" fmla="*/ 2147483647 w 454"/>
                  <a:gd name="T67" fmla="*/ 2147483647 h 345"/>
                  <a:gd name="T68" fmla="*/ 2147483647 w 454"/>
                  <a:gd name="T69" fmla="*/ 2147483647 h 345"/>
                  <a:gd name="T70" fmla="*/ 2147483647 w 454"/>
                  <a:gd name="T71" fmla="*/ 2147483647 h 345"/>
                  <a:gd name="T72" fmla="*/ 2147483647 w 454"/>
                  <a:gd name="T73" fmla="*/ 2147483647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345"/>
                  <a:gd name="T113" fmla="*/ 454 w 454"/>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345">
                    <a:moveTo>
                      <a:pt x="449" y="217"/>
                    </a:moveTo>
                    <a:lnTo>
                      <a:pt x="428" y="238"/>
                    </a:lnTo>
                    <a:lnTo>
                      <a:pt x="406" y="259"/>
                    </a:lnTo>
                    <a:lnTo>
                      <a:pt x="385" y="280"/>
                    </a:lnTo>
                    <a:lnTo>
                      <a:pt x="364" y="301"/>
                    </a:lnTo>
                    <a:lnTo>
                      <a:pt x="329" y="301"/>
                    </a:lnTo>
                    <a:lnTo>
                      <a:pt x="312" y="309"/>
                    </a:lnTo>
                    <a:lnTo>
                      <a:pt x="298" y="320"/>
                    </a:lnTo>
                    <a:lnTo>
                      <a:pt x="280" y="325"/>
                    </a:lnTo>
                    <a:lnTo>
                      <a:pt x="278" y="327"/>
                    </a:lnTo>
                    <a:lnTo>
                      <a:pt x="269" y="333"/>
                    </a:lnTo>
                    <a:lnTo>
                      <a:pt x="253" y="333"/>
                    </a:lnTo>
                    <a:lnTo>
                      <a:pt x="235" y="324"/>
                    </a:lnTo>
                    <a:lnTo>
                      <a:pt x="214" y="330"/>
                    </a:lnTo>
                    <a:lnTo>
                      <a:pt x="206" y="339"/>
                    </a:lnTo>
                    <a:lnTo>
                      <a:pt x="192" y="345"/>
                    </a:lnTo>
                    <a:lnTo>
                      <a:pt x="179" y="345"/>
                    </a:lnTo>
                    <a:lnTo>
                      <a:pt x="147" y="338"/>
                    </a:lnTo>
                    <a:lnTo>
                      <a:pt x="110" y="314"/>
                    </a:lnTo>
                    <a:lnTo>
                      <a:pt x="86" y="312"/>
                    </a:lnTo>
                    <a:lnTo>
                      <a:pt x="87" y="291"/>
                    </a:lnTo>
                    <a:lnTo>
                      <a:pt x="65" y="282"/>
                    </a:lnTo>
                    <a:lnTo>
                      <a:pt x="51" y="250"/>
                    </a:lnTo>
                    <a:lnTo>
                      <a:pt x="35" y="239"/>
                    </a:lnTo>
                    <a:lnTo>
                      <a:pt x="26" y="223"/>
                    </a:lnTo>
                    <a:lnTo>
                      <a:pt x="0" y="213"/>
                    </a:lnTo>
                    <a:lnTo>
                      <a:pt x="6" y="207"/>
                    </a:lnTo>
                    <a:lnTo>
                      <a:pt x="6" y="198"/>
                    </a:lnTo>
                    <a:lnTo>
                      <a:pt x="23" y="197"/>
                    </a:lnTo>
                    <a:lnTo>
                      <a:pt x="33" y="191"/>
                    </a:lnTo>
                    <a:lnTo>
                      <a:pt x="37" y="133"/>
                    </a:lnTo>
                    <a:lnTo>
                      <a:pt x="39" y="134"/>
                    </a:lnTo>
                    <a:lnTo>
                      <a:pt x="45" y="124"/>
                    </a:lnTo>
                    <a:lnTo>
                      <a:pt x="57" y="119"/>
                    </a:lnTo>
                    <a:lnTo>
                      <a:pt x="62" y="97"/>
                    </a:lnTo>
                    <a:lnTo>
                      <a:pt x="82" y="69"/>
                    </a:lnTo>
                    <a:lnTo>
                      <a:pt x="96" y="59"/>
                    </a:lnTo>
                    <a:lnTo>
                      <a:pt x="106" y="27"/>
                    </a:lnTo>
                    <a:lnTo>
                      <a:pt x="106" y="18"/>
                    </a:lnTo>
                    <a:lnTo>
                      <a:pt x="119" y="19"/>
                    </a:lnTo>
                    <a:lnTo>
                      <a:pt x="122" y="13"/>
                    </a:lnTo>
                    <a:lnTo>
                      <a:pt x="127" y="13"/>
                    </a:lnTo>
                    <a:lnTo>
                      <a:pt x="134" y="25"/>
                    </a:lnTo>
                    <a:lnTo>
                      <a:pt x="144" y="0"/>
                    </a:lnTo>
                    <a:lnTo>
                      <a:pt x="156" y="7"/>
                    </a:lnTo>
                    <a:lnTo>
                      <a:pt x="161" y="15"/>
                    </a:lnTo>
                    <a:lnTo>
                      <a:pt x="176" y="12"/>
                    </a:lnTo>
                    <a:lnTo>
                      <a:pt x="178" y="8"/>
                    </a:lnTo>
                    <a:lnTo>
                      <a:pt x="186" y="13"/>
                    </a:lnTo>
                    <a:lnTo>
                      <a:pt x="194" y="10"/>
                    </a:lnTo>
                    <a:lnTo>
                      <a:pt x="206" y="15"/>
                    </a:lnTo>
                    <a:lnTo>
                      <a:pt x="214" y="13"/>
                    </a:lnTo>
                    <a:lnTo>
                      <a:pt x="231" y="22"/>
                    </a:lnTo>
                    <a:lnTo>
                      <a:pt x="245" y="39"/>
                    </a:lnTo>
                    <a:lnTo>
                      <a:pt x="261" y="51"/>
                    </a:lnTo>
                    <a:lnTo>
                      <a:pt x="268" y="63"/>
                    </a:lnTo>
                    <a:lnTo>
                      <a:pt x="282" y="77"/>
                    </a:lnTo>
                    <a:lnTo>
                      <a:pt x="279" y="80"/>
                    </a:lnTo>
                    <a:lnTo>
                      <a:pt x="274" y="98"/>
                    </a:lnTo>
                    <a:lnTo>
                      <a:pt x="267" y="111"/>
                    </a:lnTo>
                    <a:lnTo>
                      <a:pt x="271" y="120"/>
                    </a:lnTo>
                    <a:lnTo>
                      <a:pt x="283" y="121"/>
                    </a:lnTo>
                    <a:lnTo>
                      <a:pt x="292" y="117"/>
                    </a:lnTo>
                    <a:lnTo>
                      <a:pt x="299" y="121"/>
                    </a:lnTo>
                    <a:lnTo>
                      <a:pt x="297" y="128"/>
                    </a:lnTo>
                    <a:lnTo>
                      <a:pt x="299" y="140"/>
                    </a:lnTo>
                    <a:lnTo>
                      <a:pt x="319" y="164"/>
                    </a:lnTo>
                    <a:lnTo>
                      <a:pt x="333" y="177"/>
                    </a:lnTo>
                    <a:lnTo>
                      <a:pt x="356" y="186"/>
                    </a:lnTo>
                    <a:lnTo>
                      <a:pt x="380" y="193"/>
                    </a:lnTo>
                    <a:lnTo>
                      <a:pt x="402" y="201"/>
                    </a:lnTo>
                    <a:lnTo>
                      <a:pt x="425" y="209"/>
                    </a:lnTo>
                    <a:lnTo>
                      <a:pt x="454" y="209"/>
                    </a:lnTo>
                    <a:lnTo>
                      <a:pt x="449" y="217"/>
                    </a:lnTo>
                    <a:close/>
                  </a:path>
                </a:pathLst>
              </a:custGeom>
              <a:solidFill>
                <a:srgbClr val="DDDDDD"/>
              </a:solidFill>
              <a:ln w="12700">
                <a:solidFill>
                  <a:schemeClr val="bg1"/>
                </a:solidFill>
                <a:round/>
                <a:headEnd/>
                <a:tailEnd/>
              </a:ln>
            </p:spPr>
            <p:txBody>
              <a:bodyPr/>
              <a:lstStyle/>
              <a:p>
                <a:endParaRPr lang="en-GB"/>
              </a:p>
            </p:txBody>
          </p:sp>
          <p:sp>
            <p:nvSpPr>
              <p:cNvPr id="35928" name="Freeform 82"/>
              <p:cNvSpPr>
                <a:spLocks noChangeAspect="1"/>
              </p:cNvSpPr>
              <p:nvPr/>
            </p:nvSpPr>
            <p:spPr bwMode="auto">
              <a:xfrm>
                <a:off x="7816550" y="4289751"/>
                <a:ext cx="523162" cy="340986"/>
              </a:xfrm>
              <a:custGeom>
                <a:avLst/>
                <a:gdLst>
                  <a:gd name="T0" fmla="*/ 2147483647 w 518"/>
                  <a:gd name="T1" fmla="*/ 2147483647 h 338"/>
                  <a:gd name="T2" fmla="*/ 2147483647 w 518"/>
                  <a:gd name="T3" fmla="*/ 2147483647 h 338"/>
                  <a:gd name="T4" fmla="*/ 2147483647 w 518"/>
                  <a:gd name="T5" fmla="*/ 2147483647 h 338"/>
                  <a:gd name="T6" fmla="*/ 2147483647 w 518"/>
                  <a:gd name="T7" fmla="*/ 2147483647 h 338"/>
                  <a:gd name="T8" fmla="*/ 2147483647 w 518"/>
                  <a:gd name="T9" fmla="*/ 2147483647 h 338"/>
                  <a:gd name="T10" fmla="*/ 2147483647 w 518"/>
                  <a:gd name="T11" fmla="*/ 2147483647 h 338"/>
                  <a:gd name="T12" fmla="*/ 2147483647 w 518"/>
                  <a:gd name="T13" fmla="*/ 2147483647 h 338"/>
                  <a:gd name="T14" fmla="*/ 0 w 518"/>
                  <a:gd name="T15" fmla="*/ 2147483647 h 338"/>
                  <a:gd name="T16" fmla="*/ 0 w 518"/>
                  <a:gd name="T17" fmla="*/ 2147483647 h 338"/>
                  <a:gd name="T18" fmla="*/ 2147483647 w 518"/>
                  <a:gd name="T19" fmla="*/ 2147483647 h 338"/>
                  <a:gd name="T20" fmla="*/ 2147483647 w 518"/>
                  <a:gd name="T21" fmla="*/ 2147483647 h 338"/>
                  <a:gd name="T22" fmla="*/ 2147483647 w 518"/>
                  <a:gd name="T23" fmla="*/ 2147483647 h 338"/>
                  <a:gd name="T24" fmla="*/ 2147483647 w 518"/>
                  <a:gd name="T25" fmla="*/ 2147483647 h 338"/>
                  <a:gd name="T26" fmla="*/ 2147483647 w 518"/>
                  <a:gd name="T27" fmla="*/ 2147483647 h 338"/>
                  <a:gd name="T28" fmla="*/ 2147483647 w 518"/>
                  <a:gd name="T29" fmla="*/ 2147483647 h 338"/>
                  <a:gd name="T30" fmla="*/ 2147483647 w 518"/>
                  <a:gd name="T31" fmla="*/ 2147483647 h 338"/>
                  <a:gd name="T32" fmla="*/ 2147483647 w 518"/>
                  <a:gd name="T33" fmla="*/ 2147483647 h 338"/>
                  <a:gd name="T34" fmla="*/ 2147483647 w 518"/>
                  <a:gd name="T35" fmla="*/ 2147483647 h 338"/>
                  <a:gd name="T36" fmla="*/ 2147483647 w 518"/>
                  <a:gd name="T37" fmla="*/ 2147483647 h 338"/>
                  <a:gd name="T38" fmla="*/ 2147483647 w 518"/>
                  <a:gd name="T39" fmla="*/ 2147483647 h 338"/>
                  <a:gd name="T40" fmla="*/ 2147483647 w 518"/>
                  <a:gd name="T41" fmla="*/ 2147483647 h 338"/>
                  <a:gd name="T42" fmla="*/ 2147483647 w 518"/>
                  <a:gd name="T43" fmla="*/ 2147483647 h 338"/>
                  <a:gd name="T44" fmla="*/ 2147483647 w 518"/>
                  <a:gd name="T45" fmla="*/ 2147483647 h 338"/>
                  <a:gd name="T46" fmla="*/ 2147483647 w 518"/>
                  <a:gd name="T47" fmla="*/ 2147483647 h 338"/>
                  <a:gd name="T48" fmla="*/ 2147483647 w 518"/>
                  <a:gd name="T49" fmla="*/ 2147483647 h 338"/>
                  <a:gd name="T50" fmla="*/ 2147483647 w 518"/>
                  <a:gd name="T51" fmla="*/ 2147483647 h 338"/>
                  <a:gd name="T52" fmla="*/ 2147483647 w 518"/>
                  <a:gd name="T53" fmla="*/ 2147483647 h 338"/>
                  <a:gd name="T54" fmla="*/ 2147483647 w 518"/>
                  <a:gd name="T55" fmla="*/ 2147483647 h 338"/>
                  <a:gd name="T56" fmla="*/ 2147483647 w 518"/>
                  <a:gd name="T57" fmla="*/ 2147483647 h 338"/>
                  <a:gd name="T58" fmla="*/ 2147483647 w 518"/>
                  <a:gd name="T59" fmla="*/ 2147483647 h 338"/>
                  <a:gd name="T60" fmla="*/ 2147483647 w 518"/>
                  <a:gd name="T61" fmla="*/ 2147483647 h 338"/>
                  <a:gd name="T62" fmla="*/ 2147483647 w 518"/>
                  <a:gd name="T63" fmla="*/ 2147483647 h 338"/>
                  <a:gd name="T64" fmla="*/ 2147483647 w 518"/>
                  <a:gd name="T65" fmla="*/ 2147483647 h 338"/>
                  <a:gd name="T66" fmla="*/ 2147483647 w 518"/>
                  <a:gd name="T67" fmla="*/ 2147483647 h 338"/>
                  <a:gd name="T68" fmla="*/ 2147483647 w 518"/>
                  <a:gd name="T69" fmla="*/ 2147483647 h 338"/>
                  <a:gd name="T70" fmla="*/ 2147483647 w 518"/>
                  <a:gd name="T71" fmla="*/ 2147483647 h 338"/>
                  <a:gd name="T72" fmla="*/ 2147483647 w 518"/>
                  <a:gd name="T73" fmla="*/ 2147483647 h 338"/>
                  <a:gd name="T74" fmla="*/ 2147483647 w 518"/>
                  <a:gd name="T75" fmla="*/ 2147483647 h 338"/>
                  <a:gd name="T76" fmla="*/ 2147483647 w 518"/>
                  <a:gd name="T77" fmla="*/ 2147483647 h 338"/>
                  <a:gd name="T78" fmla="*/ 2147483647 w 518"/>
                  <a:gd name="T79" fmla="*/ 2147483647 h 338"/>
                  <a:gd name="T80" fmla="*/ 2147483647 w 518"/>
                  <a:gd name="T81" fmla="*/ 2147483647 h 338"/>
                  <a:gd name="T82" fmla="*/ 2147483647 w 518"/>
                  <a:gd name="T83" fmla="*/ 2147483647 h 338"/>
                  <a:gd name="T84" fmla="*/ 2147483647 w 518"/>
                  <a:gd name="T85" fmla="*/ 2147483647 h 338"/>
                  <a:gd name="T86" fmla="*/ 2147483647 w 518"/>
                  <a:gd name="T87" fmla="*/ 2147483647 h 338"/>
                  <a:gd name="T88" fmla="*/ 2147483647 w 518"/>
                  <a:gd name="T89" fmla="*/ 2147483647 h 338"/>
                  <a:gd name="T90" fmla="*/ 2147483647 w 518"/>
                  <a:gd name="T91" fmla="*/ 2147483647 h 338"/>
                  <a:gd name="T92" fmla="*/ 2147483647 w 518"/>
                  <a:gd name="T93" fmla="*/ 2147483647 h 338"/>
                  <a:gd name="T94" fmla="*/ 2147483647 w 518"/>
                  <a:gd name="T95" fmla="*/ 2147483647 h 338"/>
                  <a:gd name="T96" fmla="*/ 2147483647 w 518"/>
                  <a:gd name="T97" fmla="*/ 2147483647 h 338"/>
                  <a:gd name="T98" fmla="*/ 2147483647 w 518"/>
                  <a:gd name="T99" fmla="*/ 2147483647 h 338"/>
                  <a:gd name="T100" fmla="*/ 2147483647 w 518"/>
                  <a:gd name="T101" fmla="*/ 2147483647 h 338"/>
                  <a:gd name="T102" fmla="*/ 2147483647 w 518"/>
                  <a:gd name="T103" fmla="*/ 2147483647 h 338"/>
                  <a:gd name="T104" fmla="*/ 2147483647 w 518"/>
                  <a:gd name="T105" fmla="*/ 2147483647 h 338"/>
                  <a:gd name="T106" fmla="*/ 2147483647 w 518"/>
                  <a:gd name="T107" fmla="*/ 2147483647 h 3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8"/>
                  <a:gd name="T163" fmla="*/ 0 h 338"/>
                  <a:gd name="T164" fmla="*/ 518 w 518"/>
                  <a:gd name="T165" fmla="*/ 338 h 3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8" h="338">
                    <a:moveTo>
                      <a:pt x="272" y="79"/>
                    </a:moveTo>
                    <a:lnTo>
                      <a:pt x="250" y="81"/>
                    </a:lnTo>
                    <a:lnTo>
                      <a:pt x="227" y="83"/>
                    </a:lnTo>
                    <a:lnTo>
                      <a:pt x="205" y="86"/>
                    </a:lnTo>
                    <a:lnTo>
                      <a:pt x="183" y="88"/>
                    </a:lnTo>
                    <a:lnTo>
                      <a:pt x="168" y="73"/>
                    </a:lnTo>
                    <a:lnTo>
                      <a:pt x="153" y="59"/>
                    </a:lnTo>
                    <a:lnTo>
                      <a:pt x="139" y="45"/>
                    </a:lnTo>
                    <a:lnTo>
                      <a:pt x="123" y="29"/>
                    </a:lnTo>
                    <a:lnTo>
                      <a:pt x="94" y="8"/>
                    </a:lnTo>
                    <a:lnTo>
                      <a:pt x="78" y="0"/>
                    </a:lnTo>
                    <a:lnTo>
                      <a:pt x="59" y="8"/>
                    </a:lnTo>
                    <a:lnTo>
                      <a:pt x="39" y="15"/>
                    </a:lnTo>
                    <a:lnTo>
                      <a:pt x="19" y="21"/>
                    </a:lnTo>
                    <a:lnTo>
                      <a:pt x="0" y="28"/>
                    </a:lnTo>
                    <a:lnTo>
                      <a:pt x="0" y="67"/>
                    </a:lnTo>
                    <a:lnTo>
                      <a:pt x="0" y="102"/>
                    </a:lnTo>
                    <a:lnTo>
                      <a:pt x="1" y="140"/>
                    </a:lnTo>
                    <a:lnTo>
                      <a:pt x="1" y="177"/>
                    </a:lnTo>
                    <a:lnTo>
                      <a:pt x="30" y="181"/>
                    </a:lnTo>
                    <a:lnTo>
                      <a:pt x="34" y="178"/>
                    </a:lnTo>
                    <a:lnTo>
                      <a:pt x="29" y="157"/>
                    </a:lnTo>
                    <a:lnTo>
                      <a:pt x="31" y="153"/>
                    </a:lnTo>
                    <a:lnTo>
                      <a:pt x="40" y="143"/>
                    </a:lnTo>
                    <a:lnTo>
                      <a:pt x="58" y="140"/>
                    </a:lnTo>
                    <a:lnTo>
                      <a:pt x="59" y="132"/>
                    </a:lnTo>
                    <a:lnTo>
                      <a:pt x="63" y="130"/>
                    </a:lnTo>
                    <a:lnTo>
                      <a:pt x="74" y="137"/>
                    </a:lnTo>
                    <a:lnTo>
                      <a:pt x="67" y="126"/>
                    </a:lnTo>
                    <a:lnTo>
                      <a:pt x="75" y="123"/>
                    </a:lnTo>
                    <a:lnTo>
                      <a:pt x="80" y="118"/>
                    </a:lnTo>
                    <a:lnTo>
                      <a:pt x="101" y="137"/>
                    </a:lnTo>
                    <a:lnTo>
                      <a:pt x="120" y="140"/>
                    </a:lnTo>
                    <a:lnTo>
                      <a:pt x="121" y="152"/>
                    </a:lnTo>
                    <a:lnTo>
                      <a:pt x="128" y="158"/>
                    </a:lnTo>
                    <a:lnTo>
                      <a:pt x="124" y="159"/>
                    </a:lnTo>
                    <a:lnTo>
                      <a:pt x="123" y="172"/>
                    </a:lnTo>
                    <a:lnTo>
                      <a:pt x="125" y="176"/>
                    </a:lnTo>
                    <a:lnTo>
                      <a:pt x="161" y="184"/>
                    </a:lnTo>
                    <a:lnTo>
                      <a:pt x="170" y="177"/>
                    </a:lnTo>
                    <a:lnTo>
                      <a:pt x="180" y="184"/>
                    </a:lnTo>
                    <a:lnTo>
                      <a:pt x="184" y="201"/>
                    </a:lnTo>
                    <a:lnTo>
                      <a:pt x="193" y="211"/>
                    </a:lnTo>
                    <a:lnTo>
                      <a:pt x="195" y="224"/>
                    </a:lnTo>
                    <a:lnTo>
                      <a:pt x="202" y="237"/>
                    </a:lnTo>
                    <a:lnTo>
                      <a:pt x="229" y="252"/>
                    </a:lnTo>
                    <a:lnTo>
                      <a:pt x="244" y="268"/>
                    </a:lnTo>
                    <a:lnTo>
                      <a:pt x="262" y="273"/>
                    </a:lnTo>
                    <a:lnTo>
                      <a:pt x="287" y="298"/>
                    </a:lnTo>
                    <a:lnTo>
                      <a:pt x="301" y="296"/>
                    </a:lnTo>
                    <a:lnTo>
                      <a:pt x="320" y="306"/>
                    </a:lnTo>
                    <a:lnTo>
                      <a:pt x="323" y="309"/>
                    </a:lnTo>
                    <a:lnTo>
                      <a:pt x="319" y="317"/>
                    </a:lnTo>
                    <a:lnTo>
                      <a:pt x="319" y="333"/>
                    </a:lnTo>
                    <a:lnTo>
                      <a:pt x="356" y="338"/>
                    </a:lnTo>
                    <a:lnTo>
                      <a:pt x="357" y="334"/>
                    </a:lnTo>
                    <a:lnTo>
                      <a:pt x="356" y="328"/>
                    </a:lnTo>
                    <a:lnTo>
                      <a:pt x="360" y="320"/>
                    </a:lnTo>
                    <a:lnTo>
                      <a:pt x="374" y="301"/>
                    </a:lnTo>
                    <a:lnTo>
                      <a:pt x="365" y="282"/>
                    </a:lnTo>
                    <a:lnTo>
                      <a:pt x="366" y="269"/>
                    </a:lnTo>
                    <a:lnTo>
                      <a:pt x="354" y="267"/>
                    </a:lnTo>
                    <a:lnTo>
                      <a:pt x="344" y="257"/>
                    </a:lnTo>
                    <a:lnTo>
                      <a:pt x="349" y="254"/>
                    </a:lnTo>
                    <a:lnTo>
                      <a:pt x="350" y="246"/>
                    </a:lnTo>
                    <a:lnTo>
                      <a:pt x="380" y="246"/>
                    </a:lnTo>
                    <a:lnTo>
                      <a:pt x="386" y="229"/>
                    </a:lnTo>
                    <a:lnTo>
                      <a:pt x="402" y="222"/>
                    </a:lnTo>
                    <a:lnTo>
                      <a:pt x="401" y="210"/>
                    </a:lnTo>
                    <a:lnTo>
                      <a:pt x="405" y="202"/>
                    </a:lnTo>
                    <a:lnTo>
                      <a:pt x="417" y="203"/>
                    </a:lnTo>
                    <a:lnTo>
                      <a:pt x="438" y="188"/>
                    </a:lnTo>
                    <a:lnTo>
                      <a:pt x="442" y="188"/>
                    </a:lnTo>
                    <a:lnTo>
                      <a:pt x="446" y="200"/>
                    </a:lnTo>
                    <a:lnTo>
                      <a:pt x="437" y="209"/>
                    </a:lnTo>
                    <a:lnTo>
                      <a:pt x="440" y="218"/>
                    </a:lnTo>
                    <a:lnTo>
                      <a:pt x="442" y="221"/>
                    </a:lnTo>
                    <a:lnTo>
                      <a:pt x="453" y="219"/>
                    </a:lnTo>
                    <a:lnTo>
                      <a:pt x="481" y="220"/>
                    </a:lnTo>
                    <a:lnTo>
                      <a:pt x="490" y="211"/>
                    </a:lnTo>
                    <a:lnTo>
                      <a:pt x="502" y="209"/>
                    </a:lnTo>
                    <a:lnTo>
                      <a:pt x="518" y="197"/>
                    </a:lnTo>
                    <a:lnTo>
                      <a:pt x="491" y="188"/>
                    </a:lnTo>
                    <a:lnTo>
                      <a:pt x="480" y="180"/>
                    </a:lnTo>
                    <a:lnTo>
                      <a:pt x="480" y="176"/>
                    </a:lnTo>
                    <a:lnTo>
                      <a:pt x="473" y="170"/>
                    </a:lnTo>
                    <a:lnTo>
                      <a:pt x="465" y="184"/>
                    </a:lnTo>
                    <a:lnTo>
                      <a:pt x="448" y="180"/>
                    </a:lnTo>
                    <a:lnTo>
                      <a:pt x="444" y="172"/>
                    </a:lnTo>
                    <a:lnTo>
                      <a:pt x="432" y="170"/>
                    </a:lnTo>
                    <a:lnTo>
                      <a:pt x="432" y="166"/>
                    </a:lnTo>
                    <a:lnTo>
                      <a:pt x="461" y="143"/>
                    </a:lnTo>
                    <a:lnTo>
                      <a:pt x="460" y="139"/>
                    </a:lnTo>
                    <a:lnTo>
                      <a:pt x="451" y="136"/>
                    </a:lnTo>
                    <a:lnTo>
                      <a:pt x="443" y="147"/>
                    </a:lnTo>
                    <a:lnTo>
                      <a:pt x="435" y="147"/>
                    </a:lnTo>
                    <a:lnTo>
                      <a:pt x="427" y="158"/>
                    </a:lnTo>
                    <a:lnTo>
                      <a:pt x="407" y="168"/>
                    </a:lnTo>
                    <a:lnTo>
                      <a:pt x="386" y="189"/>
                    </a:lnTo>
                    <a:lnTo>
                      <a:pt x="361" y="179"/>
                    </a:lnTo>
                    <a:lnTo>
                      <a:pt x="330" y="182"/>
                    </a:lnTo>
                    <a:lnTo>
                      <a:pt x="324" y="157"/>
                    </a:lnTo>
                    <a:lnTo>
                      <a:pt x="306" y="153"/>
                    </a:lnTo>
                    <a:lnTo>
                      <a:pt x="305" y="137"/>
                    </a:lnTo>
                    <a:lnTo>
                      <a:pt x="310" y="136"/>
                    </a:lnTo>
                    <a:lnTo>
                      <a:pt x="310" y="112"/>
                    </a:lnTo>
                    <a:lnTo>
                      <a:pt x="302" y="113"/>
                    </a:lnTo>
                    <a:lnTo>
                      <a:pt x="292" y="95"/>
                    </a:lnTo>
                    <a:lnTo>
                      <a:pt x="272" y="79"/>
                    </a:lnTo>
                    <a:close/>
                  </a:path>
                </a:pathLst>
              </a:custGeom>
              <a:solidFill>
                <a:srgbClr val="DDDDDD"/>
              </a:solidFill>
              <a:ln w="12700">
                <a:solidFill>
                  <a:schemeClr val="bg1"/>
                </a:solidFill>
                <a:round/>
                <a:headEnd/>
                <a:tailEnd/>
              </a:ln>
            </p:spPr>
            <p:txBody>
              <a:bodyPr/>
              <a:lstStyle/>
              <a:p>
                <a:endParaRPr lang="en-GB"/>
              </a:p>
            </p:txBody>
          </p:sp>
          <p:sp>
            <p:nvSpPr>
              <p:cNvPr id="35929" name="Freeform 83"/>
              <p:cNvSpPr>
                <a:spLocks noChangeAspect="1"/>
              </p:cNvSpPr>
              <p:nvPr/>
            </p:nvSpPr>
            <p:spPr bwMode="auto">
              <a:xfrm>
                <a:off x="10707021" y="5937114"/>
                <a:ext cx="69755" cy="66426"/>
              </a:xfrm>
              <a:custGeom>
                <a:avLst/>
                <a:gdLst>
                  <a:gd name="T0" fmla="*/ 0 w 71"/>
                  <a:gd name="T1" fmla="*/ 0 h 64"/>
                  <a:gd name="T2" fmla="*/ 2147483647 w 71"/>
                  <a:gd name="T3" fmla="*/ 2147483647 h 64"/>
                  <a:gd name="T4" fmla="*/ 2147483647 w 71"/>
                  <a:gd name="T5" fmla="*/ 2147483647 h 64"/>
                  <a:gd name="T6" fmla="*/ 2147483647 w 71"/>
                  <a:gd name="T7" fmla="*/ 2147483647 h 64"/>
                  <a:gd name="T8" fmla="*/ 2147483647 w 71"/>
                  <a:gd name="T9" fmla="*/ 2147483647 h 64"/>
                  <a:gd name="T10" fmla="*/ 2147483647 w 71"/>
                  <a:gd name="T11" fmla="*/ 2147483647 h 64"/>
                  <a:gd name="T12" fmla="*/ 2147483647 w 71"/>
                  <a:gd name="T13" fmla="*/ 2147483647 h 64"/>
                  <a:gd name="T14" fmla="*/ 2147483647 w 71"/>
                  <a:gd name="T15" fmla="*/ 2147483647 h 64"/>
                  <a:gd name="T16" fmla="*/ 2147483647 w 71"/>
                  <a:gd name="T17" fmla="*/ 2147483647 h 64"/>
                  <a:gd name="T18" fmla="*/ 2147483647 w 71"/>
                  <a:gd name="T19" fmla="*/ 2147483647 h 64"/>
                  <a:gd name="T20" fmla="*/ 0 w 71"/>
                  <a:gd name="T21" fmla="*/ 0 h 64"/>
                  <a:gd name="T22" fmla="*/ 0 w 71"/>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4"/>
                  <a:gd name="T38" fmla="*/ 71 w 71"/>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4">
                    <a:moveTo>
                      <a:pt x="0" y="0"/>
                    </a:moveTo>
                    <a:lnTo>
                      <a:pt x="29" y="18"/>
                    </a:lnTo>
                    <a:lnTo>
                      <a:pt x="36" y="19"/>
                    </a:lnTo>
                    <a:lnTo>
                      <a:pt x="58" y="39"/>
                    </a:lnTo>
                    <a:lnTo>
                      <a:pt x="65" y="39"/>
                    </a:lnTo>
                    <a:lnTo>
                      <a:pt x="71" y="51"/>
                    </a:lnTo>
                    <a:lnTo>
                      <a:pt x="66" y="64"/>
                    </a:lnTo>
                    <a:lnTo>
                      <a:pt x="60" y="64"/>
                    </a:lnTo>
                    <a:lnTo>
                      <a:pt x="53" y="39"/>
                    </a:lnTo>
                    <a:lnTo>
                      <a:pt x="47" y="29"/>
                    </a:lnTo>
                    <a:lnTo>
                      <a:pt x="0" y="3"/>
                    </a:lnTo>
                    <a:lnTo>
                      <a:pt x="0" y="0"/>
                    </a:lnTo>
                    <a:close/>
                  </a:path>
                </a:pathLst>
              </a:custGeom>
              <a:solidFill>
                <a:srgbClr val="DDDDDD"/>
              </a:solidFill>
              <a:ln w="12700">
                <a:solidFill>
                  <a:schemeClr val="bg1"/>
                </a:solidFill>
                <a:round/>
                <a:headEnd/>
                <a:tailEnd/>
              </a:ln>
            </p:spPr>
            <p:txBody>
              <a:bodyPr/>
              <a:lstStyle/>
              <a:p>
                <a:endParaRPr lang="en-GB"/>
              </a:p>
            </p:txBody>
          </p:sp>
          <p:sp>
            <p:nvSpPr>
              <p:cNvPr id="35930" name="Freeform 84"/>
              <p:cNvSpPr>
                <a:spLocks noChangeAspect="1"/>
              </p:cNvSpPr>
              <p:nvPr/>
            </p:nvSpPr>
            <p:spPr bwMode="auto">
              <a:xfrm>
                <a:off x="10628547" y="5985827"/>
                <a:ext cx="124251" cy="64212"/>
              </a:xfrm>
              <a:custGeom>
                <a:avLst/>
                <a:gdLst>
                  <a:gd name="T0" fmla="*/ 0 w 123"/>
                  <a:gd name="T1" fmla="*/ 2147483647 h 63"/>
                  <a:gd name="T2" fmla="*/ 0 w 123"/>
                  <a:gd name="T3" fmla="*/ 2147483647 h 63"/>
                  <a:gd name="T4" fmla="*/ 2147483647 w 123"/>
                  <a:gd name="T5" fmla="*/ 2147483647 h 63"/>
                  <a:gd name="T6" fmla="*/ 2147483647 w 123"/>
                  <a:gd name="T7" fmla="*/ 2147483647 h 63"/>
                  <a:gd name="T8" fmla="*/ 2147483647 w 123"/>
                  <a:gd name="T9" fmla="*/ 2147483647 h 63"/>
                  <a:gd name="T10" fmla="*/ 2147483647 w 123"/>
                  <a:gd name="T11" fmla="*/ 2147483647 h 63"/>
                  <a:gd name="T12" fmla="*/ 2147483647 w 123"/>
                  <a:gd name="T13" fmla="*/ 2147483647 h 63"/>
                  <a:gd name="T14" fmla="*/ 2147483647 w 123"/>
                  <a:gd name="T15" fmla="*/ 2147483647 h 63"/>
                  <a:gd name="T16" fmla="*/ 2147483647 w 123"/>
                  <a:gd name="T17" fmla="*/ 2147483647 h 63"/>
                  <a:gd name="T18" fmla="*/ 2147483647 w 123"/>
                  <a:gd name="T19" fmla="*/ 2147483647 h 63"/>
                  <a:gd name="T20" fmla="*/ 2147483647 w 123"/>
                  <a:gd name="T21" fmla="*/ 0 h 63"/>
                  <a:gd name="T22" fmla="*/ 2147483647 w 123"/>
                  <a:gd name="T23" fmla="*/ 0 h 63"/>
                  <a:gd name="T24" fmla="*/ 2147483647 w 123"/>
                  <a:gd name="T25" fmla="*/ 2147483647 h 63"/>
                  <a:gd name="T26" fmla="*/ 2147483647 w 123"/>
                  <a:gd name="T27" fmla="*/ 2147483647 h 63"/>
                  <a:gd name="T28" fmla="*/ 2147483647 w 123"/>
                  <a:gd name="T29" fmla="*/ 2147483647 h 63"/>
                  <a:gd name="T30" fmla="*/ 2147483647 w 123"/>
                  <a:gd name="T31" fmla="*/ 2147483647 h 63"/>
                  <a:gd name="T32" fmla="*/ 2147483647 w 123"/>
                  <a:gd name="T33" fmla="*/ 2147483647 h 63"/>
                  <a:gd name="T34" fmla="*/ 2147483647 w 123"/>
                  <a:gd name="T35" fmla="*/ 2147483647 h 63"/>
                  <a:gd name="T36" fmla="*/ 2147483647 w 123"/>
                  <a:gd name="T37" fmla="*/ 2147483647 h 63"/>
                  <a:gd name="T38" fmla="*/ 2147483647 w 123"/>
                  <a:gd name="T39" fmla="*/ 2147483647 h 63"/>
                  <a:gd name="T40" fmla="*/ 2147483647 w 123"/>
                  <a:gd name="T41" fmla="*/ 2147483647 h 63"/>
                  <a:gd name="T42" fmla="*/ 2147483647 w 123"/>
                  <a:gd name="T43" fmla="*/ 2147483647 h 63"/>
                  <a:gd name="T44" fmla="*/ 2147483647 w 123"/>
                  <a:gd name="T45" fmla="*/ 2147483647 h 63"/>
                  <a:gd name="T46" fmla="*/ 2147483647 w 123"/>
                  <a:gd name="T47" fmla="*/ 2147483647 h 63"/>
                  <a:gd name="T48" fmla="*/ 0 w 123"/>
                  <a:gd name="T49" fmla="*/ 2147483647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
                  <a:gd name="T76" fmla="*/ 0 h 63"/>
                  <a:gd name="T77" fmla="*/ 123 w 123"/>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 h="63">
                    <a:moveTo>
                      <a:pt x="0" y="38"/>
                    </a:moveTo>
                    <a:lnTo>
                      <a:pt x="3" y="36"/>
                    </a:lnTo>
                    <a:lnTo>
                      <a:pt x="27" y="41"/>
                    </a:lnTo>
                    <a:lnTo>
                      <a:pt x="44" y="38"/>
                    </a:lnTo>
                    <a:lnTo>
                      <a:pt x="48" y="36"/>
                    </a:lnTo>
                    <a:lnTo>
                      <a:pt x="54" y="25"/>
                    </a:lnTo>
                    <a:lnTo>
                      <a:pt x="53" y="36"/>
                    </a:lnTo>
                    <a:lnTo>
                      <a:pt x="74" y="38"/>
                    </a:lnTo>
                    <a:lnTo>
                      <a:pt x="88" y="25"/>
                    </a:lnTo>
                    <a:lnTo>
                      <a:pt x="102" y="20"/>
                    </a:lnTo>
                    <a:lnTo>
                      <a:pt x="100" y="1"/>
                    </a:lnTo>
                    <a:lnTo>
                      <a:pt x="116" y="0"/>
                    </a:lnTo>
                    <a:lnTo>
                      <a:pt x="123" y="6"/>
                    </a:lnTo>
                    <a:lnTo>
                      <a:pt x="122" y="18"/>
                    </a:lnTo>
                    <a:lnTo>
                      <a:pt x="115" y="23"/>
                    </a:lnTo>
                    <a:lnTo>
                      <a:pt x="116" y="33"/>
                    </a:lnTo>
                    <a:lnTo>
                      <a:pt x="112" y="39"/>
                    </a:lnTo>
                    <a:lnTo>
                      <a:pt x="101" y="39"/>
                    </a:lnTo>
                    <a:lnTo>
                      <a:pt x="93" y="53"/>
                    </a:lnTo>
                    <a:lnTo>
                      <a:pt x="73" y="61"/>
                    </a:lnTo>
                    <a:lnTo>
                      <a:pt x="43" y="63"/>
                    </a:lnTo>
                    <a:lnTo>
                      <a:pt x="36" y="57"/>
                    </a:lnTo>
                    <a:lnTo>
                      <a:pt x="26" y="59"/>
                    </a:lnTo>
                    <a:lnTo>
                      <a:pt x="7" y="49"/>
                    </a:lnTo>
                    <a:lnTo>
                      <a:pt x="0" y="38"/>
                    </a:lnTo>
                    <a:close/>
                  </a:path>
                </a:pathLst>
              </a:custGeom>
              <a:solidFill>
                <a:srgbClr val="DDDDDD"/>
              </a:solidFill>
              <a:ln w="12700">
                <a:solidFill>
                  <a:schemeClr val="bg1"/>
                </a:solidFill>
                <a:round/>
                <a:headEnd/>
                <a:tailEnd/>
              </a:ln>
            </p:spPr>
            <p:txBody>
              <a:bodyPr/>
              <a:lstStyle/>
              <a:p>
                <a:endParaRPr lang="en-GB"/>
              </a:p>
            </p:txBody>
          </p:sp>
          <p:sp>
            <p:nvSpPr>
              <p:cNvPr id="35931" name="Freeform 85"/>
              <p:cNvSpPr>
                <a:spLocks noChangeAspect="1"/>
              </p:cNvSpPr>
              <p:nvPr/>
            </p:nvSpPr>
            <p:spPr bwMode="auto">
              <a:xfrm>
                <a:off x="8932629" y="5441134"/>
                <a:ext cx="13079" cy="64212"/>
              </a:xfrm>
              <a:custGeom>
                <a:avLst/>
                <a:gdLst>
                  <a:gd name="T0" fmla="*/ 2147483647 w 14"/>
                  <a:gd name="T1" fmla="*/ 0 h 61"/>
                  <a:gd name="T2" fmla="*/ 2147483647 w 14"/>
                  <a:gd name="T3" fmla="*/ 2147483647 h 61"/>
                  <a:gd name="T4" fmla="*/ 0 w 14"/>
                  <a:gd name="T5" fmla="*/ 2147483647 h 61"/>
                  <a:gd name="T6" fmla="*/ 0 w 14"/>
                  <a:gd name="T7" fmla="*/ 2147483647 h 61"/>
                  <a:gd name="T8" fmla="*/ 2147483647 w 14"/>
                  <a:gd name="T9" fmla="*/ 2147483647 h 61"/>
                  <a:gd name="T10" fmla="*/ 2147483647 w 14"/>
                  <a:gd name="T11" fmla="*/ 2147483647 h 61"/>
                  <a:gd name="T12" fmla="*/ 2147483647 w 14"/>
                  <a:gd name="T13" fmla="*/ 2147483647 h 61"/>
                  <a:gd name="T14" fmla="*/ 2147483647 w 14"/>
                  <a:gd name="T15" fmla="*/ 0 h 61"/>
                  <a:gd name="T16" fmla="*/ 2147483647 w 14"/>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1"/>
                  <a:gd name="T29" fmla="*/ 14 w 14"/>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1">
                    <a:moveTo>
                      <a:pt x="11" y="0"/>
                    </a:moveTo>
                    <a:lnTo>
                      <a:pt x="4" y="40"/>
                    </a:lnTo>
                    <a:lnTo>
                      <a:pt x="0" y="50"/>
                    </a:lnTo>
                    <a:lnTo>
                      <a:pt x="3" y="61"/>
                    </a:lnTo>
                    <a:lnTo>
                      <a:pt x="6" y="60"/>
                    </a:lnTo>
                    <a:lnTo>
                      <a:pt x="11" y="16"/>
                    </a:lnTo>
                    <a:lnTo>
                      <a:pt x="13" y="14"/>
                    </a:lnTo>
                    <a:lnTo>
                      <a:pt x="14" y="0"/>
                    </a:lnTo>
                    <a:lnTo>
                      <a:pt x="11" y="0"/>
                    </a:lnTo>
                    <a:close/>
                  </a:path>
                </a:pathLst>
              </a:custGeom>
              <a:solidFill>
                <a:srgbClr val="DDDDDD"/>
              </a:solidFill>
              <a:ln w="12700">
                <a:solidFill>
                  <a:schemeClr val="bg1"/>
                </a:solidFill>
                <a:round/>
                <a:headEnd/>
                <a:tailEnd/>
              </a:ln>
            </p:spPr>
            <p:txBody>
              <a:bodyPr/>
              <a:lstStyle/>
              <a:p>
                <a:endParaRPr lang="en-GB"/>
              </a:p>
            </p:txBody>
          </p:sp>
          <p:sp>
            <p:nvSpPr>
              <p:cNvPr id="35932" name="Freeform 86"/>
              <p:cNvSpPr>
                <a:spLocks noChangeAspect="1"/>
              </p:cNvSpPr>
              <p:nvPr/>
            </p:nvSpPr>
            <p:spPr bwMode="auto">
              <a:xfrm>
                <a:off x="6441069" y="1588430"/>
                <a:ext cx="329156" cy="535836"/>
              </a:xfrm>
              <a:custGeom>
                <a:avLst/>
                <a:gdLst>
                  <a:gd name="T0" fmla="*/ 2147483647 w 326"/>
                  <a:gd name="T1" fmla="*/ 2147483647 h 526"/>
                  <a:gd name="T2" fmla="*/ 2147483647 w 326"/>
                  <a:gd name="T3" fmla="*/ 2147483647 h 526"/>
                  <a:gd name="T4" fmla="*/ 2147483647 w 326"/>
                  <a:gd name="T5" fmla="*/ 2147483647 h 526"/>
                  <a:gd name="T6" fmla="*/ 2147483647 w 326"/>
                  <a:gd name="T7" fmla="*/ 2147483647 h 526"/>
                  <a:gd name="T8" fmla="*/ 2147483647 w 326"/>
                  <a:gd name="T9" fmla="*/ 2147483647 h 526"/>
                  <a:gd name="T10" fmla="*/ 2147483647 w 326"/>
                  <a:gd name="T11" fmla="*/ 2147483647 h 526"/>
                  <a:gd name="T12" fmla="*/ 2147483647 w 326"/>
                  <a:gd name="T13" fmla="*/ 0 h 526"/>
                  <a:gd name="T14" fmla="*/ 2147483647 w 326"/>
                  <a:gd name="T15" fmla="*/ 2147483647 h 526"/>
                  <a:gd name="T16" fmla="*/ 2147483647 w 326"/>
                  <a:gd name="T17" fmla="*/ 2147483647 h 526"/>
                  <a:gd name="T18" fmla="*/ 2147483647 w 326"/>
                  <a:gd name="T19" fmla="*/ 2147483647 h 526"/>
                  <a:gd name="T20" fmla="*/ 2147483647 w 326"/>
                  <a:gd name="T21" fmla="*/ 2147483647 h 526"/>
                  <a:gd name="T22" fmla="*/ 2147483647 w 326"/>
                  <a:gd name="T23" fmla="*/ 2147483647 h 526"/>
                  <a:gd name="T24" fmla="*/ 2147483647 w 326"/>
                  <a:gd name="T25" fmla="*/ 2147483647 h 526"/>
                  <a:gd name="T26" fmla="*/ 2147483647 w 326"/>
                  <a:gd name="T27" fmla="*/ 2147483647 h 526"/>
                  <a:gd name="T28" fmla="*/ 2147483647 w 326"/>
                  <a:gd name="T29" fmla="*/ 2147483647 h 526"/>
                  <a:gd name="T30" fmla="*/ 2147483647 w 326"/>
                  <a:gd name="T31" fmla="*/ 2147483647 h 526"/>
                  <a:gd name="T32" fmla="*/ 2147483647 w 326"/>
                  <a:gd name="T33" fmla="*/ 2147483647 h 526"/>
                  <a:gd name="T34" fmla="*/ 2147483647 w 326"/>
                  <a:gd name="T35" fmla="*/ 2147483647 h 526"/>
                  <a:gd name="T36" fmla="*/ 2147483647 w 326"/>
                  <a:gd name="T37" fmla="*/ 2147483647 h 526"/>
                  <a:gd name="T38" fmla="*/ 2147483647 w 326"/>
                  <a:gd name="T39" fmla="*/ 2147483647 h 526"/>
                  <a:gd name="T40" fmla="*/ 2147483647 w 326"/>
                  <a:gd name="T41" fmla="*/ 2147483647 h 526"/>
                  <a:gd name="T42" fmla="*/ 2147483647 w 326"/>
                  <a:gd name="T43" fmla="*/ 2147483647 h 526"/>
                  <a:gd name="T44" fmla="*/ 2147483647 w 326"/>
                  <a:gd name="T45" fmla="*/ 2147483647 h 526"/>
                  <a:gd name="T46" fmla="*/ 2147483647 w 326"/>
                  <a:gd name="T47" fmla="*/ 2147483647 h 526"/>
                  <a:gd name="T48" fmla="*/ 2147483647 w 326"/>
                  <a:gd name="T49" fmla="*/ 2147483647 h 526"/>
                  <a:gd name="T50" fmla="*/ 2147483647 w 326"/>
                  <a:gd name="T51" fmla="*/ 2147483647 h 526"/>
                  <a:gd name="T52" fmla="*/ 2147483647 w 326"/>
                  <a:gd name="T53" fmla="*/ 2147483647 h 526"/>
                  <a:gd name="T54" fmla="*/ 2147483647 w 326"/>
                  <a:gd name="T55" fmla="*/ 2147483647 h 526"/>
                  <a:gd name="T56" fmla="*/ 2147483647 w 326"/>
                  <a:gd name="T57" fmla="*/ 2147483647 h 526"/>
                  <a:gd name="T58" fmla="*/ 2147483647 w 326"/>
                  <a:gd name="T59" fmla="*/ 2147483647 h 526"/>
                  <a:gd name="T60" fmla="*/ 2147483647 w 326"/>
                  <a:gd name="T61" fmla="*/ 2147483647 h 526"/>
                  <a:gd name="T62" fmla="*/ 2147483647 w 326"/>
                  <a:gd name="T63" fmla="*/ 2147483647 h 526"/>
                  <a:gd name="T64" fmla="*/ 2147483647 w 326"/>
                  <a:gd name="T65" fmla="*/ 2147483647 h 526"/>
                  <a:gd name="T66" fmla="*/ 2147483647 w 326"/>
                  <a:gd name="T67" fmla="*/ 2147483647 h 526"/>
                  <a:gd name="T68" fmla="*/ 2147483647 w 326"/>
                  <a:gd name="T69" fmla="*/ 2147483647 h 526"/>
                  <a:gd name="T70" fmla="*/ 2147483647 w 326"/>
                  <a:gd name="T71" fmla="*/ 2147483647 h 526"/>
                  <a:gd name="T72" fmla="*/ 2147483647 w 326"/>
                  <a:gd name="T73" fmla="*/ 2147483647 h 526"/>
                  <a:gd name="T74" fmla="*/ 2147483647 w 326"/>
                  <a:gd name="T75" fmla="*/ 2147483647 h 526"/>
                  <a:gd name="T76" fmla="*/ 2147483647 w 326"/>
                  <a:gd name="T77" fmla="*/ 2147483647 h 526"/>
                  <a:gd name="T78" fmla="*/ 2147483647 w 326"/>
                  <a:gd name="T79" fmla="*/ 2147483647 h 526"/>
                  <a:gd name="T80" fmla="*/ 2147483647 w 326"/>
                  <a:gd name="T81" fmla="*/ 2147483647 h 526"/>
                  <a:gd name="T82" fmla="*/ 2147483647 w 326"/>
                  <a:gd name="T83" fmla="*/ 2147483647 h 526"/>
                  <a:gd name="T84" fmla="*/ 2147483647 w 326"/>
                  <a:gd name="T85" fmla="*/ 2147483647 h 526"/>
                  <a:gd name="T86" fmla="*/ 2147483647 w 326"/>
                  <a:gd name="T87" fmla="*/ 2147483647 h 526"/>
                  <a:gd name="T88" fmla="*/ 2147483647 w 326"/>
                  <a:gd name="T89" fmla="*/ 2147483647 h 526"/>
                  <a:gd name="T90" fmla="*/ 2147483647 w 326"/>
                  <a:gd name="T91" fmla="*/ 2147483647 h 526"/>
                  <a:gd name="T92" fmla="*/ 2147483647 w 326"/>
                  <a:gd name="T93" fmla="*/ 2147483647 h 526"/>
                  <a:gd name="T94" fmla="*/ 2147483647 w 326"/>
                  <a:gd name="T95" fmla="*/ 2147483647 h 526"/>
                  <a:gd name="T96" fmla="*/ 2147483647 w 326"/>
                  <a:gd name="T97" fmla="*/ 2147483647 h 526"/>
                  <a:gd name="T98" fmla="*/ 2147483647 w 326"/>
                  <a:gd name="T99" fmla="*/ 2147483647 h 526"/>
                  <a:gd name="T100" fmla="*/ 2147483647 w 326"/>
                  <a:gd name="T101" fmla="*/ 2147483647 h 526"/>
                  <a:gd name="T102" fmla="*/ 2147483647 w 326"/>
                  <a:gd name="T103" fmla="*/ 2147483647 h 526"/>
                  <a:gd name="T104" fmla="*/ 2147483647 w 326"/>
                  <a:gd name="T105" fmla="*/ 2147483647 h 526"/>
                  <a:gd name="T106" fmla="*/ 2147483647 w 326"/>
                  <a:gd name="T107" fmla="*/ 2147483647 h 526"/>
                  <a:gd name="T108" fmla="*/ 2147483647 w 326"/>
                  <a:gd name="T109" fmla="*/ 2147483647 h 526"/>
                  <a:gd name="T110" fmla="*/ 2147483647 w 326"/>
                  <a:gd name="T111" fmla="*/ 2147483647 h 526"/>
                  <a:gd name="T112" fmla="*/ 2147483647 w 326"/>
                  <a:gd name="T113" fmla="*/ 2147483647 h 526"/>
                  <a:gd name="T114" fmla="*/ 2147483647 w 326"/>
                  <a:gd name="T115" fmla="*/ 2147483647 h 526"/>
                  <a:gd name="T116" fmla="*/ 2147483647 w 326"/>
                  <a:gd name="T117" fmla="*/ 2147483647 h 526"/>
                  <a:gd name="T118" fmla="*/ 2147483647 w 326"/>
                  <a:gd name="T119" fmla="*/ 2147483647 h 526"/>
                  <a:gd name="T120" fmla="*/ 2147483647 w 326"/>
                  <a:gd name="T121" fmla="*/ 2147483647 h 526"/>
                  <a:gd name="T122" fmla="*/ 2147483647 w 326"/>
                  <a:gd name="T123" fmla="*/ 2147483647 h 526"/>
                  <a:gd name="T124" fmla="*/ 2147483647 w 326"/>
                  <a:gd name="T125" fmla="*/ 2147483647 h 5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
                  <a:gd name="T190" fmla="*/ 0 h 526"/>
                  <a:gd name="T191" fmla="*/ 326 w 326"/>
                  <a:gd name="T192" fmla="*/ 526 h 5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 h="526">
                    <a:moveTo>
                      <a:pt x="123" y="54"/>
                    </a:moveTo>
                    <a:lnTo>
                      <a:pt x="139" y="79"/>
                    </a:lnTo>
                    <a:lnTo>
                      <a:pt x="145" y="130"/>
                    </a:lnTo>
                    <a:lnTo>
                      <a:pt x="143" y="155"/>
                    </a:lnTo>
                    <a:lnTo>
                      <a:pt x="150" y="150"/>
                    </a:lnTo>
                    <a:lnTo>
                      <a:pt x="171" y="190"/>
                    </a:lnTo>
                    <a:lnTo>
                      <a:pt x="175" y="190"/>
                    </a:lnTo>
                    <a:lnTo>
                      <a:pt x="161" y="152"/>
                    </a:lnTo>
                    <a:lnTo>
                      <a:pt x="151" y="53"/>
                    </a:lnTo>
                    <a:lnTo>
                      <a:pt x="154" y="35"/>
                    </a:lnTo>
                    <a:lnTo>
                      <a:pt x="162" y="33"/>
                    </a:lnTo>
                    <a:lnTo>
                      <a:pt x="159" y="26"/>
                    </a:lnTo>
                    <a:lnTo>
                      <a:pt x="161" y="10"/>
                    </a:lnTo>
                    <a:lnTo>
                      <a:pt x="171" y="0"/>
                    </a:lnTo>
                    <a:lnTo>
                      <a:pt x="178" y="6"/>
                    </a:lnTo>
                    <a:lnTo>
                      <a:pt x="179" y="33"/>
                    </a:lnTo>
                    <a:lnTo>
                      <a:pt x="193" y="23"/>
                    </a:lnTo>
                    <a:lnTo>
                      <a:pt x="219" y="55"/>
                    </a:lnTo>
                    <a:lnTo>
                      <a:pt x="208" y="94"/>
                    </a:lnTo>
                    <a:lnTo>
                      <a:pt x="213" y="104"/>
                    </a:lnTo>
                    <a:lnTo>
                      <a:pt x="209" y="123"/>
                    </a:lnTo>
                    <a:lnTo>
                      <a:pt x="223" y="102"/>
                    </a:lnTo>
                    <a:lnTo>
                      <a:pt x="221" y="91"/>
                    </a:lnTo>
                    <a:lnTo>
                      <a:pt x="225" y="80"/>
                    </a:lnTo>
                    <a:lnTo>
                      <a:pt x="235" y="83"/>
                    </a:lnTo>
                    <a:lnTo>
                      <a:pt x="248" y="116"/>
                    </a:lnTo>
                    <a:lnTo>
                      <a:pt x="245" y="149"/>
                    </a:lnTo>
                    <a:lnTo>
                      <a:pt x="271" y="157"/>
                    </a:lnTo>
                    <a:lnTo>
                      <a:pt x="293" y="191"/>
                    </a:lnTo>
                    <a:lnTo>
                      <a:pt x="323" y="199"/>
                    </a:lnTo>
                    <a:lnTo>
                      <a:pt x="326" y="214"/>
                    </a:lnTo>
                    <a:lnTo>
                      <a:pt x="321" y="229"/>
                    </a:lnTo>
                    <a:lnTo>
                      <a:pt x="268" y="244"/>
                    </a:lnTo>
                    <a:lnTo>
                      <a:pt x="270" y="249"/>
                    </a:lnTo>
                    <a:lnTo>
                      <a:pt x="268" y="260"/>
                    </a:lnTo>
                    <a:lnTo>
                      <a:pt x="252" y="266"/>
                    </a:lnTo>
                    <a:lnTo>
                      <a:pt x="254" y="291"/>
                    </a:lnTo>
                    <a:lnTo>
                      <a:pt x="251" y="326"/>
                    </a:lnTo>
                    <a:lnTo>
                      <a:pt x="234" y="327"/>
                    </a:lnTo>
                    <a:lnTo>
                      <a:pt x="236" y="355"/>
                    </a:lnTo>
                    <a:lnTo>
                      <a:pt x="230" y="403"/>
                    </a:lnTo>
                    <a:lnTo>
                      <a:pt x="209" y="408"/>
                    </a:lnTo>
                    <a:lnTo>
                      <a:pt x="216" y="417"/>
                    </a:lnTo>
                    <a:lnTo>
                      <a:pt x="204" y="429"/>
                    </a:lnTo>
                    <a:lnTo>
                      <a:pt x="201" y="463"/>
                    </a:lnTo>
                    <a:lnTo>
                      <a:pt x="203" y="473"/>
                    </a:lnTo>
                    <a:lnTo>
                      <a:pt x="193" y="492"/>
                    </a:lnTo>
                    <a:lnTo>
                      <a:pt x="195" y="511"/>
                    </a:lnTo>
                    <a:lnTo>
                      <a:pt x="193" y="519"/>
                    </a:lnTo>
                    <a:lnTo>
                      <a:pt x="171" y="526"/>
                    </a:lnTo>
                    <a:lnTo>
                      <a:pt x="171" y="508"/>
                    </a:lnTo>
                    <a:lnTo>
                      <a:pt x="149" y="483"/>
                    </a:lnTo>
                    <a:lnTo>
                      <a:pt x="168" y="482"/>
                    </a:lnTo>
                    <a:lnTo>
                      <a:pt x="172" y="469"/>
                    </a:lnTo>
                    <a:lnTo>
                      <a:pt x="140" y="469"/>
                    </a:lnTo>
                    <a:lnTo>
                      <a:pt x="113" y="446"/>
                    </a:lnTo>
                    <a:lnTo>
                      <a:pt x="101" y="417"/>
                    </a:lnTo>
                    <a:lnTo>
                      <a:pt x="103" y="408"/>
                    </a:lnTo>
                    <a:lnTo>
                      <a:pt x="101" y="400"/>
                    </a:lnTo>
                    <a:lnTo>
                      <a:pt x="127" y="378"/>
                    </a:lnTo>
                    <a:lnTo>
                      <a:pt x="186" y="362"/>
                    </a:lnTo>
                    <a:lnTo>
                      <a:pt x="190" y="358"/>
                    </a:lnTo>
                    <a:lnTo>
                      <a:pt x="185" y="347"/>
                    </a:lnTo>
                    <a:lnTo>
                      <a:pt x="188" y="342"/>
                    </a:lnTo>
                    <a:lnTo>
                      <a:pt x="98" y="370"/>
                    </a:lnTo>
                    <a:lnTo>
                      <a:pt x="93" y="367"/>
                    </a:lnTo>
                    <a:lnTo>
                      <a:pt x="90" y="326"/>
                    </a:lnTo>
                    <a:lnTo>
                      <a:pt x="108" y="335"/>
                    </a:lnTo>
                    <a:lnTo>
                      <a:pt x="107" y="321"/>
                    </a:lnTo>
                    <a:lnTo>
                      <a:pt x="132" y="316"/>
                    </a:lnTo>
                    <a:lnTo>
                      <a:pt x="157" y="277"/>
                    </a:lnTo>
                    <a:lnTo>
                      <a:pt x="174" y="264"/>
                    </a:lnTo>
                    <a:lnTo>
                      <a:pt x="176" y="245"/>
                    </a:lnTo>
                    <a:lnTo>
                      <a:pt x="185" y="231"/>
                    </a:lnTo>
                    <a:lnTo>
                      <a:pt x="180" y="220"/>
                    </a:lnTo>
                    <a:lnTo>
                      <a:pt x="170" y="250"/>
                    </a:lnTo>
                    <a:lnTo>
                      <a:pt x="149" y="265"/>
                    </a:lnTo>
                    <a:lnTo>
                      <a:pt x="140" y="242"/>
                    </a:lnTo>
                    <a:lnTo>
                      <a:pt x="148" y="221"/>
                    </a:lnTo>
                    <a:lnTo>
                      <a:pt x="144" y="204"/>
                    </a:lnTo>
                    <a:lnTo>
                      <a:pt x="133" y="240"/>
                    </a:lnTo>
                    <a:lnTo>
                      <a:pt x="127" y="233"/>
                    </a:lnTo>
                    <a:lnTo>
                      <a:pt x="127" y="221"/>
                    </a:lnTo>
                    <a:lnTo>
                      <a:pt x="120" y="223"/>
                    </a:lnTo>
                    <a:lnTo>
                      <a:pt x="113" y="262"/>
                    </a:lnTo>
                    <a:lnTo>
                      <a:pt x="122" y="273"/>
                    </a:lnTo>
                    <a:lnTo>
                      <a:pt x="109" y="274"/>
                    </a:lnTo>
                    <a:lnTo>
                      <a:pt x="105" y="294"/>
                    </a:lnTo>
                    <a:lnTo>
                      <a:pt x="95" y="301"/>
                    </a:lnTo>
                    <a:lnTo>
                      <a:pt x="71" y="297"/>
                    </a:lnTo>
                    <a:lnTo>
                      <a:pt x="69" y="290"/>
                    </a:lnTo>
                    <a:lnTo>
                      <a:pt x="72" y="286"/>
                    </a:lnTo>
                    <a:lnTo>
                      <a:pt x="70" y="276"/>
                    </a:lnTo>
                    <a:lnTo>
                      <a:pt x="53" y="262"/>
                    </a:lnTo>
                    <a:lnTo>
                      <a:pt x="77" y="245"/>
                    </a:lnTo>
                    <a:lnTo>
                      <a:pt x="41" y="239"/>
                    </a:lnTo>
                    <a:lnTo>
                      <a:pt x="30" y="220"/>
                    </a:lnTo>
                    <a:lnTo>
                      <a:pt x="21" y="184"/>
                    </a:lnTo>
                    <a:lnTo>
                      <a:pt x="52" y="195"/>
                    </a:lnTo>
                    <a:lnTo>
                      <a:pt x="50" y="182"/>
                    </a:lnTo>
                    <a:lnTo>
                      <a:pt x="30" y="171"/>
                    </a:lnTo>
                    <a:lnTo>
                      <a:pt x="41" y="133"/>
                    </a:lnTo>
                    <a:lnTo>
                      <a:pt x="21" y="134"/>
                    </a:lnTo>
                    <a:lnTo>
                      <a:pt x="29" y="145"/>
                    </a:lnTo>
                    <a:lnTo>
                      <a:pt x="19" y="163"/>
                    </a:lnTo>
                    <a:lnTo>
                      <a:pt x="6" y="129"/>
                    </a:lnTo>
                    <a:lnTo>
                      <a:pt x="0" y="92"/>
                    </a:lnTo>
                    <a:lnTo>
                      <a:pt x="10" y="87"/>
                    </a:lnTo>
                    <a:lnTo>
                      <a:pt x="3" y="64"/>
                    </a:lnTo>
                    <a:lnTo>
                      <a:pt x="19" y="78"/>
                    </a:lnTo>
                    <a:lnTo>
                      <a:pt x="14" y="54"/>
                    </a:lnTo>
                    <a:lnTo>
                      <a:pt x="30" y="42"/>
                    </a:lnTo>
                    <a:lnTo>
                      <a:pt x="45" y="68"/>
                    </a:lnTo>
                    <a:lnTo>
                      <a:pt x="44" y="41"/>
                    </a:lnTo>
                    <a:lnTo>
                      <a:pt x="55" y="55"/>
                    </a:lnTo>
                    <a:lnTo>
                      <a:pt x="93" y="40"/>
                    </a:lnTo>
                    <a:lnTo>
                      <a:pt x="97" y="52"/>
                    </a:lnTo>
                    <a:lnTo>
                      <a:pt x="93" y="63"/>
                    </a:lnTo>
                    <a:lnTo>
                      <a:pt x="84" y="86"/>
                    </a:lnTo>
                    <a:lnTo>
                      <a:pt x="77" y="97"/>
                    </a:lnTo>
                    <a:lnTo>
                      <a:pt x="78" y="111"/>
                    </a:lnTo>
                    <a:lnTo>
                      <a:pt x="84" y="102"/>
                    </a:lnTo>
                    <a:lnTo>
                      <a:pt x="108" y="144"/>
                    </a:lnTo>
                    <a:lnTo>
                      <a:pt x="97" y="91"/>
                    </a:lnTo>
                    <a:lnTo>
                      <a:pt x="114" y="48"/>
                    </a:lnTo>
                    <a:lnTo>
                      <a:pt x="123" y="54"/>
                    </a:lnTo>
                    <a:close/>
                  </a:path>
                </a:pathLst>
              </a:custGeom>
              <a:solidFill>
                <a:srgbClr val="EA9024"/>
              </a:solidFill>
              <a:ln w="12700">
                <a:solidFill>
                  <a:schemeClr val="bg1"/>
                </a:solidFill>
                <a:round/>
                <a:headEnd/>
                <a:tailEnd/>
              </a:ln>
            </p:spPr>
            <p:txBody>
              <a:bodyPr/>
              <a:lstStyle/>
              <a:p>
                <a:endParaRPr lang="en-GB"/>
              </a:p>
            </p:txBody>
          </p:sp>
          <p:sp>
            <p:nvSpPr>
              <p:cNvPr id="35933" name="Freeform 87"/>
              <p:cNvSpPr>
                <a:spLocks noChangeAspect="1"/>
              </p:cNvSpPr>
              <p:nvPr/>
            </p:nvSpPr>
            <p:spPr bwMode="auto">
              <a:xfrm>
                <a:off x="7583307" y="2872665"/>
                <a:ext cx="65395" cy="70854"/>
              </a:xfrm>
              <a:custGeom>
                <a:avLst/>
                <a:gdLst>
                  <a:gd name="T0" fmla="*/ 2147483647 w 65"/>
                  <a:gd name="T1" fmla="*/ 2147483647 h 70"/>
                  <a:gd name="T2" fmla="*/ 2147483647 w 65"/>
                  <a:gd name="T3" fmla="*/ 0 h 70"/>
                  <a:gd name="T4" fmla="*/ 2147483647 w 65"/>
                  <a:gd name="T5" fmla="*/ 2147483647 h 70"/>
                  <a:gd name="T6" fmla="*/ 2147483647 w 65"/>
                  <a:gd name="T7" fmla="*/ 2147483647 h 70"/>
                  <a:gd name="T8" fmla="*/ 2147483647 w 65"/>
                  <a:gd name="T9" fmla="*/ 2147483647 h 70"/>
                  <a:gd name="T10" fmla="*/ 2147483647 w 65"/>
                  <a:gd name="T11" fmla="*/ 2147483647 h 70"/>
                  <a:gd name="T12" fmla="*/ 2147483647 w 65"/>
                  <a:gd name="T13" fmla="*/ 2147483647 h 70"/>
                  <a:gd name="T14" fmla="*/ 2147483647 w 65"/>
                  <a:gd name="T15" fmla="*/ 2147483647 h 70"/>
                  <a:gd name="T16" fmla="*/ 2147483647 w 65"/>
                  <a:gd name="T17" fmla="*/ 2147483647 h 70"/>
                  <a:gd name="T18" fmla="*/ 2147483647 w 65"/>
                  <a:gd name="T19" fmla="*/ 2147483647 h 70"/>
                  <a:gd name="T20" fmla="*/ 2147483647 w 65"/>
                  <a:gd name="T21" fmla="*/ 2147483647 h 70"/>
                  <a:gd name="T22" fmla="*/ 2147483647 w 65"/>
                  <a:gd name="T23" fmla="*/ 2147483647 h 70"/>
                  <a:gd name="T24" fmla="*/ 0 w 65"/>
                  <a:gd name="T25" fmla="*/ 2147483647 h 70"/>
                  <a:gd name="T26" fmla="*/ 0 w 65"/>
                  <a:gd name="T27" fmla="*/ 2147483647 h 70"/>
                  <a:gd name="T28" fmla="*/ 2147483647 w 65"/>
                  <a:gd name="T29" fmla="*/ 2147483647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70"/>
                  <a:gd name="T47" fmla="*/ 65 w 65"/>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70">
                    <a:moveTo>
                      <a:pt x="15" y="4"/>
                    </a:moveTo>
                    <a:lnTo>
                      <a:pt x="31" y="0"/>
                    </a:lnTo>
                    <a:lnTo>
                      <a:pt x="56" y="29"/>
                    </a:lnTo>
                    <a:lnTo>
                      <a:pt x="58" y="19"/>
                    </a:lnTo>
                    <a:lnTo>
                      <a:pt x="65" y="35"/>
                    </a:lnTo>
                    <a:lnTo>
                      <a:pt x="64" y="43"/>
                    </a:lnTo>
                    <a:lnTo>
                      <a:pt x="61" y="34"/>
                    </a:lnTo>
                    <a:lnTo>
                      <a:pt x="43" y="57"/>
                    </a:lnTo>
                    <a:lnTo>
                      <a:pt x="25" y="67"/>
                    </a:lnTo>
                    <a:lnTo>
                      <a:pt x="15" y="70"/>
                    </a:lnTo>
                    <a:lnTo>
                      <a:pt x="4" y="57"/>
                    </a:lnTo>
                    <a:lnTo>
                      <a:pt x="5" y="69"/>
                    </a:lnTo>
                    <a:lnTo>
                      <a:pt x="0" y="57"/>
                    </a:lnTo>
                    <a:lnTo>
                      <a:pt x="2" y="31"/>
                    </a:lnTo>
                    <a:lnTo>
                      <a:pt x="15" y="4"/>
                    </a:lnTo>
                    <a:close/>
                  </a:path>
                </a:pathLst>
              </a:custGeom>
              <a:solidFill>
                <a:srgbClr val="EA9024"/>
              </a:solidFill>
              <a:ln w="12700">
                <a:solidFill>
                  <a:schemeClr val="bg1"/>
                </a:solidFill>
                <a:round/>
                <a:headEnd/>
                <a:tailEnd/>
              </a:ln>
            </p:spPr>
            <p:txBody>
              <a:bodyPr/>
              <a:lstStyle/>
              <a:p>
                <a:endParaRPr lang="en-GB"/>
              </a:p>
            </p:txBody>
          </p:sp>
          <p:sp>
            <p:nvSpPr>
              <p:cNvPr id="35934" name="Freeform 88"/>
              <p:cNvSpPr>
                <a:spLocks noChangeAspect="1"/>
              </p:cNvSpPr>
              <p:nvPr/>
            </p:nvSpPr>
            <p:spPr bwMode="auto">
              <a:xfrm>
                <a:off x="7685759" y="2500679"/>
                <a:ext cx="183107" cy="283417"/>
              </a:xfrm>
              <a:custGeom>
                <a:avLst/>
                <a:gdLst>
                  <a:gd name="T0" fmla="*/ 2147483647 w 185"/>
                  <a:gd name="T1" fmla="*/ 2147483647 h 281"/>
                  <a:gd name="T2" fmla="*/ 2147483647 w 185"/>
                  <a:gd name="T3" fmla="*/ 0 h 281"/>
                  <a:gd name="T4" fmla="*/ 2147483647 w 185"/>
                  <a:gd name="T5" fmla="*/ 2147483647 h 281"/>
                  <a:gd name="T6" fmla="*/ 2147483647 w 185"/>
                  <a:gd name="T7" fmla="*/ 2147483647 h 281"/>
                  <a:gd name="T8" fmla="*/ 2147483647 w 185"/>
                  <a:gd name="T9" fmla="*/ 2147483647 h 281"/>
                  <a:gd name="T10" fmla="*/ 2147483647 w 185"/>
                  <a:gd name="T11" fmla="*/ 2147483647 h 281"/>
                  <a:gd name="T12" fmla="*/ 2147483647 w 185"/>
                  <a:gd name="T13" fmla="*/ 2147483647 h 281"/>
                  <a:gd name="T14" fmla="*/ 2147483647 w 185"/>
                  <a:gd name="T15" fmla="*/ 2147483647 h 281"/>
                  <a:gd name="T16" fmla="*/ 2147483647 w 185"/>
                  <a:gd name="T17" fmla="*/ 2147483647 h 281"/>
                  <a:gd name="T18" fmla="*/ 2147483647 w 185"/>
                  <a:gd name="T19" fmla="*/ 2147483647 h 281"/>
                  <a:gd name="T20" fmla="*/ 2147483647 w 185"/>
                  <a:gd name="T21" fmla="*/ 2147483647 h 281"/>
                  <a:gd name="T22" fmla="*/ 2147483647 w 185"/>
                  <a:gd name="T23" fmla="*/ 2147483647 h 281"/>
                  <a:gd name="T24" fmla="*/ 2147483647 w 185"/>
                  <a:gd name="T25" fmla="*/ 2147483647 h 281"/>
                  <a:gd name="T26" fmla="*/ 2147483647 w 185"/>
                  <a:gd name="T27" fmla="*/ 2147483647 h 281"/>
                  <a:gd name="T28" fmla="*/ 2147483647 w 185"/>
                  <a:gd name="T29" fmla="*/ 2147483647 h 281"/>
                  <a:gd name="T30" fmla="*/ 2147483647 w 185"/>
                  <a:gd name="T31" fmla="*/ 2147483647 h 281"/>
                  <a:gd name="T32" fmla="*/ 2147483647 w 185"/>
                  <a:gd name="T33" fmla="*/ 2147483647 h 281"/>
                  <a:gd name="T34" fmla="*/ 2147483647 w 185"/>
                  <a:gd name="T35" fmla="*/ 2147483647 h 281"/>
                  <a:gd name="T36" fmla="*/ 2147483647 w 185"/>
                  <a:gd name="T37" fmla="*/ 2147483647 h 281"/>
                  <a:gd name="T38" fmla="*/ 2147483647 w 185"/>
                  <a:gd name="T39" fmla="*/ 2147483647 h 281"/>
                  <a:gd name="T40" fmla="*/ 2147483647 w 185"/>
                  <a:gd name="T41" fmla="*/ 2147483647 h 281"/>
                  <a:gd name="T42" fmla="*/ 2147483647 w 185"/>
                  <a:gd name="T43" fmla="*/ 2147483647 h 281"/>
                  <a:gd name="T44" fmla="*/ 2147483647 w 185"/>
                  <a:gd name="T45" fmla="*/ 2147483647 h 281"/>
                  <a:gd name="T46" fmla="*/ 2147483647 w 185"/>
                  <a:gd name="T47" fmla="*/ 2147483647 h 281"/>
                  <a:gd name="T48" fmla="*/ 2147483647 w 185"/>
                  <a:gd name="T49" fmla="*/ 2147483647 h 281"/>
                  <a:gd name="T50" fmla="*/ 2147483647 w 185"/>
                  <a:gd name="T51" fmla="*/ 2147483647 h 281"/>
                  <a:gd name="T52" fmla="*/ 2147483647 w 185"/>
                  <a:gd name="T53" fmla="*/ 2147483647 h 281"/>
                  <a:gd name="T54" fmla="*/ 2147483647 w 185"/>
                  <a:gd name="T55" fmla="*/ 2147483647 h 281"/>
                  <a:gd name="T56" fmla="*/ 2147483647 w 185"/>
                  <a:gd name="T57" fmla="*/ 2147483647 h 281"/>
                  <a:gd name="T58" fmla="*/ 2147483647 w 185"/>
                  <a:gd name="T59" fmla="*/ 2147483647 h 281"/>
                  <a:gd name="T60" fmla="*/ 2147483647 w 185"/>
                  <a:gd name="T61" fmla="*/ 2147483647 h 281"/>
                  <a:gd name="T62" fmla="*/ 2147483647 w 185"/>
                  <a:gd name="T63" fmla="*/ 2147483647 h 281"/>
                  <a:gd name="T64" fmla="*/ 2147483647 w 185"/>
                  <a:gd name="T65" fmla="*/ 2147483647 h 281"/>
                  <a:gd name="T66" fmla="*/ 2147483647 w 185"/>
                  <a:gd name="T67" fmla="*/ 2147483647 h 281"/>
                  <a:gd name="T68" fmla="*/ 2147483647 w 185"/>
                  <a:gd name="T69" fmla="*/ 2147483647 h 281"/>
                  <a:gd name="T70" fmla="*/ 2147483647 w 185"/>
                  <a:gd name="T71" fmla="*/ 2147483647 h 281"/>
                  <a:gd name="T72" fmla="*/ 2147483647 w 185"/>
                  <a:gd name="T73" fmla="*/ 2147483647 h 281"/>
                  <a:gd name="T74" fmla="*/ 2147483647 w 185"/>
                  <a:gd name="T75" fmla="*/ 2147483647 h 281"/>
                  <a:gd name="T76" fmla="*/ 0 w 185"/>
                  <a:gd name="T77" fmla="*/ 2147483647 h 281"/>
                  <a:gd name="T78" fmla="*/ 0 w 185"/>
                  <a:gd name="T79" fmla="*/ 2147483647 h 281"/>
                  <a:gd name="T80" fmla="*/ 2147483647 w 185"/>
                  <a:gd name="T81" fmla="*/ 2147483647 h 281"/>
                  <a:gd name="T82" fmla="*/ 2147483647 w 185"/>
                  <a:gd name="T83" fmla="*/ 2147483647 h 281"/>
                  <a:gd name="T84" fmla="*/ 2147483647 w 185"/>
                  <a:gd name="T85" fmla="*/ 2147483647 h 281"/>
                  <a:gd name="T86" fmla="*/ 2147483647 w 185"/>
                  <a:gd name="T87" fmla="*/ 2147483647 h 281"/>
                  <a:gd name="T88" fmla="*/ 2147483647 w 185"/>
                  <a:gd name="T89" fmla="*/ 2147483647 h 281"/>
                  <a:gd name="T90" fmla="*/ 2147483647 w 185"/>
                  <a:gd name="T91" fmla="*/ 2147483647 h 281"/>
                  <a:gd name="T92" fmla="*/ 2147483647 w 185"/>
                  <a:gd name="T93" fmla="*/ 2147483647 h 281"/>
                  <a:gd name="T94" fmla="*/ 2147483647 w 185"/>
                  <a:gd name="T95" fmla="*/ 2147483647 h 281"/>
                  <a:gd name="T96" fmla="*/ 2147483647 w 185"/>
                  <a:gd name="T97" fmla="*/ 2147483647 h 281"/>
                  <a:gd name="T98" fmla="*/ 2147483647 w 185"/>
                  <a:gd name="T99" fmla="*/ 2147483647 h 281"/>
                  <a:gd name="T100" fmla="*/ 2147483647 w 185"/>
                  <a:gd name="T101" fmla="*/ 2147483647 h 281"/>
                  <a:gd name="T102" fmla="*/ 2147483647 w 185"/>
                  <a:gd name="T103" fmla="*/ 2147483647 h 281"/>
                  <a:gd name="T104" fmla="*/ 2147483647 w 185"/>
                  <a:gd name="T105" fmla="*/ 2147483647 h 281"/>
                  <a:gd name="T106" fmla="*/ 2147483647 w 185"/>
                  <a:gd name="T107" fmla="*/ 2147483647 h 281"/>
                  <a:gd name="T108" fmla="*/ 2147483647 w 185"/>
                  <a:gd name="T109" fmla="*/ 2147483647 h 281"/>
                  <a:gd name="T110" fmla="*/ 2147483647 w 185"/>
                  <a:gd name="T111" fmla="*/ 2147483647 h 2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5"/>
                  <a:gd name="T169" fmla="*/ 0 h 281"/>
                  <a:gd name="T170" fmla="*/ 185 w 185"/>
                  <a:gd name="T171" fmla="*/ 281 h 2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5" h="281">
                    <a:moveTo>
                      <a:pt x="67" y="12"/>
                    </a:moveTo>
                    <a:lnTo>
                      <a:pt x="108" y="0"/>
                    </a:lnTo>
                    <a:lnTo>
                      <a:pt x="151" y="26"/>
                    </a:lnTo>
                    <a:lnTo>
                      <a:pt x="133" y="36"/>
                    </a:lnTo>
                    <a:lnTo>
                      <a:pt x="146" y="42"/>
                    </a:lnTo>
                    <a:lnTo>
                      <a:pt x="145" y="46"/>
                    </a:lnTo>
                    <a:lnTo>
                      <a:pt x="143" y="58"/>
                    </a:lnTo>
                    <a:lnTo>
                      <a:pt x="122" y="68"/>
                    </a:lnTo>
                    <a:lnTo>
                      <a:pt x="132" y="72"/>
                    </a:lnTo>
                    <a:lnTo>
                      <a:pt x="119" y="98"/>
                    </a:lnTo>
                    <a:lnTo>
                      <a:pt x="123" y="124"/>
                    </a:lnTo>
                    <a:lnTo>
                      <a:pt x="119" y="148"/>
                    </a:lnTo>
                    <a:lnTo>
                      <a:pt x="125" y="183"/>
                    </a:lnTo>
                    <a:lnTo>
                      <a:pt x="139" y="218"/>
                    </a:lnTo>
                    <a:lnTo>
                      <a:pt x="185" y="261"/>
                    </a:lnTo>
                    <a:lnTo>
                      <a:pt x="175" y="274"/>
                    </a:lnTo>
                    <a:lnTo>
                      <a:pt x="169" y="281"/>
                    </a:lnTo>
                    <a:lnTo>
                      <a:pt x="154" y="267"/>
                    </a:lnTo>
                    <a:lnTo>
                      <a:pt x="156" y="260"/>
                    </a:lnTo>
                    <a:lnTo>
                      <a:pt x="143" y="265"/>
                    </a:lnTo>
                    <a:lnTo>
                      <a:pt x="151" y="274"/>
                    </a:lnTo>
                    <a:lnTo>
                      <a:pt x="119" y="263"/>
                    </a:lnTo>
                    <a:lnTo>
                      <a:pt x="111" y="275"/>
                    </a:lnTo>
                    <a:lnTo>
                      <a:pt x="97" y="261"/>
                    </a:lnTo>
                    <a:lnTo>
                      <a:pt x="68" y="255"/>
                    </a:lnTo>
                    <a:lnTo>
                      <a:pt x="65" y="234"/>
                    </a:lnTo>
                    <a:lnTo>
                      <a:pt x="85" y="228"/>
                    </a:lnTo>
                    <a:lnTo>
                      <a:pt x="62" y="214"/>
                    </a:lnTo>
                    <a:lnTo>
                      <a:pt x="75" y="192"/>
                    </a:lnTo>
                    <a:lnTo>
                      <a:pt x="58" y="210"/>
                    </a:lnTo>
                    <a:lnTo>
                      <a:pt x="58" y="186"/>
                    </a:lnTo>
                    <a:lnTo>
                      <a:pt x="41" y="196"/>
                    </a:lnTo>
                    <a:lnTo>
                      <a:pt x="38" y="180"/>
                    </a:lnTo>
                    <a:lnTo>
                      <a:pt x="34" y="177"/>
                    </a:lnTo>
                    <a:lnTo>
                      <a:pt x="30" y="191"/>
                    </a:lnTo>
                    <a:lnTo>
                      <a:pt x="26" y="183"/>
                    </a:lnTo>
                    <a:lnTo>
                      <a:pt x="16" y="192"/>
                    </a:lnTo>
                    <a:lnTo>
                      <a:pt x="4" y="183"/>
                    </a:lnTo>
                    <a:lnTo>
                      <a:pt x="0" y="163"/>
                    </a:lnTo>
                    <a:lnTo>
                      <a:pt x="3" y="137"/>
                    </a:lnTo>
                    <a:lnTo>
                      <a:pt x="22" y="130"/>
                    </a:lnTo>
                    <a:lnTo>
                      <a:pt x="25" y="138"/>
                    </a:lnTo>
                    <a:lnTo>
                      <a:pt x="31" y="114"/>
                    </a:lnTo>
                    <a:lnTo>
                      <a:pt x="34" y="114"/>
                    </a:lnTo>
                    <a:lnTo>
                      <a:pt x="33" y="104"/>
                    </a:lnTo>
                    <a:lnTo>
                      <a:pt x="46" y="83"/>
                    </a:lnTo>
                    <a:lnTo>
                      <a:pt x="41" y="88"/>
                    </a:lnTo>
                    <a:lnTo>
                      <a:pt x="37" y="84"/>
                    </a:lnTo>
                    <a:lnTo>
                      <a:pt x="41" y="78"/>
                    </a:lnTo>
                    <a:lnTo>
                      <a:pt x="27" y="70"/>
                    </a:lnTo>
                    <a:lnTo>
                      <a:pt x="30" y="61"/>
                    </a:lnTo>
                    <a:lnTo>
                      <a:pt x="56" y="48"/>
                    </a:lnTo>
                    <a:lnTo>
                      <a:pt x="48" y="44"/>
                    </a:lnTo>
                    <a:lnTo>
                      <a:pt x="54" y="41"/>
                    </a:lnTo>
                    <a:lnTo>
                      <a:pt x="48" y="29"/>
                    </a:lnTo>
                    <a:lnTo>
                      <a:pt x="67" y="12"/>
                    </a:lnTo>
                    <a:close/>
                  </a:path>
                </a:pathLst>
              </a:custGeom>
              <a:solidFill>
                <a:srgbClr val="EA9024"/>
              </a:solidFill>
              <a:ln w="12700">
                <a:solidFill>
                  <a:schemeClr val="bg1"/>
                </a:solidFill>
                <a:round/>
                <a:headEnd/>
                <a:tailEnd/>
              </a:ln>
            </p:spPr>
            <p:txBody>
              <a:bodyPr/>
              <a:lstStyle/>
              <a:p>
                <a:endParaRPr lang="en-GB"/>
              </a:p>
            </p:txBody>
          </p:sp>
          <p:sp>
            <p:nvSpPr>
              <p:cNvPr id="35935" name="Freeform 89"/>
              <p:cNvSpPr>
                <a:spLocks noChangeAspect="1"/>
              </p:cNvSpPr>
              <p:nvPr/>
            </p:nvSpPr>
            <p:spPr bwMode="auto">
              <a:xfrm>
                <a:off x="7751154" y="2071125"/>
                <a:ext cx="464306" cy="442840"/>
              </a:xfrm>
              <a:custGeom>
                <a:avLst/>
                <a:gdLst>
                  <a:gd name="T0" fmla="*/ 2147483647 w 465"/>
                  <a:gd name="T1" fmla="*/ 2147483647 h 439"/>
                  <a:gd name="T2" fmla="*/ 2147483647 w 465"/>
                  <a:gd name="T3" fmla="*/ 2147483647 h 439"/>
                  <a:gd name="T4" fmla="*/ 2147483647 w 465"/>
                  <a:gd name="T5" fmla="*/ 2147483647 h 439"/>
                  <a:gd name="T6" fmla="*/ 2147483647 w 465"/>
                  <a:gd name="T7" fmla="*/ 2147483647 h 439"/>
                  <a:gd name="T8" fmla="*/ 2147483647 w 465"/>
                  <a:gd name="T9" fmla="*/ 2147483647 h 439"/>
                  <a:gd name="T10" fmla="*/ 2147483647 w 465"/>
                  <a:gd name="T11" fmla="*/ 2147483647 h 439"/>
                  <a:gd name="T12" fmla="*/ 2147483647 w 465"/>
                  <a:gd name="T13" fmla="*/ 2147483647 h 439"/>
                  <a:gd name="T14" fmla="*/ 2147483647 w 465"/>
                  <a:gd name="T15" fmla="*/ 2147483647 h 439"/>
                  <a:gd name="T16" fmla="*/ 2147483647 w 465"/>
                  <a:gd name="T17" fmla="*/ 2147483647 h 439"/>
                  <a:gd name="T18" fmla="*/ 2147483647 w 465"/>
                  <a:gd name="T19" fmla="*/ 2147483647 h 439"/>
                  <a:gd name="T20" fmla="*/ 2147483647 w 465"/>
                  <a:gd name="T21" fmla="*/ 2147483647 h 439"/>
                  <a:gd name="T22" fmla="*/ 2147483647 w 465"/>
                  <a:gd name="T23" fmla="*/ 2147483647 h 439"/>
                  <a:gd name="T24" fmla="*/ 2147483647 w 465"/>
                  <a:gd name="T25" fmla="*/ 2147483647 h 439"/>
                  <a:gd name="T26" fmla="*/ 2147483647 w 465"/>
                  <a:gd name="T27" fmla="*/ 2147483647 h 439"/>
                  <a:gd name="T28" fmla="*/ 2147483647 w 465"/>
                  <a:gd name="T29" fmla="*/ 2147483647 h 439"/>
                  <a:gd name="T30" fmla="*/ 2147483647 w 465"/>
                  <a:gd name="T31" fmla="*/ 2147483647 h 439"/>
                  <a:gd name="T32" fmla="*/ 2147483647 w 465"/>
                  <a:gd name="T33" fmla="*/ 2147483647 h 439"/>
                  <a:gd name="T34" fmla="*/ 2147483647 w 465"/>
                  <a:gd name="T35" fmla="*/ 2147483647 h 439"/>
                  <a:gd name="T36" fmla="*/ 2147483647 w 465"/>
                  <a:gd name="T37" fmla="*/ 2147483647 h 439"/>
                  <a:gd name="T38" fmla="*/ 2147483647 w 465"/>
                  <a:gd name="T39" fmla="*/ 2147483647 h 439"/>
                  <a:gd name="T40" fmla="*/ 2147483647 w 465"/>
                  <a:gd name="T41" fmla="*/ 0 h 439"/>
                  <a:gd name="T42" fmla="*/ 2147483647 w 465"/>
                  <a:gd name="T43" fmla="*/ 2147483647 h 439"/>
                  <a:gd name="T44" fmla="*/ 2147483647 w 465"/>
                  <a:gd name="T45" fmla="*/ 2147483647 h 439"/>
                  <a:gd name="T46" fmla="*/ 2147483647 w 465"/>
                  <a:gd name="T47" fmla="*/ 2147483647 h 439"/>
                  <a:gd name="T48" fmla="*/ 2147483647 w 465"/>
                  <a:gd name="T49" fmla="*/ 2147483647 h 439"/>
                  <a:gd name="T50" fmla="*/ 2147483647 w 465"/>
                  <a:gd name="T51" fmla="*/ 2147483647 h 439"/>
                  <a:gd name="T52" fmla="*/ 2147483647 w 465"/>
                  <a:gd name="T53" fmla="*/ 2147483647 h 439"/>
                  <a:gd name="T54" fmla="*/ 2147483647 w 465"/>
                  <a:gd name="T55" fmla="*/ 2147483647 h 439"/>
                  <a:gd name="T56" fmla="*/ 2147483647 w 465"/>
                  <a:gd name="T57" fmla="*/ 2147483647 h 439"/>
                  <a:gd name="T58" fmla="*/ 2147483647 w 465"/>
                  <a:gd name="T59" fmla="*/ 2147483647 h 439"/>
                  <a:gd name="T60" fmla="*/ 2147483647 w 465"/>
                  <a:gd name="T61" fmla="*/ 2147483647 h 439"/>
                  <a:gd name="T62" fmla="*/ 2147483647 w 465"/>
                  <a:gd name="T63" fmla="*/ 2147483647 h 439"/>
                  <a:gd name="T64" fmla="*/ 2147483647 w 465"/>
                  <a:gd name="T65" fmla="*/ 2147483647 h 439"/>
                  <a:gd name="T66" fmla="*/ 2147483647 w 465"/>
                  <a:gd name="T67" fmla="*/ 2147483647 h 439"/>
                  <a:gd name="T68" fmla="*/ 2147483647 w 465"/>
                  <a:gd name="T69" fmla="*/ 2147483647 h 439"/>
                  <a:gd name="T70" fmla="*/ 2147483647 w 465"/>
                  <a:gd name="T71" fmla="*/ 2147483647 h 439"/>
                  <a:gd name="T72" fmla="*/ 2147483647 w 465"/>
                  <a:gd name="T73" fmla="*/ 2147483647 h 439"/>
                  <a:gd name="T74" fmla="*/ 2147483647 w 465"/>
                  <a:gd name="T75" fmla="*/ 2147483647 h 439"/>
                  <a:gd name="T76" fmla="*/ 2147483647 w 465"/>
                  <a:gd name="T77" fmla="*/ 2147483647 h 439"/>
                  <a:gd name="T78" fmla="*/ 2147483647 w 465"/>
                  <a:gd name="T79" fmla="*/ 2147483647 h 439"/>
                  <a:gd name="T80" fmla="*/ 2147483647 w 465"/>
                  <a:gd name="T81" fmla="*/ 2147483647 h 439"/>
                  <a:gd name="T82" fmla="*/ 2147483647 w 465"/>
                  <a:gd name="T83" fmla="*/ 2147483647 h 439"/>
                  <a:gd name="T84" fmla="*/ 2147483647 w 465"/>
                  <a:gd name="T85" fmla="*/ 2147483647 h 439"/>
                  <a:gd name="T86" fmla="*/ 2147483647 w 465"/>
                  <a:gd name="T87" fmla="*/ 2147483647 h 439"/>
                  <a:gd name="T88" fmla="*/ 2147483647 w 465"/>
                  <a:gd name="T89" fmla="*/ 2147483647 h 439"/>
                  <a:gd name="T90" fmla="*/ 2147483647 w 465"/>
                  <a:gd name="T91" fmla="*/ 2147483647 h 439"/>
                  <a:gd name="T92" fmla="*/ 2147483647 w 465"/>
                  <a:gd name="T93" fmla="*/ 2147483647 h 439"/>
                  <a:gd name="T94" fmla="*/ 2147483647 w 465"/>
                  <a:gd name="T95" fmla="*/ 2147483647 h 439"/>
                  <a:gd name="T96" fmla="*/ 0 w 465"/>
                  <a:gd name="T97" fmla="*/ 2147483647 h 4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5"/>
                  <a:gd name="T148" fmla="*/ 0 h 439"/>
                  <a:gd name="T149" fmla="*/ 465 w 465"/>
                  <a:gd name="T150" fmla="*/ 439 h 4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5" h="439">
                    <a:moveTo>
                      <a:pt x="0" y="381"/>
                    </a:moveTo>
                    <a:lnTo>
                      <a:pt x="33" y="363"/>
                    </a:lnTo>
                    <a:lnTo>
                      <a:pt x="30" y="360"/>
                    </a:lnTo>
                    <a:lnTo>
                      <a:pt x="33" y="351"/>
                    </a:lnTo>
                    <a:lnTo>
                      <a:pt x="42" y="342"/>
                    </a:lnTo>
                    <a:lnTo>
                      <a:pt x="43" y="332"/>
                    </a:lnTo>
                    <a:lnTo>
                      <a:pt x="60" y="326"/>
                    </a:lnTo>
                    <a:lnTo>
                      <a:pt x="47" y="315"/>
                    </a:lnTo>
                    <a:lnTo>
                      <a:pt x="71" y="311"/>
                    </a:lnTo>
                    <a:lnTo>
                      <a:pt x="58" y="301"/>
                    </a:lnTo>
                    <a:lnTo>
                      <a:pt x="56" y="287"/>
                    </a:lnTo>
                    <a:lnTo>
                      <a:pt x="60" y="274"/>
                    </a:lnTo>
                    <a:lnTo>
                      <a:pt x="68" y="251"/>
                    </a:lnTo>
                    <a:lnTo>
                      <a:pt x="58" y="252"/>
                    </a:lnTo>
                    <a:lnTo>
                      <a:pt x="53" y="241"/>
                    </a:lnTo>
                    <a:lnTo>
                      <a:pt x="59" y="225"/>
                    </a:lnTo>
                    <a:lnTo>
                      <a:pt x="73" y="238"/>
                    </a:lnTo>
                    <a:lnTo>
                      <a:pt x="84" y="231"/>
                    </a:lnTo>
                    <a:lnTo>
                      <a:pt x="92" y="213"/>
                    </a:lnTo>
                    <a:lnTo>
                      <a:pt x="116" y="211"/>
                    </a:lnTo>
                    <a:lnTo>
                      <a:pt x="127" y="200"/>
                    </a:lnTo>
                    <a:lnTo>
                      <a:pt x="124" y="187"/>
                    </a:lnTo>
                    <a:lnTo>
                      <a:pt x="129" y="177"/>
                    </a:lnTo>
                    <a:lnTo>
                      <a:pt x="149" y="168"/>
                    </a:lnTo>
                    <a:lnTo>
                      <a:pt x="153" y="148"/>
                    </a:lnTo>
                    <a:lnTo>
                      <a:pt x="205" y="108"/>
                    </a:lnTo>
                    <a:lnTo>
                      <a:pt x="212" y="111"/>
                    </a:lnTo>
                    <a:lnTo>
                      <a:pt x="205" y="127"/>
                    </a:lnTo>
                    <a:lnTo>
                      <a:pt x="223" y="117"/>
                    </a:lnTo>
                    <a:lnTo>
                      <a:pt x="225" y="111"/>
                    </a:lnTo>
                    <a:lnTo>
                      <a:pt x="220" y="101"/>
                    </a:lnTo>
                    <a:lnTo>
                      <a:pt x="225" y="90"/>
                    </a:lnTo>
                    <a:lnTo>
                      <a:pt x="222" y="87"/>
                    </a:lnTo>
                    <a:lnTo>
                      <a:pt x="260" y="91"/>
                    </a:lnTo>
                    <a:lnTo>
                      <a:pt x="260" y="102"/>
                    </a:lnTo>
                    <a:lnTo>
                      <a:pt x="265" y="104"/>
                    </a:lnTo>
                    <a:lnTo>
                      <a:pt x="322" y="86"/>
                    </a:lnTo>
                    <a:lnTo>
                      <a:pt x="364" y="58"/>
                    </a:lnTo>
                    <a:lnTo>
                      <a:pt x="369" y="53"/>
                    </a:lnTo>
                    <a:lnTo>
                      <a:pt x="366" y="38"/>
                    </a:lnTo>
                    <a:lnTo>
                      <a:pt x="369" y="31"/>
                    </a:lnTo>
                    <a:lnTo>
                      <a:pt x="414" y="0"/>
                    </a:lnTo>
                    <a:lnTo>
                      <a:pt x="447" y="7"/>
                    </a:lnTo>
                    <a:lnTo>
                      <a:pt x="460" y="20"/>
                    </a:lnTo>
                    <a:lnTo>
                      <a:pt x="465" y="41"/>
                    </a:lnTo>
                    <a:lnTo>
                      <a:pt x="457" y="61"/>
                    </a:lnTo>
                    <a:lnTo>
                      <a:pt x="465" y="61"/>
                    </a:lnTo>
                    <a:lnTo>
                      <a:pt x="441" y="97"/>
                    </a:lnTo>
                    <a:lnTo>
                      <a:pt x="445" y="103"/>
                    </a:lnTo>
                    <a:lnTo>
                      <a:pt x="431" y="99"/>
                    </a:lnTo>
                    <a:lnTo>
                      <a:pt x="404" y="121"/>
                    </a:lnTo>
                    <a:lnTo>
                      <a:pt x="358" y="134"/>
                    </a:lnTo>
                    <a:lnTo>
                      <a:pt x="309" y="171"/>
                    </a:lnTo>
                    <a:lnTo>
                      <a:pt x="301" y="160"/>
                    </a:lnTo>
                    <a:lnTo>
                      <a:pt x="295" y="175"/>
                    </a:lnTo>
                    <a:lnTo>
                      <a:pt x="259" y="200"/>
                    </a:lnTo>
                    <a:lnTo>
                      <a:pt x="233" y="237"/>
                    </a:lnTo>
                    <a:lnTo>
                      <a:pt x="207" y="237"/>
                    </a:lnTo>
                    <a:lnTo>
                      <a:pt x="203" y="245"/>
                    </a:lnTo>
                    <a:lnTo>
                      <a:pt x="213" y="255"/>
                    </a:lnTo>
                    <a:lnTo>
                      <a:pt x="199" y="271"/>
                    </a:lnTo>
                    <a:lnTo>
                      <a:pt x="198" y="281"/>
                    </a:lnTo>
                    <a:lnTo>
                      <a:pt x="175" y="274"/>
                    </a:lnTo>
                    <a:lnTo>
                      <a:pt x="189" y="299"/>
                    </a:lnTo>
                    <a:lnTo>
                      <a:pt x="162" y="287"/>
                    </a:lnTo>
                    <a:lnTo>
                      <a:pt x="168" y="302"/>
                    </a:lnTo>
                    <a:lnTo>
                      <a:pt x="162" y="299"/>
                    </a:lnTo>
                    <a:lnTo>
                      <a:pt x="164" y="310"/>
                    </a:lnTo>
                    <a:lnTo>
                      <a:pt x="158" y="314"/>
                    </a:lnTo>
                    <a:lnTo>
                      <a:pt x="139" y="296"/>
                    </a:lnTo>
                    <a:lnTo>
                      <a:pt x="154" y="333"/>
                    </a:lnTo>
                    <a:lnTo>
                      <a:pt x="144" y="338"/>
                    </a:lnTo>
                    <a:lnTo>
                      <a:pt x="147" y="346"/>
                    </a:lnTo>
                    <a:lnTo>
                      <a:pt x="144" y="349"/>
                    </a:lnTo>
                    <a:lnTo>
                      <a:pt x="139" y="344"/>
                    </a:lnTo>
                    <a:lnTo>
                      <a:pt x="139" y="359"/>
                    </a:lnTo>
                    <a:lnTo>
                      <a:pt x="136" y="360"/>
                    </a:lnTo>
                    <a:lnTo>
                      <a:pt x="118" y="332"/>
                    </a:lnTo>
                    <a:lnTo>
                      <a:pt x="114" y="342"/>
                    </a:lnTo>
                    <a:lnTo>
                      <a:pt x="117" y="349"/>
                    </a:lnTo>
                    <a:lnTo>
                      <a:pt x="109" y="352"/>
                    </a:lnTo>
                    <a:lnTo>
                      <a:pt x="128" y="368"/>
                    </a:lnTo>
                    <a:lnTo>
                      <a:pt x="124" y="370"/>
                    </a:lnTo>
                    <a:lnTo>
                      <a:pt x="124" y="385"/>
                    </a:lnTo>
                    <a:lnTo>
                      <a:pt x="108" y="381"/>
                    </a:lnTo>
                    <a:lnTo>
                      <a:pt x="117" y="399"/>
                    </a:lnTo>
                    <a:lnTo>
                      <a:pt x="111" y="406"/>
                    </a:lnTo>
                    <a:lnTo>
                      <a:pt x="97" y="394"/>
                    </a:lnTo>
                    <a:lnTo>
                      <a:pt x="107" y="419"/>
                    </a:lnTo>
                    <a:lnTo>
                      <a:pt x="92" y="439"/>
                    </a:lnTo>
                    <a:lnTo>
                      <a:pt x="46" y="419"/>
                    </a:lnTo>
                    <a:lnTo>
                      <a:pt x="13" y="428"/>
                    </a:lnTo>
                    <a:lnTo>
                      <a:pt x="22" y="418"/>
                    </a:lnTo>
                    <a:lnTo>
                      <a:pt x="19" y="418"/>
                    </a:lnTo>
                    <a:lnTo>
                      <a:pt x="21" y="406"/>
                    </a:lnTo>
                    <a:lnTo>
                      <a:pt x="43" y="391"/>
                    </a:lnTo>
                    <a:lnTo>
                      <a:pt x="10" y="399"/>
                    </a:lnTo>
                    <a:lnTo>
                      <a:pt x="0" y="381"/>
                    </a:lnTo>
                    <a:close/>
                  </a:path>
                </a:pathLst>
              </a:custGeom>
              <a:solidFill>
                <a:srgbClr val="EA9024"/>
              </a:solidFill>
              <a:ln w="12700">
                <a:solidFill>
                  <a:schemeClr val="bg1"/>
                </a:solidFill>
                <a:round/>
                <a:headEnd/>
                <a:tailEnd/>
              </a:ln>
            </p:spPr>
            <p:txBody>
              <a:bodyPr/>
              <a:lstStyle/>
              <a:p>
                <a:endParaRPr lang="en-GB"/>
              </a:p>
            </p:txBody>
          </p:sp>
          <p:sp>
            <p:nvSpPr>
              <p:cNvPr id="35936" name="Freeform 90"/>
              <p:cNvSpPr>
                <a:spLocks noChangeAspect="1"/>
              </p:cNvSpPr>
              <p:nvPr/>
            </p:nvSpPr>
            <p:spPr bwMode="auto">
              <a:xfrm>
                <a:off x="7707558" y="2708814"/>
                <a:ext cx="26158" cy="37641"/>
              </a:xfrm>
              <a:custGeom>
                <a:avLst/>
                <a:gdLst>
                  <a:gd name="T0" fmla="*/ 0 w 27"/>
                  <a:gd name="T1" fmla="*/ 0 h 37"/>
                  <a:gd name="T2" fmla="*/ 2147483647 w 27"/>
                  <a:gd name="T3" fmla="*/ 0 h 37"/>
                  <a:gd name="T4" fmla="*/ 2147483647 w 27"/>
                  <a:gd name="T5" fmla="*/ 2147483647 h 37"/>
                  <a:gd name="T6" fmla="*/ 2147483647 w 27"/>
                  <a:gd name="T7" fmla="*/ 2147483647 h 37"/>
                  <a:gd name="T8" fmla="*/ 2147483647 w 27"/>
                  <a:gd name="T9" fmla="*/ 2147483647 h 37"/>
                  <a:gd name="T10" fmla="*/ 0 w 27"/>
                  <a:gd name="T11" fmla="*/ 0 h 37"/>
                  <a:gd name="T12" fmla="*/ 0 60000 65536"/>
                  <a:gd name="T13" fmla="*/ 0 60000 65536"/>
                  <a:gd name="T14" fmla="*/ 0 60000 65536"/>
                  <a:gd name="T15" fmla="*/ 0 60000 65536"/>
                  <a:gd name="T16" fmla="*/ 0 60000 65536"/>
                  <a:gd name="T17" fmla="*/ 0 60000 65536"/>
                  <a:gd name="T18" fmla="*/ 0 w 27"/>
                  <a:gd name="T19" fmla="*/ 0 h 37"/>
                  <a:gd name="T20" fmla="*/ 27 w 2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7" h="37">
                    <a:moveTo>
                      <a:pt x="0" y="1"/>
                    </a:moveTo>
                    <a:lnTo>
                      <a:pt x="20" y="0"/>
                    </a:lnTo>
                    <a:lnTo>
                      <a:pt x="27" y="11"/>
                    </a:lnTo>
                    <a:lnTo>
                      <a:pt x="27" y="37"/>
                    </a:lnTo>
                    <a:lnTo>
                      <a:pt x="13" y="8"/>
                    </a:lnTo>
                    <a:lnTo>
                      <a:pt x="0" y="1"/>
                    </a:lnTo>
                    <a:close/>
                  </a:path>
                </a:pathLst>
              </a:custGeom>
              <a:solidFill>
                <a:srgbClr val="DDDDDD"/>
              </a:solidFill>
              <a:ln w="12700">
                <a:solidFill>
                  <a:schemeClr val="bg1"/>
                </a:solidFill>
                <a:round/>
                <a:headEnd/>
                <a:tailEnd/>
              </a:ln>
            </p:spPr>
            <p:txBody>
              <a:bodyPr/>
              <a:lstStyle/>
              <a:p>
                <a:endParaRPr lang="en-GB"/>
              </a:p>
            </p:txBody>
          </p:sp>
          <p:sp>
            <p:nvSpPr>
              <p:cNvPr id="35937" name="Freeform 91"/>
              <p:cNvSpPr>
                <a:spLocks noChangeAspect="1"/>
              </p:cNvSpPr>
              <p:nvPr/>
            </p:nvSpPr>
            <p:spPr bwMode="auto">
              <a:xfrm>
                <a:off x="7897204" y="2788525"/>
                <a:ext cx="63215" cy="68640"/>
              </a:xfrm>
              <a:custGeom>
                <a:avLst/>
                <a:gdLst>
                  <a:gd name="T0" fmla="*/ 2147483647 w 61"/>
                  <a:gd name="T1" fmla="*/ 2147483647 h 67"/>
                  <a:gd name="T2" fmla="*/ 0 w 61"/>
                  <a:gd name="T3" fmla="*/ 2147483647 h 67"/>
                  <a:gd name="T4" fmla="*/ 2147483647 w 61"/>
                  <a:gd name="T5" fmla="*/ 2147483647 h 67"/>
                  <a:gd name="T6" fmla="*/ 0 w 61"/>
                  <a:gd name="T7" fmla="*/ 2147483647 h 67"/>
                  <a:gd name="T8" fmla="*/ 2147483647 w 61"/>
                  <a:gd name="T9" fmla="*/ 0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7"/>
                  <a:gd name="T35" fmla="*/ 61 w 61"/>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7">
                    <a:moveTo>
                      <a:pt x="7" y="42"/>
                    </a:moveTo>
                    <a:lnTo>
                      <a:pt x="0" y="20"/>
                    </a:lnTo>
                    <a:lnTo>
                      <a:pt x="10" y="21"/>
                    </a:lnTo>
                    <a:lnTo>
                      <a:pt x="2" y="14"/>
                    </a:lnTo>
                    <a:lnTo>
                      <a:pt x="14" y="0"/>
                    </a:lnTo>
                    <a:lnTo>
                      <a:pt x="61" y="60"/>
                    </a:lnTo>
                    <a:lnTo>
                      <a:pt x="56" y="67"/>
                    </a:lnTo>
                    <a:lnTo>
                      <a:pt x="40" y="67"/>
                    </a:lnTo>
                    <a:lnTo>
                      <a:pt x="14" y="46"/>
                    </a:lnTo>
                    <a:lnTo>
                      <a:pt x="20" y="62"/>
                    </a:lnTo>
                    <a:lnTo>
                      <a:pt x="7" y="42"/>
                    </a:lnTo>
                    <a:close/>
                  </a:path>
                </a:pathLst>
              </a:custGeom>
              <a:solidFill>
                <a:srgbClr val="EA9024"/>
              </a:solidFill>
              <a:ln w="12700">
                <a:solidFill>
                  <a:schemeClr val="bg1"/>
                </a:solidFill>
                <a:round/>
                <a:headEnd/>
                <a:tailEnd/>
              </a:ln>
            </p:spPr>
            <p:txBody>
              <a:bodyPr/>
              <a:lstStyle/>
              <a:p>
                <a:endParaRPr lang="en-GB"/>
              </a:p>
            </p:txBody>
          </p:sp>
          <p:sp>
            <p:nvSpPr>
              <p:cNvPr id="35938" name="Freeform 92"/>
              <p:cNvSpPr>
                <a:spLocks noChangeAspect="1"/>
              </p:cNvSpPr>
              <p:nvPr/>
            </p:nvSpPr>
            <p:spPr bwMode="auto">
              <a:xfrm>
                <a:off x="7415459" y="5436706"/>
                <a:ext cx="2180" cy="2214"/>
              </a:xfrm>
              <a:custGeom>
                <a:avLst/>
                <a:gdLst>
                  <a:gd name="T0" fmla="*/ 2147483647 w 2"/>
                  <a:gd name="T1" fmla="*/ 0 h 3"/>
                  <a:gd name="T2" fmla="*/ 0 w 2"/>
                  <a:gd name="T3" fmla="*/ 0 h 3"/>
                  <a:gd name="T4" fmla="*/ 2147483647 w 2"/>
                  <a:gd name="T5" fmla="*/ 0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2" y="0"/>
                    </a:moveTo>
                    <a:lnTo>
                      <a:pt x="0" y="3"/>
                    </a:lnTo>
                    <a:lnTo>
                      <a:pt x="2" y="0"/>
                    </a:lnTo>
                    <a:close/>
                  </a:path>
                </a:pathLst>
              </a:custGeom>
              <a:solidFill>
                <a:srgbClr val="A7CEC1"/>
              </a:solidFill>
              <a:ln w="12700">
                <a:solidFill>
                  <a:schemeClr val="bg1"/>
                </a:solidFill>
                <a:round/>
                <a:headEnd/>
                <a:tailEnd/>
              </a:ln>
            </p:spPr>
            <p:txBody>
              <a:bodyPr/>
              <a:lstStyle/>
              <a:p>
                <a:endParaRPr lang="en-GB"/>
              </a:p>
            </p:txBody>
          </p:sp>
          <p:sp>
            <p:nvSpPr>
              <p:cNvPr id="35939" name="Freeform 93"/>
              <p:cNvSpPr>
                <a:spLocks noChangeAspect="1"/>
              </p:cNvSpPr>
              <p:nvPr/>
            </p:nvSpPr>
            <p:spPr bwMode="auto">
              <a:xfrm>
                <a:off x="7415459" y="5427849"/>
                <a:ext cx="4360" cy="4428"/>
              </a:xfrm>
              <a:custGeom>
                <a:avLst/>
                <a:gdLst>
                  <a:gd name="T0" fmla="*/ 0 w 3"/>
                  <a:gd name="T1" fmla="*/ 2147483647 h 3"/>
                  <a:gd name="T2" fmla="*/ 2147483647 w 3"/>
                  <a:gd name="T3" fmla="*/ 2147483647 h 3"/>
                  <a:gd name="T4" fmla="*/ 2147483647 w 3"/>
                  <a:gd name="T5" fmla="*/ 0 h 3"/>
                  <a:gd name="T6" fmla="*/ 0 w 3"/>
                  <a:gd name="T7" fmla="*/ 21474836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2"/>
                    </a:moveTo>
                    <a:lnTo>
                      <a:pt x="3" y="3"/>
                    </a:lnTo>
                    <a:lnTo>
                      <a:pt x="2" y="0"/>
                    </a:lnTo>
                    <a:lnTo>
                      <a:pt x="0" y="2"/>
                    </a:lnTo>
                    <a:close/>
                  </a:path>
                </a:pathLst>
              </a:custGeom>
              <a:solidFill>
                <a:srgbClr val="A7CEC1"/>
              </a:solidFill>
              <a:ln w="12700">
                <a:solidFill>
                  <a:schemeClr val="bg1"/>
                </a:solidFill>
                <a:round/>
                <a:headEnd/>
                <a:tailEnd/>
              </a:ln>
            </p:spPr>
            <p:txBody>
              <a:bodyPr/>
              <a:lstStyle/>
              <a:p>
                <a:endParaRPr lang="en-GB"/>
              </a:p>
            </p:txBody>
          </p:sp>
          <p:sp>
            <p:nvSpPr>
              <p:cNvPr id="35940" name="Freeform 94"/>
              <p:cNvSpPr>
                <a:spLocks noChangeAspect="1"/>
              </p:cNvSpPr>
              <p:nvPr/>
            </p:nvSpPr>
            <p:spPr bwMode="auto">
              <a:xfrm>
                <a:off x="7387121" y="5337067"/>
                <a:ext cx="4360" cy="6643"/>
              </a:xfrm>
              <a:custGeom>
                <a:avLst/>
                <a:gdLst>
                  <a:gd name="T0" fmla="*/ 2147483647 w 5"/>
                  <a:gd name="T1" fmla="*/ 2147483647 h 5"/>
                  <a:gd name="T2" fmla="*/ 0 w 5"/>
                  <a:gd name="T3" fmla="*/ 0 h 5"/>
                  <a:gd name="T4" fmla="*/ 2147483647 w 5"/>
                  <a:gd name="T5" fmla="*/ 2147483647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5" y="5"/>
                    </a:moveTo>
                    <a:lnTo>
                      <a:pt x="0" y="0"/>
                    </a:lnTo>
                    <a:lnTo>
                      <a:pt x="5" y="5"/>
                    </a:lnTo>
                    <a:close/>
                  </a:path>
                </a:pathLst>
              </a:custGeom>
              <a:solidFill>
                <a:srgbClr val="A7CEC1"/>
              </a:solidFill>
              <a:ln w="12700">
                <a:solidFill>
                  <a:schemeClr val="bg1"/>
                </a:solidFill>
                <a:round/>
                <a:headEnd/>
                <a:tailEnd/>
              </a:ln>
            </p:spPr>
            <p:txBody>
              <a:bodyPr/>
              <a:lstStyle/>
              <a:p>
                <a:endParaRPr lang="en-GB"/>
              </a:p>
            </p:txBody>
          </p:sp>
          <p:sp>
            <p:nvSpPr>
              <p:cNvPr id="35941" name="Freeform 95"/>
              <p:cNvSpPr>
                <a:spLocks noChangeAspect="1"/>
              </p:cNvSpPr>
              <p:nvPr/>
            </p:nvSpPr>
            <p:spPr bwMode="auto">
              <a:xfrm>
                <a:off x="7389301" y="5334852"/>
                <a:ext cx="2180" cy="6643"/>
              </a:xfrm>
              <a:custGeom>
                <a:avLst/>
                <a:gdLst>
                  <a:gd name="T0" fmla="*/ 0 w 4"/>
                  <a:gd name="T1" fmla="*/ 0 h 5"/>
                  <a:gd name="T2" fmla="*/ 0 w 4"/>
                  <a:gd name="T3" fmla="*/ 2147483647 h 5"/>
                  <a:gd name="T4" fmla="*/ 0 w 4"/>
                  <a:gd name="T5" fmla="*/ 0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0" y="0"/>
                    </a:moveTo>
                    <a:lnTo>
                      <a:pt x="4" y="5"/>
                    </a:lnTo>
                    <a:lnTo>
                      <a:pt x="0" y="0"/>
                    </a:lnTo>
                    <a:close/>
                  </a:path>
                </a:pathLst>
              </a:custGeom>
              <a:solidFill>
                <a:srgbClr val="A7CEC1"/>
              </a:solidFill>
              <a:ln w="12700">
                <a:solidFill>
                  <a:schemeClr val="bg1"/>
                </a:solidFill>
                <a:round/>
                <a:headEnd/>
                <a:tailEnd/>
              </a:ln>
            </p:spPr>
            <p:txBody>
              <a:bodyPr/>
              <a:lstStyle/>
              <a:p>
                <a:endParaRPr lang="en-GB"/>
              </a:p>
            </p:txBody>
          </p:sp>
          <p:sp>
            <p:nvSpPr>
              <p:cNvPr id="35942" name="Freeform 96"/>
              <p:cNvSpPr>
                <a:spLocks noChangeAspect="1"/>
              </p:cNvSpPr>
              <p:nvPr/>
            </p:nvSpPr>
            <p:spPr bwMode="auto">
              <a:xfrm>
                <a:off x="7393660" y="5341495"/>
                <a:ext cx="2180" cy="2214"/>
              </a:xfrm>
              <a:custGeom>
                <a:avLst/>
                <a:gdLst>
                  <a:gd name="T0" fmla="*/ 2147483647 w 2"/>
                  <a:gd name="T1" fmla="*/ 0 h 5"/>
                  <a:gd name="T2" fmla="*/ 0 w 2"/>
                  <a:gd name="T3" fmla="*/ 0 h 5"/>
                  <a:gd name="T4" fmla="*/ 2147483647 w 2"/>
                  <a:gd name="T5" fmla="*/ 0 h 5"/>
                  <a:gd name="T6" fmla="*/ 0 60000 65536"/>
                  <a:gd name="T7" fmla="*/ 0 60000 65536"/>
                  <a:gd name="T8" fmla="*/ 0 60000 65536"/>
                  <a:gd name="T9" fmla="*/ 0 w 2"/>
                  <a:gd name="T10" fmla="*/ 0 h 5"/>
                  <a:gd name="T11" fmla="*/ 2 w 2"/>
                  <a:gd name="T12" fmla="*/ 5 h 5"/>
                </a:gdLst>
                <a:ahLst/>
                <a:cxnLst>
                  <a:cxn ang="T6">
                    <a:pos x="T0" y="T1"/>
                  </a:cxn>
                  <a:cxn ang="T7">
                    <a:pos x="T2" y="T3"/>
                  </a:cxn>
                  <a:cxn ang="T8">
                    <a:pos x="T4" y="T5"/>
                  </a:cxn>
                </a:cxnLst>
                <a:rect l="T9" t="T10" r="T11" b="T12"/>
                <a:pathLst>
                  <a:path w="2" h="5">
                    <a:moveTo>
                      <a:pt x="2" y="5"/>
                    </a:moveTo>
                    <a:lnTo>
                      <a:pt x="0" y="0"/>
                    </a:lnTo>
                    <a:lnTo>
                      <a:pt x="2" y="5"/>
                    </a:lnTo>
                    <a:close/>
                  </a:path>
                </a:pathLst>
              </a:custGeom>
              <a:solidFill>
                <a:srgbClr val="A7CEC1"/>
              </a:solidFill>
              <a:ln w="12700">
                <a:solidFill>
                  <a:schemeClr val="bg1"/>
                </a:solidFill>
                <a:round/>
                <a:headEnd/>
                <a:tailEnd/>
              </a:ln>
            </p:spPr>
            <p:txBody>
              <a:bodyPr/>
              <a:lstStyle/>
              <a:p>
                <a:endParaRPr lang="en-GB"/>
              </a:p>
            </p:txBody>
          </p:sp>
          <p:sp>
            <p:nvSpPr>
              <p:cNvPr id="35943" name="Freeform 97"/>
              <p:cNvSpPr>
                <a:spLocks noChangeAspect="1"/>
              </p:cNvSpPr>
              <p:nvPr/>
            </p:nvSpPr>
            <p:spPr bwMode="auto">
              <a:xfrm>
                <a:off x="6441069" y="4761375"/>
                <a:ext cx="6540" cy="4428"/>
              </a:xfrm>
              <a:custGeom>
                <a:avLst/>
                <a:gdLst>
                  <a:gd name="T0" fmla="*/ 2147483647 w 6"/>
                  <a:gd name="T1" fmla="*/ 0 h 7"/>
                  <a:gd name="T2" fmla="*/ 2147483647 w 6"/>
                  <a:gd name="T3" fmla="*/ 2147483647 h 7"/>
                  <a:gd name="T4" fmla="*/ 2147483647 w 6"/>
                  <a:gd name="T5" fmla="*/ 2147483647 h 7"/>
                  <a:gd name="T6" fmla="*/ 0 w 6"/>
                  <a:gd name="T7" fmla="*/ 0 h 7"/>
                  <a:gd name="T8" fmla="*/ 2147483647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5" y="0"/>
                    </a:moveTo>
                    <a:lnTo>
                      <a:pt x="6" y="7"/>
                    </a:lnTo>
                    <a:lnTo>
                      <a:pt x="1" y="7"/>
                    </a:lnTo>
                    <a:lnTo>
                      <a:pt x="0" y="1"/>
                    </a:lnTo>
                    <a:lnTo>
                      <a:pt x="5" y="0"/>
                    </a:lnTo>
                    <a:close/>
                  </a:path>
                </a:pathLst>
              </a:custGeom>
              <a:solidFill>
                <a:srgbClr val="A7CEC1"/>
              </a:solidFill>
              <a:ln w="12700">
                <a:solidFill>
                  <a:schemeClr val="bg1"/>
                </a:solidFill>
                <a:round/>
                <a:headEnd/>
                <a:tailEnd/>
              </a:ln>
            </p:spPr>
            <p:txBody>
              <a:bodyPr/>
              <a:lstStyle/>
              <a:p>
                <a:endParaRPr lang="en-GB"/>
              </a:p>
            </p:txBody>
          </p:sp>
          <p:sp>
            <p:nvSpPr>
              <p:cNvPr id="35944" name="Freeform 98"/>
              <p:cNvSpPr>
                <a:spLocks noChangeAspect="1"/>
              </p:cNvSpPr>
              <p:nvPr/>
            </p:nvSpPr>
            <p:spPr bwMode="auto">
              <a:xfrm>
                <a:off x="7330445" y="5361423"/>
                <a:ext cx="6540" cy="4428"/>
              </a:xfrm>
              <a:custGeom>
                <a:avLst/>
                <a:gdLst>
                  <a:gd name="T0" fmla="*/ 2147483647 w 3"/>
                  <a:gd name="T1" fmla="*/ 0 h 5"/>
                  <a:gd name="T2" fmla="*/ 0 w 3"/>
                  <a:gd name="T3" fmla="*/ 0 h 5"/>
                  <a:gd name="T4" fmla="*/ 2147483647 w 3"/>
                  <a:gd name="T5" fmla="*/ 2147483647 h 5"/>
                  <a:gd name="T6" fmla="*/ 2147483647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2" y="0"/>
                    </a:moveTo>
                    <a:lnTo>
                      <a:pt x="0" y="2"/>
                    </a:lnTo>
                    <a:lnTo>
                      <a:pt x="3" y="5"/>
                    </a:lnTo>
                    <a:lnTo>
                      <a:pt x="2" y="0"/>
                    </a:lnTo>
                    <a:close/>
                  </a:path>
                </a:pathLst>
              </a:custGeom>
              <a:solidFill>
                <a:srgbClr val="A7CEC1"/>
              </a:solidFill>
              <a:ln w="12700">
                <a:solidFill>
                  <a:schemeClr val="bg1"/>
                </a:solidFill>
                <a:round/>
                <a:headEnd/>
                <a:tailEnd/>
              </a:ln>
            </p:spPr>
            <p:txBody>
              <a:bodyPr/>
              <a:lstStyle/>
              <a:p>
                <a:endParaRPr lang="en-GB"/>
              </a:p>
            </p:txBody>
          </p:sp>
          <p:sp>
            <p:nvSpPr>
              <p:cNvPr id="35945" name="Freeform 99"/>
              <p:cNvSpPr>
                <a:spLocks noChangeAspect="1"/>
              </p:cNvSpPr>
              <p:nvPr/>
            </p:nvSpPr>
            <p:spPr bwMode="auto">
              <a:xfrm>
                <a:off x="7328265" y="5372494"/>
                <a:ext cx="15259" cy="6643"/>
              </a:xfrm>
              <a:custGeom>
                <a:avLst/>
                <a:gdLst>
                  <a:gd name="T0" fmla="*/ 2147483647 w 14"/>
                  <a:gd name="T1" fmla="*/ 0 h 9"/>
                  <a:gd name="T2" fmla="*/ 2147483647 w 14"/>
                  <a:gd name="T3" fmla="*/ 0 h 9"/>
                  <a:gd name="T4" fmla="*/ 0 w 14"/>
                  <a:gd name="T5" fmla="*/ 0 h 9"/>
                  <a:gd name="T6" fmla="*/ 2147483647 w 14"/>
                  <a:gd name="T7" fmla="*/ 0 h 9"/>
                  <a:gd name="T8" fmla="*/ 2147483647 w 14"/>
                  <a:gd name="T9" fmla="*/ 2147483647 h 9"/>
                  <a:gd name="T10" fmla="*/ 2147483647 w 14"/>
                  <a:gd name="T11" fmla="*/ 2147483647 h 9"/>
                  <a:gd name="T12" fmla="*/ 2147483647 w 14"/>
                  <a:gd name="T13" fmla="*/ 2147483647 h 9"/>
                  <a:gd name="T14" fmla="*/ 2147483647 w 14"/>
                  <a:gd name="T15" fmla="*/ 2147483647 h 9"/>
                  <a:gd name="T16" fmla="*/ 2147483647 w 14"/>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9"/>
                  <a:gd name="T29" fmla="*/ 14 w 14"/>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9">
                    <a:moveTo>
                      <a:pt x="10" y="4"/>
                    </a:moveTo>
                    <a:lnTo>
                      <a:pt x="4" y="0"/>
                    </a:lnTo>
                    <a:lnTo>
                      <a:pt x="0" y="2"/>
                    </a:lnTo>
                    <a:lnTo>
                      <a:pt x="3" y="3"/>
                    </a:lnTo>
                    <a:lnTo>
                      <a:pt x="4" y="6"/>
                    </a:lnTo>
                    <a:lnTo>
                      <a:pt x="1" y="6"/>
                    </a:lnTo>
                    <a:lnTo>
                      <a:pt x="3" y="8"/>
                    </a:lnTo>
                    <a:lnTo>
                      <a:pt x="14" y="9"/>
                    </a:lnTo>
                    <a:lnTo>
                      <a:pt x="10" y="4"/>
                    </a:lnTo>
                    <a:close/>
                  </a:path>
                </a:pathLst>
              </a:custGeom>
              <a:solidFill>
                <a:srgbClr val="A7CEC1"/>
              </a:solidFill>
              <a:ln w="12700">
                <a:solidFill>
                  <a:schemeClr val="bg1"/>
                </a:solidFill>
                <a:round/>
                <a:headEnd/>
                <a:tailEnd/>
              </a:ln>
            </p:spPr>
            <p:txBody>
              <a:bodyPr/>
              <a:lstStyle/>
              <a:p>
                <a:endParaRPr lang="en-GB"/>
              </a:p>
            </p:txBody>
          </p:sp>
          <p:sp>
            <p:nvSpPr>
              <p:cNvPr id="35946" name="Freeform 100"/>
              <p:cNvSpPr>
                <a:spLocks noChangeAspect="1"/>
              </p:cNvSpPr>
              <p:nvPr/>
            </p:nvSpPr>
            <p:spPr bwMode="auto">
              <a:xfrm>
                <a:off x="7428538" y="6233817"/>
                <a:ext cx="217984" cy="429554"/>
              </a:xfrm>
              <a:custGeom>
                <a:avLst/>
                <a:gdLst>
                  <a:gd name="T0" fmla="*/ 2147483647 w 216"/>
                  <a:gd name="T1" fmla="*/ 2147483647 h 427"/>
                  <a:gd name="T2" fmla="*/ 2147483647 w 216"/>
                  <a:gd name="T3" fmla="*/ 2147483647 h 427"/>
                  <a:gd name="T4" fmla="*/ 2147483647 w 216"/>
                  <a:gd name="T5" fmla="*/ 2147483647 h 427"/>
                  <a:gd name="T6" fmla="*/ 2147483647 w 216"/>
                  <a:gd name="T7" fmla="*/ 2147483647 h 427"/>
                  <a:gd name="T8" fmla="*/ 2147483647 w 216"/>
                  <a:gd name="T9" fmla="*/ 2147483647 h 427"/>
                  <a:gd name="T10" fmla="*/ 2147483647 w 216"/>
                  <a:gd name="T11" fmla="*/ 2147483647 h 427"/>
                  <a:gd name="T12" fmla="*/ 2147483647 w 216"/>
                  <a:gd name="T13" fmla="*/ 2147483647 h 427"/>
                  <a:gd name="T14" fmla="*/ 2147483647 w 216"/>
                  <a:gd name="T15" fmla="*/ 2147483647 h 427"/>
                  <a:gd name="T16" fmla="*/ 2147483647 w 216"/>
                  <a:gd name="T17" fmla="*/ 2147483647 h 427"/>
                  <a:gd name="T18" fmla="*/ 2147483647 w 216"/>
                  <a:gd name="T19" fmla="*/ 2147483647 h 427"/>
                  <a:gd name="T20" fmla="*/ 2147483647 w 216"/>
                  <a:gd name="T21" fmla="*/ 2147483647 h 427"/>
                  <a:gd name="T22" fmla="*/ 2147483647 w 216"/>
                  <a:gd name="T23" fmla="*/ 2147483647 h 427"/>
                  <a:gd name="T24" fmla="*/ 2147483647 w 216"/>
                  <a:gd name="T25" fmla="*/ 2147483647 h 427"/>
                  <a:gd name="T26" fmla="*/ 2147483647 w 216"/>
                  <a:gd name="T27" fmla="*/ 2147483647 h 427"/>
                  <a:gd name="T28" fmla="*/ 2147483647 w 216"/>
                  <a:gd name="T29" fmla="*/ 2147483647 h 427"/>
                  <a:gd name="T30" fmla="*/ 2147483647 w 216"/>
                  <a:gd name="T31" fmla="*/ 2147483647 h 427"/>
                  <a:gd name="T32" fmla="*/ 2147483647 w 216"/>
                  <a:gd name="T33" fmla="*/ 2147483647 h 427"/>
                  <a:gd name="T34" fmla="*/ 2147483647 w 216"/>
                  <a:gd name="T35" fmla="*/ 2147483647 h 427"/>
                  <a:gd name="T36" fmla="*/ 2147483647 w 216"/>
                  <a:gd name="T37" fmla="*/ 0 h 427"/>
                  <a:gd name="T38" fmla="*/ 2147483647 w 216"/>
                  <a:gd name="T39" fmla="*/ 2147483647 h 427"/>
                  <a:gd name="T40" fmla="*/ 2147483647 w 216"/>
                  <a:gd name="T41" fmla="*/ 2147483647 h 427"/>
                  <a:gd name="T42" fmla="*/ 2147483647 w 216"/>
                  <a:gd name="T43" fmla="*/ 2147483647 h 427"/>
                  <a:gd name="T44" fmla="*/ 2147483647 w 216"/>
                  <a:gd name="T45" fmla="*/ 2147483647 h 427"/>
                  <a:gd name="T46" fmla="*/ 2147483647 w 216"/>
                  <a:gd name="T47" fmla="*/ 2147483647 h 427"/>
                  <a:gd name="T48" fmla="*/ 2147483647 w 216"/>
                  <a:gd name="T49" fmla="*/ 2147483647 h 427"/>
                  <a:gd name="T50" fmla="*/ 2147483647 w 216"/>
                  <a:gd name="T51" fmla="*/ 2147483647 h 427"/>
                  <a:gd name="T52" fmla="*/ 2147483647 w 216"/>
                  <a:gd name="T53" fmla="*/ 2147483647 h 427"/>
                  <a:gd name="T54" fmla="*/ 2147483647 w 216"/>
                  <a:gd name="T55" fmla="*/ 2147483647 h 427"/>
                  <a:gd name="T56" fmla="*/ 2147483647 w 216"/>
                  <a:gd name="T57" fmla="*/ 2147483647 h 427"/>
                  <a:gd name="T58" fmla="*/ 2147483647 w 216"/>
                  <a:gd name="T59" fmla="*/ 2147483647 h 427"/>
                  <a:gd name="T60" fmla="*/ 0 w 216"/>
                  <a:gd name="T61" fmla="*/ 2147483647 h 427"/>
                  <a:gd name="T62" fmla="*/ 2147483647 w 216"/>
                  <a:gd name="T63" fmla="*/ 2147483647 h 427"/>
                  <a:gd name="T64" fmla="*/ 2147483647 w 216"/>
                  <a:gd name="T65" fmla="*/ 2147483647 h 427"/>
                  <a:gd name="T66" fmla="*/ 2147483647 w 216"/>
                  <a:gd name="T67" fmla="*/ 2147483647 h 427"/>
                  <a:gd name="T68" fmla="*/ 2147483647 w 216"/>
                  <a:gd name="T69" fmla="*/ 2147483647 h 427"/>
                  <a:gd name="T70" fmla="*/ 2147483647 w 216"/>
                  <a:gd name="T71" fmla="*/ 2147483647 h 4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
                  <a:gd name="T109" fmla="*/ 0 h 427"/>
                  <a:gd name="T110" fmla="*/ 216 w 216"/>
                  <a:gd name="T111" fmla="*/ 427 h 4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 h="427">
                    <a:moveTo>
                      <a:pt x="36" y="126"/>
                    </a:moveTo>
                    <a:lnTo>
                      <a:pt x="39" y="123"/>
                    </a:lnTo>
                    <a:lnTo>
                      <a:pt x="51" y="123"/>
                    </a:lnTo>
                    <a:lnTo>
                      <a:pt x="59" y="117"/>
                    </a:lnTo>
                    <a:lnTo>
                      <a:pt x="63" y="121"/>
                    </a:lnTo>
                    <a:lnTo>
                      <a:pt x="66" y="117"/>
                    </a:lnTo>
                    <a:lnTo>
                      <a:pt x="69" y="118"/>
                    </a:lnTo>
                    <a:lnTo>
                      <a:pt x="73" y="112"/>
                    </a:lnTo>
                    <a:lnTo>
                      <a:pt x="81" y="112"/>
                    </a:lnTo>
                    <a:lnTo>
                      <a:pt x="85" y="108"/>
                    </a:lnTo>
                    <a:lnTo>
                      <a:pt x="95" y="120"/>
                    </a:lnTo>
                    <a:lnTo>
                      <a:pt x="103" y="120"/>
                    </a:lnTo>
                    <a:lnTo>
                      <a:pt x="96" y="110"/>
                    </a:lnTo>
                    <a:lnTo>
                      <a:pt x="96" y="104"/>
                    </a:lnTo>
                    <a:lnTo>
                      <a:pt x="108" y="94"/>
                    </a:lnTo>
                    <a:lnTo>
                      <a:pt x="113" y="96"/>
                    </a:lnTo>
                    <a:lnTo>
                      <a:pt x="114" y="103"/>
                    </a:lnTo>
                    <a:lnTo>
                      <a:pt x="120" y="102"/>
                    </a:lnTo>
                    <a:lnTo>
                      <a:pt x="116" y="92"/>
                    </a:lnTo>
                    <a:lnTo>
                      <a:pt x="123" y="81"/>
                    </a:lnTo>
                    <a:lnTo>
                      <a:pt x="127" y="76"/>
                    </a:lnTo>
                    <a:lnTo>
                      <a:pt x="127" y="87"/>
                    </a:lnTo>
                    <a:lnTo>
                      <a:pt x="136" y="76"/>
                    </a:lnTo>
                    <a:lnTo>
                      <a:pt x="144" y="76"/>
                    </a:lnTo>
                    <a:lnTo>
                      <a:pt x="134" y="68"/>
                    </a:lnTo>
                    <a:lnTo>
                      <a:pt x="140" y="58"/>
                    </a:lnTo>
                    <a:lnTo>
                      <a:pt x="144" y="62"/>
                    </a:lnTo>
                    <a:lnTo>
                      <a:pt x="140" y="44"/>
                    </a:lnTo>
                    <a:lnTo>
                      <a:pt x="141" y="42"/>
                    </a:lnTo>
                    <a:lnTo>
                      <a:pt x="147" y="44"/>
                    </a:lnTo>
                    <a:lnTo>
                      <a:pt x="150" y="50"/>
                    </a:lnTo>
                    <a:lnTo>
                      <a:pt x="158" y="33"/>
                    </a:lnTo>
                    <a:lnTo>
                      <a:pt x="161" y="36"/>
                    </a:lnTo>
                    <a:lnTo>
                      <a:pt x="167" y="33"/>
                    </a:lnTo>
                    <a:lnTo>
                      <a:pt x="170" y="13"/>
                    </a:lnTo>
                    <a:lnTo>
                      <a:pt x="167" y="7"/>
                    </a:lnTo>
                    <a:lnTo>
                      <a:pt x="169" y="8"/>
                    </a:lnTo>
                    <a:lnTo>
                      <a:pt x="179" y="0"/>
                    </a:lnTo>
                    <a:lnTo>
                      <a:pt x="200" y="25"/>
                    </a:lnTo>
                    <a:lnTo>
                      <a:pt x="216" y="100"/>
                    </a:lnTo>
                    <a:lnTo>
                      <a:pt x="212" y="115"/>
                    </a:lnTo>
                    <a:lnTo>
                      <a:pt x="208" y="115"/>
                    </a:lnTo>
                    <a:lnTo>
                      <a:pt x="202" y="100"/>
                    </a:lnTo>
                    <a:lnTo>
                      <a:pt x="197" y="101"/>
                    </a:lnTo>
                    <a:lnTo>
                      <a:pt x="196" y="122"/>
                    </a:lnTo>
                    <a:lnTo>
                      <a:pt x="199" y="137"/>
                    </a:lnTo>
                    <a:lnTo>
                      <a:pt x="189" y="155"/>
                    </a:lnTo>
                    <a:lnTo>
                      <a:pt x="183" y="201"/>
                    </a:lnTo>
                    <a:lnTo>
                      <a:pt x="159" y="267"/>
                    </a:lnTo>
                    <a:lnTo>
                      <a:pt x="130" y="376"/>
                    </a:lnTo>
                    <a:lnTo>
                      <a:pt x="124" y="393"/>
                    </a:lnTo>
                    <a:lnTo>
                      <a:pt x="117" y="405"/>
                    </a:lnTo>
                    <a:lnTo>
                      <a:pt x="106" y="412"/>
                    </a:lnTo>
                    <a:lnTo>
                      <a:pt x="84" y="415"/>
                    </a:lnTo>
                    <a:lnTo>
                      <a:pt x="59" y="427"/>
                    </a:lnTo>
                    <a:lnTo>
                      <a:pt x="27" y="405"/>
                    </a:lnTo>
                    <a:lnTo>
                      <a:pt x="19" y="393"/>
                    </a:lnTo>
                    <a:lnTo>
                      <a:pt x="14" y="373"/>
                    </a:lnTo>
                    <a:lnTo>
                      <a:pt x="16" y="359"/>
                    </a:lnTo>
                    <a:lnTo>
                      <a:pt x="10" y="343"/>
                    </a:lnTo>
                    <a:lnTo>
                      <a:pt x="2" y="329"/>
                    </a:lnTo>
                    <a:lnTo>
                      <a:pt x="0" y="305"/>
                    </a:lnTo>
                    <a:lnTo>
                      <a:pt x="8" y="289"/>
                    </a:lnTo>
                    <a:lnTo>
                      <a:pt x="13" y="285"/>
                    </a:lnTo>
                    <a:lnTo>
                      <a:pt x="17" y="283"/>
                    </a:lnTo>
                    <a:lnTo>
                      <a:pt x="22" y="268"/>
                    </a:lnTo>
                    <a:lnTo>
                      <a:pt x="39" y="238"/>
                    </a:lnTo>
                    <a:lnTo>
                      <a:pt x="40" y="231"/>
                    </a:lnTo>
                    <a:lnTo>
                      <a:pt x="30" y="206"/>
                    </a:lnTo>
                    <a:lnTo>
                      <a:pt x="27" y="174"/>
                    </a:lnTo>
                    <a:lnTo>
                      <a:pt x="22" y="165"/>
                    </a:lnTo>
                    <a:lnTo>
                      <a:pt x="36" y="135"/>
                    </a:lnTo>
                    <a:lnTo>
                      <a:pt x="36" y="126"/>
                    </a:lnTo>
                    <a:close/>
                  </a:path>
                </a:pathLst>
              </a:custGeom>
              <a:solidFill>
                <a:srgbClr val="EE9024"/>
              </a:solidFill>
              <a:ln w="12700">
                <a:solidFill>
                  <a:schemeClr val="bg1"/>
                </a:solidFill>
                <a:round/>
                <a:headEnd/>
                <a:tailEnd/>
              </a:ln>
            </p:spPr>
            <p:txBody>
              <a:bodyPr/>
              <a:lstStyle/>
              <a:p>
                <a:endParaRPr lang="en-GB"/>
              </a:p>
            </p:txBody>
          </p:sp>
          <p:sp>
            <p:nvSpPr>
              <p:cNvPr id="35947" name="Freeform 101"/>
              <p:cNvSpPr>
                <a:spLocks noChangeAspect="1"/>
              </p:cNvSpPr>
              <p:nvPr/>
            </p:nvSpPr>
            <p:spPr bwMode="auto">
              <a:xfrm>
                <a:off x="6375674" y="5740051"/>
                <a:ext cx="13079" cy="17714"/>
              </a:xfrm>
              <a:custGeom>
                <a:avLst/>
                <a:gdLst>
                  <a:gd name="T0" fmla="*/ 2147483647 w 14"/>
                  <a:gd name="T1" fmla="*/ 2147483647 h 16"/>
                  <a:gd name="T2" fmla="*/ 2147483647 w 14"/>
                  <a:gd name="T3" fmla="*/ 2147483647 h 16"/>
                  <a:gd name="T4" fmla="*/ 0 w 14"/>
                  <a:gd name="T5" fmla="*/ 2147483647 h 16"/>
                  <a:gd name="T6" fmla="*/ 2147483647 w 14"/>
                  <a:gd name="T7" fmla="*/ 0 h 16"/>
                  <a:gd name="T8" fmla="*/ 2147483647 w 14"/>
                  <a:gd name="T9" fmla="*/ 2147483647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14" y="5"/>
                    </a:moveTo>
                    <a:lnTo>
                      <a:pt x="9" y="16"/>
                    </a:lnTo>
                    <a:lnTo>
                      <a:pt x="0" y="16"/>
                    </a:lnTo>
                    <a:lnTo>
                      <a:pt x="5" y="0"/>
                    </a:lnTo>
                    <a:lnTo>
                      <a:pt x="14" y="5"/>
                    </a:lnTo>
                    <a:close/>
                  </a:path>
                </a:pathLst>
              </a:custGeom>
              <a:solidFill>
                <a:srgbClr val="DDDDDD"/>
              </a:solidFill>
              <a:ln w="12700">
                <a:solidFill>
                  <a:schemeClr val="bg1"/>
                </a:solidFill>
                <a:round/>
                <a:headEnd/>
                <a:tailEnd/>
              </a:ln>
            </p:spPr>
            <p:txBody>
              <a:bodyPr/>
              <a:lstStyle/>
              <a:p>
                <a:endParaRPr lang="en-GB"/>
              </a:p>
            </p:txBody>
          </p:sp>
          <p:sp>
            <p:nvSpPr>
              <p:cNvPr id="35948" name="Freeform 102"/>
              <p:cNvSpPr>
                <a:spLocks noChangeAspect="1"/>
              </p:cNvSpPr>
              <p:nvPr/>
            </p:nvSpPr>
            <p:spPr bwMode="auto">
              <a:xfrm>
                <a:off x="4267766" y="7686330"/>
                <a:ext cx="54496" cy="42070"/>
              </a:xfrm>
              <a:custGeom>
                <a:avLst/>
                <a:gdLst>
                  <a:gd name="T0" fmla="*/ 2147483647 w 52"/>
                  <a:gd name="T1" fmla="*/ 0 h 42"/>
                  <a:gd name="T2" fmla="*/ 2147483647 w 52"/>
                  <a:gd name="T3" fmla="*/ 2147483647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0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0 h 42"/>
                  <a:gd name="T28" fmla="*/ 2147483647 w 52"/>
                  <a:gd name="T29" fmla="*/ 2147483647 h 42"/>
                  <a:gd name="T30" fmla="*/ 2147483647 w 52"/>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42"/>
                  <a:gd name="T50" fmla="*/ 52 w 52"/>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42">
                    <a:moveTo>
                      <a:pt x="48" y="2"/>
                    </a:moveTo>
                    <a:lnTo>
                      <a:pt x="52" y="5"/>
                    </a:lnTo>
                    <a:lnTo>
                      <a:pt x="50" y="11"/>
                    </a:lnTo>
                    <a:lnTo>
                      <a:pt x="35" y="30"/>
                    </a:lnTo>
                    <a:lnTo>
                      <a:pt x="22" y="31"/>
                    </a:lnTo>
                    <a:lnTo>
                      <a:pt x="22" y="35"/>
                    </a:lnTo>
                    <a:lnTo>
                      <a:pt x="11" y="42"/>
                    </a:lnTo>
                    <a:lnTo>
                      <a:pt x="0" y="33"/>
                    </a:lnTo>
                    <a:lnTo>
                      <a:pt x="14" y="30"/>
                    </a:lnTo>
                    <a:lnTo>
                      <a:pt x="17" y="22"/>
                    </a:lnTo>
                    <a:lnTo>
                      <a:pt x="28" y="16"/>
                    </a:lnTo>
                    <a:lnTo>
                      <a:pt x="15" y="7"/>
                    </a:lnTo>
                    <a:lnTo>
                      <a:pt x="17" y="5"/>
                    </a:lnTo>
                    <a:lnTo>
                      <a:pt x="12" y="0"/>
                    </a:lnTo>
                    <a:lnTo>
                      <a:pt x="26" y="5"/>
                    </a:lnTo>
                    <a:lnTo>
                      <a:pt x="48" y="2"/>
                    </a:lnTo>
                    <a:close/>
                  </a:path>
                </a:pathLst>
              </a:custGeom>
              <a:solidFill>
                <a:srgbClr val="DDDDDD"/>
              </a:solidFill>
              <a:ln w="12700">
                <a:solidFill>
                  <a:schemeClr val="bg1"/>
                </a:solidFill>
                <a:round/>
                <a:headEnd/>
                <a:tailEnd/>
              </a:ln>
            </p:spPr>
            <p:txBody>
              <a:bodyPr/>
              <a:lstStyle/>
              <a:p>
                <a:endParaRPr lang="en-GB"/>
              </a:p>
            </p:txBody>
          </p:sp>
          <p:sp>
            <p:nvSpPr>
              <p:cNvPr id="35949" name="Freeform 103"/>
              <p:cNvSpPr>
                <a:spLocks noChangeAspect="1"/>
              </p:cNvSpPr>
              <p:nvPr/>
            </p:nvSpPr>
            <p:spPr bwMode="auto">
              <a:xfrm>
                <a:off x="4309183" y="7681902"/>
                <a:ext cx="56676" cy="55355"/>
              </a:xfrm>
              <a:custGeom>
                <a:avLst/>
                <a:gdLst>
                  <a:gd name="T0" fmla="*/ 2147483647 w 57"/>
                  <a:gd name="T1" fmla="*/ 2147483647 h 51"/>
                  <a:gd name="T2" fmla="*/ 2147483647 w 57"/>
                  <a:gd name="T3" fmla="*/ 2147483647 h 51"/>
                  <a:gd name="T4" fmla="*/ 2147483647 w 57"/>
                  <a:gd name="T5" fmla="*/ 2147483647 h 51"/>
                  <a:gd name="T6" fmla="*/ 2147483647 w 57"/>
                  <a:gd name="T7" fmla="*/ 2147483647 h 51"/>
                  <a:gd name="T8" fmla="*/ 2147483647 w 57"/>
                  <a:gd name="T9" fmla="*/ 2147483647 h 51"/>
                  <a:gd name="T10" fmla="*/ 2147483647 w 57"/>
                  <a:gd name="T11" fmla="*/ 2147483647 h 51"/>
                  <a:gd name="T12" fmla="*/ 2147483647 w 57"/>
                  <a:gd name="T13" fmla="*/ 2147483647 h 51"/>
                  <a:gd name="T14" fmla="*/ 2147483647 w 57"/>
                  <a:gd name="T15" fmla="*/ 2147483647 h 51"/>
                  <a:gd name="T16" fmla="*/ 2147483647 w 57"/>
                  <a:gd name="T17" fmla="*/ 2147483647 h 51"/>
                  <a:gd name="T18" fmla="*/ 0 w 57"/>
                  <a:gd name="T19" fmla="*/ 2147483647 h 51"/>
                  <a:gd name="T20" fmla="*/ 0 w 57"/>
                  <a:gd name="T21" fmla="*/ 2147483647 h 51"/>
                  <a:gd name="T22" fmla="*/ 2147483647 w 57"/>
                  <a:gd name="T23" fmla="*/ 2147483647 h 51"/>
                  <a:gd name="T24" fmla="*/ 2147483647 w 57"/>
                  <a:gd name="T25" fmla="*/ 2147483647 h 51"/>
                  <a:gd name="T26" fmla="*/ 2147483647 w 57"/>
                  <a:gd name="T27" fmla="*/ 2147483647 h 51"/>
                  <a:gd name="T28" fmla="*/ 2147483647 w 57"/>
                  <a:gd name="T29" fmla="*/ 0 h 51"/>
                  <a:gd name="T30" fmla="*/ 2147483647 w 57"/>
                  <a:gd name="T31" fmla="*/ 0 h 51"/>
                  <a:gd name="T32" fmla="*/ 2147483647 w 57"/>
                  <a:gd name="T33" fmla="*/ 2147483647 h 51"/>
                  <a:gd name="T34" fmla="*/ 2147483647 w 57"/>
                  <a:gd name="T35" fmla="*/ 2147483647 h 51"/>
                  <a:gd name="T36" fmla="*/ 2147483647 w 57"/>
                  <a:gd name="T37" fmla="*/ 2147483647 h 51"/>
                  <a:gd name="T38" fmla="*/ 2147483647 w 57"/>
                  <a:gd name="T39" fmla="*/ 2147483647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51"/>
                  <a:gd name="T62" fmla="*/ 57 w 57"/>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51">
                    <a:moveTo>
                      <a:pt x="52" y="22"/>
                    </a:moveTo>
                    <a:lnTo>
                      <a:pt x="41" y="28"/>
                    </a:lnTo>
                    <a:lnTo>
                      <a:pt x="24" y="28"/>
                    </a:lnTo>
                    <a:lnTo>
                      <a:pt x="30" y="40"/>
                    </a:lnTo>
                    <a:lnTo>
                      <a:pt x="18" y="36"/>
                    </a:lnTo>
                    <a:lnTo>
                      <a:pt x="17" y="42"/>
                    </a:lnTo>
                    <a:lnTo>
                      <a:pt x="20" y="46"/>
                    </a:lnTo>
                    <a:lnTo>
                      <a:pt x="10" y="42"/>
                    </a:lnTo>
                    <a:lnTo>
                      <a:pt x="8" y="51"/>
                    </a:lnTo>
                    <a:lnTo>
                      <a:pt x="0" y="39"/>
                    </a:lnTo>
                    <a:lnTo>
                      <a:pt x="2" y="27"/>
                    </a:lnTo>
                    <a:lnTo>
                      <a:pt x="12" y="20"/>
                    </a:lnTo>
                    <a:lnTo>
                      <a:pt x="20" y="25"/>
                    </a:lnTo>
                    <a:lnTo>
                      <a:pt x="17" y="7"/>
                    </a:lnTo>
                    <a:lnTo>
                      <a:pt x="25" y="0"/>
                    </a:lnTo>
                    <a:lnTo>
                      <a:pt x="33" y="0"/>
                    </a:lnTo>
                    <a:lnTo>
                      <a:pt x="40" y="8"/>
                    </a:lnTo>
                    <a:lnTo>
                      <a:pt x="51" y="7"/>
                    </a:lnTo>
                    <a:lnTo>
                      <a:pt x="57" y="18"/>
                    </a:lnTo>
                    <a:lnTo>
                      <a:pt x="52" y="22"/>
                    </a:lnTo>
                    <a:close/>
                  </a:path>
                </a:pathLst>
              </a:custGeom>
              <a:solidFill>
                <a:srgbClr val="DDDDDD"/>
              </a:solidFill>
              <a:ln w="12700">
                <a:solidFill>
                  <a:schemeClr val="bg1"/>
                </a:solidFill>
                <a:round/>
                <a:headEnd/>
                <a:tailEnd/>
              </a:ln>
            </p:spPr>
            <p:txBody>
              <a:bodyPr/>
              <a:lstStyle/>
              <a:p>
                <a:endParaRPr lang="en-GB"/>
              </a:p>
            </p:txBody>
          </p:sp>
          <p:sp>
            <p:nvSpPr>
              <p:cNvPr id="35950" name="Freeform 104"/>
              <p:cNvSpPr>
                <a:spLocks noChangeAspect="1"/>
              </p:cNvSpPr>
              <p:nvPr/>
            </p:nvSpPr>
            <p:spPr bwMode="auto">
              <a:xfrm>
                <a:off x="6730988" y="2226119"/>
                <a:ext cx="71935" cy="48712"/>
              </a:xfrm>
              <a:custGeom>
                <a:avLst/>
                <a:gdLst>
                  <a:gd name="T0" fmla="*/ 2147483647 w 69"/>
                  <a:gd name="T1" fmla="*/ 0 h 61"/>
                  <a:gd name="T2" fmla="*/ 2147483647 w 69"/>
                  <a:gd name="T3" fmla="*/ 2147483647 h 61"/>
                  <a:gd name="T4" fmla="*/ 2147483647 w 69"/>
                  <a:gd name="T5" fmla="*/ 2147483647 h 61"/>
                  <a:gd name="T6" fmla="*/ 2147483647 w 69"/>
                  <a:gd name="T7" fmla="*/ 2147483647 h 61"/>
                  <a:gd name="T8" fmla="*/ 2147483647 w 69"/>
                  <a:gd name="T9" fmla="*/ 2147483647 h 61"/>
                  <a:gd name="T10" fmla="*/ 2147483647 w 69"/>
                  <a:gd name="T11" fmla="*/ 2147483647 h 61"/>
                  <a:gd name="T12" fmla="*/ 2147483647 w 69"/>
                  <a:gd name="T13" fmla="*/ 2147483647 h 61"/>
                  <a:gd name="T14" fmla="*/ 0 w 69"/>
                  <a:gd name="T15" fmla="*/ 2147483647 h 61"/>
                  <a:gd name="T16" fmla="*/ 2147483647 w 69"/>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1"/>
                  <a:gd name="T29" fmla="*/ 69 w 6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1">
                    <a:moveTo>
                      <a:pt x="36" y="0"/>
                    </a:moveTo>
                    <a:lnTo>
                      <a:pt x="69" y="19"/>
                    </a:lnTo>
                    <a:lnTo>
                      <a:pt x="62" y="27"/>
                    </a:lnTo>
                    <a:lnTo>
                      <a:pt x="57" y="53"/>
                    </a:lnTo>
                    <a:lnTo>
                      <a:pt x="21" y="61"/>
                    </a:lnTo>
                    <a:lnTo>
                      <a:pt x="14" y="47"/>
                    </a:lnTo>
                    <a:lnTo>
                      <a:pt x="14" y="29"/>
                    </a:lnTo>
                    <a:lnTo>
                      <a:pt x="0" y="20"/>
                    </a:lnTo>
                    <a:lnTo>
                      <a:pt x="36" y="0"/>
                    </a:lnTo>
                    <a:close/>
                  </a:path>
                </a:pathLst>
              </a:custGeom>
              <a:solidFill>
                <a:srgbClr val="EA9024"/>
              </a:solidFill>
              <a:ln w="12700">
                <a:solidFill>
                  <a:schemeClr val="bg1"/>
                </a:solidFill>
                <a:round/>
                <a:headEnd/>
                <a:tailEnd/>
              </a:ln>
            </p:spPr>
            <p:txBody>
              <a:bodyPr/>
              <a:lstStyle/>
              <a:p>
                <a:endParaRPr lang="en-GB"/>
              </a:p>
            </p:txBody>
          </p:sp>
          <p:sp>
            <p:nvSpPr>
              <p:cNvPr id="35951" name="Freeform 105"/>
              <p:cNvSpPr>
                <a:spLocks noChangeAspect="1"/>
              </p:cNvSpPr>
              <p:nvPr/>
            </p:nvSpPr>
            <p:spPr bwMode="auto">
              <a:xfrm>
                <a:off x="6752787" y="2263760"/>
                <a:ext cx="122071" cy="110710"/>
              </a:xfrm>
              <a:custGeom>
                <a:avLst/>
                <a:gdLst>
                  <a:gd name="T0" fmla="*/ 2147483647 w 123"/>
                  <a:gd name="T1" fmla="*/ 0 h 148"/>
                  <a:gd name="T2" fmla="*/ 2147483647 w 123"/>
                  <a:gd name="T3" fmla="*/ 2147483647 h 148"/>
                  <a:gd name="T4" fmla="*/ 2147483647 w 123"/>
                  <a:gd name="T5" fmla="*/ 2147483647 h 148"/>
                  <a:gd name="T6" fmla="*/ 2147483647 w 123"/>
                  <a:gd name="T7" fmla="*/ 2147483647 h 148"/>
                  <a:gd name="T8" fmla="*/ 2147483647 w 123"/>
                  <a:gd name="T9" fmla="*/ 2147483647 h 148"/>
                  <a:gd name="T10" fmla="*/ 2147483647 w 123"/>
                  <a:gd name="T11" fmla="*/ 2147483647 h 148"/>
                  <a:gd name="T12" fmla="*/ 2147483647 w 123"/>
                  <a:gd name="T13" fmla="*/ 2147483647 h 148"/>
                  <a:gd name="T14" fmla="*/ 2147483647 w 123"/>
                  <a:gd name="T15" fmla="*/ 2147483647 h 148"/>
                  <a:gd name="T16" fmla="*/ 2147483647 w 123"/>
                  <a:gd name="T17" fmla="*/ 2147483647 h 148"/>
                  <a:gd name="T18" fmla="*/ 2147483647 w 123"/>
                  <a:gd name="T19" fmla="*/ 2147483647 h 148"/>
                  <a:gd name="T20" fmla="*/ 2147483647 w 123"/>
                  <a:gd name="T21" fmla="*/ 2147483647 h 148"/>
                  <a:gd name="T22" fmla="*/ 2147483647 w 123"/>
                  <a:gd name="T23" fmla="*/ 2147483647 h 148"/>
                  <a:gd name="T24" fmla="*/ 0 w 123"/>
                  <a:gd name="T25" fmla="*/ 2147483647 h 148"/>
                  <a:gd name="T26" fmla="*/ 2147483647 w 123"/>
                  <a:gd name="T27" fmla="*/ 2147483647 h 148"/>
                  <a:gd name="T28" fmla="*/ 0 w 123"/>
                  <a:gd name="T29" fmla="*/ 2147483647 h 148"/>
                  <a:gd name="T30" fmla="*/ 2147483647 w 123"/>
                  <a:gd name="T31" fmla="*/ 0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148"/>
                  <a:gd name="T50" fmla="*/ 123 w 123"/>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148">
                    <a:moveTo>
                      <a:pt x="62" y="0"/>
                    </a:moveTo>
                    <a:lnTo>
                      <a:pt x="75" y="20"/>
                    </a:lnTo>
                    <a:lnTo>
                      <a:pt x="66" y="36"/>
                    </a:lnTo>
                    <a:lnTo>
                      <a:pt x="68" y="48"/>
                    </a:lnTo>
                    <a:lnTo>
                      <a:pt x="89" y="69"/>
                    </a:lnTo>
                    <a:lnTo>
                      <a:pt x="102" y="58"/>
                    </a:lnTo>
                    <a:lnTo>
                      <a:pt x="123" y="84"/>
                    </a:lnTo>
                    <a:lnTo>
                      <a:pt x="99" y="90"/>
                    </a:lnTo>
                    <a:lnTo>
                      <a:pt x="83" y="125"/>
                    </a:lnTo>
                    <a:lnTo>
                      <a:pt x="55" y="148"/>
                    </a:lnTo>
                    <a:lnTo>
                      <a:pt x="46" y="140"/>
                    </a:lnTo>
                    <a:lnTo>
                      <a:pt x="61" y="108"/>
                    </a:lnTo>
                    <a:lnTo>
                      <a:pt x="0" y="119"/>
                    </a:lnTo>
                    <a:lnTo>
                      <a:pt x="22" y="56"/>
                    </a:lnTo>
                    <a:lnTo>
                      <a:pt x="1" y="28"/>
                    </a:lnTo>
                    <a:lnTo>
                      <a:pt x="62" y="0"/>
                    </a:lnTo>
                    <a:close/>
                  </a:path>
                </a:pathLst>
              </a:custGeom>
              <a:solidFill>
                <a:srgbClr val="EA9024"/>
              </a:solidFill>
              <a:ln w="12700">
                <a:solidFill>
                  <a:schemeClr val="bg1"/>
                </a:solidFill>
                <a:round/>
                <a:headEnd/>
                <a:tailEnd/>
              </a:ln>
            </p:spPr>
            <p:txBody>
              <a:bodyPr/>
              <a:lstStyle/>
              <a:p>
                <a:endParaRPr lang="en-GB"/>
              </a:p>
            </p:txBody>
          </p:sp>
          <p:sp>
            <p:nvSpPr>
              <p:cNvPr id="35952" name="Freeform 106"/>
              <p:cNvSpPr>
                <a:spLocks noChangeAspect="1"/>
              </p:cNvSpPr>
              <p:nvPr/>
            </p:nvSpPr>
            <p:spPr bwMode="auto">
              <a:xfrm>
                <a:off x="6652514" y="1989200"/>
                <a:ext cx="292099" cy="172707"/>
              </a:xfrm>
              <a:custGeom>
                <a:avLst/>
                <a:gdLst>
                  <a:gd name="T0" fmla="*/ 2147483647 w 292"/>
                  <a:gd name="T1" fmla="*/ 2147483647 h 233"/>
                  <a:gd name="T2" fmla="*/ 2147483647 w 292"/>
                  <a:gd name="T3" fmla="*/ 2147483647 h 233"/>
                  <a:gd name="T4" fmla="*/ 2147483647 w 292"/>
                  <a:gd name="T5" fmla="*/ 2147483647 h 233"/>
                  <a:gd name="T6" fmla="*/ 2147483647 w 292"/>
                  <a:gd name="T7" fmla="*/ 2147483647 h 233"/>
                  <a:gd name="T8" fmla="*/ 2147483647 w 292"/>
                  <a:gd name="T9" fmla="*/ 2147483647 h 233"/>
                  <a:gd name="T10" fmla="*/ 2147483647 w 292"/>
                  <a:gd name="T11" fmla="*/ 2147483647 h 233"/>
                  <a:gd name="T12" fmla="*/ 2147483647 w 292"/>
                  <a:gd name="T13" fmla="*/ 2147483647 h 233"/>
                  <a:gd name="T14" fmla="*/ 2147483647 w 292"/>
                  <a:gd name="T15" fmla="*/ 2147483647 h 233"/>
                  <a:gd name="T16" fmla="*/ 2147483647 w 292"/>
                  <a:gd name="T17" fmla="*/ 2147483647 h 233"/>
                  <a:gd name="T18" fmla="*/ 2147483647 w 292"/>
                  <a:gd name="T19" fmla="*/ 2147483647 h 233"/>
                  <a:gd name="T20" fmla="*/ 2147483647 w 292"/>
                  <a:gd name="T21" fmla="*/ 2147483647 h 233"/>
                  <a:gd name="T22" fmla="*/ 2147483647 w 292"/>
                  <a:gd name="T23" fmla="*/ 2147483647 h 233"/>
                  <a:gd name="T24" fmla="*/ 2147483647 w 292"/>
                  <a:gd name="T25" fmla="*/ 2147483647 h 233"/>
                  <a:gd name="T26" fmla="*/ 2147483647 w 292"/>
                  <a:gd name="T27" fmla="*/ 2147483647 h 233"/>
                  <a:gd name="T28" fmla="*/ 2147483647 w 292"/>
                  <a:gd name="T29" fmla="*/ 2147483647 h 233"/>
                  <a:gd name="T30" fmla="*/ 2147483647 w 292"/>
                  <a:gd name="T31" fmla="*/ 2147483647 h 233"/>
                  <a:gd name="T32" fmla="*/ 2147483647 w 292"/>
                  <a:gd name="T33" fmla="*/ 2147483647 h 233"/>
                  <a:gd name="T34" fmla="*/ 2147483647 w 292"/>
                  <a:gd name="T35" fmla="*/ 2147483647 h 233"/>
                  <a:gd name="T36" fmla="*/ 2147483647 w 292"/>
                  <a:gd name="T37" fmla="*/ 2147483647 h 233"/>
                  <a:gd name="T38" fmla="*/ 0 w 292"/>
                  <a:gd name="T39" fmla="*/ 2147483647 h 233"/>
                  <a:gd name="T40" fmla="*/ 2147483647 w 292"/>
                  <a:gd name="T41" fmla="*/ 2147483647 h 233"/>
                  <a:gd name="T42" fmla="*/ 2147483647 w 292"/>
                  <a:gd name="T43" fmla="*/ 2147483647 h 233"/>
                  <a:gd name="T44" fmla="*/ 2147483647 w 292"/>
                  <a:gd name="T45" fmla="*/ 2147483647 h 233"/>
                  <a:gd name="T46" fmla="*/ 2147483647 w 292"/>
                  <a:gd name="T47" fmla="*/ 2147483647 h 233"/>
                  <a:gd name="T48" fmla="*/ 2147483647 w 292"/>
                  <a:gd name="T49" fmla="*/ 2147483647 h 233"/>
                  <a:gd name="T50" fmla="*/ 2147483647 w 292"/>
                  <a:gd name="T51" fmla="*/ 2147483647 h 233"/>
                  <a:gd name="T52" fmla="*/ 2147483647 w 292"/>
                  <a:gd name="T53" fmla="*/ 2147483647 h 233"/>
                  <a:gd name="T54" fmla="*/ 2147483647 w 292"/>
                  <a:gd name="T55" fmla="*/ 2147483647 h 233"/>
                  <a:gd name="T56" fmla="*/ 2147483647 w 292"/>
                  <a:gd name="T57" fmla="*/ 2147483647 h 233"/>
                  <a:gd name="T58" fmla="*/ 2147483647 w 292"/>
                  <a:gd name="T59" fmla="*/ 2147483647 h 233"/>
                  <a:gd name="T60" fmla="*/ 2147483647 w 292"/>
                  <a:gd name="T61" fmla="*/ 2147483647 h 233"/>
                  <a:gd name="T62" fmla="*/ 2147483647 w 292"/>
                  <a:gd name="T63" fmla="*/ 2147483647 h 233"/>
                  <a:gd name="T64" fmla="*/ 2147483647 w 292"/>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33"/>
                  <a:gd name="T101" fmla="*/ 292 w 292"/>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33">
                    <a:moveTo>
                      <a:pt x="158" y="1"/>
                    </a:moveTo>
                    <a:lnTo>
                      <a:pt x="172" y="14"/>
                    </a:lnTo>
                    <a:lnTo>
                      <a:pt x="167" y="24"/>
                    </a:lnTo>
                    <a:lnTo>
                      <a:pt x="172" y="35"/>
                    </a:lnTo>
                    <a:lnTo>
                      <a:pt x="163" y="67"/>
                    </a:lnTo>
                    <a:lnTo>
                      <a:pt x="165" y="74"/>
                    </a:lnTo>
                    <a:lnTo>
                      <a:pt x="186" y="70"/>
                    </a:lnTo>
                    <a:lnTo>
                      <a:pt x="189" y="61"/>
                    </a:lnTo>
                    <a:lnTo>
                      <a:pt x="187" y="52"/>
                    </a:lnTo>
                    <a:lnTo>
                      <a:pt x="187" y="44"/>
                    </a:lnTo>
                    <a:lnTo>
                      <a:pt x="213" y="48"/>
                    </a:lnTo>
                    <a:lnTo>
                      <a:pt x="222" y="33"/>
                    </a:lnTo>
                    <a:lnTo>
                      <a:pt x="222" y="52"/>
                    </a:lnTo>
                    <a:lnTo>
                      <a:pt x="236" y="50"/>
                    </a:lnTo>
                    <a:lnTo>
                      <a:pt x="232" y="55"/>
                    </a:lnTo>
                    <a:lnTo>
                      <a:pt x="236" y="62"/>
                    </a:lnTo>
                    <a:lnTo>
                      <a:pt x="289" y="83"/>
                    </a:lnTo>
                    <a:lnTo>
                      <a:pt x="287" y="107"/>
                    </a:lnTo>
                    <a:lnTo>
                      <a:pt x="292" y="112"/>
                    </a:lnTo>
                    <a:lnTo>
                      <a:pt x="288" y="123"/>
                    </a:lnTo>
                    <a:lnTo>
                      <a:pt x="251" y="161"/>
                    </a:lnTo>
                    <a:lnTo>
                      <a:pt x="254" y="174"/>
                    </a:lnTo>
                    <a:lnTo>
                      <a:pt x="246" y="196"/>
                    </a:lnTo>
                    <a:lnTo>
                      <a:pt x="204" y="212"/>
                    </a:lnTo>
                    <a:lnTo>
                      <a:pt x="193" y="233"/>
                    </a:lnTo>
                    <a:lnTo>
                      <a:pt x="163" y="229"/>
                    </a:lnTo>
                    <a:lnTo>
                      <a:pt x="154" y="215"/>
                    </a:lnTo>
                    <a:lnTo>
                      <a:pt x="155" y="195"/>
                    </a:lnTo>
                    <a:lnTo>
                      <a:pt x="101" y="204"/>
                    </a:lnTo>
                    <a:lnTo>
                      <a:pt x="66" y="168"/>
                    </a:lnTo>
                    <a:lnTo>
                      <a:pt x="107" y="169"/>
                    </a:lnTo>
                    <a:lnTo>
                      <a:pt x="92" y="151"/>
                    </a:lnTo>
                    <a:lnTo>
                      <a:pt x="128" y="146"/>
                    </a:lnTo>
                    <a:lnTo>
                      <a:pt x="134" y="141"/>
                    </a:lnTo>
                    <a:lnTo>
                      <a:pt x="128" y="134"/>
                    </a:lnTo>
                    <a:lnTo>
                      <a:pt x="133" y="125"/>
                    </a:lnTo>
                    <a:lnTo>
                      <a:pt x="37" y="142"/>
                    </a:lnTo>
                    <a:lnTo>
                      <a:pt x="18" y="112"/>
                    </a:lnTo>
                    <a:lnTo>
                      <a:pt x="41" y="87"/>
                    </a:lnTo>
                    <a:lnTo>
                      <a:pt x="0" y="70"/>
                    </a:lnTo>
                    <a:lnTo>
                      <a:pt x="35" y="60"/>
                    </a:lnTo>
                    <a:lnTo>
                      <a:pt x="57" y="90"/>
                    </a:lnTo>
                    <a:lnTo>
                      <a:pt x="55" y="76"/>
                    </a:lnTo>
                    <a:lnTo>
                      <a:pt x="60" y="77"/>
                    </a:lnTo>
                    <a:lnTo>
                      <a:pt x="55" y="68"/>
                    </a:lnTo>
                    <a:lnTo>
                      <a:pt x="50" y="62"/>
                    </a:lnTo>
                    <a:lnTo>
                      <a:pt x="45" y="52"/>
                    </a:lnTo>
                    <a:lnTo>
                      <a:pt x="46" y="30"/>
                    </a:lnTo>
                    <a:lnTo>
                      <a:pt x="68" y="61"/>
                    </a:lnTo>
                    <a:lnTo>
                      <a:pt x="66" y="47"/>
                    </a:lnTo>
                    <a:lnTo>
                      <a:pt x="70" y="34"/>
                    </a:lnTo>
                    <a:lnTo>
                      <a:pt x="66" y="32"/>
                    </a:lnTo>
                    <a:lnTo>
                      <a:pt x="71" y="24"/>
                    </a:lnTo>
                    <a:lnTo>
                      <a:pt x="57" y="20"/>
                    </a:lnTo>
                    <a:lnTo>
                      <a:pt x="65" y="0"/>
                    </a:lnTo>
                    <a:lnTo>
                      <a:pt x="100" y="57"/>
                    </a:lnTo>
                    <a:lnTo>
                      <a:pt x="131" y="45"/>
                    </a:lnTo>
                    <a:lnTo>
                      <a:pt x="132" y="57"/>
                    </a:lnTo>
                    <a:lnTo>
                      <a:pt x="129" y="70"/>
                    </a:lnTo>
                    <a:lnTo>
                      <a:pt x="144" y="97"/>
                    </a:lnTo>
                    <a:lnTo>
                      <a:pt x="148" y="91"/>
                    </a:lnTo>
                    <a:lnTo>
                      <a:pt x="145" y="86"/>
                    </a:lnTo>
                    <a:lnTo>
                      <a:pt x="147" y="82"/>
                    </a:lnTo>
                    <a:lnTo>
                      <a:pt x="146" y="21"/>
                    </a:lnTo>
                    <a:lnTo>
                      <a:pt x="158" y="33"/>
                    </a:lnTo>
                    <a:lnTo>
                      <a:pt x="158" y="1"/>
                    </a:lnTo>
                    <a:close/>
                  </a:path>
                </a:pathLst>
              </a:custGeom>
              <a:solidFill>
                <a:srgbClr val="EA9024"/>
              </a:solidFill>
              <a:ln w="12700">
                <a:solidFill>
                  <a:schemeClr val="bg1"/>
                </a:solidFill>
                <a:round/>
                <a:headEnd/>
                <a:tailEnd/>
              </a:ln>
            </p:spPr>
            <p:txBody>
              <a:bodyPr/>
              <a:lstStyle/>
              <a:p>
                <a:endParaRPr lang="en-GB"/>
              </a:p>
            </p:txBody>
          </p:sp>
          <p:sp>
            <p:nvSpPr>
              <p:cNvPr id="35953" name="Freeform 107"/>
              <p:cNvSpPr>
                <a:spLocks noChangeAspect="1"/>
              </p:cNvSpPr>
              <p:nvPr/>
            </p:nvSpPr>
            <p:spPr bwMode="auto">
              <a:xfrm>
                <a:off x="7459056" y="1940487"/>
                <a:ext cx="143870" cy="61998"/>
              </a:xfrm>
              <a:custGeom>
                <a:avLst/>
                <a:gdLst>
                  <a:gd name="T0" fmla="*/ 2147483647 w 142"/>
                  <a:gd name="T1" fmla="*/ 0 h 85"/>
                  <a:gd name="T2" fmla="*/ 2147483647 w 142"/>
                  <a:gd name="T3" fmla="*/ 2147483647 h 85"/>
                  <a:gd name="T4" fmla="*/ 0 w 142"/>
                  <a:gd name="T5" fmla="*/ 2147483647 h 85"/>
                  <a:gd name="T6" fmla="*/ 0 w 142"/>
                  <a:gd name="T7" fmla="*/ 2147483647 h 85"/>
                  <a:gd name="T8" fmla="*/ 2147483647 w 142"/>
                  <a:gd name="T9" fmla="*/ 2147483647 h 85"/>
                  <a:gd name="T10" fmla="*/ 2147483647 w 142"/>
                  <a:gd name="T11" fmla="*/ 2147483647 h 85"/>
                  <a:gd name="T12" fmla="*/ 2147483647 w 142"/>
                  <a:gd name="T13" fmla="*/ 2147483647 h 85"/>
                  <a:gd name="T14" fmla="*/ 2147483647 w 142"/>
                  <a:gd name="T15" fmla="*/ 2147483647 h 85"/>
                  <a:gd name="T16" fmla="*/ 2147483647 w 142"/>
                  <a:gd name="T17" fmla="*/ 2147483647 h 85"/>
                  <a:gd name="T18" fmla="*/ 2147483647 w 142"/>
                  <a:gd name="T19" fmla="*/ 2147483647 h 85"/>
                  <a:gd name="T20" fmla="*/ 2147483647 w 142"/>
                  <a:gd name="T21" fmla="*/ 2147483647 h 85"/>
                  <a:gd name="T22" fmla="*/ 2147483647 w 142"/>
                  <a:gd name="T23" fmla="*/ 2147483647 h 85"/>
                  <a:gd name="T24" fmla="*/ 2147483647 w 142"/>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85"/>
                  <a:gd name="T41" fmla="*/ 142 w 142"/>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85">
                    <a:moveTo>
                      <a:pt x="70" y="0"/>
                    </a:moveTo>
                    <a:lnTo>
                      <a:pt x="9" y="32"/>
                    </a:lnTo>
                    <a:lnTo>
                      <a:pt x="0" y="48"/>
                    </a:lnTo>
                    <a:lnTo>
                      <a:pt x="3" y="67"/>
                    </a:lnTo>
                    <a:lnTo>
                      <a:pt x="46" y="68"/>
                    </a:lnTo>
                    <a:lnTo>
                      <a:pt x="56" y="85"/>
                    </a:lnTo>
                    <a:lnTo>
                      <a:pt x="62" y="77"/>
                    </a:lnTo>
                    <a:lnTo>
                      <a:pt x="61" y="60"/>
                    </a:lnTo>
                    <a:lnTo>
                      <a:pt x="52" y="54"/>
                    </a:lnTo>
                    <a:lnTo>
                      <a:pt x="53" y="38"/>
                    </a:lnTo>
                    <a:lnTo>
                      <a:pt x="68" y="21"/>
                    </a:lnTo>
                    <a:lnTo>
                      <a:pt x="142" y="35"/>
                    </a:lnTo>
                    <a:lnTo>
                      <a:pt x="70" y="0"/>
                    </a:lnTo>
                    <a:close/>
                  </a:path>
                </a:pathLst>
              </a:custGeom>
              <a:solidFill>
                <a:srgbClr val="DDDDDD"/>
              </a:solidFill>
              <a:ln w="12700">
                <a:solidFill>
                  <a:schemeClr val="bg1"/>
                </a:solidFill>
                <a:round/>
                <a:headEnd/>
                <a:tailEnd/>
              </a:ln>
            </p:spPr>
            <p:txBody>
              <a:bodyPr/>
              <a:lstStyle/>
              <a:p>
                <a:endParaRPr lang="en-GB"/>
              </a:p>
            </p:txBody>
          </p:sp>
          <p:sp>
            <p:nvSpPr>
              <p:cNvPr id="35954" name="Freeform 108"/>
              <p:cNvSpPr>
                <a:spLocks noChangeAspect="1"/>
              </p:cNvSpPr>
              <p:nvPr/>
            </p:nvSpPr>
            <p:spPr bwMode="auto">
              <a:xfrm>
                <a:off x="7533170" y="1936059"/>
                <a:ext cx="154769" cy="126209"/>
              </a:xfrm>
              <a:custGeom>
                <a:avLst/>
                <a:gdLst>
                  <a:gd name="T0" fmla="*/ 2147483647 w 152"/>
                  <a:gd name="T1" fmla="*/ 0 h 167"/>
                  <a:gd name="T2" fmla="*/ 2147483647 w 152"/>
                  <a:gd name="T3" fmla="*/ 0 h 167"/>
                  <a:gd name="T4" fmla="*/ 2147483647 w 152"/>
                  <a:gd name="T5" fmla="*/ 2147483647 h 167"/>
                  <a:gd name="T6" fmla="*/ 2147483647 w 152"/>
                  <a:gd name="T7" fmla="*/ 2147483647 h 167"/>
                  <a:gd name="T8" fmla="*/ 2147483647 w 152"/>
                  <a:gd name="T9" fmla="*/ 2147483647 h 167"/>
                  <a:gd name="T10" fmla="*/ 0 w 152"/>
                  <a:gd name="T11" fmla="*/ 2147483647 h 167"/>
                  <a:gd name="T12" fmla="*/ 2147483647 w 152"/>
                  <a:gd name="T13" fmla="*/ 2147483647 h 167"/>
                  <a:gd name="T14" fmla="*/ 2147483647 w 152"/>
                  <a:gd name="T15" fmla="*/ 2147483647 h 167"/>
                  <a:gd name="T16" fmla="*/ 2147483647 w 152"/>
                  <a:gd name="T17" fmla="*/ 2147483647 h 167"/>
                  <a:gd name="T18" fmla="*/ 0 w 152"/>
                  <a:gd name="T19" fmla="*/ 2147483647 h 167"/>
                  <a:gd name="T20" fmla="*/ 2147483647 w 152"/>
                  <a:gd name="T21" fmla="*/ 2147483647 h 167"/>
                  <a:gd name="T22" fmla="*/ 2147483647 w 152"/>
                  <a:gd name="T23" fmla="*/ 2147483647 h 167"/>
                  <a:gd name="T24" fmla="*/ 2147483647 w 152"/>
                  <a:gd name="T25" fmla="*/ 2147483647 h 167"/>
                  <a:gd name="T26" fmla="*/ 2147483647 w 152"/>
                  <a:gd name="T27" fmla="*/ 2147483647 h 167"/>
                  <a:gd name="T28" fmla="*/ 2147483647 w 152"/>
                  <a:gd name="T29" fmla="*/ 2147483647 h 167"/>
                  <a:gd name="T30" fmla="*/ 2147483647 w 152"/>
                  <a:gd name="T31" fmla="*/ 2147483647 h 167"/>
                  <a:gd name="T32" fmla="*/ 2147483647 w 152"/>
                  <a:gd name="T33" fmla="*/ 2147483647 h 167"/>
                  <a:gd name="T34" fmla="*/ 2147483647 w 152"/>
                  <a:gd name="T35" fmla="*/ 2147483647 h 167"/>
                  <a:gd name="T36" fmla="*/ 2147483647 w 152"/>
                  <a:gd name="T37" fmla="*/ 2147483647 h 167"/>
                  <a:gd name="T38" fmla="*/ 2147483647 w 152"/>
                  <a:gd name="T39" fmla="*/ 2147483647 h 167"/>
                  <a:gd name="T40" fmla="*/ 2147483647 w 152"/>
                  <a:gd name="T41" fmla="*/ 2147483647 h 167"/>
                  <a:gd name="T42" fmla="*/ 2147483647 w 152"/>
                  <a:gd name="T43" fmla="*/ 2147483647 h 167"/>
                  <a:gd name="T44" fmla="*/ 2147483647 w 152"/>
                  <a:gd name="T45" fmla="*/ 2147483647 h 167"/>
                  <a:gd name="T46" fmla="*/ 2147483647 w 152"/>
                  <a:gd name="T47" fmla="*/ 2147483647 h 167"/>
                  <a:gd name="T48" fmla="*/ 2147483647 w 152"/>
                  <a:gd name="T49" fmla="*/ 2147483647 h 167"/>
                  <a:gd name="T50" fmla="*/ 2147483647 w 152"/>
                  <a:gd name="T51" fmla="*/ 2147483647 h 167"/>
                  <a:gd name="T52" fmla="*/ 2147483647 w 152"/>
                  <a:gd name="T53" fmla="*/ 2147483647 h 167"/>
                  <a:gd name="T54" fmla="*/ 2147483647 w 152"/>
                  <a:gd name="T55" fmla="*/ 0 h 167"/>
                  <a:gd name="T56" fmla="*/ 2147483647 w 152"/>
                  <a:gd name="T57" fmla="*/ 0 h 1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
                  <a:gd name="T88" fmla="*/ 0 h 167"/>
                  <a:gd name="T89" fmla="*/ 152 w 152"/>
                  <a:gd name="T90" fmla="*/ 167 h 1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 h="167">
                    <a:moveTo>
                      <a:pt x="130" y="0"/>
                    </a:moveTo>
                    <a:lnTo>
                      <a:pt x="94" y="2"/>
                    </a:lnTo>
                    <a:lnTo>
                      <a:pt x="105" y="27"/>
                    </a:lnTo>
                    <a:lnTo>
                      <a:pt x="70" y="50"/>
                    </a:lnTo>
                    <a:lnTo>
                      <a:pt x="10" y="46"/>
                    </a:lnTo>
                    <a:lnTo>
                      <a:pt x="0" y="65"/>
                    </a:lnTo>
                    <a:lnTo>
                      <a:pt x="32" y="82"/>
                    </a:lnTo>
                    <a:lnTo>
                      <a:pt x="33" y="93"/>
                    </a:lnTo>
                    <a:lnTo>
                      <a:pt x="13" y="94"/>
                    </a:lnTo>
                    <a:lnTo>
                      <a:pt x="2" y="121"/>
                    </a:lnTo>
                    <a:lnTo>
                      <a:pt x="13" y="140"/>
                    </a:lnTo>
                    <a:lnTo>
                      <a:pt x="34" y="128"/>
                    </a:lnTo>
                    <a:lnTo>
                      <a:pt x="41" y="143"/>
                    </a:lnTo>
                    <a:lnTo>
                      <a:pt x="33" y="151"/>
                    </a:lnTo>
                    <a:lnTo>
                      <a:pt x="33" y="167"/>
                    </a:lnTo>
                    <a:lnTo>
                      <a:pt x="53" y="155"/>
                    </a:lnTo>
                    <a:lnTo>
                      <a:pt x="54" y="137"/>
                    </a:lnTo>
                    <a:lnTo>
                      <a:pt x="73" y="134"/>
                    </a:lnTo>
                    <a:lnTo>
                      <a:pt x="74" y="119"/>
                    </a:lnTo>
                    <a:lnTo>
                      <a:pt x="62" y="99"/>
                    </a:lnTo>
                    <a:lnTo>
                      <a:pt x="105" y="103"/>
                    </a:lnTo>
                    <a:lnTo>
                      <a:pt x="113" y="83"/>
                    </a:lnTo>
                    <a:lnTo>
                      <a:pt x="101" y="73"/>
                    </a:lnTo>
                    <a:lnTo>
                      <a:pt x="145" y="64"/>
                    </a:lnTo>
                    <a:lnTo>
                      <a:pt x="152" y="37"/>
                    </a:lnTo>
                    <a:lnTo>
                      <a:pt x="145" y="28"/>
                    </a:lnTo>
                    <a:lnTo>
                      <a:pt x="132" y="13"/>
                    </a:lnTo>
                    <a:lnTo>
                      <a:pt x="134" y="0"/>
                    </a:lnTo>
                    <a:lnTo>
                      <a:pt x="130" y="0"/>
                    </a:lnTo>
                    <a:close/>
                  </a:path>
                </a:pathLst>
              </a:custGeom>
              <a:solidFill>
                <a:srgbClr val="DDDDDD"/>
              </a:solidFill>
              <a:ln w="12700">
                <a:solidFill>
                  <a:schemeClr val="bg1"/>
                </a:solidFill>
                <a:round/>
                <a:headEnd/>
                <a:tailEnd/>
              </a:ln>
            </p:spPr>
            <p:txBody>
              <a:bodyPr/>
              <a:lstStyle/>
              <a:p>
                <a:endParaRPr lang="en-GB"/>
              </a:p>
            </p:txBody>
          </p:sp>
          <p:sp>
            <p:nvSpPr>
              <p:cNvPr id="35955" name="Freeform 109"/>
              <p:cNvSpPr>
                <a:spLocks noChangeAspect="1"/>
              </p:cNvSpPr>
              <p:nvPr/>
            </p:nvSpPr>
            <p:spPr bwMode="auto">
              <a:xfrm>
                <a:off x="7709737" y="2006913"/>
                <a:ext cx="41417" cy="35427"/>
              </a:xfrm>
              <a:custGeom>
                <a:avLst/>
                <a:gdLst>
                  <a:gd name="T0" fmla="*/ 2147483647 w 41"/>
                  <a:gd name="T1" fmla="*/ 0 h 42"/>
                  <a:gd name="T2" fmla="*/ 2147483647 w 41"/>
                  <a:gd name="T3" fmla="*/ 2147483647 h 42"/>
                  <a:gd name="T4" fmla="*/ 2147483647 w 41"/>
                  <a:gd name="T5" fmla="*/ 2147483647 h 42"/>
                  <a:gd name="T6" fmla="*/ 2147483647 w 41"/>
                  <a:gd name="T7" fmla="*/ 2147483647 h 42"/>
                  <a:gd name="T8" fmla="*/ 0 w 41"/>
                  <a:gd name="T9" fmla="*/ 2147483647 h 42"/>
                  <a:gd name="T10" fmla="*/ 2147483647 w 41"/>
                  <a:gd name="T11" fmla="*/ 0 h 42"/>
                  <a:gd name="T12" fmla="*/ 0 60000 65536"/>
                  <a:gd name="T13" fmla="*/ 0 60000 65536"/>
                  <a:gd name="T14" fmla="*/ 0 60000 65536"/>
                  <a:gd name="T15" fmla="*/ 0 60000 65536"/>
                  <a:gd name="T16" fmla="*/ 0 60000 65536"/>
                  <a:gd name="T17" fmla="*/ 0 60000 65536"/>
                  <a:gd name="T18" fmla="*/ 0 w 41"/>
                  <a:gd name="T19" fmla="*/ 0 h 42"/>
                  <a:gd name="T20" fmla="*/ 41 w 4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1" h="42">
                    <a:moveTo>
                      <a:pt x="21" y="0"/>
                    </a:moveTo>
                    <a:lnTo>
                      <a:pt x="41" y="23"/>
                    </a:lnTo>
                    <a:lnTo>
                      <a:pt x="31" y="34"/>
                    </a:lnTo>
                    <a:lnTo>
                      <a:pt x="33" y="42"/>
                    </a:lnTo>
                    <a:lnTo>
                      <a:pt x="0" y="26"/>
                    </a:lnTo>
                    <a:lnTo>
                      <a:pt x="21" y="0"/>
                    </a:lnTo>
                    <a:close/>
                  </a:path>
                </a:pathLst>
              </a:custGeom>
              <a:solidFill>
                <a:srgbClr val="DDDDDD"/>
              </a:solidFill>
              <a:ln w="12700">
                <a:solidFill>
                  <a:schemeClr val="bg1"/>
                </a:solidFill>
                <a:round/>
                <a:headEnd/>
                <a:tailEnd/>
              </a:ln>
            </p:spPr>
            <p:txBody>
              <a:bodyPr/>
              <a:lstStyle/>
              <a:p>
                <a:endParaRPr lang="en-GB"/>
              </a:p>
            </p:txBody>
          </p:sp>
          <p:sp>
            <p:nvSpPr>
              <p:cNvPr id="35956" name="Freeform 110"/>
              <p:cNvSpPr>
                <a:spLocks noChangeAspect="1"/>
              </p:cNvSpPr>
              <p:nvPr/>
            </p:nvSpPr>
            <p:spPr bwMode="auto">
              <a:xfrm>
                <a:off x="7812190" y="2013556"/>
                <a:ext cx="43597" cy="37641"/>
              </a:xfrm>
              <a:custGeom>
                <a:avLst/>
                <a:gdLst>
                  <a:gd name="T0" fmla="*/ 2147483647 w 41"/>
                  <a:gd name="T1" fmla="*/ 0 h 51"/>
                  <a:gd name="T2" fmla="*/ 2147483647 w 41"/>
                  <a:gd name="T3" fmla="*/ 2147483647 h 51"/>
                  <a:gd name="T4" fmla="*/ 2147483647 w 41"/>
                  <a:gd name="T5" fmla="*/ 2147483647 h 51"/>
                  <a:gd name="T6" fmla="*/ 0 w 41"/>
                  <a:gd name="T7" fmla="*/ 2147483647 h 51"/>
                  <a:gd name="T8" fmla="*/ 2147483647 w 41"/>
                  <a:gd name="T9" fmla="*/ 2147483647 h 51"/>
                  <a:gd name="T10" fmla="*/ 2147483647 w 41"/>
                  <a:gd name="T11" fmla="*/ 2147483647 h 51"/>
                  <a:gd name="T12" fmla="*/ 2147483647 w 41"/>
                  <a:gd name="T13" fmla="*/ 2147483647 h 51"/>
                  <a:gd name="T14" fmla="*/ 2147483647 w 41"/>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51"/>
                  <a:gd name="T26" fmla="*/ 41 w 4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51">
                    <a:moveTo>
                      <a:pt x="31" y="0"/>
                    </a:moveTo>
                    <a:lnTo>
                      <a:pt x="4" y="10"/>
                    </a:lnTo>
                    <a:lnTo>
                      <a:pt x="6" y="23"/>
                    </a:lnTo>
                    <a:lnTo>
                      <a:pt x="0" y="46"/>
                    </a:lnTo>
                    <a:lnTo>
                      <a:pt x="36" y="51"/>
                    </a:lnTo>
                    <a:lnTo>
                      <a:pt x="31" y="36"/>
                    </a:lnTo>
                    <a:lnTo>
                      <a:pt x="41" y="9"/>
                    </a:lnTo>
                    <a:lnTo>
                      <a:pt x="31" y="0"/>
                    </a:lnTo>
                    <a:close/>
                  </a:path>
                </a:pathLst>
              </a:custGeom>
              <a:solidFill>
                <a:srgbClr val="DDDDDD"/>
              </a:solidFill>
              <a:ln w="12700">
                <a:solidFill>
                  <a:schemeClr val="bg1"/>
                </a:solidFill>
                <a:round/>
                <a:headEnd/>
                <a:tailEnd/>
              </a:ln>
            </p:spPr>
            <p:txBody>
              <a:bodyPr/>
              <a:lstStyle/>
              <a:p>
                <a:endParaRPr lang="en-GB"/>
              </a:p>
            </p:txBody>
          </p:sp>
          <p:sp>
            <p:nvSpPr>
              <p:cNvPr id="35957" name="Freeform 111"/>
              <p:cNvSpPr>
                <a:spLocks noChangeAspect="1"/>
              </p:cNvSpPr>
              <p:nvPr/>
            </p:nvSpPr>
            <p:spPr bwMode="auto">
              <a:xfrm>
                <a:off x="7855787" y="1995842"/>
                <a:ext cx="58856" cy="53141"/>
              </a:xfrm>
              <a:custGeom>
                <a:avLst/>
                <a:gdLst>
                  <a:gd name="T0" fmla="*/ 2147483647 w 60"/>
                  <a:gd name="T1" fmla="*/ 0 h 72"/>
                  <a:gd name="T2" fmla="*/ 0 w 60"/>
                  <a:gd name="T3" fmla="*/ 0 h 72"/>
                  <a:gd name="T4" fmla="*/ 2147483647 w 60"/>
                  <a:gd name="T5" fmla="*/ 2147483647 h 72"/>
                  <a:gd name="T6" fmla="*/ 0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2"/>
                  <a:gd name="T26" fmla="*/ 60 w 60"/>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2">
                    <a:moveTo>
                      <a:pt x="30" y="0"/>
                    </a:moveTo>
                    <a:lnTo>
                      <a:pt x="0" y="1"/>
                    </a:lnTo>
                    <a:lnTo>
                      <a:pt x="7" y="27"/>
                    </a:lnTo>
                    <a:lnTo>
                      <a:pt x="0" y="57"/>
                    </a:lnTo>
                    <a:lnTo>
                      <a:pt x="19" y="72"/>
                    </a:lnTo>
                    <a:lnTo>
                      <a:pt x="16" y="50"/>
                    </a:lnTo>
                    <a:lnTo>
                      <a:pt x="60" y="31"/>
                    </a:lnTo>
                    <a:lnTo>
                      <a:pt x="30" y="0"/>
                    </a:lnTo>
                    <a:close/>
                  </a:path>
                </a:pathLst>
              </a:custGeom>
              <a:solidFill>
                <a:srgbClr val="DDDDDD"/>
              </a:solidFill>
              <a:ln w="12700">
                <a:solidFill>
                  <a:schemeClr val="bg1"/>
                </a:solidFill>
                <a:round/>
                <a:headEnd/>
                <a:tailEnd/>
              </a:ln>
            </p:spPr>
            <p:txBody>
              <a:bodyPr/>
              <a:lstStyle/>
              <a:p>
                <a:endParaRPr lang="en-GB"/>
              </a:p>
            </p:txBody>
          </p:sp>
          <p:sp>
            <p:nvSpPr>
              <p:cNvPr id="35958" name="Freeform 112"/>
              <p:cNvSpPr>
                <a:spLocks noChangeAspect="1"/>
              </p:cNvSpPr>
              <p:nvPr/>
            </p:nvSpPr>
            <p:spPr bwMode="auto">
              <a:xfrm>
                <a:off x="7897204" y="2048983"/>
                <a:ext cx="34877" cy="26570"/>
              </a:xfrm>
              <a:custGeom>
                <a:avLst/>
                <a:gdLst>
                  <a:gd name="T0" fmla="*/ 2147483647 w 34"/>
                  <a:gd name="T1" fmla="*/ 0 h 34"/>
                  <a:gd name="T2" fmla="*/ 0 w 34"/>
                  <a:gd name="T3" fmla="*/ 2147483647 h 34"/>
                  <a:gd name="T4" fmla="*/ 2147483647 w 34"/>
                  <a:gd name="T5" fmla="*/ 2147483647 h 34"/>
                  <a:gd name="T6" fmla="*/ 2147483647 w 34"/>
                  <a:gd name="T7" fmla="*/ 2147483647 h 34"/>
                  <a:gd name="T8" fmla="*/ 2147483647 w 34"/>
                  <a:gd name="T9" fmla="*/ 2147483647 h 34"/>
                  <a:gd name="T10" fmla="*/ 2147483647 w 34"/>
                  <a:gd name="T11" fmla="*/ 0 h 34"/>
                  <a:gd name="T12" fmla="*/ 0 60000 65536"/>
                  <a:gd name="T13" fmla="*/ 0 60000 65536"/>
                  <a:gd name="T14" fmla="*/ 0 60000 65536"/>
                  <a:gd name="T15" fmla="*/ 0 60000 65536"/>
                  <a:gd name="T16" fmla="*/ 0 60000 65536"/>
                  <a:gd name="T17" fmla="*/ 0 60000 65536"/>
                  <a:gd name="T18" fmla="*/ 0 w 34"/>
                  <a:gd name="T19" fmla="*/ 0 h 34"/>
                  <a:gd name="T20" fmla="*/ 34 w 3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4" h="34">
                    <a:moveTo>
                      <a:pt x="21" y="0"/>
                    </a:moveTo>
                    <a:lnTo>
                      <a:pt x="0" y="17"/>
                    </a:lnTo>
                    <a:lnTo>
                      <a:pt x="17" y="34"/>
                    </a:lnTo>
                    <a:lnTo>
                      <a:pt x="34" y="26"/>
                    </a:lnTo>
                    <a:lnTo>
                      <a:pt x="33" y="9"/>
                    </a:lnTo>
                    <a:lnTo>
                      <a:pt x="21" y="0"/>
                    </a:lnTo>
                    <a:close/>
                  </a:path>
                </a:pathLst>
              </a:custGeom>
              <a:solidFill>
                <a:srgbClr val="DDDDDD"/>
              </a:solidFill>
              <a:ln w="12700">
                <a:solidFill>
                  <a:schemeClr val="bg1"/>
                </a:solidFill>
                <a:round/>
                <a:headEnd/>
                <a:tailEnd/>
              </a:ln>
            </p:spPr>
            <p:txBody>
              <a:bodyPr/>
              <a:lstStyle/>
              <a:p>
                <a:endParaRPr lang="en-GB"/>
              </a:p>
            </p:txBody>
          </p:sp>
          <p:sp>
            <p:nvSpPr>
              <p:cNvPr id="35959" name="Freeform 113"/>
              <p:cNvSpPr>
                <a:spLocks noChangeAspect="1"/>
              </p:cNvSpPr>
              <p:nvPr/>
            </p:nvSpPr>
            <p:spPr bwMode="auto">
              <a:xfrm>
                <a:off x="7916822" y="1933845"/>
                <a:ext cx="95913" cy="73069"/>
              </a:xfrm>
              <a:custGeom>
                <a:avLst/>
                <a:gdLst>
                  <a:gd name="T0" fmla="*/ 2147483647 w 92"/>
                  <a:gd name="T1" fmla="*/ 2147483647 h 96"/>
                  <a:gd name="T2" fmla="*/ 2147483647 w 92"/>
                  <a:gd name="T3" fmla="*/ 2147483647 h 96"/>
                  <a:gd name="T4" fmla="*/ 0 w 92"/>
                  <a:gd name="T5" fmla="*/ 2147483647 h 96"/>
                  <a:gd name="T6" fmla="*/ 2147483647 w 92"/>
                  <a:gd name="T7" fmla="*/ 2147483647 h 96"/>
                  <a:gd name="T8" fmla="*/ 2147483647 w 92"/>
                  <a:gd name="T9" fmla="*/ 2147483647 h 96"/>
                  <a:gd name="T10" fmla="*/ 2147483647 w 92"/>
                  <a:gd name="T11" fmla="*/ 2147483647 h 96"/>
                  <a:gd name="T12" fmla="*/ 2147483647 w 92"/>
                  <a:gd name="T13" fmla="*/ 2147483647 h 96"/>
                  <a:gd name="T14" fmla="*/ 2147483647 w 92"/>
                  <a:gd name="T15" fmla="*/ 0 h 96"/>
                  <a:gd name="T16" fmla="*/ 2147483647 w 92"/>
                  <a:gd name="T17" fmla="*/ 2147483647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96"/>
                  <a:gd name="T29" fmla="*/ 92 w 92"/>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96">
                    <a:moveTo>
                      <a:pt x="38" y="17"/>
                    </a:moveTo>
                    <a:lnTo>
                      <a:pt x="13" y="20"/>
                    </a:lnTo>
                    <a:lnTo>
                      <a:pt x="0" y="68"/>
                    </a:lnTo>
                    <a:lnTo>
                      <a:pt x="13" y="96"/>
                    </a:lnTo>
                    <a:lnTo>
                      <a:pt x="70" y="93"/>
                    </a:lnTo>
                    <a:lnTo>
                      <a:pt x="60" y="44"/>
                    </a:lnTo>
                    <a:lnTo>
                      <a:pt x="92" y="37"/>
                    </a:lnTo>
                    <a:lnTo>
                      <a:pt x="81" y="0"/>
                    </a:lnTo>
                    <a:lnTo>
                      <a:pt x="38" y="17"/>
                    </a:lnTo>
                    <a:close/>
                  </a:path>
                </a:pathLst>
              </a:custGeom>
              <a:solidFill>
                <a:srgbClr val="DDDDDD"/>
              </a:solidFill>
              <a:ln w="12700">
                <a:solidFill>
                  <a:schemeClr val="bg1"/>
                </a:solidFill>
                <a:round/>
                <a:headEnd/>
                <a:tailEnd/>
              </a:ln>
            </p:spPr>
            <p:txBody>
              <a:bodyPr/>
              <a:lstStyle/>
              <a:p>
                <a:endParaRPr lang="en-GB"/>
              </a:p>
            </p:txBody>
          </p:sp>
          <p:sp>
            <p:nvSpPr>
              <p:cNvPr id="35960" name="Freeform 114"/>
              <p:cNvSpPr>
                <a:spLocks noChangeAspect="1"/>
              </p:cNvSpPr>
              <p:nvPr/>
            </p:nvSpPr>
            <p:spPr bwMode="auto">
              <a:xfrm>
                <a:off x="7945160" y="1909489"/>
                <a:ext cx="41417" cy="24356"/>
              </a:xfrm>
              <a:custGeom>
                <a:avLst/>
                <a:gdLst>
                  <a:gd name="T0" fmla="*/ 2147483647 w 43"/>
                  <a:gd name="T1" fmla="*/ 0 h 35"/>
                  <a:gd name="T2" fmla="*/ 0 w 43"/>
                  <a:gd name="T3" fmla="*/ 2147483647 h 35"/>
                  <a:gd name="T4" fmla="*/ 2147483647 w 43"/>
                  <a:gd name="T5" fmla="*/ 2147483647 h 35"/>
                  <a:gd name="T6" fmla="*/ 2147483647 w 43"/>
                  <a:gd name="T7" fmla="*/ 2147483647 h 35"/>
                  <a:gd name="T8" fmla="*/ 2147483647 w 43"/>
                  <a:gd name="T9" fmla="*/ 2147483647 h 35"/>
                  <a:gd name="T10" fmla="*/ 2147483647 w 43"/>
                  <a:gd name="T11" fmla="*/ 2147483647 h 35"/>
                  <a:gd name="T12" fmla="*/ 2147483647 w 43"/>
                  <a:gd name="T13" fmla="*/ 0 h 35"/>
                  <a:gd name="T14" fmla="*/ 0 60000 65536"/>
                  <a:gd name="T15" fmla="*/ 0 60000 65536"/>
                  <a:gd name="T16" fmla="*/ 0 60000 65536"/>
                  <a:gd name="T17" fmla="*/ 0 60000 65536"/>
                  <a:gd name="T18" fmla="*/ 0 60000 65536"/>
                  <a:gd name="T19" fmla="*/ 0 60000 65536"/>
                  <a:gd name="T20" fmla="*/ 0 60000 65536"/>
                  <a:gd name="T21" fmla="*/ 0 w 43"/>
                  <a:gd name="T22" fmla="*/ 0 h 35"/>
                  <a:gd name="T23" fmla="*/ 43 w 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5">
                    <a:moveTo>
                      <a:pt x="26" y="0"/>
                    </a:moveTo>
                    <a:lnTo>
                      <a:pt x="0" y="26"/>
                    </a:lnTo>
                    <a:lnTo>
                      <a:pt x="36" y="35"/>
                    </a:lnTo>
                    <a:lnTo>
                      <a:pt x="43" y="21"/>
                    </a:lnTo>
                    <a:lnTo>
                      <a:pt x="37" y="18"/>
                    </a:lnTo>
                    <a:lnTo>
                      <a:pt x="40" y="9"/>
                    </a:lnTo>
                    <a:lnTo>
                      <a:pt x="26" y="0"/>
                    </a:lnTo>
                    <a:close/>
                  </a:path>
                </a:pathLst>
              </a:custGeom>
              <a:solidFill>
                <a:srgbClr val="DDDDDD"/>
              </a:solidFill>
              <a:ln w="12700">
                <a:solidFill>
                  <a:schemeClr val="bg1"/>
                </a:solidFill>
                <a:round/>
                <a:headEnd/>
                <a:tailEnd/>
              </a:ln>
            </p:spPr>
            <p:txBody>
              <a:bodyPr/>
              <a:lstStyle/>
              <a:p>
                <a:endParaRPr lang="en-GB"/>
              </a:p>
            </p:txBody>
          </p:sp>
          <p:sp>
            <p:nvSpPr>
              <p:cNvPr id="35961" name="Freeform 115"/>
              <p:cNvSpPr>
                <a:spLocks noChangeAspect="1"/>
              </p:cNvSpPr>
              <p:nvPr/>
            </p:nvSpPr>
            <p:spPr bwMode="auto">
              <a:xfrm>
                <a:off x="8014915" y="1865205"/>
                <a:ext cx="95913" cy="92996"/>
              </a:xfrm>
              <a:custGeom>
                <a:avLst/>
                <a:gdLst>
                  <a:gd name="T0" fmla="*/ 2147483647 w 94"/>
                  <a:gd name="T1" fmla="*/ 2147483647 h 123"/>
                  <a:gd name="T2" fmla="*/ 2147483647 w 94"/>
                  <a:gd name="T3" fmla="*/ 2147483647 h 123"/>
                  <a:gd name="T4" fmla="*/ 2147483647 w 94"/>
                  <a:gd name="T5" fmla="*/ 2147483647 h 123"/>
                  <a:gd name="T6" fmla="*/ 0 w 94"/>
                  <a:gd name="T7" fmla="*/ 2147483647 h 123"/>
                  <a:gd name="T8" fmla="*/ 2147483647 w 94"/>
                  <a:gd name="T9" fmla="*/ 2147483647 h 123"/>
                  <a:gd name="T10" fmla="*/ 2147483647 w 94"/>
                  <a:gd name="T11" fmla="*/ 2147483647 h 123"/>
                  <a:gd name="T12" fmla="*/ 2147483647 w 94"/>
                  <a:gd name="T13" fmla="*/ 2147483647 h 123"/>
                  <a:gd name="T14" fmla="*/ 2147483647 w 94"/>
                  <a:gd name="T15" fmla="*/ 2147483647 h 123"/>
                  <a:gd name="T16" fmla="*/ 2147483647 w 94"/>
                  <a:gd name="T17" fmla="*/ 2147483647 h 123"/>
                  <a:gd name="T18" fmla="*/ 2147483647 w 94"/>
                  <a:gd name="T19" fmla="*/ 2147483647 h 123"/>
                  <a:gd name="T20" fmla="*/ 2147483647 w 94"/>
                  <a:gd name="T21" fmla="*/ 0 h 123"/>
                  <a:gd name="T22" fmla="*/ 2147483647 w 94"/>
                  <a:gd name="T23" fmla="*/ 2147483647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123"/>
                  <a:gd name="T38" fmla="*/ 94 w 94"/>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123">
                    <a:moveTo>
                      <a:pt x="34" y="15"/>
                    </a:moveTo>
                    <a:lnTo>
                      <a:pt x="7" y="52"/>
                    </a:lnTo>
                    <a:lnTo>
                      <a:pt x="13" y="65"/>
                    </a:lnTo>
                    <a:lnTo>
                      <a:pt x="0" y="87"/>
                    </a:lnTo>
                    <a:lnTo>
                      <a:pt x="29" y="123"/>
                    </a:lnTo>
                    <a:lnTo>
                      <a:pt x="54" y="80"/>
                    </a:lnTo>
                    <a:lnTo>
                      <a:pt x="94" y="78"/>
                    </a:lnTo>
                    <a:lnTo>
                      <a:pt x="70" y="38"/>
                    </a:lnTo>
                    <a:lnTo>
                      <a:pt x="75" y="25"/>
                    </a:lnTo>
                    <a:lnTo>
                      <a:pt x="77" y="6"/>
                    </a:lnTo>
                    <a:lnTo>
                      <a:pt x="74" y="0"/>
                    </a:lnTo>
                    <a:lnTo>
                      <a:pt x="34" y="15"/>
                    </a:lnTo>
                    <a:close/>
                  </a:path>
                </a:pathLst>
              </a:custGeom>
              <a:solidFill>
                <a:srgbClr val="DDDDDD"/>
              </a:solidFill>
              <a:ln w="12700">
                <a:solidFill>
                  <a:schemeClr val="bg1"/>
                </a:solidFill>
                <a:round/>
                <a:headEnd/>
                <a:tailEnd/>
              </a:ln>
            </p:spPr>
            <p:txBody>
              <a:bodyPr/>
              <a:lstStyle/>
              <a:p>
                <a:endParaRPr lang="en-GB"/>
              </a:p>
            </p:txBody>
          </p:sp>
          <p:sp>
            <p:nvSpPr>
              <p:cNvPr id="35962" name="Freeform 116"/>
              <p:cNvSpPr>
                <a:spLocks noChangeAspect="1"/>
              </p:cNvSpPr>
              <p:nvPr/>
            </p:nvSpPr>
            <p:spPr bwMode="auto">
              <a:xfrm>
                <a:off x="8014915" y="1812064"/>
                <a:ext cx="37057" cy="17714"/>
              </a:xfrm>
              <a:custGeom>
                <a:avLst/>
                <a:gdLst>
                  <a:gd name="T0" fmla="*/ 2147483647 w 38"/>
                  <a:gd name="T1" fmla="*/ 0 h 18"/>
                  <a:gd name="T2" fmla="*/ 2147483647 w 38"/>
                  <a:gd name="T3" fmla="*/ 2147483647 h 18"/>
                  <a:gd name="T4" fmla="*/ 2147483647 w 38"/>
                  <a:gd name="T5" fmla="*/ 2147483647 h 18"/>
                  <a:gd name="T6" fmla="*/ 0 w 38"/>
                  <a:gd name="T7" fmla="*/ 0 h 18"/>
                  <a:gd name="T8" fmla="*/ 2147483647 w 38"/>
                  <a:gd name="T9" fmla="*/ 0 h 18"/>
                  <a:gd name="T10" fmla="*/ 0 60000 65536"/>
                  <a:gd name="T11" fmla="*/ 0 60000 65536"/>
                  <a:gd name="T12" fmla="*/ 0 60000 65536"/>
                  <a:gd name="T13" fmla="*/ 0 60000 65536"/>
                  <a:gd name="T14" fmla="*/ 0 60000 65536"/>
                  <a:gd name="T15" fmla="*/ 0 w 38"/>
                  <a:gd name="T16" fmla="*/ 0 h 18"/>
                  <a:gd name="T17" fmla="*/ 38 w 38"/>
                  <a:gd name="T18" fmla="*/ 18 h 18"/>
                </a:gdLst>
                <a:ahLst/>
                <a:cxnLst>
                  <a:cxn ang="T10">
                    <a:pos x="T0" y="T1"/>
                  </a:cxn>
                  <a:cxn ang="T11">
                    <a:pos x="T2" y="T3"/>
                  </a:cxn>
                  <a:cxn ang="T12">
                    <a:pos x="T4" y="T5"/>
                  </a:cxn>
                  <a:cxn ang="T13">
                    <a:pos x="T6" y="T7"/>
                  </a:cxn>
                  <a:cxn ang="T14">
                    <a:pos x="T8" y="T9"/>
                  </a:cxn>
                </a:cxnLst>
                <a:rect l="T15" t="T16" r="T17" b="T18"/>
                <a:pathLst>
                  <a:path w="38" h="18">
                    <a:moveTo>
                      <a:pt x="35" y="2"/>
                    </a:moveTo>
                    <a:lnTo>
                      <a:pt x="38" y="14"/>
                    </a:lnTo>
                    <a:lnTo>
                      <a:pt x="27" y="18"/>
                    </a:lnTo>
                    <a:lnTo>
                      <a:pt x="0" y="0"/>
                    </a:lnTo>
                    <a:lnTo>
                      <a:pt x="35" y="2"/>
                    </a:lnTo>
                    <a:close/>
                  </a:path>
                </a:pathLst>
              </a:custGeom>
              <a:solidFill>
                <a:srgbClr val="DDDDDD"/>
              </a:solidFill>
              <a:ln w="12700">
                <a:solidFill>
                  <a:schemeClr val="bg1"/>
                </a:solidFill>
                <a:round/>
                <a:headEnd/>
                <a:tailEnd/>
              </a:ln>
            </p:spPr>
            <p:txBody>
              <a:bodyPr/>
              <a:lstStyle/>
              <a:p>
                <a:endParaRPr lang="en-GB"/>
              </a:p>
            </p:txBody>
          </p:sp>
          <p:sp>
            <p:nvSpPr>
              <p:cNvPr id="35963" name="Freeform 117"/>
              <p:cNvSpPr>
                <a:spLocks noChangeAspect="1"/>
              </p:cNvSpPr>
              <p:nvPr/>
            </p:nvSpPr>
            <p:spPr bwMode="auto">
              <a:xfrm>
                <a:off x="7877585" y="1798779"/>
                <a:ext cx="32698" cy="26570"/>
              </a:xfrm>
              <a:custGeom>
                <a:avLst/>
                <a:gdLst>
                  <a:gd name="T0" fmla="*/ 2147483647 w 33"/>
                  <a:gd name="T1" fmla="*/ 0 h 32"/>
                  <a:gd name="T2" fmla="*/ 0 w 33"/>
                  <a:gd name="T3" fmla="*/ 0 h 32"/>
                  <a:gd name="T4" fmla="*/ 0 w 33"/>
                  <a:gd name="T5" fmla="*/ 2147483647 h 32"/>
                  <a:gd name="T6" fmla="*/ 2147483647 w 33"/>
                  <a:gd name="T7" fmla="*/ 2147483647 h 32"/>
                  <a:gd name="T8" fmla="*/ 2147483647 w 33"/>
                  <a:gd name="T9" fmla="*/ 2147483647 h 32"/>
                  <a:gd name="T10" fmla="*/ 2147483647 w 33"/>
                  <a:gd name="T11" fmla="*/ 0 h 32"/>
                  <a:gd name="T12" fmla="*/ 0 60000 65536"/>
                  <a:gd name="T13" fmla="*/ 0 60000 65536"/>
                  <a:gd name="T14" fmla="*/ 0 60000 65536"/>
                  <a:gd name="T15" fmla="*/ 0 60000 65536"/>
                  <a:gd name="T16" fmla="*/ 0 60000 65536"/>
                  <a:gd name="T17" fmla="*/ 0 60000 65536"/>
                  <a:gd name="T18" fmla="*/ 0 w 33"/>
                  <a:gd name="T19" fmla="*/ 0 h 32"/>
                  <a:gd name="T20" fmla="*/ 33 w 3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3" h="32">
                    <a:moveTo>
                      <a:pt x="16" y="0"/>
                    </a:moveTo>
                    <a:lnTo>
                      <a:pt x="1" y="3"/>
                    </a:lnTo>
                    <a:lnTo>
                      <a:pt x="0" y="22"/>
                    </a:lnTo>
                    <a:lnTo>
                      <a:pt x="8" y="32"/>
                    </a:lnTo>
                    <a:lnTo>
                      <a:pt x="33" y="8"/>
                    </a:lnTo>
                    <a:lnTo>
                      <a:pt x="16" y="0"/>
                    </a:lnTo>
                    <a:close/>
                  </a:path>
                </a:pathLst>
              </a:custGeom>
              <a:solidFill>
                <a:srgbClr val="DDDDDD"/>
              </a:solidFill>
              <a:ln w="12700">
                <a:solidFill>
                  <a:schemeClr val="bg1"/>
                </a:solidFill>
                <a:round/>
                <a:headEnd/>
                <a:tailEnd/>
              </a:ln>
            </p:spPr>
            <p:txBody>
              <a:bodyPr/>
              <a:lstStyle/>
              <a:p>
                <a:endParaRPr lang="en-GB"/>
              </a:p>
            </p:txBody>
          </p:sp>
          <p:sp>
            <p:nvSpPr>
              <p:cNvPr id="35964" name="Freeform 118"/>
              <p:cNvSpPr>
                <a:spLocks noChangeAspect="1"/>
              </p:cNvSpPr>
              <p:nvPr/>
            </p:nvSpPr>
            <p:spPr bwMode="auto">
              <a:xfrm>
                <a:off x="7842708" y="1838634"/>
                <a:ext cx="50136" cy="26570"/>
              </a:xfrm>
              <a:custGeom>
                <a:avLst/>
                <a:gdLst>
                  <a:gd name="T0" fmla="*/ 2147483647 w 51"/>
                  <a:gd name="T1" fmla="*/ 0 h 33"/>
                  <a:gd name="T2" fmla="*/ 0 w 51"/>
                  <a:gd name="T3" fmla="*/ 2147483647 h 33"/>
                  <a:gd name="T4" fmla="*/ 2147483647 w 51"/>
                  <a:gd name="T5" fmla="*/ 2147483647 h 33"/>
                  <a:gd name="T6" fmla="*/ 2147483647 w 51"/>
                  <a:gd name="T7" fmla="*/ 2147483647 h 33"/>
                  <a:gd name="T8" fmla="*/ 2147483647 w 51"/>
                  <a:gd name="T9" fmla="*/ 0 h 33"/>
                  <a:gd name="T10" fmla="*/ 0 60000 65536"/>
                  <a:gd name="T11" fmla="*/ 0 60000 65536"/>
                  <a:gd name="T12" fmla="*/ 0 60000 65536"/>
                  <a:gd name="T13" fmla="*/ 0 60000 65536"/>
                  <a:gd name="T14" fmla="*/ 0 60000 65536"/>
                  <a:gd name="T15" fmla="*/ 0 w 51"/>
                  <a:gd name="T16" fmla="*/ 0 h 33"/>
                  <a:gd name="T17" fmla="*/ 51 w 51"/>
                  <a:gd name="T18" fmla="*/ 33 h 33"/>
                </a:gdLst>
                <a:ahLst/>
                <a:cxnLst>
                  <a:cxn ang="T10">
                    <a:pos x="T0" y="T1"/>
                  </a:cxn>
                  <a:cxn ang="T11">
                    <a:pos x="T2" y="T3"/>
                  </a:cxn>
                  <a:cxn ang="T12">
                    <a:pos x="T4" y="T5"/>
                  </a:cxn>
                  <a:cxn ang="T13">
                    <a:pos x="T6" y="T7"/>
                  </a:cxn>
                  <a:cxn ang="T14">
                    <a:pos x="T8" y="T9"/>
                  </a:cxn>
                </a:cxnLst>
                <a:rect l="T15" t="T16" r="T17" b="T18"/>
                <a:pathLst>
                  <a:path w="51" h="33">
                    <a:moveTo>
                      <a:pt x="29" y="0"/>
                    </a:moveTo>
                    <a:lnTo>
                      <a:pt x="0" y="24"/>
                    </a:lnTo>
                    <a:lnTo>
                      <a:pt x="44" y="33"/>
                    </a:lnTo>
                    <a:lnTo>
                      <a:pt x="51" y="22"/>
                    </a:lnTo>
                    <a:lnTo>
                      <a:pt x="29" y="0"/>
                    </a:lnTo>
                    <a:close/>
                  </a:path>
                </a:pathLst>
              </a:custGeom>
              <a:solidFill>
                <a:srgbClr val="DDDDDD"/>
              </a:solidFill>
              <a:ln w="12700">
                <a:solidFill>
                  <a:schemeClr val="bg1"/>
                </a:solidFill>
                <a:round/>
                <a:headEnd/>
                <a:tailEnd/>
              </a:ln>
            </p:spPr>
            <p:txBody>
              <a:bodyPr/>
              <a:lstStyle/>
              <a:p>
                <a:endParaRPr lang="en-GB"/>
              </a:p>
            </p:txBody>
          </p:sp>
          <p:sp>
            <p:nvSpPr>
              <p:cNvPr id="35965" name="Freeform 119"/>
              <p:cNvSpPr>
                <a:spLocks noChangeAspect="1"/>
              </p:cNvSpPr>
              <p:nvPr/>
            </p:nvSpPr>
            <p:spPr bwMode="auto">
              <a:xfrm>
                <a:off x="7801291" y="1865205"/>
                <a:ext cx="74115" cy="30999"/>
              </a:xfrm>
              <a:custGeom>
                <a:avLst/>
                <a:gdLst>
                  <a:gd name="T0" fmla="*/ 2147483647 w 71"/>
                  <a:gd name="T1" fmla="*/ 0 h 43"/>
                  <a:gd name="T2" fmla="*/ 2147483647 w 71"/>
                  <a:gd name="T3" fmla="*/ 0 h 43"/>
                  <a:gd name="T4" fmla="*/ 2147483647 w 71"/>
                  <a:gd name="T5" fmla="*/ 2147483647 h 43"/>
                  <a:gd name="T6" fmla="*/ 2147483647 w 71"/>
                  <a:gd name="T7" fmla="*/ 2147483647 h 43"/>
                  <a:gd name="T8" fmla="*/ 0 w 71"/>
                  <a:gd name="T9" fmla="*/ 2147483647 h 43"/>
                  <a:gd name="T10" fmla="*/ 2147483647 w 71"/>
                  <a:gd name="T11" fmla="*/ 2147483647 h 43"/>
                  <a:gd name="T12" fmla="*/ 2147483647 w 71"/>
                  <a:gd name="T13" fmla="*/ 2147483647 h 43"/>
                  <a:gd name="T14" fmla="*/ 2147483647 w 71"/>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43"/>
                  <a:gd name="T26" fmla="*/ 71 w 71"/>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43">
                    <a:moveTo>
                      <a:pt x="34" y="0"/>
                    </a:moveTo>
                    <a:lnTo>
                      <a:pt x="29" y="0"/>
                    </a:lnTo>
                    <a:lnTo>
                      <a:pt x="34" y="19"/>
                    </a:lnTo>
                    <a:lnTo>
                      <a:pt x="30" y="30"/>
                    </a:lnTo>
                    <a:lnTo>
                      <a:pt x="0" y="21"/>
                    </a:lnTo>
                    <a:lnTo>
                      <a:pt x="9" y="43"/>
                    </a:lnTo>
                    <a:lnTo>
                      <a:pt x="71" y="21"/>
                    </a:lnTo>
                    <a:lnTo>
                      <a:pt x="34" y="0"/>
                    </a:lnTo>
                    <a:close/>
                  </a:path>
                </a:pathLst>
              </a:custGeom>
              <a:solidFill>
                <a:srgbClr val="DDDDDD"/>
              </a:solidFill>
              <a:ln w="12700">
                <a:solidFill>
                  <a:schemeClr val="bg1"/>
                </a:solidFill>
                <a:round/>
                <a:headEnd/>
                <a:tailEnd/>
              </a:ln>
            </p:spPr>
            <p:txBody>
              <a:bodyPr/>
              <a:lstStyle/>
              <a:p>
                <a:endParaRPr lang="en-GB"/>
              </a:p>
            </p:txBody>
          </p:sp>
          <p:sp>
            <p:nvSpPr>
              <p:cNvPr id="35966" name="Freeform 120"/>
              <p:cNvSpPr>
                <a:spLocks noChangeAspect="1"/>
              </p:cNvSpPr>
              <p:nvPr/>
            </p:nvSpPr>
            <p:spPr bwMode="auto">
              <a:xfrm>
                <a:off x="7875405" y="1942702"/>
                <a:ext cx="28338" cy="17714"/>
              </a:xfrm>
              <a:custGeom>
                <a:avLst/>
                <a:gdLst>
                  <a:gd name="T0" fmla="*/ 2147483647 w 30"/>
                  <a:gd name="T1" fmla="*/ 0 h 26"/>
                  <a:gd name="T2" fmla="*/ 2147483647 w 30"/>
                  <a:gd name="T3" fmla="*/ 2147483647 h 26"/>
                  <a:gd name="T4" fmla="*/ 2147483647 w 30"/>
                  <a:gd name="T5" fmla="*/ 2147483647 h 26"/>
                  <a:gd name="T6" fmla="*/ 0 w 30"/>
                  <a:gd name="T7" fmla="*/ 2147483647 h 26"/>
                  <a:gd name="T8" fmla="*/ 2147483647 w 30"/>
                  <a:gd name="T9" fmla="*/ 0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28" y="0"/>
                    </a:moveTo>
                    <a:lnTo>
                      <a:pt x="30" y="14"/>
                    </a:lnTo>
                    <a:lnTo>
                      <a:pt x="20" y="26"/>
                    </a:lnTo>
                    <a:lnTo>
                      <a:pt x="0" y="16"/>
                    </a:lnTo>
                    <a:lnTo>
                      <a:pt x="28" y="0"/>
                    </a:lnTo>
                    <a:close/>
                  </a:path>
                </a:pathLst>
              </a:custGeom>
              <a:solidFill>
                <a:srgbClr val="DDDDDD"/>
              </a:solidFill>
              <a:ln w="12700">
                <a:solidFill>
                  <a:schemeClr val="bg1"/>
                </a:solidFill>
                <a:round/>
                <a:headEnd/>
                <a:tailEnd/>
              </a:ln>
            </p:spPr>
            <p:txBody>
              <a:bodyPr/>
              <a:lstStyle/>
              <a:p>
                <a:endParaRPr lang="en-GB"/>
              </a:p>
            </p:txBody>
          </p:sp>
          <p:sp>
            <p:nvSpPr>
              <p:cNvPr id="35967" name="Freeform 121"/>
              <p:cNvSpPr>
                <a:spLocks noChangeAspect="1"/>
              </p:cNvSpPr>
              <p:nvPr/>
            </p:nvSpPr>
            <p:spPr bwMode="auto">
              <a:xfrm>
                <a:off x="7801291" y="1960415"/>
                <a:ext cx="47957" cy="15499"/>
              </a:xfrm>
              <a:custGeom>
                <a:avLst/>
                <a:gdLst>
                  <a:gd name="T0" fmla="*/ 2147483647 w 47"/>
                  <a:gd name="T1" fmla="*/ 0 h 21"/>
                  <a:gd name="T2" fmla="*/ 0 w 47"/>
                  <a:gd name="T3" fmla="*/ 2147483647 h 21"/>
                  <a:gd name="T4" fmla="*/ 2147483647 w 47"/>
                  <a:gd name="T5" fmla="*/ 2147483647 h 21"/>
                  <a:gd name="T6" fmla="*/ 2147483647 w 47"/>
                  <a:gd name="T7" fmla="*/ 2147483647 h 21"/>
                  <a:gd name="T8" fmla="*/ 2147483647 w 47"/>
                  <a:gd name="T9" fmla="*/ 0 h 21"/>
                  <a:gd name="T10" fmla="*/ 0 60000 65536"/>
                  <a:gd name="T11" fmla="*/ 0 60000 65536"/>
                  <a:gd name="T12" fmla="*/ 0 60000 65536"/>
                  <a:gd name="T13" fmla="*/ 0 60000 65536"/>
                  <a:gd name="T14" fmla="*/ 0 60000 65536"/>
                  <a:gd name="T15" fmla="*/ 0 w 47"/>
                  <a:gd name="T16" fmla="*/ 0 h 21"/>
                  <a:gd name="T17" fmla="*/ 47 w 47"/>
                  <a:gd name="T18" fmla="*/ 21 h 21"/>
                </a:gdLst>
                <a:ahLst/>
                <a:cxnLst>
                  <a:cxn ang="T10">
                    <a:pos x="T0" y="T1"/>
                  </a:cxn>
                  <a:cxn ang="T11">
                    <a:pos x="T2" y="T3"/>
                  </a:cxn>
                  <a:cxn ang="T12">
                    <a:pos x="T4" y="T5"/>
                  </a:cxn>
                  <a:cxn ang="T13">
                    <a:pos x="T6" y="T7"/>
                  </a:cxn>
                  <a:cxn ang="T14">
                    <a:pos x="T8" y="T9"/>
                  </a:cxn>
                </a:cxnLst>
                <a:rect l="T15" t="T16" r="T17" b="T18"/>
                <a:pathLst>
                  <a:path w="47" h="21">
                    <a:moveTo>
                      <a:pt x="22" y="0"/>
                    </a:moveTo>
                    <a:lnTo>
                      <a:pt x="0" y="9"/>
                    </a:lnTo>
                    <a:lnTo>
                      <a:pt x="6" y="21"/>
                    </a:lnTo>
                    <a:lnTo>
                      <a:pt x="47" y="16"/>
                    </a:lnTo>
                    <a:lnTo>
                      <a:pt x="22" y="0"/>
                    </a:lnTo>
                    <a:close/>
                  </a:path>
                </a:pathLst>
              </a:custGeom>
              <a:solidFill>
                <a:srgbClr val="DDDDDD"/>
              </a:solidFill>
              <a:ln w="12700">
                <a:solidFill>
                  <a:schemeClr val="bg1"/>
                </a:solidFill>
                <a:round/>
                <a:headEnd/>
                <a:tailEnd/>
              </a:ln>
            </p:spPr>
            <p:txBody>
              <a:bodyPr/>
              <a:lstStyle/>
              <a:p>
                <a:endParaRPr lang="en-GB"/>
              </a:p>
            </p:txBody>
          </p:sp>
          <p:sp>
            <p:nvSpPr>
              <p:cNvPr id="35968" name="Freeform 122"/>
              <p:cNvSpPr>
                <a:spLocks noChangeAspect="1"/>
              </p:cNvSpPr>
              <p:nvPr/>
            </p:nvSpPr>
            <p:spPr bwMode="auto">
              <a:xfrm>
                <a:off x="7759874" y="1942702"/>
                <a:ext cx="54496" cy="17714"/>
              </a:xfrm>
              <a:custGeom>
                <a:avLst/>
                <a:gdLst>
                  <a:gd name="T0" fmla="*/ 2147483647 w 54"/>
                  <a:gd name="T1" fmla="*/ 0 h 28"/>
                  <a:gd name="T2" fmla="*/ 0 w 54"/>
                  <a:gd name="T3" fmla="*/ 0 h 28"/>
                  <a:gd name="T4" fmla="*/ 2147483647 w 54"/>
                  <a:gd name="T5" fmla="*/ 2147483647 h 28"/>
                  <a:gd name="T6" fmla="*/ 2147483647 w 54"/>
                  <a:gd name="T7" fmla="*/ 2147483647 h 28"/>
                  <a:gd name="T8" fmla="*/ 2147483647 w 54"/>
                  <a:gd name="T9" fmla="*/ 0 h 28"/>
                  <a:gd name="T10" fmla="*/ 0 60000 65536"/>
                  <a:gd name="T11" fmla="*/ 0 60000 65536"/>
                  <a:gd name="T12" fmla="*/ 0 60000 65536"/>
                  <a:gd name="T13" fmla="*/ 0 60000 65536"/>
                  <a:gd name="T14" fmla="*/ 0 60000 65536"/>
                  <a:gd name="T15" fmla="*/ 0 w 54"/>
                  <a:gd name="T16" fmla="*/ 0 h 28"/>
                  <a:gd name="T17" fmla="*/ 54 w 54"/>
                  <a:gd name="T18" fmla="*/ 28 h 28"/>
                </a:gdLst>
                <a:ahLst/>
                <a:cxnLst>
                  <a:cxn ang="T10">
                    <a:pos x="T0" y="T1"/>
                  </a:cxn>
                  <a:cxn ang="T11">
                    <a:pos x="T2" y="T3"/>
                  </a:cxn>
                  <a:cxn ang="T12">
                    <a:pos x="T4" y="T5"/>
                  </a:cxn>
                  <a:cxn ang="T13">
                    <a:pos x="T6" y="T7"/>
                  </a:cxn>
                  <a:cxn ang="T14">
                    <a:pos x="T8" y="T9"/>
                  </a:cxn>
                </a:cxnLst>
                <a:rect l="T15" t="T16" r="T17" b="T18"/>
                <a:pathLst>
                  <a:path w="54" h="28">
                    <a:moveTo>
                      <a:pt x="19" y="0"/>
                    </a:moveTo>
                    <a:lnTo>
                      <a:pt x="0" y="3"/>
                    </a:lnTo>
                    <a:lnTo>
                      <a:pt x="18" y="28"/>
                    </a:lnTo>
                    <a:lnTo>
                      <a:pt x="54" y="19"/>
                    </a:lnTo>
                    <a:lnTo>
                      <a:pt x="19" y="0"/>
                    </a:lnTo>
                    <a:close/>
                  </a:path>
                </a:pathLst>
              </a:custGeom>
              <a:solidFill>
                <a:srgbClr val="DDDDDD"/>
              </a:solidFill>
              <a:ln w="12700">
                <a:solidFill>
                  <a:schemeClr val="bg1"/>
                </a:solidFill>
                <a:round/>
                <a:headEnd/>
                <a:tailEnd/>
              </a:ln>
            </p:spPr>
            <p:txBody>
              <a:bodyPr/>
              <a:lstStyle/>
              <a:p>
                <a:endParaRPr lang="en-GB"/>
              </a:p>
            </p:txBody>
          </p:sp>
          <p:sp>
            <p:nvSpPr>
              <p:cNvPr id="35969" name="Freeform 123"/>
              <p:cNvSpPr>
                <a:spLocks noChangeAspect="1"/>
              </p:cNvSpPr>
              <p:nvPr/>
            </p:nvSpPr>
            <p:spPr bwMode="auto">
              <a:xfrm>
                <a:off x="7768593" y="1911703"/>
                <a:ext cx="100273" cy="55355"/>
              </a:xfrm>
              <a:custGeom>
                <a:avLst/>
                <a:gdLst>
                  <a:gd name="T0" fmla="*/ 2147483647 w 99"/>
                  <a:gd name="T1" fmla="*/ 2147483647 h 72"/>
                  <a:gd name="T2" fmla="*/ 2147483647 w 99"/>
                  <a:gd name="T3" fmla="*/ 0 h 72"/>
                  <a:gd name="T4" fmla="*/ 0 w 99"/>
                  <a:gd name="T5" fmla="*/ 2147483647 h 72"/>
                  <a:gd name="T6" fmla="*/ 2147483647 w 99"/>
                  <a:gd name="T7" fmla="*/ 2147483647 h 72"/>
                  <a:gd name="T8" fmla="*/ 2147483647 w 99"/>
                  <a:gd name="T9" fmla="*/ 2147483647 h 72"/>
                  <a:gd name="T10" fmla="*/ 2147483647 w 99"/>
                  <a:gd name="T11" fmla="*/ 2147483647 h 72"/>
                  <a:gd name="T12" fmla="*/ 2147483647 w 99"/>
                  <a:gd name="T13" fmla="*/ 2147483647 h 72"/>
                  <a:gd name="T14" fmla="*/ 2147483647 w 99"/>
                  <a:gd name="T15" fmla="*/ 2147483647 h 72"/>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72"/>
                  <a:gd name="T26" fmla="*/ 99 w 99"/>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72">
                    <a:moveTo>
                      <a:pt x="46" y="14"/>
                    </a:moveTo>
                    <a:lnTo>
                      <a:pt x="9" y="0"/>
                    </a:lnTo>
                    <a:lnTo>
                      <a:pt x="0" y="14"/>
                    </a:lnTo>
                    <a:lnTo>
                      <a:pt x="12" y="24"/>
                    </a:lnTo>
                    <a:lnTo>
                      <a:pt x="70" y="52"/>
                    </a:lnTo>
                    <a:lnTo>
                      <a:pt x="80" y="72"/>
                    </a:lnTo>
                    <a:lnTo>
                      <a:pt x="99" y="54"/>
                    </a:lnTo>
                    <a:lnTo>
                      <a:pt x="46" y="14"/>
                    </a:lnTo>
                    <a:close/>
                  </a:path>
                </a:pathLst>
              </a:custGeom>
              <a:solidFill>
                <a:srgbClr val="DDDDDD"/>
              </a:solidFill>
              <a:ln w="12700">
                <a:solidFill>
                  <a:schemeClr val="bg1"/>
                </a:solidFill>
                <a:round/>
                <a:headEnd/>
                <a:tailEnd/>
              </a:ln>
            </p:spPr>
            <p:txBody>
              <a:bodyPr/>
              <a:lstStyle/>
              <a:p>
                <a:endParaRPr lang="en-GB"/>
              </a:p>
            </p:txBody>
          </p:sp>
          <p:sp>
            <p:nvSpPr>
              <p:cNvPr id="35970" name="Freeform 124"/>
              <p:cNvSpPr>
                <a:spLocks noChangeAspect="1"/>
              </p:cNvSpPr>
              <p:nvPr/>
            </p:nvSpPr>
            <p:spPr bwMode="auto">
              <a:xfrm>
                <a:off x="7825269" y="1911703"/>
                <a:ext cx="58856" cy="35427"/>
              </a:xfrm>
              <a:custGeom>
                <a:avLst/>
                <a:gdLst>
                  <a:gd name="T0" fmla="*/ 2147483647 w 58"/>
                  <a:gd name="T1" fmla="*/ 0 h 44"/>
                  <a:gd name="T2" fmla="*/ 0 w 58"/>
                  <a:gd name="T3" fmla="*/ 0 h 44"/>
                  <a:gd name="T4" fmla="*/ 2147483647 w 58"/>
                  <a:gd name="T5" fmla="*/ 2147483647 h 44"/>
                  <a:gd name="T6" fmla="*/ 2147483647 w 58"/>
                  <a:gd name="T7" fmla="*/ 2147483647 h 44"/>
                  <a:gd name="T8" fmla="*/ 2147483647 w 58"/>
                  <a:gd name="T9" fmla="*/ 0 h 44"/>
                  <a:gd name="T10" fmla="*/ 0 60000 65536"/>
                  <a:gd name="T11" fmla="*/ 0 60000 65536"/>
                  <a:gd name="T12" fmla="*/ 0 60000 65536"/>
                  <a:gd name="T13" fmla="*/ 0 60000 65536"/>
                  <a:gd name="T14" fmla="*/ 0 60000 65536"/>
                  <a:gd name="T15" fmla="*/ 0 w 58"/>
                  <a:gd name="T16" fmla="*/ 0 h 44"/>
                  <a:gd name="T17" fmla="*/ 58 w 58"/>
                  <a:gd name="T18" fmla="*/ 44 h 44"/>
                </a:gdLst>
                <a:ahLst/>
                <a:cxnLst>
                  <a:cxn ang="T10">
                    <a:pos x="T0" y="T1"/>
                  </a:cxn>
                  <a:cxn ang="T11">
                    <a:pos x="T2" y="T3"/>
                  </a:cxn>
                  <a:cxn ang="T12">
                    <a:pos x="T4" y="T5"/>
                  </a:cxn>
                  <a:cxn ang="T13">
                    <a:pos x="T6" y="T7"/>
                  </a:cxn>
                  <a:cxn ang="T14">
                    <a:pos x="T8" y="T9"/>
                  </a:cxn>
                </a:cxnLst>
                <a:rect l="T15" t="T16" r="T17" b="T18"/>
                <a:pathLst>
                  <a:path w="58" h="44">
                    <a:moveTo>
                      <a:pt x="22" y="1"/>
                    </a:moveTo>
                    <a:lnTo>
                      <a:pt x="0" y="0"/>
                    </a:lnTo>
                    <a:lnTo>
                      <a:pt x="37" y="44"/>
                    </a:lnTo>
                    <a:lnTo>
                      <a:pt x="58" y="33"/>
                    </a:lnTo>
                    <a:lnTo>
                      <a:pt x="22" y="1"/>
                    </a:lnTo>
                    <a:close/>
                  </a:path>
                </a:pathLst>
              </a:custGeom>
              <a:solidFill>
                <a:srgbClr val="DDDDDD"/>
              </a:solidFill>
              <a:ln w="12700">
                <a:solidFill>
                  <a:schemeClr val="bg1"/>
                </a:solidFill>
                <a:round/>
                <a:headEnd/>
                <a:tailEnd/>
              </a:ln>
            </p:spPr>
            <p:txBody>
              <a:bodyPr/>
              <a:lstStyle/>
              <a:p>
                <a:endParaRPr lang="en-GB"/>
              </a:p>
            </p:txBody>
          </p:sp>
          <p:sp>
            <p:nvSpPr>
              <p:cNvPr id="35971" name="Freeform 125"/>
              <p:cNvSpPr>
                <a:spLocks noChangeAspect="1"/>
              </p:cNvSpPr>
              <p:nvPr/>
            </p:nvSpPr>
            <p:spPr bwMode="auto">
              <a:xfrm>
                <a:off x="4479211" y="1712425"/>
                <a:ext cx="65395" cy="55355"/>
              </a:xfrm>
              <a:custGeom>
                <a:avLst/>
                <a:gdLst>
                  <a:gd name="T0" fmla="*/ 2147483647 w 64"/>
                  <a:gd name="T1" fmla="*/ 0 h 76"/>
                  <a:gd name="T2" fmla="*/ 2147483647 w 64"/>
                  <a:gd name="T3" fmla="*/ 2147483647 h 76"/>
                  <a:gd name="T4" fmla="*/ 2147483647 w 64"/>
                  <a:gd name="T5" fmla="*/ 2147483647 h 76"/>
                  <a:gd name="T6" fmla="*/ 0 w 64"/>
                  <a:gd name="T7" fmla="*/ 2147483647 h 76"/>
                  <a:gd name="T8" fmla="*/ 2147483647 w 64"/>
                  <a:gd name="T9" fmla="*/ 0 h 76"/>
                  <a:gd name="T10" fmla="*/ 0 60000 65536"/>
                  <a:gd name="T11" fmla="*/ 0 60000 65536"/>
                  <a:gd name="T12" fmla="*/ 0 60000 65536"/>
                  <a:gd name="T13" fmla="*/ 0 60000 65536"/>
                  <a:gd name="T14" fmla="*/ 0 60000 65536"/>
                  <a:gd name="T15" fmla="*/ 0 w 64"/>
                  <a:gd name="T16" fmla="*/ 0 h 76"/>
                  <a:gd name="T17" fmla="*/ 64 w 64"/>
                  <a:gd name="T18" fmla="*/ 76 h 76"/>
                </a:gdLst>
                <a:ahLst/>
                <a:cxnLst>
                  <a:cxn ang="T10">
                    <a:pos x="T0" y="T1"/>
                  </a:cxn>
                  <a:cxn ang="T11">
                    <a:pos x="T2" y="T3"/>
                  </a:cxn>
                  <a:cxn ang="T12">
                    <a:pos x="T4" y="T5"/>
                  </a:cxn>
                  <a:cxn ang="T13">
                    <a:pos x="T6" y="T7"/>
                  </a:cxn>
                  <a:cxn ang="T14">
                    <a:pos x="T8" y="T9"/>
                  </a:cxn>
                </a:cxnLst>
                <a:rect l="T15" t="T16" r="T17" b="T18"/>
                <a:pathLst>
                  <a:path w="64" h="76">
                    <a:moveTo>
                      <a:pt x="7" y="0"/>
                    </a:moveTo>
                    <a:lnTo>
                      <a:pt x="64" y="76"/>
                    </a:lnTo>
                    <a:lnTo>
                      <a:pt x="12" y="54"/>
                    </a:lnTo>
                    <a:lnTo>
                      <a:pt x="0" y="16"/>
                    </a:lnTo>
                    <a:lnTo>
                      <a:pt x="7" y="0"/>
                    </a:lnTo>
                    <a:close/>
                  </a:path>
                </a:pathLst>
              </a:custGeom>
              <a:solidFill>
                <a:srgbClr val="EA9024"/>
              </a:solidFill>
              <a:ln w="12700">
                <a:solidFill>
                  <a:schemeClr val="bg1"/>
                </a:solidFill>
                <a:round/>
                <a:headEnd/>
                <a:tailEnd/>
              </a:ln>
            </p:spPr>
            <p:txBody>
              <a:bodyPr/>
              <a:lstStyle/>
              <a:p>
                <a:endParaRPr lang="en-GB"/>
              </a:p>
            </p:txBody>
          </p:sp>
          <p:sp>
            <p:nvSpPr>
              <p:cNvPr id="35972" name="Freeform 126"/>
              <p:cNvSpPr>
                <a:spLocks noChangeAspect="1"/>
              </p:cNvSpPr>
              <p:nvPr/>
            </p:nvSpPr>
            <p:spPr bwMode="auto">
              <a:xfrm>
                <a:off x="4649238" y="1657070"/>
                <a:ext cx="93733" cy="104067"/>
              </a:xfrm>
              <a:custGeom>
                <a:avLst/>
                <a:gdLst>
                  <a:gd name="T0" fmla="*/ 0 w 94"/>
                  <a:gd name="T1" fmla="*/ 2147483647 h 141"/>
                  <a:gd name="T2" fmla="*/ 2147483647 w 94"/>
                  <a:gd name="T3" fmla="*/ 0 h 141"/>
                  <a:gd name="T4" fmla="*/ 2147483647 w 94"/>
                  <a:gd name="T5" fmla="*/ 2147483647 h 141"/>
                  <a:gd name="T6" fmla="*/ 2147483647 w 94"/>
                  <a:gd name="T7" fmla="*/ 2147483647 h 141"/>
                  <a:gd name="T8" fmla="*/ 2147483647 w 94"/>
                  <a:gd name="T9" fmla="*/ 2147483647 h 141"/>
                  <a:gd name="T10" fmla="*/ 2147483647 w 94"/>
                  <a:gd name="T11" fmla="*/ 2147483647 h 141"/>
                  <a:gd name="T12" fmla="*/ 0 w 94"/>
                  <a:gd name="T13" fmla="*/ 2147483647 h 141"/>
                  <a:gd name="T14" fmla="*/ 0 60000 65536"/>
                  <a:gd name="T15" fmla="*/ 0 60000 65536"/>
                  <a:gd name="T16" fmla="*/ 0 60000 65536"/>
                  <a:gd name="T17" fmla="*/ 0 60000 65536"/>
                  <a:gd name="T18" fmla="*/ 0 60000 65536"/>
                  <a:gd name="T19" fmla="*/ 0 60000 65536"/>
                  <a:gd name="T20" fmla="*/ 0 60000 65536"/>
                  <a:gd name="T21" fmla="*/ 0 w 94"/>
                  <a:gd name="T22" fmla="*/ 0 h 141"/>
                  <a:gd name="T23" fmla="*/ 94 w 94"/>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41">
                    <a:moveTo>
                      <a:pt x="0" y="7"/>
                    </a:moveTo>
                    <a:lnTo>
                      <a:pt x="45" y="0"/>
                    </a:lnTo>
                    <a:lnTo>
                      <a:pt x="94" y="75"/>
                    </a:lnTo>
                    <a:lnTo>
                      <a:pt x="75" y="104"/>
                    </a:lnTo>
                    <a:lnTo>
                      <a:pt x="79" y="141"/>
                    </a:lnTo>
                    <a:lnTo>
                      <a:pt x="23" y="65"/>
                    </a:lnTo>
                    <a:lnTo>
                      <a:pt x="0" y="7"/>
                    </a:lnTo>
                    <a:close/>
                  </a:path>
                </a:pathLst>
              </a:custGeom>
              <a:solidFill>
                <a:srgbClr val="EA9024"/>
              </a:solidFill>
              <a:ln w="12700">
                <a:solidFill>
                  <a:schemeClr val="bg1"/>
                </a:solidFill>
                <a:round/>
                <a:headEnd/>
                <a:tailEnd/>
              </a:ln>
            </p:spPr>
            <p:txBody>
              <a:bodyPr/>
              <a:lstStyle/>
              <a:p>
                <a:endParaRPr lang="en-GB"/>
              </a:p>
            </p:txBody>
          </p:sp>
          <p:sp>
            <p:nvSpPr>
              <p:cNvPr id="35973" name="Freeform 127"/>
              <p:cNvSpPr>
                <a:spLocks noChangeAspect="1"/>
              </p:cNvSpPr>
              <p:nvPr/>
            </p:nvSpPr>
            <p:spPr bwMode="auto">
              <a:xfrm>
                <a:off x="4675397" y="1577359"/>
                <a:ext cx="47957" cy="42070"/>
              </a:xfrm>
              <a:custGeom>
                <a:avLst/>
                <a:gdLst>
                  <a:gd name="T0" fmla="*/ 2147483647 w 49"/>
                  <a:gd name="T1" fmla="*/ 2147483647 h 54"/>
                  <a:gd name="T2" fmla="*/ 0 w 49"/>
                  <a:gd name="T3" fmla="*/ 2147483647 h 54"/>
                  <a:gd name="T4" fmla="*/ 2147483647 w 49"/>
                  <a:gd name="T5" fmla="*/ 0 h 54"/>
                  <a:gd name="T6" fmla="*/ 2147483647 w 49"/>
                  <a:gd name="T7" fmla="*/ 2147483647 h 54"/>
                  <a:gd name="T8" fmla="*/ 2147483647 w 49"/>
                  <a:gd name="T9" fmla="*/ 2147483647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18" y="42"/>
                    </a:moveTo>
                    <a:lnTo>
                      <a:pt x="0" y="17"/>
                    </a:lnTo>
                    <a:lnTo>
                      <a:pt x="21" y="0"/>
                    </a:lnTo>
                    <a:lnTo>
                      <a:pt x="49" y="54"/>
                    </a:lnTo>
                    <a:lnTo>
                      <a:pt x="18" y="42"/>
                    </a:lnTo>
                    <a:close/>
                  </a:path>
                </a:pathLst>
              </a:custGeom>
              <a:solidFill>
                <a:srgbClr val="DDDDDD"/>
              </a:solidFill>
              <a:ln w="12700">
                <a:solidFill>
                  <a:schemeClr val="bg1"/>
                </a:solidFill>
                <a:round/>
                <a:headEnd/>
                <a:tailEnd/>
              </a:ln>
            </p:spPr>
            <p:txBody>
              <a:bodyPr/>
              <a:lstStyle/>
              <a:p>
                <a:endParaRPr lang="en-GB"/>
              </a:p>
            </p:txBody>
          </p:sp>
          <p:sp>
            <p:nvSpPr>
              <p:cNvPr id="35974" name="Freeform 128"/>
              <p:cNvSpPr>
                <a:spLocks noChangeAspect="1"/>
              </p:cNvSpPr>
              <p:nvPr/>
            </p:nvSpPr>
            <p:spPr bwMode="auto">
              <a:xfrm>
                <a:off x="4856323" y="1566288"/>
                <a:ext cx="34877" cy="30999"/>
              </a:xfrm>
              <a:custGeom>
                <a:avLst/>
                <a:gdLst>
                  <a:gd name="T0" fmla="*/ 0 w 37"/>
                  <a:gd name="T1" fmla="*/ 0 h 44"/>
                  <a:gd name="T2" fmla="*/ 2147483647 w 37"/>
                  <a:gd name="T3" fmla="*/ 2147483647 h 44"/>
                  <a:gd name="T4" fmla="*/ 2147483647 w 37"/>
                  <a:gd name="T5" fmla="*/ 2147483647 h 44"/>
                  <a:gd name="T6" fmla="*/ 0 w 37"/>
                  <a:gd name="T7" fmla="*/ 0 h 44"/>
                  <a:gd name="T8" fmla="*/ 0 60000 65536"/>
                  <a:gd name="T9" fmla="*/ 0 60000 65536"/>
                  <a:gd name="T10" fmla="*/ 0 60000 65536"/>
                  <a:gd name="T11" fmla="*/ 0 60000 65536"/>
                  <a:gd name="T12" fmla="*/ 0 w 37"/>
                  <a:gd name="T13" fmla="*/ 0 h 44"/>
                  <a:gd name="T14" fmla="*/ 37 w 37"/>
                  <a:gd name="T15" fmla="*/ 44 h 44"/>
                </a:gdLst>
                <a:ahLst/>
                <a:cxnLst>
                  <a:cxn ang="T8">
                    <a:pos x="T0" y="T1"/>
                  </a:cxn>
                  <a:cxn ang="T9">
                    <a:pos x="T2" y="T3"/>
                  </a:cxn>
                  <a:cxn ang="T10">
                    <a:pos x="T4" y="T5"/>
                  </a:cxn>
                  <a:cxn ang="T11">
                    <a:pos x="T6" y="T7"/>
                  </a:cxn>
                </a:cxnLst>
                <a:rect l="T12" t="T13" r="T14" b="T15"/>
                <a:pathLst>
                  <a:path w="37" h="44">
                    <a:moveTo>
                      <a:pt x="0" y="0"/>
                    </a:moveTo>
                    <a:lnTo>
                      <a:pt x="37" y="21"/>
                    </a:lnTo>
                    <a:lnTo>
                      <a:pt x="30" y="44"/>
                    </a:lnTo>
                    <a:lnTo>
                      <a:pt x="0" y="0"/>
                    </a:lnTo>
                    <a:close/>
                  </a:path>
                </a:pathLst>
              </a:custGeom>
              <a:solidFill>
                <a:srgbClr val="DDDDDD"/>
              </a:solidFill>
              <a:ln w="12700">
                <a:solidFill>
                  <a:schemeClr val="bg1"/>
                </a:solidFill>
                <a:round/>
                <a:headEnd/>
                <a:tailEnd/>
              </a:ln>
            </p:spPr>
            <p:txBody>
              <a:bodyPr/>
              <a:lstStyle/>
              <a:p>
                <a:endParaRPr lang="en-GB"/>
              </a:p>
            </p:txBody>
          </p:sp>
          <p:sp>
            <p:nvSpPr>
              <p:cNvPr id="35975" name="Freeform 129"/>
              <p:cNvSpPr>
                <a:spLocks noChangeAspect="1"/>
              </p:cNvSpPr>
              <p:nvPr/>
            </p:nvSpPr>
            <p:spPr bwMode="auto">
              <a:xfrm>
                <a:off x="4854144" y="1522004"/>
                <a:ext cx="52316" cy="48712"/>
              </a:xfrm>
              <a:custGeom>
                <a:avLst/>
                <a:gdLst>
                  <a:gd name="T0" fmla="*/ 0 w 55"/>
                  <a:gd name="T1" fmla="*/ 0 h 66"/>
                  <a:gd name="T2" fmla="*/ 2147483647 w 55"/>
                  <a:gd name="T3" fmla="*/ 2147483647 h 66"/>
                  <a:gd name="T4" fmla="*/ 0 w 55"/>
                  <a:gd name="T5" fmla="*/ 2147483647 h 66"/>
                  <a:gd name="T6" fmla="*/ 0 w 55"/>
                  <a:gd name="T7" fmla="*/ 2147483647 h 66"/>
                  <a:gd name="T8" fmla="*/ 0 w 55"/>
                  <a:gd name="T9" fmla="*/ 0 h 66"/>
                  <a:gd name="T10" fmla="*/ 0 60000 65536"/>
                  <a:gd name="T11" fmla="*/ 0 60000 65536"/>
                  <a:gd name="T12" fmla="*/ 0 60000 65536"/>
                  <a:gd name="T13" fmla="*/ 0 60000 65536"/>
                  <a:gd name="T14" fmla="*/ 0 60000 65536"/>
                  <a:gd name="T15" fmla="*/ 0 w 55"/>
                  <a:gd name="T16" fmla="*/ 0 h 66"/>
                  <a:gd name="T17" fmla="*/ 55 w 55"/>
                  <a:gd name="T18" fmla="*/ 66 h 66"/>
                </a:gdLst>
                <a:ahLst/>
                <a:cxnLst>
                  <a:cxn ang="T10">
                    <a:pos x="T0" y="T1"/>
                  </a:cxn>
                  <a:cxn ang="T11">
                    <a:pos x="T2" y="T3"/>
                  </a:cxn>
                  <a:cxn ang="T12">
                    <a:pos x="T4" y="T5"/>
                  </a:cxn>
                  <a:cxn ang="T13">
                    <a:pos x="T6" y="T7"/>
                  </a:cxn>
                  <a:cxn ang="T14">
                    <a:pos x="T8" y="T9"/>
                  </a:cxn>
                </a:cxnLst>
                <a:rect l="T15" t="T16" r="T17" b="T18"/>
                <a:pathLst>
                  <a:path w="55" h="66">
                    <a:moveTo>
                      <a:pt x="3" y="0"/>
                    </a:moveTo>
                    <a:lnTo>
                      <a:pt x="55" y="66"/>
                    </a:lnTo>
                    <a:lnTo>
                      <a:pt x="2" y="24"/>
                    </a:lnTo>
                    <a:lnTo>
                      <a:pt x="0" y="12"/>
                    </a:lnTo>
                    <a:lnTo>
                      <a:pt x="3" y="0"/>
                    </a:lnTo>
                    <a:close/>
                  </a:path>
                </a:pathLst>
              </a:custGeom>
              <a:solidFill>
                <a:srgbClr val="DDDDDD"/>
              </a:solidFill>
              <a:ln w="12700">
                <a:solidFill>
                  <a:schemeClr val="bg1"/>
                </a:solidFill>
                <a:round/>
                <a:headEnd/>
                <a:tailEnd/>
              </a:ln>
            </p:spPr>
            <p:txBody>
              <a:bodyPr/>
              <a:lstStyle/>
              <a:p>
                <a:endParaRPr lang="en-GB"/>
              </a:p>
            </p:txBody>
          </p:sp>
          <p:sp>
            <p:nvSpPr>
              <p:cNvPr id="35976" name="Freeform 130"/>
              <p:cNvSpPr>
                <a:spLocks noChangeAspect="1"/>
              </p:cNvSpPr>
              <p:nvPr/>
            </p:nvSpPr>
            <p:spPr bwMode="auto">
              <a:xfrm>
                <a:off x="5468859" y="1741210"/>
                <a:ext cx="41417" cy="48712"/>
              </a:xfrm>
              <a:custGeom>
                <a:avLst/>
                <a:gdLst>
                  <a:gd name="T0" fmla="*/ 2147483647 w 41"/>
                  <a:gd name="T1" fmla="*/ 0 h 69"/>
                  <a:gd name="T2" fmla="*/ 2147483647 w 41"/>
                  <a:gd name="T3" fmla="*/ 2147483647 h 69"/>
                  <a:gd name="T4" fmla="*/ 2147483647 w 41"/>
                  <a:gd name="T5" fmla="*/ 2147483647 h 69"/>
                  <a:gd name="T6" fmla="*/ 0 w 41"/>
                  <a:gd name="T7" fmla="*/ 2147483647 h 69"/>
                  <a:gd name="T8" fmla="*/ 2147483647 w 41"/>
                  <a:gd name="T9" fmla="*/ 0 h 69"/>
                  <a:gd name="T10" fmla="*/ 0 60000 65536"/>
                  <a:gd name="T11" fmla="*/ 0 60000 65536"/>
                  <a:gd name="T12" fmla="*/ 0 60000 65536"/>
                  <a:gd name="T13" fmla="*/ 0 60000 65536"/>
                  <a:gd name="T14" fmla="*/ 0 60000 65536"/>
                  <a:gd name="T15" fmla="*/ 0 w 41"/>
                  <a:gd name="T16" fmla="*/ 0 h 69"/>
                  <a:gd name="T17" fmla="*/ 41 w 41"/>
                  <a:gd name="T18" fmla="*/ 69 h 69"/>
                </a:gdLst>
                <a:ahLst/>
                <a:cxnLst>
                  <a:cxn ang="T10">
                    <a:pos x="T0" y="T1"/>
                  </a:cxn>
                  <a:cxn ang="T11">
                    <a:pos x="T2" y="T3"/>
                  </a:cxn>
                  <a:cxn ang="T12">
                    <a:pos x="T4" y="T5"/>
                  </a:cxn>
                  <a:cxn ang="T13">
                    <a:pos x="T6" y="T7"/>
                  </a:cxn>
                  <a:cxn ang="T14">
                    <a:pos x="T8" y="T9"/>
                  </a:cxn>
                </a:cxnLst>
                <a:rect l="T15" t="T16" r="T17" b="T18"/>
                <a:pathLst>
                  <a:path w="41" h="69">
                    <a:moveTo>
                      <a:pt x="8" y="0"/>
                    </a:moveTo>
                    <a:lnTo>
                      <a:pt x="41" y="69"/>
                    </a:lnTo>
                    <a:lnTo>
                      <a:pt x="5" y="30"/>
                    </a:lnTo>
                    <a:lnTo>
                      <a:pt x="0" y="18"/>
                    </a:lnTo>
                    <a:lnTo>
                      <a:pt x="8" y="0"/>
                    </a:lnTo>
                    <a:close/>
                  </a:path>
                </a:pathLst>
              </a:custGeom>
              <a:solidFill>
                <a:srgbClr val="DDDDDD"/>
              </a:solidFill>
              <a:ln w="12700">
                <a:solidFill>
                  <a:schemeClr val="bg1"/>
                </a:solidFill>
                <a:round/>
                <a:headEnd/>
                <a:tailEnd/>
              </a:ln>
            </p:spPr>
            <p:txBody>
              <a:bodyPr/>
              <a:lstStyle/>
              <a:p>
                <a:endParaRPr lang="en-GB"/>
              </a:p>
            </p:txBody>
          </p:sp>
          <p:sp>
            <p:nvSpPr>
              <p:cNvPr id="35977" name="Freeform 131"/>
              <p:cNvSpPr>
                <a:spLocks noChangeAspect="1"/>
              </p:cNvSpPr>
              <p:nvPr/>
            </p:nvSpPr>
            <p:spPr bwMode="auto">
              <a:xfrm>
                <a:off x="5514636" y="2026841"/>
                <a:ext cx="26158" cy="26570"/>
              </a:xfrm>
              <a:custGeom>
                <a:avLst/>
                <a:gdLst>
                  <a:gd name="T0" fmla="*/ 2147483647 w 26"/>
                  <a:gd name="T1" fmla="*/ 0 h 36"/>
                  <a:gd name="T2" fmla="*/ 2147483647 w 26"/>
                  <a:gd name="T3" fmla="*/ 2147483647 h 36"/>
                  <a:gd name="T4" fmla="*/ 0 w 26"/>
                  <a:gd name="T5" fmla="*/ 2147483647 h 36"/>
                  <a:gd name="T6" fmla="*/ 0 w 26"/>
                  <a:gd name="T7" fmla="*/ 2147483647 h 36"/>
                  <a:gd name="T8" fmla="*/ 2147483647 w 26"/>
                  <a:gd name="T9" fmla="*/ 0 h 36"/>
                  <a:gd name="T10" fmla="*/ 0 60000 65536"/>
                  <a:gd name="T11" fmla="*/ 0 60000 65536"/>
                  <a:gd name="T12" fmla="*/ 0 60000 65536"/>
                  <a:gd name="T13" fmla="*/ 0 60000 65536"/>
                  <a:gd name="T14" fmla="*/ 0 60000 65536"/>
                  <a:gd name="T15" fmla="*/ 0 w 26"/>
                  <a:gd name="T16" fmla="*/ 0 h 36"/>
                  <a:gd name="T17" fmla="*/ 26 w 26"/>
                  <a:gd name="T18" fmla="*/ 36 h 36"/>
                </a:gdLst>
                <a:ahLst/>
                <a:cxnLst>
                  <a:cxn ang="T10">
                    <a:pos x="T0" y="T1"/>
                  </a:cxn>
                  <a:cxn ang="T11">
                    <a:pos x="T2" y="T3"/>
                  </a:cxn>
                  <a:cxn ang="T12">
                    <a:pos x="T4" y="T5"/>
                  </a:cxn>
                  <a:cxn ang="T13">
                    <a:pos x="T6" y="T7"/>
                  </a:cxn>
                  <a:cxn ang="T14">
                    <a:pos x="T8" y="T9"/>
                  </a:cxn>
                </a:cxnLst>
                <a:rect l="T15" t="T16" r="T17" b="T18"/>
                <a:pathLst>
                  <a:path w="26" h="36">
                    <a:moveTo>
                      <a:pt x="10" y="0"/>
                    </a:moveTo>
                    <a:lnTo>
                      <a:pt x="26" y="13"/>
                    </a:lnTo>
                    <a:lnTo>
                      <a:pt x="0" y="36"/>
                    </a:lnTo>
                    <a:lnTo>
                      <a:pt x="1" y="9"/>
                    </a:lnTo>
                    <a:lnTo>
                      <a:pt x="10" y="0"/>
                    </a:lnTo>
                    <a:close/>
                  </a:path>
                </a:pathLst>
              </a:custGeom>
              <a:solidFill>
                <a:srgbClr val="9CB5CE"/>
              </a:solidFill>
              <a:ln w="12700">
                <a:solidFill>
                  <a:schemeClr val="bg1"/>
                </a:solidFill>
                <a:round/>
                <a:headEnd/>
                <a:tailEnd/>
              </a:ln>
            </p:spPr>
            <p:txBody>
              <a:bodyPr/>
              <a:lstStyle/>
              <a:p>
                <a:endParaRPr lang="en-GB"/>
              </a:p>
            </p:txBody>
          </p:sp>
          <p:sp>
            <p:nvSpPr>
              <p:cNvPr id="35978" name="Freeform 132"/>
              <p:cNvSpPr>
                <a:spLocks noChangeAspect="1"/>
              </p:cNvSpPr>
              <p:nvPr/>
            </p:nvSpPr>
            <p:spPr bwMode="auto">
              <a:xfrm>
                <a:off x="5573492" y="2159693"/>
                <a:ext cx="15259" cy="22142"/>
              </a:xfrm>
              <a:custGeom>
                <a:avLst/>
                <a:gdLst>
                  <a:gd name="T0" fmla="*/ 2147483647 w 13"/>
                  <a:gd name="T1" fmla="*/ 0 h 32"/>
                  <a:gd name="T2" fmla="*/ 2147483647 w 13"/>
                  <a:gd name="T3" fmla="*/ 2147483647 h 32"/>
                  <a:gd name="T4" fmla="*/ 0 w 13"/>
                  <a:gd name="T5" fmla="*/ 2147483647 h 32"/>
                  <a:gd name="T6" fmla="*/ 0 w 13"/>
                  <a:gd name="T7" fmla="*/ 2147483647 h 32"/>
                  <a:gd name="T8" fmla="*/ 2147483647 w 13"/>
                  <a:gd name="T9" fmla="*/ 0 h 32"/>
                  <a:gd name="T10" fmla="*/ 0 60000 65536"/>
                  <a:gd name="T11" fmla="*/ 0 60000 65536"/>
                  <a:gd name="T12" fmla="*/ 0 60000 65536"/>
                  <a:gd name="T13" fmla="*/ 0 60000 65536"/>
                  <a:gd name="T14" fmla="*/ 0 60000 65536"/>
                  <a:gd name="T15" fmla="*/ 0 w 13"/>
                  <a:gd name="T16" fmla="*/ 0 h 32"/>
                  <a:gd name="T17" fmla="*/ 13 w 13"/>
                  <a:gd name="T18" fmla="*/ 32 h 32"/>
                </a:gdLst>
                <a:ahLst/>
                <a:cxnLst>
                  <a:cxn ang="T10">
                    <a:pos x="T0" y="T1"/>
                  </a:cxn>
                  <a:cxn ang="T11">
                    <a:pos x="T2" y="T3"/>
                  </a:cxn>
                  <a:cxn ang="T12">
                    <a:pos x="T4" y="T5"/>
                  </a:cxn>
                  <a:cxn ang="T13">
                    <a:pos x="T6" y="T7"/>
                  </a:cxn>
                  <a:cxn ang="T14">
                    <a:pos x="T8" y="T9"/>
                  </a:cxn>
                </a:cxnLst>
                <a:rect l="T15" t="T16" r="T17" b="T18"/>
                <a:pathLst>
                  <a:path w="13" h="32">
                    <a:moveTo>
                      <a:pt x="7" y="0"/>
                    </a:moveTo>
                    <a:lnTo>
                      <a:pt x="13" y="15"/>
                    </a:lnTo>
                    <a:lnTo>
                      <a:pt x="0" y="32"/>
                    </a:lnTo>
                    <a:lnTo>
                      <a:pt x="0" y="13"/>
                    </a:lnTo>
                    <a:lnTo>
                      <a:pt x="7" y="0"/>
                    </a:lnTo>
                    <a:close/>
                  </a:path>
                </a:pathLst>
              </a:custGeom>
              <a:solidFill>
                <a:srgbClr val="9CB5CE"/>
              </a:solidFill>
              <a:ln w="12700">
                <a:solidFill>
                  <a:schemeClr val="bg1"/>
                </a:solidFill>
                <a:round/>
                <a:headEnd/>
                <a:tailEnd/>
              </a:ln>
            </p:spPr>
            <p:txBody>
              <a:bodyPr/>
              <a:lstStyle/>
              <a:p>
                <a:endParaRPr lang="en-GB"/>
              </a:p>
            </p:txBody>
          </p:sp>
          <p:sp>
            <p:nvSpPr>
              <p:cNvPr id="35979" name="Freeform 133"/>
              <p:cNvSpPr>
                <a:spLocks noChangeAspect="1"/>
              </p:cNvSpPr>
              <p:nvPr/>
            </p:nvSpPr>
            <p:spPr bwMode="auto">
              <a:xfrm>
                <a:off x="5571312" y="2305830"/>
                <a:ext cx="17439" cy="28785"/>
              </a:xfrm>
              <a:custGeom>
                <a:avLst/>
                <a:gdLst>
                  <a:gd name="T0" fmla="*/ 2147483647 w 16"/>
                  <a:gd name="T1" fmla="*/ 0 h 38"/>
                  <a:gd name="T2" fmla="*/ 2147483647 w 16"/>
                  <a:gd name="T3" fmla="*/ 2147483647 h 38"/>
                  <a:gd name="T4" fmla="*/ 2147483647 w 16"/>
                  <a:gd name="T5" fmla="*/ 2147483647 h 38"/>
                  <a:gd name="T6" fmla="*/ 0 w 16"/>
                  <a:gd name="T7" fmla="*/ 2147483647 h 38"/>
                  <a:gd name="T8" fmla="*/ 2147483647 w 16"/>
                  <a:gd name="T9" fmla="*/ 0 h 38"/>
                  <a:gd name="T10" fmla="*/ 0 60000 65536"/>
                  <a:gd name="T11" fmla="*/ 0 60000 65536"/>
                  <a:gd name="T12" fmla="*/ 0 60000 65536"/>
                  <a:gd name="T13" fmla="*/ 0 60000 65536"/>
                  <a:gd name="T14" fmla="*/ 0 60000 65536"/>
                  <a:gd name="T15" fmla="*/ 0 w 16"/>
                  <a:gd name="T16" fmla="*/ 0 h 38"/>
                  <a:gd name="T17" fmla="*/ 16 w 16"/>
                  <a:gd name="T18" fmla="*/ 38 h 38"/>
                </a:gdLst>
                <a:ahLst/>
                <a:cxnLst>
                  <a:cxn ang="T10">
                    <a:pos x="T0" y="T1"/>
                  </a:cxn>
                  <a:cxn ang="T11">
                    <a:pos x="T2" y="T3"/>
                  </a:cxn>
                  <a:cxn ang="T12">
                    <a:pos x="T4" y="T5"/>
                  </a:cxn>
                  <a:cxn ang="T13">
                    <a:pos x="T6" y="T7"/>
                  </a:cxn>
                  <a:cxn ang="T14">
                    <a:pos x="T8" y="T9"/>
                  </a:cxn>
                </a:cxnLst>
                <a:rect l="T15" t="T16" r="T17" b="T18"/>
                <a:pathLst>
                  <a:path w="16" h="38">
                    <a:moveTo>
                      <a:pt x="11" y="0"/>
                    </a:moveTo>
                    <a:lnTo>
                      <a:pt x="16" y="8"/>
                    </a:lnTo>
                    <a:lnTo>
                      <a:pt x="13" y="28"/>
                    </a:lnTo>
                    <a:lnTo>
                      <a:pt x="0" y="38"/>
                    </a:lnTo>
                    <a:lnTo>
                      <a:pt x="11" y="0"/>
                    </a:lnTo>
                    <a:close/>
                  </a:path>
                </a:pathLst>
              </a:custGeom>
              <a:solidFill>
                <a:srgbClr val="9CB5CE"/>
              </a:solidFill>
              <a:ln w="12700">
                <a:solidFill>
                  <a:schemeClr val="bg1"/>
                </a:solidFill>
                <a:round/>
                <a:headEnd/>
                <a:tailEnd/>
              </a:ln>
            </p:spPr>
            <p:txBody>
              <a:bodyPr/>
              <a:lstStyle/>
              <a:p>
                <a:endParaRPr lang="en-GB"/>
              </a:p>
            </p:txBody>
          </p:sp>
          <p:sp>
            <p:nvSpPr>
              <p:cNvPr id="35980" name="Freeform 134"/>
              <p:cNvSpPr>
                <a:spLocks noChangeAspect="1"/>
              </p:cNvSpPr>
              <p:nvPr/>
            </p:nvSpPr>
            <p:spPr bwMode="auto">
              <a:xfrm>
                <a:off x="5538614" y="2425397"/>
                <a:ext cx="13079" cy="79711"/>
              </a:xfrm>
              <a:custGeom>
                <a:avLst/>
                <a:gdLst>
                  <a:gd name="T0" fmla="*/ 2147483647 w 14"/>
                  <a:gd name="T1" fmla="*/ 2147483647 h 102"/>
                  <a:gd name="T2" fmla="*/ 2147483647 w 14"/>
                  <a:gd name="T3" fmla="*/ 2147483647 h 102"/>
                  <a:gd name="T4" fmla="*/ 2147483647 w 14"/>
                  <a:gd name="T5" fmla="*/ 2147483647 h 102"/>
                  <a:gd name="T6" fmla="*/ 0 w 14"/>
                  <a:gd name="T7" fmla="*/ 2147483647 h 102"/>
                  <a:gd name="T8" fmla="*/ 2147483647 w 14"/>
                  <a:gd name="T9" fmla="*/ 2147483647 h 102"/>
                  <a:gd name="T10" fmla="*/ 0 w 14"/>
                  <a:gd name="T11" fmla="*/ 0 h 102"/>
                  <a:gd name="T12" fmla="*/ 2147483647 w 14"/>
                  <a:gd name="T13" fmla="*/ 2147483647 h 102"/>
                  <a:gd name="T14" fmla="*/ 0 60000 65536"/>
                  <a:gd name="T15" fmla="*/ 0 60000 65536"/>
                  <a:gd name="T16" fmla="*/ 0 60000 65536"/>
                  <a:gd name="T17" fmla="*/ 0 60000 65536"/>
                  <a:gd name="T18" fmla="*/ 0 60000 65536"/>
                  <a:gd name="T19" fmla="*/ 0 60000 65536"/>
                  <a:gd name="T20" fmla="*/ 0 60000 65536"/>
                  <a:gd name="T21" fmla="*/ 0 w 14"/>
                  <a:gd name="T22" fmla="*/ 0 h 102"/>
                  <a:gd name="T23" fmla="*/ 14 w 14"/>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02">
                    <a:moveTo>
                      <a:pt x="12" y="29"/>
                    </a:moveTo>
                    <a:lnTo>
                      <a:pt x="14" y="102"/>
                    </a:lnTo>
                    <a:lnTo>
                      <a:pt x="7" y="51"/>
                    </a:lnTo>
                    <a:lnTo>
                      <a:pt x="0" y="24"/>
                    </a:lnTo>
                    <a:lnTo>
                      <a:pt x="4" y="18"/>
                    </a:lnTo>
                    <a:lnTo>
                      <a:pt x="3" y="0"/>
                    </a:lnTo>
                    <a:lnTo>
                      <a:pt x="12" y="29"/>
                    </a:lnTo>
                    <a:close/>
                  </a:path>
                </a:pathLst>
              </a:custGeom>
              <a:solidFill>
                <a:srgbClr val="9CB5CE"/>
              </a:solidFill>
              <a:ln w="12700">
                <a:solidFill>
                  <a:schemeClr val="bg1"/>
                </a:solidFill>
                <a:round/>
                <a:headEnd/>
                <a:tailEnd/>
              </a:ln>
            </p:spPr>
            <p:txBody>
              <a:bodyPr/>
              <a:lstStyle/>
              <a:p>
                <a:endParaRPr lang="en-GB"/>
              </a:p>
            </p:txBody>
          </p:sp>
          <p:sp>
            <p:nvSpPr>
              <p:cNvPr id="35981" name="Freeform 135"/>
              <p:cNvSpPr>
                <a:spLocks noChangeAspect="1"/>
              </p:cNvSpPr>
              <p:nvPr/>
            </p:nvSpPr>
            <p:spPr bwMode="auto">
              <a:xfrm>
                <a:off x="5545154" y="2551606"/>
                <a:ext cx="43597" cy="42070"/>
              </a:xfrm>
              <a:custGeom>
                <a:avLst/>
                <a:gdLst>
                  <a:gd name="T0" fmla="*/ 2147483647 w 44"/>
                  <a:gd name="T1" fmla="*/ 2147483647 h 54"/>
                  <a:gd name="T2" fmla="*/ 2147483647 w 44"/>
                  <a:gd name="T3" fmla="*/ 2147483647 h 54"/>
                  <a:gd name="T4" fmla="*/ 2147483647 w 44"/>
                  <a:gd name="T5" fmla="*/ 2147483647 h 54"/>
                  <a:gd name="T6" fmla="*/ 2147483647 w 44"/>
                  <a:gd name="T7" fmla="*/ 2147483647 h 54"/>
                  <a:gd name="T8" fmla="*/ 2147483647 w 44"/>
                  <a:gd name="T9" fmla="*/ 2147483647 h 54"/>
                  <a:gd name="T10" fmla="*/ 0 w 44"/>
                  <a:gd name="T11" fmla="*/ 2147483647 h 54"/>
                  <a:gd name="T12" fmla="*/ 0 w 44"/>
                  <a:gd name="T13" fmla="*/ 2147483647 h 54"/>
                  <a:gd name="T14" fmla="*/ 0 w 44"/>
                  <a:gd name="T15" fmla="*/ 2147483647 h 54"/>
                  <a:gd name="T16" fmla="*/ 2147483647 w 44"/>
                  <a:gd name="T17" fmla="*/ 0 h 54"/>
                  <a:gd name="T18" fmla="*/ 2147483647 w 44"/>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4"/>
                  <a:gd name="T32" fmla="*/ 44 w 4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4">
                    <a:moveTo>
                      <a:pt x="29" y="10"/>
                    </a:moveTo>
                    <a:lnTo>
                      <a:pt x="22" y="23"/>
                    </a:lnTo>
                    <a:lnTo>
                      <a:pt x="29" y="37"/>
                    </a:lnTo>
                    <a:lnTo>
                      <a:pt x="44" y="30"/>
                    </a:lnTo>
                    <a:lnTo>
                      <a:pt x="39" y="54"/>
                    </a:lnTo>
                    <a:lnTo>
                      <a:pt x="1" y="48"/>
                    </a:lnTo>
                    <a:lnTo>
                      <a:pt x="0" y="37"/>
                    </a:lnTo>
                    <a:lnTo>
                      <a:pt x="1" y="8"/>
                    </a:lnTo>
                    <a:lnTo>
                      <a:pt x="26" y="0"/>
                    </a:lnTo>
                    <a:lnTo>
                      <a:pt x="29" y="10"/>
                    </a:lnTo>
                    <a:close/>
                  </a:path>
                </a:pathLst>
              </a:custGeom>
              <a:solidFill>
                <a:srgbClr val="DDDDDD"/>
              </a:solidFill>
              <a:ln w="12700">
                <a:solidFill>
                  <a:schemeClr val="bg1"/>
                </a:solidFill>
                <a:round/>
                <a:headEnd/>
                <a:tailEnd/>
              </a:ln>
            </p:spPr>
            <p:txBody>
              <a:bodyPr/>
              <a:lstStyle/>
              <a:p>
                <a:endParaRPr lang="en-GB"/>
              </a:p>
            </p:txBody>
          </p:sp>
          <p:sp>
            <p:nvSpPr>
              <p:cNvPr id="35982" name="Freeform 136"/>
              <p:cNvSpPr>
                <a:spLocks noChangeAspect="1"/>
              </p:cNvSpPr>
              <p:nvPr/>
            </p:nvSpPr>
            <p:spPr bwMode="auto">
              <a:xfrm>
                <a:off x="5451420" y="2637960"/>
                <a:ext cx="54496" cy="28785"/>
              </a:xfrm>
              <a:custGeom>
                <a:avLst/>
                <a:gdLst>
                  <a:gd name="T0" fmla="*/ 2147483647 w 54"/>
                  <a:gd name="T1" fmla="*/ 0 h 34"/>
                  <a:gd name="T2" fmla="*/ 0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0 h 34"/>
                  <a:gd name="T12" fmla="*/ 2147483647 w 54"/>
                  <a:gd name="T13" fmla="*/ 0 h 34"/>
                  <a:gd name="T14" fmla="*/ 0 60000 65536"/>
                  <a:gd name="T15" fmla="*/ 0 60000 65536"/>
                  <a:gd name="T16" fmla="*/ 0 60000 65536"/>
                  <a:gd name="T17" fmla="*/ 0 60000 65536"/>
                  <a:gd name="T18" fmla="*/ 0 60000 65536"/>
                  <a:gd name="T19" fmla="*/ 0 60000 65536"/>
                  <a:gd name="T20" fmla="*/ 0 60000 65536"/>
                  <a:gd name="T21" fmla="*/ 0 w 54"/>
                  <a:gd name="T22" fmla="*/ 0 h 34"/>
                  <a:gd name="T23" fmla="*/ 54 w 5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4">
                    <a:moveTo>
                      <a:pt x="8" y="3"/>
                    </a:moveTo>
                    <a:lnTo>
                      <a:pt x="0" y="22"/>
                    </a:lnTo>
                    <a:lnTo>
                      <a:pt x="24" y="34"/>
                    </a:lnTo>
                    <a:lnTo>
                      <a:pt x="54" y="22"/>
                    </a:lnTo>
                    <a:lnTo>
                      <a:pt x="47" y="17"/>
                    </a:lnTo>
                    <a:lnTo>
                      <a:pt x="43" y="0"/>
                    </a:lnTo>
                    <a:lnTo>
                      <a:pt x="8" y="3"/>
                    </a:lnTo>
                    <a:close/>
                  </a:path>
                </a:pathLst>
              </a:custGeom>
              <a:solidFill>
                <a:srgbClr val="DDDDDD"/>
              </a:solidFill>
              <a:ln w="12700">
                <a:solidFill>
                  <a:schemeClr val="bg1"/>
                </a:solidFill>
                <a:round/>
                <a:headEnd/>
                <a:tailEnd/>
              </a:ln>
            </p:spPr>
            <p:txBody>
              <a:bodyPr/>
              <a:lstStyle/>
              <a:p>
                <a:endParaRPr lang="en-GB"/>
              </a:p>
            </p:txBody>
          </p:sp>
          <p:sp>
            <p:nvSpPr>
              <p:cNvPr id="35983" name="Freeform 137"/>
              <p:cNvSpPr>
                <a:spLocks noChangeAspect="1"/>
              </p:cNvSpPr>
              <p:nvPr/>
            </p:nvSpPr>
            <p:spPr bwMode="auto">
              <a:xfrm>
                <a:off x="5338069" y="2719885"/>
                <a:ext cx="82834" cy="30999"/>
              </a:xfrm>
              <a:custGeom>
                <a:avLst/>
                <a:gdLst>
                  <a:gd name="T0" fmla="*/ 0 w 81"/>
                  <a:gd name="T1" fmla="*/ 2147483647 h 37"/>
                  <a:gd name="T2" fmla="*/ 0 w 81"/>
                  <a:gd name="T3" fmla="*/ 2147483647 h 37"/>
                  <a:gd name="T4" fmla="*/ 2147483647 w 81"/>
                  <a:gd name="T5" fmla="*/ 2147483647 h 37"/>
                  <a:gd name="T6" fmla="*/ 2147483647 w 81"/>
                  <a:gd name="T7" fmla="*/ 2147483647 h 37"/>
                  <a:gd name="T8" fmla="*/ 2147483647 w 81"/>
                  <a:gd name="T9" fmla="*/ 2147483647 h 37"/>
                  <a:gd name="T10" fmla="*/ 2147483647 w 81"/>
                  <a:gd name="T11" fmla="*/ 0 h 37"/>
                  <a:gd name="T12" fmla="*/ 0 w 81"/>
                  <a:gd name="T13" fmla="*/ 2147483647 h 37"/>
                  <a:gd name="T14" fmla="*/ 0 60000 65536"/>
                  <a:gd name="T15" fmla="*/ 0 60000 65536"/>
                  <a:gd name="T16" fmla="*/ 0 60000 65536"/>
                  <a:gd name="T17" fmla="*/ 0 60000 65536"/>
                  <a:gd name="T18" fmla="*/ 0 60000 65536"/>
                  <a:gd name="T19" fmla="*/ 0 60000 65536"/>
                  <a:gd name="T20" fmla="*/ 0 60000 65536"/>
                  <a:gd name="T21" fmla="*/ 0 w 81"/>
                  <a:gd name="T22" fmla="*/ 0 h 37"/>
                  <a:gd name="T23" fmla="*/ 81 w 8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37">
                    <a:moveTo>
                      <a:pt x="1" y="22"/>
                    </a:moveTo>
                    <a:lnTo>
                      <a:pt x="0" y="31"/>
                    </a:lnTo>
                    <a:lnTo>
                      <a:pt x="41" y="37"/>
                    </a:lnTo>
                    <a:lnTo>
                      <a:pt x="81" y="27"/>
                    </a:lnTo>
                    <a:lnTo>
                      <a:pt x="70" y="17"/>
                    </a:lnTo>
                    <a:lnTo>
                      <a:pt x="18" y="0"/>
                    </a:lnTo>
                    <a:lnTo>
                      <a:pt x="1" y="22"/>
                    </a:lnTo>
                    <a:close/>
                  </a:path>
                </a:pathLst>
              </a:custGeom>
              <a:solidFill>
                <a:srgbClr val="DDDDDD"/>
              </a:solidFill>
              <a:ln w="12700">
                <a:solidFill>
                  <a:schemeClr val="bg1"/>
                </a:solidFill>
                <a:round/>
                <a:headEnd/>
                <a:tailEnd/>
              </a:ln>
            </p:spPr>
            <p:txBody>
              <a:bodyPr/>
              <a:lstStyle/>
              <a:p>
                <a:endParaRPr lang="en-GB"/>
              </a:p>
            </p:txBody>
          </p:sp>
          <p:sp>
            <p:nvSpPr>
              <p:cNvPr id="35984" name="Freeform 138"/>
              <p:cNvSpPr>
                <a:spLocks noChangeAspect="1"/>
              </p:cNvSpPr>
              <p:nvPr/>
            </p:nvSpPr>
            <p:spPr bwMode="auto">
              <a:xfrm>
                <a:off x="5370766" y="2750884"/>
                <a:ext cx="80654" cy="26570"/>
              </a:xfrm>
              <a:custGeom>
                <a:avLst/>
                <a:gdLst>
                  <a:gd name="T0" fmla="*/ 2147483647 w 80"/>
                  <a:gd name="T1" fmla="*/ 2147483647 h 35"/>
                  <a:gd name="T2" fmla="*/ 2147483647 w 80"/>
                  <a:gd name="T3" fmla="*/ 2147483647 h 35"/>
                  <a:gd name="T4" fmla="*/ 2147483647 w 80"/>
                  <a:gd name="T5" fmla="*/ 2147483647 h 35"/>
                  <a:gd name="T6" fmla="*/ 2147483647 w 80"/>
                  <a:gd name="T7" fmla="*/ 2147483647 h 35"/>
                  <a:gd name="T8" fmla="*/ 2147483647 w 80"/>
                  <a:gd name="T9" fmla="*/ 2147483647 h 35"/>
                  <a:gd name="T10" fmla="*/ 2147483647 w 80"/>
                  <a:gd name="T11" fmla="*/ 2147483647 h 35"/>
                  <a:gd name="T12" fmla="*/ 0 w 80"/>
                  <a:gd name="T13" fmla="*/ 2147483647 h 35"/>
                  <a:gd name="T14" fmla="*/ 2147483647 w 80"/>
                  <a:gd name="T15" fmla="*/ 0 h 35"/>
                  <a:gd name="T16" fmla="*/ 2147483647 w 80"/>
                  <a:gd name="T17" fmla="*/ 214748364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5"/>
                  <a:gd name="T29" fmla="*/ 80 w 8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5">
                    <a:moveTo>
                      <a:pt x="79" y="16"/>
                    </a:moveTo>
                    <a:lnTo>
                      <a:pt x="73" y="24"/>
                    </a:lnTo>
                    <a:lnTo>
                      <a:pt x="80" y="33"/>
                    </a:lnTo>
                    <a:lnTo>
                      <a:pt x="72" y="35"/>
                    </a:lnTo>
                    <a:lnTo>
                      <a:pt x="40" y="14"/>
                    </a:lnTo>
                    <a:lnTo>
                      <a:pt x="11" y="14"/>
                    </a:lnTo>
                    <a:lnTo>
                      <a:pt x="0" y="7"/>
                    </a:lnTo>
                    <a:lnTo>
                      <a:pt x="41" y="0"/>
                    </a:lnTo>
                    <a:lnTo>
                      <a:pt x="79" y="16"/>
                    </a:lnTo>
                    <a:close/>
                  </a:path>
                </a:pathLst>
              </a:custGeom>
              <a:solidFill>
                <a:srgbClr val="DDDDDD"/>
              </a:solidFill>
              <a:ln w="12700">
                <a:solidFill>
                  <a:schemeClr val="bg1"/>
                </a:solidFill>
                <a:round/>
                <a:headEnd/>
                <a:tailEnd/>
              </a:ln>
            </p:spPr>
            <p:txBody>
              <a:bodyPr/>
              <a:lstStyle/>
              <a:p>
                <a:endParaRPr lang="en-GB"/>
              </a:p>
            </p:txBody>
          </p:sp>
          <p:sp>
            <p:nvSpPr>
              <p:cNvPr id="35985" name="Freeform 139"/>
              <p:cNvSpPr>
                <a:spLocks noChangeAspect="1"/>
              </p:cNvSpPr>
              <p:nvPr/>
            </p:nvSpPr>
            <p:spPr bwMode="auto">
              <a:xfrm>
                <a:off x="5372946" y="2764169"/>
                <a:ext cx="78474" cy="53141"/>
              </a:xfrm>
              <a:custGeom>
                <a:avLst/>
                <a:gdLst>
                  <a:gd name="T0" fmla="*/ 2147483647 w 78"/>
                  <a:gd name="T1" fmla="*/ 2147483647 h 76"/>
                  <a:gd name="T2" fmla="*/ 2147483647 w 78"/>
                  <a:gd name="T3" fmla="*/ 2147483647 h 76"/>
                  <a:gd name="T4" fmla="*/ 2147483647 w 78"/>
                  <a:gd name="T5" fmla="*/ 2147483647 h 76"/>
                  <a:gd name="T6" fmla="*/ 2147483647 w 78"/>
                  <a:gd name="T7" fmla="*/ 2147483647 h 76"/>
                  <a:gd name="T8" fmla="*/ 2147483647 w 78"/>
                  <a:gd name="T9" fmla="*/ 2147483647 h 76"/>
                  <a:gd name="T10" fmla="*/ 2147483647 w 78"/>
                  <a:gd name="T11" fmla="*/ 2147483647 h 76"/>
                  <a:gd name="T12" fmla="*/ 2147483647 w 78"/>
                  <a:gd name="T13" fmla="*/ 2147483647 h 76"/>
                  <a:gd name="T14" fmla="*/ 2147483647 w 78"/>
                  <a:gd name="T15" fmla="*/ 2147483647 h 76"/>
                  <a:gd name="T16" fmla="*/ 2147483647 w 78"/>
                  <a:gd name="T17" fmla="*/ 2147483647 h 76"/>
                  <a:gd name="T18" fmla="*/ 0 w 78"/>
                  <a:gd name="T19" fmla="*/ 0 h 76"/>
                  <a:gd name="T20" fmla="*/ 2147483647 w 78"/>
                  <a:gd name="T21" fmla="*/ 0 h 76"/>
                  <a:gd name="T22" fmla="*/ 2147483647 w 78"/>
                  <a:gd name="T23" fmla="*/ 2147483647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76"/>
                  <a:gd name="T38" fmla="*/ 78 w 78"/>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76">
                    <a:moveTo>
                      <a:pt x="46" y="14"/>
                    </a:moveTo>
                    <a:lnTo>
                      <a:pt x="76" y="36"/>
                    </a:lnTo>
                    <a:lnTo>
                      <a:pt x="78" y="47"/>
                    </a:lnTo>
                    <a:lnTo>
                      <a:pt x="55" y="49"/>
                    </a:lnTo>
                    <a:lnTo>
                      <a:pt x="71" y="62"/>
                    </a:lnTo>
                    <a:lnTo>
                      <a:pt x="71" y="74"/>
                    </a:lnTo>
                    <a:lnTo>
                      <a:pt x="68" y="76"/>
                    </a:lnTo>
                    <a:lnTo>
                      <a:pt x="18" y="40"/>
                    </a:lnTo>
                    <a:lnTo>
                      <a:pt x="6" y="27"/>
                    </a:lnTo>
                    <a:lnTo>
                      <a:pt x="0" y="3"/>
                    </a:lnTo>
                    <a:lnTo>
                      <a:pt x="32" y="0"/>
                    </a:lnTo>
                    <a:lnTo>
                      <a:pt x="46" y="14"/>
                    </a:lnTo>
                    <a:close/>
                  </a:path>
                </a:pathLst>
              </a:custGeom>
              <a:solidFill>
                <a:srgbClr val="DDDDDD"/>
              </a:solidFill>
              <a:ln w="12700">
                <a:solidFill>
                  <a:schemeClr val="bg1"/>
                </a:solidFill>
                <a:round/>
                <a:headEnd/>
                <a:tailEnd/>
              </a:ln>
            </p:spPr>
            <p:txBody>
              <a:bodyPr/>
              <a:lstStyle/>
              <a:p>
                <a:endParaRPr lang="en-GB"/>
              </a:p>
            </p:txBody>
          </p:sp>
          <p:sp>
            <p:nvSpPr>
              <p:cNvPr id="35986" name="Freeform 140"/>
              <p:cNvSpPr>
                <a:spLocks noChangeAspect="1"/>
              </p:cNvSpPr>
              <p:nvPr/>
            </p:nvSpPr>
            <p:spPr bwMode="auto">
              <a:xfrm>
                <a:off x="5266134" y="2897021"/>
                <a:ext cx="80654" cy="37641"/>
              </a:xfrm>
              <a:custGeom>
                <a:avLst/>
                <a:gdLst>
                  <a:gd name="T0" fmla="*/ 2147483647 w 81"/>
                  <a:gd name="T1" fmla="*/ 2147483647 h 54"/>
                  <a:gd name="T2" fmla="*/ 2147483647 w 81"/>
                  <a:gd name="T3" fmla="*/ 2147483647 h 54"/>
                  <a:gd name="T4" fmla="*/ 2147483647 w 81"/>
                  <a:gd name="T5" fmla="*/ 2147483647 h 54"/>
                  <a:gd name="T6" fmla="*/ 0 w 81"/>
                  <a:gd name="T7" fmla="*/ 2147483647 h 54"/>
                  <a:gd name="T8" fmla="*/ 0 w 81"/>
                  <a:gd name="T9" fmla="*/ 2147483647 h 54"/>
                  <a:gd name="T10" fmla="*/ 2147483647 w 81"/>
                  <a:gd name="T11" fmla="*/ 2147483647 h 54"/>
                  <a:gd name="T12" fmla="*/ 2147483647 w 81"/>
                  <a:gd name="T13" fmla="*/ 0 h 54"/>
                  <a:gd name="T14" fmla="*/ 2147483647 w 81"/>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54"/>
                  <a:gd name="T26" fmla="*/ 81 w 81"/>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54">
                    <a:moveTo>
                      <a:pt x="79" y="17"/>
                    </a:moveTo>
                    <a:lnTo>
                      <a:pt x="81" y="37"/>
                    </a:lnTo>
                    <a:lnTo>
                      <a:pt x="74" y="42"/>
                    </a:lnTo>
                    <a:lnTo>
                      <a:pt x="0" y="54"/>
                    </a:lnTo>
                    <a:lnTo>
                      <a:pt x="2" y="38"/>
                    </a:lnTo>
                    <a:lnTo>
                      <a:pt x="28" y="18"/>
                    </a:lnTo>
                    <a:lnTo>
                      <a:pt x="65" y="0"/>
                    </a:lnTo>
                    <a:lnTo>
                      <a:pt x="79" y="17"/>
                    </a:lnTo>
                    <a:close/>
                  </a:path>
                </a:pathLst>
              </a:custGeom>
              <a:solidFill>
                <a:srgbClr val="DDDDDD"/>
              </a:solidFill>
              <a:ln w="12700">
                <a:solidFill>
                  <a:schemeClr val="bg1"/>
                </a:solidFill>
                <a:round/>
                <a:headEnd/>
                <a:tailEnd/>
              </a:ln>
            </p:spPr>
            <p:txBody>
              <a:bodyPr/>
              <a:lstStyle/>
              <a:p>
                <a:endParaRPr lang="en-GB"/>
              </a:p>
            </p:txBody>
          </p:sp>
          <p:sp>
            <p:nvSpPr>
              <p:cNvPr id="35987" name="Freeform 141"/>
              <p:cNvSpPr>
                <a:spLocks noChangeAspect="1"/>
              </p:cNvSpPr>
              <p:nvPr/>
            </p:nvSpPr>
            <p:spPr bwMode="auto">
              <a:xfrm>
                <a:off x="5375126" y="3182652"/>
                <a:ext cx="333516" cy="166065"/>
              </a:xfrm>
              <a:custGeom>
                <a:avLst/>
                <a:gdLst>
                  <a:gd name="T0" fmla="*/ 2147483647 w 333"/>
                  <a:gd name="T1" fmla="*/ 2147483647 h 227"/>
                  <a:gd name="T2" fmla="*/ 2147483647 w 333"/>
                  <a:gd name="T3" fmla="*/ 2147483647 h 227"/>
                  <a:gd name="T4" fmla="*/ 2147483647 w 333"/>
                  <a:gd name="T5" fmla="*/ 2147483647 h 227"/>
                  <a:gd name="T6" fmla="*/ 2147483647 w 333"/>
                  <a:gd name="T7" fmla="*/ 2147483647 h 227"/>
                  <a:gd name="T8" fmla="*/ 2147483647 w 333"/>
                  <a:gd name="T9" fmla="*/ 2147483647 h 227"/>
                  <a:gd name="T10" fmla="*/ 2147483647 w 333"/>
                  <a:gd name="T11" fmla="*/ 2147483647 h 227"/>
                  <a:gd name="T12" fmla="*/ 2147483647 w 333"/>
                  <a:gd name="T13" fmla="*/ 2147483647 h 227"/>
                  <a:gd name="T14" fmla="*/ 2147483647 w 333"/>
                  <a:gd name="T15" fmla="*/ 2147483647 h 227"/>
                  <a:gd name="T16" fmla="*/ 2147483647 w 333"/>
                  <a:gd name="T17" fmla="*/ 2147483647 h 227"/>
                  <a:gd name="T18" fmla="*/ 2147483647 w 333"/>
                  <a:gd name="T19" fmla="*/ 2147483647 h 227"/>
                  <a:gd name="T20" fmla="*/ 2147483647 w 333"/>
                  <a:gd name="T21" fmla="*/ 2147483647 h 227"/>
                  <a:gd name="T22" fmla="*/ 0 w 333"/>
                  <a:gd name="T23" fmla="*/ 2147483647 h 227"/>
                  <a:gd name="T24" fmla="*/ 2147483647 w 333"/>
                  <a:gd name="T25" fmla="*/ 2147483647 h 227"/>
                  <a:gd name="T26" fmla="*/ 2147483647 w 333"/>
                  <a:gd name="T27" fmla="*/ 2147483647 h 227"/>
                  <a:gd name="T28" fmla="*/ 2147483647 w 333"/>
                  <a:gd name="T29" fmla="*/ 2147483647 h 227"/>
                  <a:gd name="T30" fmla="*/ 2147483647 w 333"/>
                  <a:gd name="T31" fmla="*/ 2147483647 h 227"/>
                  <a:gd name="T32" fmla="*/ 2147483647 w 333"/>
                  <a:gd name="T33" fmla="*/ 2147483647 h 227"/>
                  <a:gd name="T34" fmla="*/ 2147483647 w 333"/>
                  <a:gd name="T35" fmla="*/ 2147483647 h 227"/>
                  <a:gd name="T36" fmla="*/ 2147483647 w 333"/>
                  <a:gd name="T37" fmla="*/ 2147483647 h 227"/>
                  <a:gd name="T38" fmla="*/ 2147483647 w 333"/>
                  <a:gd name="T39" fmla="*/ 2147483647 h 227"/>
                  <a:gd name="T40" fmla="*/ 2147483647 w 333"/>
                  <a:gd name="T41" fmla="*/ 2147483647 h 227"/>
                  <a:gd name="T42" fmla="*/ 2147483647 w 333"/>
                  <a:gd name="T43" fmla="*/ 2147483647 h 227"/>
                  <a:gd name="T44" fmla="*/ 2147483647 w 333"/>
                  <a:gd name="T45" fmla="*/ 2147483647 h 227"/>
                  <a:gd name="T46" fmla="*/ 2147483647 w 333"/>
                  <a:gd name="T47" fmla="*/ 2147483647 h 227"/>
                  <a:gd name="T48" fmla="*/ 2147483647 w 333"/>
                  <a:gd name="T49" fmla="*/ 2147483647 h 227"/>
                  <a:gd name="T50" fmla="*/ 2147483647 w 333"/>
                  <a:gd name="T51" fmla="*/ 2147483647 h 227"/>
                  <a:gd name="T52" fmla="*/ 2147483647 w 333"/>
                  <a:gd name="T53" fmla="*/ 2147483647 h 227"/>
                  <a:gd name="T54" fmla="*/ 2147483647 w 333"/>
                  <a:gd name="T55" fmla="*/ 2147483647 h 227"/>
                  <a:gd name="T56" fmla="*/ 2147483647 w 333"/>
                  <a:gd name="T57" fmla="*/ 2147483647 h 227"/>
                  <a:gd name="T58" fmla="*/ 2147483647 w 333"/>
                  <a:gd name="T59" fmla="*/ 2147483647 h 227"/>
                  <a:gd name="T60" fmla="*/ 2147483647 w 333"/>
                  <a:gd name="T61" fmla="*/ 2147483647 h 227"/>
                  <a:gd name="T62" fmla="*/ 2147483647 w 333"/>
                  <a:gd name="T63" fmla="*/ 2147483647 h 227"/>
                  <a:gd name="T64" fmla="*/ 2147483647 w 333"/>
                  <a:gd name="T65" fmla="*/ 2147483647 h 227"/>
                  <a:gd name="T66" fmla="*/ 2147483647 w 333"/>
                  <a:gd name="T67" fmla="*/ 2147483647 h 227"/>
                  <a:gd name="T68" fmla="*/ 2147483647 w 333"/>
                  <a:gd name="T69" fmla="*/ 2147483647 h 227"/>
                  <a:gd name="T70" fmla="*/ 2147483647 w 333"/>
                  <a:gd name="T71" fmla="*/ 2147483647 h 227"/>
                  <a:gd name="T72" fmla="*/ 2147483647 w 333"/>
                  <a:gd name="T73" fmla="*/ 2147483647 h 227"/>
                  <a:gd name="T74" fmla="*/ 2147483647 w 333"/>
                  <a:gd name="T75" fmla="*/ 2147483647 h 227"/>
                  <a:gd name="T76" fmla="*/ 2147483647 w 333"/>
                  <a:gd name="T77" fmla="*/ 2147483647 h 227"/>
                  <a:gd name="T78" fmla="*/ 2147483647 w 333"/>
                  <a:gd name="T79" fmla="*/ 2147483647 h 227"/>
                  <a:gd name="T80" fmla="*/ 2147483647 w 333"/>
                  <a:gd name="T81" fmla="*/ 2147483647 h 227"/>
                  <a:gd name="T82" fmla="*/ 2147483647 w 333"/>
                  <a:gd name="T83" fmla="*/ 2147483647 h 227"/>
                  <a:gd name="T84" fmla="*/ 2147483647 w 333"/>
                  <a:gd name="T85" fmla="*/ 2147483647 h 227"/>
                  <a:gd name="T86" fmla="*/ 2147483647 w 333"/>
                  <a:gd name="T87" fmla="*/ 0 h 227"/>
                  <a:gd name="T88" fmla="*/ 2147483647 w 333"/>
                  <a:gd name="T89" fmla="*/ 2147483647 h 227"/>
                  <a:gd name="T90" fmla="*/ 2147483647 w 333"/>
                  <a:gd name="T91" fmla="*/ 2147483647 h 227"/>
                  <a:gd name="T92" fmla="*/ 2147483647 w 333"/>
                  <a:gd name="T93" fmla="*/ 2147483647 h 227"/>
                  <a:gd name="T94" fmla="*/ 2147483647 w 333"/>
                  <a:gd name="T95" fmla="*/ 2147483647 h 227"/>
                  <a:gd name="T96" fmla="*/ 2147483647 w 333"/>
                  <a:gd name="T97" fmla="*/ 2147483647 h 227"/>
                  <a:gd name="T98" fmla="*/ 2147483647 w 333"/>
                  <a:gd name="T99" fmla="*/ 2147483647 h 227"/>
                  <a:gd name="T100" fmla="*/ 2147483647 w 333"/>
                  <a:gd name="T101" fmla="*/ 2147483647 h 227"/>
                  <a:gd name="T102" fmla="*/ 2147483647 w 333"/>
                  <a:gd name="T103" fmla="*/ 2147483647 h 227"/>
                  <a:gd name="T104" fmla="*/ 2147483647 w 333"/>
                  <a:gd name="T105" fmla="*/ 2147483647 h 227"/>
                  <a:gd name="T106" fmla="*/ 2147483647 w 333"/>
                  <a:gd name="T107" fmla="*/ 2147483647 h 227"/>
                  <a:gd name="T108" fmla="*/ 2147483647 w 333"/>
                  <a:gd name="T109" fmla="*/ 2147483647 h 227"/>
                  <a:gd name="T110" fmla="*/ 2147483647 w 333"/>
                  <a:gd name="T111" fmla="*/ 2147483647 h 227"/>
                  <a:gd name="T112" fmla="*/ 2147483647 w 333"/>
                  <a:gd name="T113" fmla="*/ 2147483647 h 227"/>
                  <a:gd name="T114" fmla="*/ 2147483647 w 333"/>
                  <a:gd name="T115" fmla="*/ 2147483647 h 227"/>
                  <a:gd name="T116" fmla="*/ 2147483647 w 333"/>
                  <a:gd name="T117" fmla="*/ 2147483647 h 2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3"/>
                  <a:gd name="T178" fmla="*/ 0 h 227"/>
                  <a:gd name="T179" fmla="*/ 333 w 333"/>
                  <a:gd name="T180" fmla="*/ 227 h 2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3" h="227">
                    <a:moveTo>
                      <a:pt x="138" y="216"/>
                    </a:moveTo>
                    <a:lnTo>
                      <a:pt x="101" y="194"/>
                    </a:lnTo>
                    <a:lnTo>
                      <a:pt x="57" y="197"/>
                    </a:lnTo>
                    <a:lnTo>
                      <a:pt x="55" y="179"/>
                    </a:lnTo>
                    <a:lnTo>
                      <a:pt x="63" y="185"/>
                    </a:lnTo>
                    <a:lnTo>
                      <a:pt x="83" y="171"/>
                    </a:lnTo>
                    <a:lnTo>
                      <a:pt x="83" y="160"/>
                    </a:lnTo>
                    <a:lnTo>
                      <a:pt x="73" y="163"/>
                    </a:lnTo>
                    <a:lnTo>
                      <a:pt x="84" y="144"/>
                    </a:lnTo>
                    <a:lnTo>
                      <a:pt x="74" y="150"/>
                    </a:lnTo>
                    <a:lnTo>
                      <a:pt x="60" y="126"/>
                    </a:lnTo>
                    <a:lnTo>
                      <a:pt x="18" y="129"/>
                    </a:lnTo>
                    <a:lnTo>
                      <a:pt x="19" y="123"/>
                    </a:lnTo>
                    <a:lnTo>
                      <a:pt x="53" y="110"/>
                    </a:lnTo>
                    <a:lnTo>
                      <a:pt x="79" y="113"/>
                    </a:lnTo>
                    <a:lnTo>
                      <a:pt x="85" y="99"/>
                    </a:lnTo>
                    <a:lnTo>
                      <a:pt x="78" y="106"/>
                    </a:lnTo>
                    <a:lnTo>
                      <a:pt x="61" y="103"/>
                    </a:lnTo>
                    <a:lnTo>
                      <a:pt x="83" y="82"/>
                    </a:lnTo>
                    <a:lnTo>
                      <a:pt x="69" y="80"/>
                    </a:lnTo>
                    <a:lnTo>
                      <a:pt x="61" y="70"/>
                    </a:lnTo>
                    <a:lnTo>
                      <a:pt x="49" y="69"/>
                    </a:lnTo>
                    <a:lnTo>
                      <a:pt x="27" y="83"/>
                    </a:lnTo>
                    <a:lnTo>
                      <a:pt x="0" y="80"/>
                    </a:lnTo>
                    <a:lnTo>
                      <a:pt x="5" y="68"/>
                    </a:lnTo>
                    <a:lnTo>
                      <a:pt x="18" y="70"/>
                    </a:lnTo>
                    <a:lnTo>
                      <a:pt x="20" y="66"/>
                    </a:lnTo>
                    <a:lnTo>
                      <a:pt x="11" y="55"/>
                    </a:lnTo>
                    <a:lnTo>
                      <a:pt x="29" y="68"/>
                    </a:lnTo>
                    <a:lnTo>
                      <a:pt x="39" y="66"/>
                    </a:lnTo>
                    <a:lnTo>
                      <a:pt x="35" y="63"/>
                    </a:lnTo>
                    <a:lnTo>
                      <a:pt x="38" y="56"/>
                    </a:lnTo>
                    <a:lnTo>
                      <a:pt x="23" y="52"/>
                    </a:lnTo>
                    <a:lnTo>
                      <a:pt x="29" y="49"/>
                    </a:lnTo>
                    <a:lnTo>
                      <a:pt x="20" y="37"/>
                    </a:lnTo>
                    <a:lnTo>
                      <a:pt x="29" y="42"/>
                    </a:lnTo>
                    <a:lnTo>
                      <a:pt x="26" y="34"/>
                    </a:lnTo>
                    <a:lnTo>
                      <a:pt x="33" y="36"/>
                    </a:lnTo>
                    <a:lnTo>
                      <a:pt x="28" y="29"/>
                    </a:lnTo>
                    <a:lnTo>
                      <a:pt x="43" y="33"/>
                    </a:lnTo>
                    <a:lnTo>
                      <a:pt x="45" y="43"/>
                    </a:lnTo>
                    <a:lnTo>
                      <a:pt x="51" y="39"/>
                    </a:lnTo>
                    <a:lnTo>
                      <a:pt x="58" y="53"/>
                    </a:lnTo>
                    <a:lnTo>
                      <a:pt x="60" y="46"/>
                    </a:lnTo>
                    <a:lnTo>
                      <a:pt x="63" y="53"/>
                    </a:lnTo>
                    <a:lnTo>
                      <a:pt x="66" y="45"/>
                    </a:lnTo>
                    <a:lnTo>
                      <a:pt x="63" y="34"/>
                    </a:lnTo>
                    <a:lnTo>
                      <a:pt x="49" y="26"/>
                    </a:lnTo>
                    <a:lnTo>
                      <a:pt x="53" y="19"/>
                    </a:lnTo>
                    <a:lnTo>
                      <a:pt x="63" y="22"/>
                    </a:lnTo>
                    <a:lnTo>
                      <a:pt x="56" y="15"/>
                    </a:lnTo>
                    <a:lnTo>
                      <a:pt x="43" y="16"/>
                    </a:lnTo>
                    <a:lnTo>
                      <a:pt x="44" y="6"/>
                    </a:lnTo>
                    <a:lnTo>
                      <a:pt x="64" y="9"/>
                    </a:lnTo>
                    <a:lnTo>
                      <a:pt x="96" y="40"/>
                    </a:lnTo>
                    <a:lnTo>
                      <a:pt x="90" y="45"/>
                    </a:lnTo>
                    <a:lnTo>
                      <a:pt x="97" y="48"/>
                    </a:lnTo>
                    <a:lnTo>
                      <a:pt x="97" y="56"/>
                    </a:lnTo>
                    <a:lnTo>
                      <a:pt x="91" y="64"/>
                    </a:lnTo>
                    <a:lnTo>
                      <a:pt x="94" y="69"/>
                    </a:lnTo>
                    <a:lnTo>
                      <a:pt x="94" y="75"/>
                    </a:lnTo>
                    <a:lnTo>
                      <a:pt x="97" y="72"/>
                    </a:lnTo>
                    <a:lnTo>
                      <a:pt x="98" y="78"/>
                    </a:lnTo>
                    <a:lnTo>
                      <a:pt x="95" y="82"/>
                    </a:lnTo>
                    <a:lnTo>
                      <a:pt x="100" y="84"/>
                    </a:lnTo>
                    <a:lnTo>
                      <a:pt x="100" y="97"/>
                    </a:lnTo>
                    <a:lnTo>
                      <a:pt x="105" y="85"/>
                    </a:lnTo>
                    <a:lnTo>
                      <a:pt x="111" y="84"/>
                    </a:lnTo>
                    <a:lnTo>
                      <a:pt x="114" y="66"/>
                    </a:lnTo>
                    <a:lnTo>
                      <a:pt x="122" y="77"/>
                    </a:lnTo>
                    <a:lnTo>
                      <a:pt x="126" y="72"/>
                    </a:lnTo>
                    <a:lnTo>
                      <a:pt x="129" y="55"/>
                    </a:lnTo>
                    <a:lnTo>
                      <a:pt x="126" y="34"/>
                    </a:lnTo>
                    <a:lnTo>
                      <a:pt x="129" y="33"/>
                    </a:lnTo>
                    <a:lnTo>
                      <a:pt x="152" y="60"/>
                    </a:lnTo>
                    <a:lnTo>
                      <a:pt x="157" y="49"/>
                    </a:lnTo>
                    <a:lnTo>
                      <a:pt x="155" y="38"/>
                    </a:lnTo>
                    <a:lnTo>
                      <a:pt x="176" y="26"/>
                    </a:lnTo>
                    <a:lnTo>
                      <a:pt x="195" y="66"/>
                    </a:lnTo>
                    <a:lnTo>
                      <a:pt x="196" y="50"/>
                    </a:lnTo>
                    <a:lnTo>
                      <a:pt x="190" y="29"/>
                    </a:lnTo>
                    <a:lnTo>
                      <a:pt x="199" y="29"/>
                    </a:lnTo>
                    <a:lnTo>
                      <a:pt x="209" y="40"/>
                    </a:lnTo>
                    <a:lnTo>
                      <a:pt x="217" y="37"/>
                    </a:lnTo>
                    <a:lnTo>
                      <a:pt x="219" y="28"/>
                    </a:lnTo>
                    <a:lnTo>
                      <a:pt x="245" y="29"/>
                    </a:lnTo>
                    <a:lnTo>
                      <a:pt x="241" y="5"/>
                    </a:lnTo>
                    <a:lnTo>
                      <a:pt x="251" y="0"/>
                    </a:lnTo>
                    <a:lnTo>
                      <a:pt x="266" y="12"/>
                    </a:lnTo>
                    <a:lnTo>
                      <a:pt x="265" y="22"/>
                    </a:lnTo>
                    <a:lnTo>
                      <a:pt x="273" y="28"/>
                    </a:lnTo>
                    <a:lnTo>
                      <a:pt x="300" y="12"/>
                    </a:lnTo>
                    <a:lnTo>
                      <a:pt x="302" y="14"/>
                    </a:lnTo>
                    <a:lnTo>
                      <a:pt x="285" y="34"/>
                    </a:lnTo>
                    <a:lnTo>
                      <a:pt x="286" y="38"/>
                    </a:lnTo>
                    <a:lnTo>
                      <a:pt x="297" y="36"/>
                    </a:lnTo>
                    <a:lnTo>
                      <a:pt x="299" y="47"/>
                    </a:lnTo>
                    <a:lnTo>
                      <a:pt x="296" y="62"/>
                    </a:lnTo>
                    <a:lnTo>
                      <a:pt x="309" y="59"/>
                    </a:lnTo>
                    <a:lnTo>
                      <a:pt x="309" y="69"/>
                    </a:lnTo>
                    <a:lnTo>
                      <a:pt x="318" y="73"/>
                    </a:lnTo>
                    <a:lnTo>
                      <a:pt x="319" y="65"/>
                    </a:lnTo>
                    <a:lnTo>
                      <a:pt x="328" y="83"/>
                    </a:lnTo>
                    <a:lnTo>
                      <a:pt x="323" y="93"/>
                    </a:lnTo>
                    <a:lnTo>
                      <a:pt x="327" y="100"/>
                    </a:lnTo>
                    <a:lnTo>
                      <a:pt x="332" y="97"/>
                    </a:lnTo>
                    <a:lnTo>
                      <a:pt x="333" y="106"/>
                    </a:lnTo>
                    <a:lnTo>
                      <a:pt x="327" y="120"/>
                    </a:lnTo>
                    <a:lnTo>
                      <a:pt x="303" y="135"/>
                    </a:lnTo>
                    <a:lnTo>
                      <a:pt x="302" y="140"/>
                    </a:lnTo>
                    <a:lnTo>
                      <a:pt x="312" y="137"/>
                    </a:lnTo>
                    <a:lnTo>
                      <a:pt x="291" y="166"/>
                    </a:lnTo>
                    <a:lnTo>
                      <a:pt x="278" y="154"/>
                    </a:lnTo>
                    <a:lnTo>
                      <a:pt x="277" y="161"/>
                    </a:lnTo>
                    <a:lnTo>
                      <a:pt x="248" y="188"/>
                    </a:lnTo>
                    <a:lnTo>
                      <a:pt x="227" y="189"/>
                    </a:lnTo>
                    <a:lnTo>
                      <a:pt x="197" y="219"/>
                    </a:lnTo>
                    <a:lnTo>
                      <a:pt x="179" y="227"/>
                    </a:lnTo>
                    <a:lnTo>
                      <a:pt x="138" y="216"/>
                    </a:lnTo>
                    <a:close/>
                  </a:path>
                </a:pathLst>
              </a:custGeom>
              <a:solidFill>
                <a:srgbClr val="EA9024"/>
              </a:solidFill>
              <a:ln w="12700">
                <a:solidFill>
                  <a:schemeClr val="bg1"/>
                </a:solidFill>
                <a:round/>
                <a:headEnd/>
                <a:tailEnd/>
              </a:ln>
            </p:spPr>
            <p:txBody>
              <a:bodyPr/>
              <a:lstStyle/>
              <a:p>
                <a:endParaRPr lang="en-GB"/>
              </a:p>
            </p:txBody>
          </p:sp>
          <p:sp>
            <p:nvSpPr>
              <p:cNvPr id="35988" name="Freeform 142"/>
              <p:cNvSpPr>
                <a:spLocks noChangeAspect="1"/>
              </p:cNvSpPr>
              <p:nvPr/>
            </p:nvSpPr>
            <p:spPr bwMode="auto">
              <a:xfrm>
                <a:off x="7053605" y="6665585"/>
                <a:ext cx="41417" cy="50927"/>
              </a:xfrm>
              <a:custGeom>
                <a:avLst/>
                <a:gdLst>
                  <a:gd name="T0" fmla="*/ 2147483647 w 37"/>
                  <a:gd name="T1" fmla="*/ 2147483647 h 50"/>
                  <a:gd name="T2" fmla="*/ 2147483647 w 37"/>
                  <a:gd name="T3" fmla="*/ 2147483647 h 50"/>
                  <a:gd name="T4" fmla="*/ 2147483647 w 37"/>
                  <a:gd name="T5" fmla="*/ 2147483647 h 50"/>
                  <a:gd name="T6" fmla="*/ 2147483647 w 37"/>
                  <a:gd name="T7" fmla="*/ 0 h 50"/>
                  <a:gd name="T8" fmla="*/ 2147483647 w 37"/>
                  <a:gd name="T9" fmla="*/ 2147483647 h 50"/>
                  <a:gd name="T10" fmla="*/ 0 w 37"/>
                  <a:gd name="T11" fmla="*/ 2147483647 h 50"/>
                  <a:gd name="T12" fmla="*/ 2147483647 w 37"/>
                  <a:gd name="T13" fmla="*/ 2147483647 h 50"/>
                  <a:gd name="T14" fmla="*/ 2147483647 w 37"/>
                  <a:gd name="T15" fmla="*/ 2147483647 h 50"/>
                  <a:gd name="T16" fmla="*/ 2147483647 w 37"/>
                  <a:gd name="T17" fmla="*/ 2147483647 h 50"/>
                  <a:gd name="T18" fmla="*/ 2147483647 w 37"/>
                  <a:gd name="T19" fmla="*/ 2147483647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50"/>
                  <a:gd name="T32" fmla="*/ 37 w 37"/>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50">
                    <a:moveTo>
                      <a:pt x="37" y="35"/>
                    </a:moveTo>
                    <a:lnTo>
                      <a:pt x="35" y="4"/>
                    </a:lnTo>
                    <a:lnTo>
                      <a:pt x="32" y="8"/>
                    </a:lnTo>
                    <a:lnTo>
                      <a:pt x="18" y="0"/>
                    </a:lnTo>
                    <a:lnTo>
                      <a:pt x="10" y="5"/>
                    </a:lnTo>
                    <a:lnTo>
                      <a:pt x="0" y="30"/>
                    </a:lnTo>
                    <a:lnTo>
                      <a:pt x="7" y="48"/>
                    </a:lnTo>
                    <a:lnTo>
                      <a:pt x="19" y="49"/>
                    </a:lnTo>
                    <a:lnTo>
                      <a:pt x="27" y="50"/>
                    </a:lnTo>
                    <a:lnTo>
                      <a:pt x="37" y="35"/>
                    </a:lnTo>
                    <a:close/>
                  </a:path>
                </a:pathLst>
              </a:custGeom>
              <a:solidFill>
                <a:srgbClr val="A7CEC1"/>
              </a:solidFill>
              <a:ln w="12700">
                <a:solidFill>
                  <a:schemeClr val="bg1"/>
                </a:solidFill>
                <a:round/>
                <a:headEnd/>
                <a:tailEnd/>
              </a:ln>
            </p:spPr>
            <p:txBody>
              <a:bodyPr/>
              <a:lstStyle/>
              <a:p>
                <a:endParaRPr lang="en-GB"/>
              </a:p>
            </p:txBody>
          </p:sp>
          <p:sp>
            <p:nvSpPr>
              <p:cNvPr id="35989" name="Freeform 143"/>
              <p:cNvSpPr>
                <a:spLocks noChangeAspect="1"/>
              </p:cNvSpPr>
              <p:nvPr/>
            </p:nvSpPr>
            <p:spPr bwMode="auto">
              <a:xfrm>
                <a:off x="6942433" y="6763010"/>
                <a:ext cx="69755" cy="70854"/>
              </a:xfrm>
              <a:custGeom>
                <a:avLst/>
                <a:gdLst>
                  <a:gd name="T0" fmla="*/ 2147483647 w 70"/>
                  <a:gd name="T1" fmla="*/ 2147483647 h 72"/>
                  <a:gd name="T2" fmla="*/ 2147483647 w 70"/>
                  <a:gd name="T3" fmla="*/ 2147483647 h 72"/>
                  <a:gd name="T4" fmla="*/ 2147483647 w 70"/>
                  <a:gd name="T5" fmla="*/ 2147483647 h 72"/>
                  <a:gd name="T6" fmla="*/ 2147483647 w 70"/>
                  <a:gd name="T7" fmla="*/ 2147483647 h 72"/>
                  <a:gd name="T8" fmla="*/ 2147483647 w 70"/>
                  <a:gd name="T9" fmla="*/ 2147483647 h 72"/>
                  <a:gd name="T10" fmla="*/ 2147483647 w 70"/>
                  <a:gd name="T11" fmla="*/ 2147483647 h 72"/>
                  <a:gd name="T12" fmla="*/ 2147483647 w 70"/>
                  <a:gd name="T13" fmla="*/ 2147483647 h 72"/>
                  <a:gd name="T14" fmla="*/ 0 w 70"/>
                  <a:gd name="T15" fmla="*/ 2147483647 h 72"/>
                  <a:gd name="T16" fmla="*/ 2147483647 w 70"/>
                  <a:gd name="T17" fmla="*/ 2147483647 h 72"/>
                  <a:gd name="T18" fmla="*/ 2147483647 w 70"/>
                  <a:gd name="T19" fmla="*/ 0 h 72"/>
                  <a:gd name="T20" fmla="*/ 2147483647 w 70"/>
                  <a:gd name="T21" fmla="*/ 0 h 72"/>
                  <a:gd name="T22" fmla="*/ 2147483647 w 70"/>
                  <a:gd name="T23" fmla="*/ 0 h 72"/>
                  <a:gd name="T24" fmla="*/ 2147483647 w 70"/>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72"/>
                  <a:gd name="T41" fmla="*/ 70 w 7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72">
                    <a:moveTo>
                      <a:pt x="70" y="27"/>
                    </a:moveTo>
                    <a:lnTo>
                      <a:pt x="70" y="32"/>
                    </a:lnTo>
                    <a:lnTo>
                      <a:pt x="57" y="54"/>
                    </a:lnTo>
                    <a:lnTo>
                      <a:pt x="41" y="60"/>
                    </a:lnTo>
                    <a:lnTo>
                      <a:pt x="31" y="71"/>
                    </a:lnTo>
                    <a:lnTo>
                      <a:pt x="25" y="72"/>
                    </a:lnTo>
                    <a:lnTo>
                      <a:pt x="14" y="62"/>
                    </a:lnTo>
                    <a:lnTo>
                      <a:pt x="0" y="40"/>
                    </a:lnTo>
                    <a:lnTo>
                      <a:pt x="16" y="15"/>
                    </a:lnTo>
                    <a:lnTo>
                      <a:pt x="39" y="1"/>
                    </a:lnTo>
                    <a:lnTo>
                      <a:pt x="47" y="0"/>
                    </a:lnTo>
                    <a:lnTo>
                      <a:pt x="54" y="3"/>
                    </a:lnTo>
                    <a:lnTo>
                      <a:pt x="70" y="27"/>
                    </a:lnTo>
                    <a:close/>
                  </a:path>
                </a:pathLst>
              </a:custGeom>
              <a:solidFill>
                <a:srgbClr val="A7CEC1"/>
              </a:solidFill>
              <a:ln w="12700">
                <a:solidFill>
                  <a:schemeClr val="bg1"/>
                </a:solidFill>
                <a:round/>
                <a:headEnd/>
                <a:tailEnd/>
              </a:ln>
            </p:spPr>
            <p:txBody>
              <a:bodyPr/>
              <a:lstStyle/>
              <a:p>
                <a:endParaRPr lang="en-GB"/>
              </a:p>
            </p:txBody>
          </p:sp>
          <p:sp>
            <p:nvSpPr>
              <p:cNvPr id="35990" name="Freeform 146"/>
              <p:cNvSpPr>
                <a:spLocks noChangeAspect="1"/>
              </p:cNvSpPr>
              <p:nvPr/>
            </p:nvSpPr>
            <p:spPr bwMode="auto">
              <a:xfrm>
                <a:off x="4213467" y="6453426"/>
                <a:ext cx="255045" cy="274588"/>
              </a:xfrm>
              <a:custGeom>
                <a:avLst/>
                <a:gdLst>
                  <a:gd name="T0" fmla="*/ 0 w 254"/>
                  <a:gd name="T1" fmla="*/ 2147483647 h 270"/>
                  <a:gd name="T2" fmla="*/ 2147483647 w 254"/>
                  <a:gd name="T3" fmla="*/ 2147483647 h 270"/>
                  <a:gd name="T4" fmla="*/ 2147483647 w 254"/>
                  <a:gd name="T5" fmla="*/ 2147483647 h 270"/>
                  <a:gd name="T6" fmla="*/ 2147483647 w 254"/>
                  <a:gd name="T7" fmla="*/ 2147483647 h 270"/>
                  <a:gd name="T8" fmla="*/ 2147483647 w 254"/>
                  <a:gd name="T9" fmla="*/ 2147483647 h 270"/>
                  <a:gd name="T10" fmla="*/ 2147483647 w 254"/>
                  <a:gd name="T11" fmla="*/ 0 h 270"/>
                  <a:gd name="T12" fmla="*/ 2147483647 w 254"/>
                  <a:gd name="T13" fmla="*/ 0 h 270"/>
                  <a:gd name="T14" fmla="*/ 2147483647 w 254"/>
                  <a:gd name="T15" fmla="*/ 2147483647 h 270"/>
                  <a:gd name="T16" fmla="*/ 2147483647 w 254"/>
                  <a:gd name="T17" fmla="*/ 2147483647 h 270"/>
                  <a:gd name="T18" fmla="*/ 2147483647 w 254"/>
                  <a:gd name="T19" fmla="*/ 2147483647 h 270"/>
                  <a:gd name="T20" fmla="*/ 2147483647 w 254"/>
                  <a:gd name="T21" fmla="*/ 2147483647 h 270"/>
                  <a:gd name="T22" fmla="*/ 2147483647 w 254"/>
                  <a:gd name="T23" fmla="*/ 2147483647 h 270"/>
                  <a:gd name="T24" fmla="*/ 2147483647 w 254"/>
                  <a:gd name="T25" fmla="*/ 2147483647 h 270"/>
                  <a:gd name="T26" fmla="*/ 2147483647 w 254"/>
                  <a:gd name="T27" fmla="*/ 2147483647 h 270"/>
                  <a:gd name="T28" fmla="*/ 2147483647 w 254"/>
                  <a:gd name="T29" fmla="*/ 2147483647 h 270"/>
                  <a:gd name="T30" fmla="*/ 2147483647 w 254"/>
                  <a:gd name="T31" fmla="*/ 2147483647 h 270"/>
                  <a:gd name="T32" fmla="*/ 2147483647 w 254"/>
                  <a:gd name="T33" fmla="*/ 2147483647 h 270"/>
                  <a:gd name="T34" fmla="*/ 2147483647 w 254"/>
                  <a:gd name="T35" fmla="*/ 2147483647 h 270"/>
                  <a:gd name="T36" fmla="*/ 2147483647 w 254"/>
                  <a:gd name="T37" fmla="*/ 2147483647 h 270"/>
                  <a:gd name="T38" fmla="*/ 2147483647 w 254"/>
                  <a:gd name="T39" fmla="*/ 2147483647 h 270"/>
                  <a:gd name="T40" fmla="*/ 2147483647 w 254"/>
                  <a:gd name="T41" fmla="*/ 2147483647 h 270"/>
                  <a:gd name="T42" fmla="*/ 2147483647 w 254"/>
                  <a:gd name="T43" fmla="*/ 2147483647 h 270"/>
                  <a:gd name="T44" fmla="*/ 2147483647 w 254"/>
                  <a:gd name="T45" fmla="*/ 2147483647 h 270"/>
                  <a:gd name="T46" fmla="*/ 2147483647 w 254"/>
                  <a:gd name="T47" fmla="*/ 2147483647 h 270"/>
                  <a:gd name="T48" fmla="*/ 2147483647 w 254"/>
                  <a:gd name="T49" fmla="*/ 2147483647 h 270"/>
                  <a:gd name="T50" fmla="*/ 2147483647 w 254"/>
                  <a:gd name="T51" fmla="*/ 2147483647 h 270"/>
                  <a:gd name="T52" fmla="*/ 2147483647 w 254"/>
                  <a:gd name="T53" fmla="*/ 2147483647 h 270"/>
                  <a:gd name="T54" fmla="*/ 2147483647 w 254"/>
                  <a:gd name="T55" fmla="*/ 2147483647 h 270"/>
                  <a:gd name="T56" fmla="*/ 2147483647 w 254"/>
                  <a:gd name="T57" fmla="*/ 2147483647 h 270"/>
                  <a:gd name="T58" fmla="*/ 2147483647 w 254"/>
                  <a:gd name="T59" fmla="*/ 2147483647 h 270"/>
                  <a:gd name="T60" fmla="*/ 2147483647 w 254"/>
                  <a:gd name="T61" fmla="*/ 2147483647 h 270"/>
                  <a:gd name="T62" fmla="*/ 2147483647 w 254"/>
                  <a:gd name="T63" fmla="*/ 2147483647 h 270"/>
                  <a:gd name="T64" fmla="*/ 2147483647 w 254"/>
                  <a:gd name="T65" fmla="*/ 2147483647 h 270"/>
                  <a:gd name="T66" fmla="*/ 2147483647 w 254"/>
                  <a:gd name="T67" fmla="*/ 2147483647 h 270"/>
                  <a:gd name="T68" fmla="*/ 2147483647 w 254"/>
                  <a:gd name="T69" fmla="*/ 2147483647 h 270"/>
                  <a:gd name="T70" fmla="*/ 2147483647 w 254"/>
                  <a:gd name="T71" fmla="*/ 2147483647 h 270"/>
                  <a:gd name="T72" fmla="*/ 2147483647 w 254"/>
                  <a:gd name="T73" fmla="*/ 2147483647 h 270"/>
                  <a:gd name="T74" fmla="*/ 2147483647 w 254"/>
                  <a:gd name="T75" fmla="*/ 2147483647 h 270"/>
                  <a:gd name="T76" fmla="*/ 2147483647 w 254"/>
                  <a:gd name="T77" fmla="*/ 2147483647 h 270"/>
                  <a:gd name="T78" fmla="*/ 0 w 254"/>
                  <a:gd name="T79" fmla="*/ 2147483647 h 2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4"/>
                  <a:gd name="T121" fmla="*/ 0 h 270"/>
                  <a:gd name="T122" fmla="*/ 254 w 254"/>
                  <a:gd name="T123" fmla="*/ 270 h 2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4" h="270">
                    <a:moveTo>
                      <a:pt x="0" y="99"/>
                    </a:moveTo>
                    <a:lnTo>
                      <a:pt x="11" y="69"/>
                    </a:lnTo>
                    <a:lnTo>
                      <a:pt x="11" y="47"/>
                    </a:lnTo>
                    <a:lnTo>
                      <a:pt x="22" y="28"/>
                    </a:lnTo>
                    <a:lnTo>
                      <a:pt x="25" y="17"/>
                    </a:lnTo>
                    <a:lnTo>
                      <a:pt x="84" y="0"/>
                    </a:lnTo>
                    <a:lnTo>
                      <a:pt x="110" y="0"/>
                    </a:lnTo>
                    <a:lnTo>
                      <a:pt x="123" y="7"/>
                    </a:lnTo>
                    <a:lnTo>
                      <a:pt x="141" y="28"/>
                    </a:lnTo>
                    <a:lnTo>
                      <a:pt x="140" y="33"/>
                    </a:lnTo>
                    <a:lnTo>
                      <a:pt x="144" y="42"/>
                    </a:lnTo>
                    <a:lnTo>
                      <a:pt x="144" y="86"/>
                    </a:lnTo>
                    <a:lnTo>
                      <a:pt x="146" y="90"/>
                    </a:lnTo>
                    <a:lnTo>
                      <a:pt x="172" y="98"/>
                    </a:lnTo>
                    <a:lnTo>
                      <a:pt x="192" y="94"/>
                    </a:lnTo>
                    <a:lnTo>
                      <a:pt x="208" y="100"/>
                    </a:lnTo>
                    <a:lnTo>
                      <a:pt x="213" y="108"/>
                    </a:lnTo>
                    <a:lnTo>
                      <a:pt x="215" y="141"/>
                    </a:lnTo>
                    <a:lnTo>
                      <a:pt x="220" y="148"/>
                    </a:lnTo>
                    <a:lnTo>
                      <a:pt x="227" y="153"/>
                    </a:lnTo>
                    <a:lnTo>
                      <a:pt x="247" y="149"/>
                    </a:lnTo>
                    <a:lnTo>
                      <a:pt x="251" y="153"/>
                    </a:lnTo>
                    <a:lnTo>
                      <a:pt x="254" y="170"/>
                    </a:lnTo>
                    <a:lnTo>
                      <a:pt x="248" y="207"/>
                    </a:lnTo>
                    <a:lnTo>
                      <a:pt x="243" y="237"/>
                    </a:lnTo>
                    <a:lnTo>
                      <a:pt x="213" y="265"/>
                    </a:lnTo>
                    <a:lnTo>
                      <a:pt x="178" y="270"/>
                    </a:lnTo>
                    <a:lnTo>
                      <a:pt x="161" y="262"/>
                    </a:lnTo>
                    <a:lnTo>
                      <a:pt x="131" y="259"/>
                    </a:lnTo>
                    <a:lnTo>
                      <a:pt x="131" y="251"/>
                    </a:lnTo>
                    <a:lnTo>
                      <a:pt x="132" y="244"/>
                    </a:lnTo>
                    <a:lnTo>
                      <a:pt x="151" y="211"/>
                    </a:lnTo>
                    <a:lnTo>
                      <a:pt x="148" y="198"/>
                    </a:lnTo>
                    <a:lnTo>
                      <a:pt x="126" y="181"/>
                    </a:lnTo>
                    <a:lnTo>
                      <a:pt x="92" y="161"/>
                    </a:lnTo>
                    <a:lnTo>
                      <a:pt x="56" y="154"/>
                    </a:lnTo>
                    <a:lnTo>
                      <a:pt x="50" y="143"/>
                    </a:lnTo>
                    <a:lnTo>
                      <a:pt x="27" y="127"/>
                    </a:lnTo>
                    <a:lnTo>
                      <a:pt x="9" y="103"/>
                    </a:lnTo>
                    <a:lnTo>
                      <a:pt x="0" y="99"/>
                    </a:lnTo>
                    <a:close/>
                  </a:path>
                </a:pathLst>
              </a:custGeom>
              <a:solidFill>
                <a:srgbClr val="88CBDF"/>
              </a:solidFill>
              <a:ln w="12700">
                <a:noFill/>
                <a:round/>
                <a:headEnd/>
                <a:tailEnd/>
              </a:ln>
            </p:spPr>
            <p:txBody>
              <a:bodyPr/>
              <a:lstStyle/>
              <a:p>
                <a:endParaRPr lang="en-GB"/>
              </a:p>
            </p:txBody>
          </p:sp>
          <p:sp>
            <p:nvSpPr>
              <p:cNvPr id="35991" name="Freeform 147"/>
              <p:cNvSpPr>
                <a:spLocks noChangeAspect="1"/>
              </p:cNvSpPr>
              <p:nvPr/>
            </p:nvSpPr>
            <p:spPr bwMode="auto">
              <a:xfrm>
                <a:off x="4344259" y="6818805"/>
                <a:ext cx="161310" cy="177153"/>
              </a:xfrm>
              <a:custGeom>
                <a:avLst/>
                <a:gdLst>
                  <a:gd name="T0" fmla="*/ 2147483647 w 161"/>
                  <a:gd name="T1" fmla="*/ 2147483647 h 173"/>
                  <a:gd name="T2" fmla="*/ 2147483647 w 161"/>
                  <a:gd name="T3" fmla="*/ 2147483647 h 173"/>
                  <a:gd name="T4" fmla="*/ 2147483647 w 161"/>
                  <a:gd name="T5" fmla="*/ 2147483647 h 173"/>
                  <a:gd name="T6" fmla="*/ 2147483647 w 161"/>
                  <a:gd name="T7" fmla="*/ 2147483647 h 173"/>
                  <a:gd name="T8" fmla="*/ 2147483647 w 161"/>
                  <a:gd name="T9" fmla="*/ 2147483647 h 173"/>
                  <a:gd name="T10" fmla="*/ 0 w 161"/>
                  <a:gd name="T11" fmla="*/ 2147483647 h 173"/>
                  <a:gd name="T12" fmla="*/ 0 w 161"/>
                  <a:gd name="T13" fmla="*/ 2147483647 h 173"/>
                  <a:gd name="T14" fmla="*/ 2147483647 w 161"/>
                  <a:gd name="T15" fmla="*/ 2147483647 h 173"/>
                  <a:gd name="T16" fmla="*/ 2147483647 w 161"/>
                  <a:gd name="T17" fmla="*/ 2147483647 h 173"/>
                  <a:gd name="T18" fmla="*/ 2147483647 w 161"/>
                  <a:gd name="T19" fmla="*/ 2147483647 h 173"/>
                  <a:gd name="T20" fmla="*/ 2147483647 w 161"/>
                  <a:gd name="T21" fmla="*/ 2147483647 h 173"/>
                  <a:gd name="T22" fmla="*/ 2147483647 w 161"/>
                  <a:gd name="T23" fmla="*/ 2147483647 h 173"/>
                  <a:gd name="T24" fmla="*/ 2147483647 w 161"/>
                  <a:gd name="T25" fmla="*/ 2147483647 h 173"/>
                  <a:gd name="T26" fmla="*/ 2147483647 w 161"/>
                  <a:gd name="T27" fmla="*/ 2147483647 h 173"/>
                  <a:gd name="T28" fmla="*/ 2147483647 w 161"/>
                  <a:gd name="T29" fmla="*/ 2147483647 h 173"/>
                  <a:gd name="T30" fmla="*/ 2147483647 w 161"/>
                  <a:gd name="T31" fmla="*/ 2147483647 h 173"/>
                  <a:gd name="T32" fmla="*/ 2147483647 w 161"/>
                  <a:gd name="T33" fmla="*/ 2147483647 h 173"/>
                  <a:gd name="T34" fmla="*/ 2147483647 w 161"/>
                  <a:gd name="T35" fmla="*/ 2147483647 h 173"/>
                  <a:gd name="T36" fmla="*/ 2147483647 w 161"/>
                  <a:gd name="T37" fmla="*/ 2147483647 h 173"/>
                  <a:gd name="T38" fmla="*/ 2147483647 w 161"/>
                  <a:gd name="T39" fmla="*/ 2147483647 h 173"/>
                  <a:gd name="T40" fmla="*/ 2147483647 w 161"/>
                  <a:gd name="T41" fmla="*/ 2147483647 h 173"/>
                  <a:gd name="T42" fmla="*/ 2147483647 w 161"/>
                  <a:gd name="T43" fmla="*/ 2147483647 h 173"/>
                  <a:gd name="T44" fmla="*/ 2147483647 w 161"/>
                  <a:gd name="T45" fmla="*/ 2147483647 h 173"/>
                  <a:gd name="T46" fmla="*/ 2147483647 w 161"/>
                  <a:gd name="T47" fmla="*/ 2147483647 h 173"/>
                  <a:gd name="T48" fmla="*/ 2147483647 w 161"/>
                  <a:gd name="T49" fmla="*/ 2147483647 h 173"/>
                  <a:gd name="T50" fmla="*/ 2147483647 w 161"/>
                  <a:gd name="T51" fmla="*/ 2147483647 h 173"/>
                  <a:gd name="T52" fmla="*/ 2147483647 w 161"/>
                  <a:gd name="T53" fmla="*/ 2147483647 h 173"/>
                  <a:gd name="T54" fmla="*/ 2147483647 w 161"/>
                  <a:gd name="T55" fmla="*/ 0 h 173"/>
                  <a:gd name="T56" fmla="*/ 2147483647 w 161"/>
                  <a:gd name="T57" fmla="*/ 0 h 173"/>
                  <a:gd name="T58" fmla="*/ 2147483647 w 161"/>
                  <a:gd name="T59" fmla="*/ 2147483647 h 173"/>
                  <a:gd name="T60" fmla="*/ 2147483647 w 161"/>
                  <a:gd name="T61" fmla="*/ 2147483647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1"/>
                  <a:gd name="T94" fmla="*/ 0 h 173"/>
                  <a:gd name="T95" fmla="*/ 161 w 161"/>
                  <a:gd name="T96" fmla="*/ 173 h 1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1" h="173">
                    <a:moveTo>
                      <a:pt x="25" y="6"/>
                    </a:moveTo>
                    <a:lnTo>
                      <a:pt x="18" y="15"/>
                    </a:lnTo>
                    <a:lnTo>
                      <a:pt x="17" y="48"/>
                    </a:lnTo>
                    <a:lnTo>
                      <a:pt x="12" y="67"/>
                    </a:lnTo>
                    <a:lnTo>
                      <a:pt x="10" y="100"/>
                    </a:lnTo>
                    <a:lnTo>
                      <a:pt x="3" y="116"/>
                    </a:lnTo>
                    <a:lnTo>
                      <a:pt x="0" y="139"/>
                    </a:lnTo>
                    <a:lnTo>
                      <a:pt x="5" y="140"/>
                    </a:lnTo>
                    <a:lnTo>
                      <a:pt x="16" y="155"/>
                    </a:lnTo>
                    <a:lnTo>
                      <a:pt x="37" y="157"/>
                    </a:lnTo>
                    <a:lnTo>
                      <a:pt x="68" y="170"/>
                    </a:lnTo>
                    <a:lnTo>
                      <a:pt x="89" y="169"/>
                    </a:lnTo>
                    <a:lnTo>
                      <a:pt x="108" y="173"/>
                    </a:lnTo>
                    <a:lnTo>
                      <a:pt x="130" y="162"/>
                    </a:lnTo>
                    <a:lnTo>
                      <a:pt x="153" y="130"/>
                    </a:lnTo>
                    <a:lnTo>
                      <a:pt x="150" y="126"/>
                    </a:lnTo>
                    <a:lnTo>
                      <a:pt x="151" y="109"/>
                    </a:lnTo>
                    <a:lnTo>
                      <a:pt x="161" y="95"/>
                    </a:lnTo>
                    <a:lnTo>
                      <a:pt x="147" y="82"/>
                    </a:lnTo>
                    <a:lnTo>
                      <a:pt x="141" y="66"/>
                    </a:lnTo>
                    <a:lnTo>
                      <a:pt x="126" y="59"/>
                    </a:lnTo>
                    <a:lnTo>
                      <a:pt x="117" y="48"/>
                    </a:lnTo>
                    <a:lnTo>
                      <a:pt x="99" y="41"/>
                    </a:lnTo>
                    <a:lnTo>
                      <a:pt x="88" y="27"/>
                    </a:lnTo>
                    <a:lnTo>
                      <a:pt x="80" y="32"/>
                    </a:lnTo>
                    <a:lnTo>
                      <a:pt x="74" y="32"/>
                    </a:lnTo>
                    <a:lnTo>
                      <a:pt x="70" y="19"/>
                    </a:lnTo>
                    <a:lnTo>
                      <a:pt x="50" y="1"/>
                    </a:lnTo>
                    <a:lnTo>
                      <a:pt x="44" y="0"/>
                    </a:lnTo>
                    <a:lnTo>
                      <a:pt x="35" y="7"/>
                    </a:lnTo>
                    <a:lnTo>
                      <a:pt x="25" y="6"/>
                    </a:lnTo>
                    <a:close/>
                  </a:path>
                </a:pathLst>
              </a:custGeom>
              <a:solidFill>
                <a:srgbClr val="EE9024"/>
              </a:solidFill>
              <a:ln w="12700">
                <a:solidFill>
                  <a:schemeClr val="bg1"/>
                </a:solidFill>
                <a:round/>
                <a:headEnd/>
                <a:tailEnd/>
              </a:ln>
            </p:spPr>
            <p:txBody>
              <a:bodyPr/>
              <a:lstStyle/>
              <a:p>
                <a:endParaRPr lang="en-GB"/>
              </a:p>
            </p:txBody>
          </p:sp>
          <p:sp>
            <p:nvSpPr>
              <p:cNvPr id="35992" name="Freeform 148"/>
              <p:cNvSpPr>
                <a:spLocks noChangeAspect="1"/>
              </p:cNvSpPr>
              <p:nvPr/>
            </p:nvSpPr>
            <p:spPr bwMode="auto">
              <a:xfrm>
                <a:off x="3999839" y="6152265"/>
                <a:ext cx="366218" cy="422954"/>
              </a:xfrm>
              <a:custGeom>
                <a:avLst/>
                <a:gdLst>
                  <a:gd name="T0" fmla="*/ 2147483647 w 363"/>
                  <a:gd name="T1" fmla="*/ 2147483647 h 416"/>
                  <a:gd name="T2" fmla="*/ 2147483647 w 363"/>
                  <a:gd name="T3" fmla="*/ 2147483647 h 416"/>
                  <a:gd name="T4" fmla="*/ 2147483647 w 363"/>
                  <a:gd name="T5" fmla="*/ 2147483647 h 416"/>
                  <a:gd name="T6" fmla="*/ 2147483647 w 363"/>
                  <a:gd name="T7" fmla="*/ 2147483647 h 416"/>
                  <a:gd name="T8" fmla="*/ 2147483647 w 363"/>
                  <a:gd name="T9" fmla="*/ 2147483647 h 416"/>
                  <a:gd name="T10" fmla="*/ 2147483647 w 363"/>
                  <a:gd name="T11" fmla="*/ 2147483647 h 416"/>
                  <a:gd name="T12" fmla="*/ 2147483647 w 363"/>
                  <a:gd name="T13" fmla="*/ 2147483647 h 416"/>
                  <a:gd name="T14" fmla="*/ 2147483647 w 363"/>
                  <a:gd name="T15" fmla="*/ 2147483647 h 416"/>
                  <a:gd name="T16" fmla="*/ 2147483647 w 363"/>
                  <a:gd name="T17" fmla="*/ 2147483647 h 416"/>
                  <a:gd name="T18" fmla="*/ 2147483647 w 363"/>
                  <a:gd name="T19" fmla="*/ 2147483647 h 416"/>
                  <a:gd name="T20" fmla="*/ 2147483647 w 363"/>
                  <a:gd name="T21" fmla="*/ 2147483647 h 416"/>
                  <a:gd name="T22" fmla="*/ 2147483647 w 363"/>
                  <a:gd name="T23" fmla="*/ 2147483647 h 416"/>
                  <a:gd name="T24" fmla="*/ 2147483647 w 363"/>
                  <a:gd name="T25" fmla="*/ 2147483647 h 416"/>
                  <a:gd name="T26" fmla="*/ 2147483647 w 363"/>
                  <a:gd name="T27" fmla="*/ 2147483647 h 416"/>
                  <a:gd name="T28" fmla="*/ 2147483647 w 363"/>
                  <a:gd name="T29" fmla="*/ 2147483647 h 416"/>
                  <a:gd name="T30" fmla="*/ 2147483647 w 363"/>
                  <a:gd name="T31" fmla="*/ 2147483647 h 416"/>
                  <a:gd name="T32" fmla="*/ 2147483647 w 363"/>
                  <a:gd name="T33" fmla="*/ 2147483647 h 416"/>
                  <a:gd name="T34" fmla="*/ 2147483647 w 363"/>
                  <a:gd name="T35" fmla="*/ 2147483647 h 416"/>
                  <a:gd name="T36" fmla="*/ 2147483647 w 363"/>
                  <a:gd name="T37" fmla="*/ 2147483647 h 416"/>
                  <a:gd name="T38" fmla="*/ 2147483647 w 363"/>
                  <a:gd name="T39" fmla="*/ 2147483647 h 416"/>
                  <a:gd name="T40" fmla="*/ 2147483647 w 363"/>
                  <a:gd name="T41" fmla="*/ 2147483647 h 416"/>
                  <a:gd name="T42" fmla="*/ 2147483647 w 363"/>
                  <a:gd name="T43" fmla="*/ 2147483647 h 416"/>
                  <a:gd name="T44" fmla="*/ 2147483647 w 363"/>
                  <a:gd name="T45" fmla="*/ 2147483647 h 416"/>
                  <a:gd name="T46" fmla="*/ 2147483647 w 363"/>
                  <a:gd name="T47" fmla="*/ 2147483647 h 416"/>
                  <a:gd name="T48" fmla="*/ 2147483647 w 363"/>
                  <a:gd name="T49" fmla="*/ 2147483647 h 416"/>
                  <a:gd name="T50" fmla="*/ 2147483647 w 363"/>
                  <a:gd name="T51" fmla="*/ 2147483647 h 416"/>
                  <a:gd name="T52" fmla="*/ 2147483647 w 363"/>
                  <a:gd name="T53" fmla="*/ 2147483647 h 416"/>
                  <a:gd name="T54" fmla="*/ 2147483647 w 363"/>
                  <a:gd name="T55" fmla="*/ 2147483647 h 416"/>
                  <a:gd name="T56" fmla="*/ 0 w 363"/>
                  <a:gd name="T57" fmla="*/ 2147483647 h 416"/>
                  <a:gd name="T58" fmla="*/ 2147483647 w 363"/>
                  <a:gd name="T59" fmla="*/ 2147483647 h 416"/>
                  <a:gd name="T60" fmla="*/ 2147483647 w 363"/>
                  <a:gd name="T61" fmla="*/ 2147483647 h 416"/>
                  <a:gd name="T62" fmla="*/ 2147483647 w 363"/>
                  <a:gd name="T63" fmla="*/ 2147483647 h 416"/>
                  <a:gd name="T64" fmla="*/ 2147483647 w 363"/>
                  <a:gd name="T65" fmla="*/ 2147483647 h 416"/>
                  <a:gd name="T66" fmla="*/ 2147483647 w 363"/>
                  <a:gd name="T67" fmla="*/ 2147483647 h 4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3"/>
                  <a:gd name="T103" fmla="*/ 0 h 416"/>
                  <a:gd name="T104" fmla="*/ 363 w 363"/>
                  <a:gd name="T105" fmla="*/ 416 h 4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3" h="416">
                    <a:moveTo>
                      <a:pt x="0" y="39"/>
                    </a:moveTo>
                    <a:lnTo>
                      <a:pt x="39" y="41"/>
                    </a:lnTo>
                    <a:lnTo>
                      <a:pt x="64" y="30"/>
                    </a:lnTo>
                    <a:lnTo>
                      <a:pt x="91" y="4"/>
                    </a:lnTo>
                    <a:lnTo>
                      <a:pt x="127" y="0"/>
                    </a:lnTo>
                    <a:lnTo>
                      <a:pt x="133" y="5"/>
                    </a:lnTo>
                    <a:lnTo>
                      <a:pt x="134" y="15"/>
                    </a:lnTo>
                    <a:lnTo>
                      <a:pt x="134" y="33"/>
                    </a:lnTo>
                    <a:lnTo>
                      <a:pt x="130" y="49"/>
                    </a:lnTo>
                    <a:lnTo>
                      <a:pt x="137" y="69"/>
                    </a:lnTo>
                    <a:lnTo>
                      <a:pt x="156" y="83"/>
                    </a:lnTo>
                    <a:lnTo>
                      <a:pt x="192" y="89"/>
                    </a:lnTo>
                    <a:lnTo>
                      <a:pt x="201" y="99"/>
                    </a:lnTo>
                    <a:lnTo>
                      <a:pt x="226" y="106"/>
                    </a:lnTo>
                    <a:lnTo>
                      <a:pt x="238" y="116"/>
                    </a:lnTo>
                    <a:lnTo>
                      <a:pt x="258" y="116"/>
                    </a:lnTo>
                    <a:lnTo>
                      <a:pt x="268" y="122"/>
                    </a:lnTo>
                    <a:lnTo>
                      <a:pt x="276" y="131"/>
                    </a:lnTo>
                    <a:lnTo>
                      <a:pt x="283" y="155"/>
                    </a:lnTo>
                    <a:lnTo>
                      <a:pt x="282" y="169"/>
                    </a:lnTo>
                    <a:lnTo>
                      <a:pt x="277" y="172"/>
                    </a:lnTo>
                    <a:lnTo>
                      <a:pt x="290" y="203"/>
                    </a:lnTo>
                    <a:lnTo>
                      <a:pt x="342" y="207"/>
                    </a:lnTo>
                    <a:lnTo>
                      <a:pt x="339" y="223"/>
                    </a:lnTo>
                    <a:lnTo>
                      <a:pt x="342" y="234"/>
                    </a:lnTo>
                    <a:lnTo>
                      <a:pt x="353" y="239"/>
                    </a:lnTo>
                    <a:lnTo>
                      <a:pt x="363" y="262"/>
                    </a:lnTo>
                    <a:lnTo>
                      <a:pt x="362" y="292"/>
                    </a:lnTo>
                    <a:lnTo>
                      <a:pt x="355" y="310"/>
                    </a:lnTo>
                    <a:lnTo>
                      <a:pt x="357" y="323"/>
                    </a:lnTo>
                    <a:lnTo>
                      <a:pt x="352" y="325"/>
                    </a:lnTo>
                    <a:lnTo>
                      <a:pt x="334" y="304"/>
                    </a:lnTo>
                    <a:lnTo>
                      <a:pt x="321" y="297"/>
                    </a:lnTo>
                    <a:lnTo>
                      <a:pt x="295" y="297"/>
                    </a:lnTo>
                    <a:lnTo>
                      <a:pt x="236" y="314"/>
                    </a:lnTo>
                    <a:lnTo>
                      <a:pt x="233" y="325"/>
                    </a:lnTo>
                    <a:lnTo>
                      <a:pt x="222" y="344"/>
                    </a:lnTo>
                    <a:lnTo>
                      <a:pt x="222" y="366"/>
                    </a:lnTo>
                    <a:lnTo>
                      <a:pt x="211" y="396"/>
                    </a:lnTo>
                    <a:lnTo>
                      <a:pt x="198" y="388"/>
                    </a:lnTo>
                    <a:lnTo>
                      <a:pt x="169" y="386"/>
                    </a:lnTo>
                    <a:lnTo>
                      <a:pt x="162" y="408"/>
                    </a:lnTo>
                    <a:lnTo>
                      <a:pt x="149" y="394"/>
                    </a:lnTo>
                    <a:lnTo>
                      <a:pt x="116" y="390"/>
                    </a:lnTo>
                    <a:lnTo>
                      <a:pt x="106" y="380"/>
                    </a:lnTo>
                    <a:lnTo>
                      <a:pt x="75" y="414"/>
                    </a:lnTo>
                    <a:lnTo>
                      <a:pt x="60" y="416"/>
                    </a:lnTo>
                    <a:lnTo>
                      <a:pt x="52" y="413"/>
                    </a:lnTo>
                    <a:lnTo>
                      <a:pt x="41" y="352"/>
                    </a:lnTo>
                    <a:lnTo>
                      <a:pt x="32" y="343"/>
                    </a:lnTo>
                    <a:lnTo>
                      <a:pt x="32" y="334"/>
                    </a:lnTo>
                    <a:lnTo>
                      <a:pt x="26" y="330"/>
                    </a:lnTo>
                    <a:lnTo>
                      <a:pt x="28" y="320"/>
                    </a:lnTo>
                    <a:lnTo>
                      <a:pt x="33" y="315"/>
                    </a:lnTo>
                    <a:lnTo>
                      <a:pt x="34" y="300"/>
                    </a:lnTo>
                    <a:lnTo>
                      <a:pt x="20" y="286"/>
                    </a:lnTo>
                    <a:lnTo>
                      <a:pt x="15" y="259"/>
                    </a:lnTo>
                    <a:lnTo>
                      <a:pt x="3" y="244"/>
                    </a:lnTo>
                    <a:lnTo>
                      <a:pt x="0" y="237"/>
                    </a:lnTo>
                    <a:lnTo>
                      <a:pt x="20" y="211"/>
                    </a:lnTo>
                    <a:lnTo>
                      <a:pt x="19" y="204"/>
                    </a:lnTo>
                    <a:lnTo>
                      <a:pt x="9" y="193"/>
                    </a:lnTo>
                    <a:lnTo>
                      <a:pt x="9" y="181"/>
                    </a:lnTo>
                    <a:lnTo>
                      <a:pt x="15" y="170"/>
                    </a:lnTo>
                    <a:lnTo>
                      <a:pt x="10" y="155"/>
                    </a:lnTo>
                    <a:lnTo>
                      <a:pt x="20" y="148"/>
                    </a:lnTo>
                    <a:lnTo>
                      <a:pt x="20" y="98"/>
                    </a:lnTo>
                    <a:lnTo>
                      <a:pt x="28" y="84"/>
                    </a:lnTo>
                    <a:lnTo>
                      <a:pt x="0" y="39"/>
                    </a:lnTo>
                    <a:close/>
                  </a:path>
                </a:pathLst>
              </a:custGeom>
              <a:solidFill>
                <a:srgbClr val="EE9024"/>
              </a:solidFill>
              <a:ln w="12700">
                <a:solidFill>
                  <a:schemeClr val="bg1"/>
                </a:solidFill>
                <a:round/>
                <a:headEnd/>
                <a:tailEnd/>
              </a:ln>
            </p:spPr>
            <p:txBody>
              <a:bodyPr/>
              <a:lstStyle/>
              <a:p>
                <a:endParaRPr lang="en-GB"/>
              </a:p>
            </p:txBody>
          </p:sp>
          <p:sp>
            <p:nvSpPr>
              <p:cNvPr id="35993" name="Freeform 149"/>
              <p:cNvSpPr>
                <a:spLocks noChangeAspect="1"/>
              </p:cNvSpPr>
              <p:nvPr/>
            </p:nvSpPr>
            <p:spPr bwMode="auto">
              <a:xfrm>
                <a:off x="4213467" y="6453426"/>
                <a:ext cx="255045" cy="274588"/>
              </a:xfrm>
              <a:custGeom>
                <a:avLst/>
                <a:gdLst>
                  <a:gd name="T0" fmla="*/ 2147483647 w 254"/>
                  <a:gd name="T1" fmla="*/ 2147483647 h 270"/>
                  <a:gd name="T2" fmla="*/ 2147483647 w 254"/>
                  <a:gd name="T3" fmla="*/ 2147483647 h 270"/>
                  <a:gd name="T4" fmla="*/ 2147483647 w 254"/>
                  <a:gd name="T5" fmla="*/ 2147483647 h 270"/>
                  <a:gd name="T6" fmla="*/ 2147483647 w 254"/>
                  <a:gd name="T7" fmla="*/ 2147483647 h 270"/>
                  <a:gd name="T8" fmla="*/ 2147483647 w 254"/>
                  <a:gd name="T9" fmla="*/ 2147483647 h 270"/>
                  <a:gd name="T10" fmla="*/ 2147483647 w 254"/>
                  <a:gd name="T11" fmla="*/ 2147483647 h 270"/>
                  <a:gd name="T12" fmla="*/ 2147483647 w 254"/>
                  <a:gd name="T13" fmla="*/ 2147483647 h 270"/>
                  <a:gd name="T14" fmla="*/ 2147483647 w 254"/>
                  <a:gd name="T15" fmla="*/ 2147483647 h 270"/>
                  <a:gd name="T16" fmla="*/ 2147483647 w 254"/>
                  <a:gd name="T17" fmla="*/ 2147483647 h 270"/>
                  <a:gd name="T18" fmla="*/ 2147483647 w 254"/>
                  <a:gd name="T19" fmla="*/ 2147483647 h 270"/>
                  <a:gd name="T20" fmla="*/ 2147483647 w 254"/>
                  <a:gd name="T21" fmla="*/ 2147483647 h 270"/>
                  <a:gd name="T22" fmla="*/ 2147483647 w 254"/>
                  <a:gd name="T23" fmla="*/ 2147483647 h 270"/>
                  <a:gd name="T24" fmla="*/ 2147483647 w 254"/>
                  <a:gd name="T25" fmla="*/ 2147483647 h 270"/>
                  <a:gd name="T26" fmla="*/ 2147483647 w 254"/>
                  <a:gd name="T27" fmla="*/ 2147483647 h 270"/>
                  <a:gd name="T28" fmla="*/ 2147483647 w 254"/>
                  <a:gd name="T29" fmla="*/ 2147483647 h 270"/>
                  <a:gd name="T30" fmla="*/ 2147483647 w 254"/>
                  <a:gd name="T31" fmla="*/ 2147483647 h 270"/>
                  <a:gd name="T32" fmla="*/ 2147483647 w 254"/>
                  <a:gd name="T33" fmla="*/ 2147483647 h 270"/>
                  <a:gd name="T34" fmla="*/ 2147483647 w 254"/>
                  <a:gd name="T35" fmla="*/ 2147483647 h 270"/>
                  <a:gd name="T36" fmla="*/ 2147483647 w 254"/>
                  <a:gd name="T37" fmla="*/ 2147483647 h 270"/>
                  <a:gd name="T38" fmla="*/ 2147483647 w 254"/>
                  <a:gd name="T39" fmla="*/ 2147483647 h 270"/>
                  <a:gd name="T40" fmla="*/ 2147483647 w 254"/>
                  <a:gd name="T41" fmla="*/ 2147483647 h 270"/>
                  <a:gd name="T42" fmla="*/ 2147483647 w 254"/>
                  <a:gd name="T43" fmla="*/ 2147483647 h 270"/>
                  <a:gd name="T44" fmla="*/ 2147483647 w 254"/>
                  <a:gd name="T45" fmla="*/ 2147483647 h 270"/>
                  <a:gd name="T46" fmla="*/ 2147483647 w 254"/>
                  <a:gd name="T47" fmla="*/ 2147483647 h 270"/>
                  <a:gd name="T48" fmla="*/ 2147483647 w 254"/>
                  <a:gd name="T49" fmla="*/ 2147483647 h 270"/>
                  <a:gd name="T50" fmla="*/ 2147483647 w 254"/>
                  <a:gd name="T51" fmla="*/ 2147483647 h 270"/>
                  <a:gd name="T52" fmla="*/ 2147483647 w 254"/>
                  <a:gd name="T53" fmla="*/ 2147483647 h 270"/>
                  <a:gd name="T54" fmla="*/ 2147483647 w 254"/>
                  <a:gd name="T55" fmla="*/ 2147483647 h 270"/>
                  <a:gd name="T56" fmla="*/ 2147483647 w 254"/>
                  <a:gd name="T57" fmla="*/ 2147483647 h 270"/>
                  <a:gd name="T58" fmla="*/ 2147483647 w 254"/>
                  <a:gd name="T59" fmla="*/ 2147483647 h 270"/>
                  <a:gd name="T60" fmla="*/ 2147483647 w 254"/>
                  <a:gd name="T61" fmla="*/ 2147483647 h 270"/>
                  <a:gd name="T62" fmla="*/ 0 w 254"/>
                  <a:gd name="T63" fmla="*/ 2147483647 h 270"/>
                  <a:gd name="T64" fmla="*/ 2147483647 w 254"/>
                  <a:gd name="T65" fmla="*/ 2147483647 h 270"/>
                  <a:gd name="T66" fmla="*/ 2147483647 w 254"/>
                  <a:gd name="T67" fmla="*/ 2147483647 h 270"/>
                  <a:gd name="T68" fmla="*/ 2147483647 w 254"/>
                  <a:gd name="T69" fmla="*/ 2147483647 h 270"/>
                  <a:gd name="T70" fmla="*/ 2147483647 w 254"/>
                  <a:gd name="T71" fmla="*/ 2147483647 h 270"/>
                  <a:gd name="T72" fmla="*/ 2147483647 w 254"/>
                  <a:gd name="T73" fmla="*/ 0 h 270"/>
                  <a:gd name="T74" fmla="*/ 2147483647 w 254"/>
                  <a:gd name="T75" fmla="*/ 0 h 270"/>
                  <a:gd name="T76" fmla="*/ 2147483647 w 254"/>
                  <a:gd name="T77" fmla="*/ 2147483647 h 270"/>
                  <a:gd name="T78" fmla="*/ 2147483647 w 254"/>
                  <a:gd name="T79" fmla="*/ 2147483647 h 2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4"/>
                  <a:gd name="T121" fmla="*/ 0 h 270"/>
                  <a:gd name="T122" fmla="*/ 254 w 254"/>
                  <a:gd name="T123" fmla="*/ 270 h 2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4" h="270">
                    <a:moveTo>
                      <a:pt x="141" y="28"/>
                    </a:moveTo>
                    <a:lnTo>
                      <a:pt x="140" y="33"/>
                    </a:lnTo>
                    <a:lnTo>
                      <a:pt x="144" y="42"/>
                    </a:lnTo>
                    <a:lnTo>
                      <a:pt x="144" y="86"/>
                    </a:lnTo>
                    <a:lnTo>
                      <a:pt x="146" y="90"/>
                    </a:lnTo>
                    <a:lnTo>
                      <a:pt x="172" y="98"/>
                    </a:lnTo>
                    <a:lnTo>
                      <a:pt x="192" y="94"/>
                    </a:lnTo>
                    <a:lnTo>
                      <a:pt x="208" y="100"/>
                    </a:lnTo>
                    <a:lnTo>
                      <a:pt x="213" y="108"/>
                    </a:lnTo>
                    <a:lnTo>
                      <a:pt x="215" y="141"/>
                    </a:lnTo>
                    <a:lnTo>
                      <a:pt x="220" y="148"/>
                    </a:lnTo>
                    <a:lnTo>
                      <a:pt x="227" y="153"/>
                    </a:lnTo>
                    <a:lnTo>
                      <a:pt x="247" y="149"/>
                    </a:lnTo>
                    <a:lnTo>
                      <a:pt x="251" y="153"/>
                    </a:lnTo>
                    <a:lnTo>
                      <a:pt x="254" y="170"/>
                    </a:lnTo>
                    <a:lnTo>
                      <a:pt x="248" y="207"/>
                    </a:lnTo>
                    <a:lnTo>
                      <a:pt x="243" y="237"/>
                    </a:lnTo>
                    <a:lnTo>
                      <a:pt x="213" y="265"/>
                    </a:lnTo>
                    <a:lnTo>
                      <a:pt x="178" y="270"/>
                    </a:lnTo>
                    <a:lnTo>
                      <a:pt x="161" y="262"/>
                    </a:lnTo>
                    <a:lnTo>
                      <a:pt x="131" y="259"/>
                    </a:lnTo>
                    <a:lnTo>
                      <a:pt x="131" y="251"/>
                    </a:lnTo>
                    <a:lnTo>
                      <a:pt x="132" y="244"/>
                    </a:lnTo>
                    <a:lnTo>
                      <a:pt x="151" y="211"/>
                    </a:lnTo>
                    <a:lnTo>
                      <a:pt x="148" y="198"/>
                    </a:lnTo>
                    <a:lnTo>
                      <a:pt x="126" y="181"/>
                    </a:lnTo>
                    <a:lnTo>
                      <a:pt x="92" y="161"/>
                    </a:lnTo>
                    <a:lnTo>
                      <a:pt x="56" y="154"/>
                    </a:lnTo>
                    <a:lnTo>
                      <a:pt x="50" y="143"/>
                    </a:lnTo>
                    <a:lnTo>
                      <a:pt x="27" y="127"/>
                    </a:lnTo>
                    <a:lnTo>
                      <a:pt x="9" y="103"/>
                    </a:lnTo>
                    <a:lnTo>
                      <a:pt x="0" y="99"/>
                    </a:lnTo>
                    <a:lnTo>
                      <a:pt x="11" y="69"/>
                    </a:lnTo>
                    <a:lnTo>
                      <a:pt x="11" y="47"/>
                    </a:lnTo>
                    <a:lnTo>
                      <a:pt x="22" y="28"/>
                    </a:lnTo>
                    <a:lnTo>
                      <a:pt x="25" y="17"/>
                    </a:lnTo>
                    <a:lnTo>
                      <a:pt x="84" y="0"/>
                    </a:lnTo>
                    <a:lnTo>
                      <a:pt x="110" y="0"/>
                    </a:lnTo>
                    <a:lnTo>
                      <a:pt x="123" y="7"/>
                    </a:lnTo>
                    <a:lnTo>
                      <a:pt x="141" y="28"/>
                    </a:lnTo>
                    <a:close/>
                  </a:path>
                </a:pathLst>
              </a:custGeom>
              <a:solidFill>
                <a:srgbClr val="EE9024"/>
              </a:solidFill>
              <a:ln w="12700">
                <a:solidFill>
                  <a:schemeClr val="bg1"/>
                </a:solidFill>
                <a:round/>
                <a:headEnd/>
                <a:tailEnd/>
              </a:ln>
            </p:spPr>
            <p:txBody>
              <a:bodyPr/>
              <a:lstStyle/>
              <a:p>
                <a:endParaRPr lang="en-GB"/>
              </a:p>
            </p:txBody>
          </p:sp>
          <p:sp>
            <p:nvSpPr>
              <p:cNvPr id="35994" name="Freeform 151"/>
              <p:cNvSpPr>
                <a:spLocks noChangeAspect="1"/>
              </p:cNvSpPr>
              <p:nvPr/>
            </p:nvSpPr>
            <p:spPr bwMode="auto">
              <a:xfrm>
                <a:off x="3888666" y="6535360"/>
                <a:ext cx="599464" cy="1200214"/>
              </a:xfrm>
              <a:custGeom>
                <a:avLst/>
                <a:gdLst>
                  <a:gd name="T0" fmla="*/ 2147483647 w 595"/>
                  <a:gd name="T1" fmla="*/ 2147483647 h 1181"/>
                  <a:gd name="T2" fmla="*/ 2147483647 w 595"/>
                  <a:gd name="T3" fmla="*/ 2147483647 h 1181"/>
                  <a:gd name="T4" fmla="*/ 2147483647 w 595"/>
                  <a:gd name="T5" fmla="*/ 2147483647 h 1181"/>
                  <a:gd name="T6" fmla="*/ 2147483647 w 595"/>
                  <a:gd name="T7" fmla="*/ 2147483647 h 1181"/>
                  <a:gd name="T8" fmla="*/ 2147483647 w 595"/>
                  <a:gd name="T9" fmla="*/ 2147483647 h 1181"/>
                  <a:gd name="T10" fmla="*/ 2147483647 w 595"/>
                  <a:gd name="T11" fmla="*/ 2147483647 h 1181"/>
                  <a:gd name="T12" fmla="*/ 2147483647 w 595"/>
                  <a:gd name="T13" fmla="*/ 2147483647 h 1181"/>
                  <a:gd name="T14" fmla="*/ 2147483647 w 595"/>
                  <a:gd name="T15" fmla="*/ 2147483647 h 1181"/>
                  <a:gd name="T16" fmla="*/ 2147483647 w 595"/>
                  <a:gd name="T17" fmla="*/ 2147483647 h 1181"/>
                  <a:gd name="T18" fmla="*/ 2147483647 w 595"/>
                  <a:gd name="T19" fmla="*/ 2147483647 h 1181"/>
                  <a:gd name="T20" fmla="*/ 2147483647 w 595"/>
                  <a:gd name="T21" fmla="*/ 2147483647 h 1181"/>
                  <a:gd name="T22" fmla="*/ 2147483647 w 595"/>
                  <a:gd name="T23" fmla="*/ 2147483647 h 1181"/>
                  <a:gd name="T24" fmla="*/ 2147483647 w 595"/>
                  <a:gd name="T25" fmla="*/ 2147483647 h 1181"/>
                  <a:gd name="T26" fmla="*/ 2147483647 w 595"/>
                  <a:gd name="T27" fmla="*/ 2147483647 h 1181"/>
                  <a:gd name="T28" fmla="*/ 2147483647 w 595"/>
                  <a:gd name="T29" fmla="*/ 2147483647 h 1181"/>
                  <a:gd name="T30" fmla="*/ 2147483647 w 595"/>
                  <a:gd name="T31" fmla="*/ 2147483647 h 1181"/>
                  <a:gd name="T32" fmla="*/ 2147483647 w 595"/>
                  <a:gd name="T33" fmla="*/ 2147483647 h 1181"/>
                  <a:gd name="T34" fmla="*/ 2147483647 w 595"/>
                  <a:gd name="T35" fmla="*/ 2147483647 h 1181"/>
                  <a:gd name="T36" fmla="*/ 2147483647 w 595"/>
                  <a:gd name="T37" fmla="*/ 2147483647 h 1181"/>
                  <a:gd name="T38" fmla="*/ 2147483647 w 595"/>
                  <a:gd name="T39" fmla="*/ 2147483647 h 1181"/>
                  <a:gd name="T40" fmla="*/ 2147483647 w 595"/>
                  <a:gd name="T41" fmla="*/ 2147483647 h 1181"/>
                  <a:gd name="T42" fmla="*/ 2147483647 w 595"/>
                  <a:gd name="T43" fmla="*/ 2147483647 h 1181"/>
                  <a:gd name="T44" fmla="*/ 2147483647 w 595"/>
                  <a:gd name="T45" fmla="*/ 2147483647 h 1181"/>
                  <a:gd name="T46" fmla="*/ 2147483647 w 595"/>
                  <a:gd name="T47" fmla="*/ 2147483647 h 1181"/>
                  <a:gd name="T48" fmla="*/ 2147483647 w 595"/>
                  <a:gd name="T49" fmla="*/ 2147483647 h 1181"/>
                  <a:gd name="T50" fmla="*/ 2147483647 w 595"/>
                  <a:gd name="T51" fmla="*/ 2147483647 h 1181"/>
                  <a:gd name="T52" fmla="*/ 2147483647 w 595"/>
                  <a:gd name="T53" fmla="*/ 2147483647 h 1181"/>
                  <a:gd name="T54" fmla="*/ 2147483647 w 595"/>
                  <a:gd name="T55" fmla="*/ 2147483647 h 1181"/>
                  <a:gd name="T56" fmla="*/ 2147483647 w 595"/>
                  <a:gd name="T57" fmla="*/ 2147483647 h 1181"/>
                  <a:gd name="T58" fmla="*/ 2147483647 w 595"/>
                  <a:gd name="T59" fmla="*/ 2147483647 h 1181"/>
                  <a:gd name="T60" fmla="*/ 2147483647 w 595"/>
                  <a:gd name="T61" fmla="*/ 2147483647 h 1181"/>
                  <a:gd name="T62" fmla="*/ 2147483647 w 595"/>
                  <a:gd name="T63" fmla="*/ 2147483647 h 1181"/>
                  <a:gd name="T64" fmla="*/ 2147483647 w 595"/>
                  <a:gd name="T65" fmla="*/ 2147483647 h 1181"/>
                  <a:gd name="T66" fmla="*/ 2147483647 w 595"/>
                  <a:gd name="T67" fmla="*/ 2147483647 h 1181"/>
                  <a:gd name="T68" fmla="*/ 2147483647 w 595"/>
                  <a:gd name="T69" fmla="*/ 2147483647 h 1181"/>
                  <a:gd name="T70" fmla="*/ 2147483647 w 595"/>
                  <a:gd name="T71" fmla="*/ 2147483647 h 1181"/>
                  <a:gd name="T72" fmla="*/ 2147483647 w 595"/>
                  <a:gd name="T73" fmla="*/ 2147483647 h 1181"/>
                  <a:gd name="T74" fmla="*/ 2147483647 w 595"/>
                  <a:gd name="T75" fmla="*/ 2147483647 h 1181"/>
                  <a:gd name="T76" fmla="*/ 2147483647 w 595"/>
                  <a:gd name="T77" fmla="*/ 2147483647 h 1181"/>
                  <a:gd name="T78" fmla="*/ 2147483647 w 595"/>
                  <a:gd name="T79" fmla="*/ 2147483647 h 1181"/>
                  <a:gd name="T80" fmla="*/ 2147483647 w 595"/>
                  <a:gd name="T81" fmla="*/ 2147483647 h 1181"/>
                  <a:gd name="T82" fmla="*/ 2147483647 w 595"/>
                  <a:gd name="T83" fmla="*/ 2147483647 h 1181"/>
                  <a:gd name="T84" fmla="*/ 2147483647 w 595"/>
                  <a:gd name="T85" fmla="*/ 2147483647 h 1181"/>
                  <a:gd name="T86" fmla="*/ 2147483647 w 595"/>
                  <a:gd name="T87" fmla="*/ 2147483647 h 1181"/>
                  <a:gd name="T88" fmla="*/ 2147483647 w 595"/>
                  <a:gd name="T89" fmla="*/ 2147483647 h 1181"/>
                  <a:gd name="T90" fmla="*/ 2147483647 w 595"/>
                  <a:gd name="T91" fmla="*/ 2147483647 h 1181"/>
                  <a:gd name="T92" fmla="*/ 2147483647 w 595"/>
                  <a:gd name="T93" fmla="*/ 2147483647 h 1181"/>
                  <a:gd name="T94" fmla="*/ 2147483647 w 595"/>
                  <a:gd name="T95" fmla="*/ 2147483647 h 1181"/>
                  <a:gd name="T96" fmla="*/ 2147483647 w 595"/>
                  <a:gd name="T97" fmla="*/ 2147483647 h 1181"/>
                  <a:gd name="T98" fmla="*/ 2147483647 w 595"/>
                  <a:gd name="T99" fmla="*/ 2147483647 h 1181"/>
                  <a:gd name="T100" fmla="*/ 2147483647 w 595"/>
                  <a:gd name="T101" fmla="*/ 2147483647 h 1181"/>
                  <a:gd name="T102" fmla="*/ 2147483647 w 595"/>
                  <a:gd name="T103" fmla="*/ 2147483647 h 1181"/>
                  <a:gd name="T104" fmla="*/ 2147483647 w 595"/>
                  <a:gd name="T105" fmla="*/ 2147483647 h 1181"/>
                  <a:gd name="T106" fmla="*/ 2147483647 w 595"/>
                  <a:gd name="T107" fmla="*/ 2147483647 h 1181"/>
                  <a:gd name="T108" fmla="*/ 2147483647 w 595"/>
                  <a:gd name="T109" fmla="*/ 2147483647 h 1181"/>
                  <a:gd name="T110" fmla="*/ 2147483647 w 595"/>
                  <a:gd name="T111" fmla="*/ 2147483647 h 1181"/>
                  <a:gd name="T112" fmla="*/ 2147483647 w 595"/>
                  <a:gd name="T113" fmla="*/ 2147483647 h 1181"/>
                  <a:gd name="T114" fmla="*/ 2147483647 w 595"/>
                  <a:gd name="T115" fmla="*/ 2147483647 h 1181"/>
                  <a:gd name="T116" fmla="*/ 2147483647 w 595"/>
                  <a:gd name="T117" fmla="*/ 2147483647 h 1181"/>
                  <a:gd name="T118" fmla="*/ 2147483647 w 595"/>
                  <a:gd name="T119" fmla="*/ 2147483647 h 11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1181"/>
                  <a:gd name="T182" fmla="*/ 595 w 595"/>
                  <a:gd name="T183" fmla="*/ 1181 h 11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1181">
                    <a:moveTo>
                      <a:pt x="151" y="1181"/>
                    </a:moveTo>
                    <a:lnTo>
                      <a:pt x="109" y="1169"/>
                    </a:lnTo>
                    <a:lnTo>
                      <a:pt x="39" y="1166"/>
                    </a:lnTo>
                    <a:lnTo>
                      <a:pt x="32" y="1153"/>
                    </a:lnTo>
                    <a:lnTo>
                      <a:pt x="31" y="1103"/>
                    </a:lnTo>
                    <a:lnTo>
                      <a:pt x="13" y="1102"/>
                    </a:lnTo>
                    <a:lnTo>
                      <a:pt x="3" y="1110"/>
                    </a:lnTo>
                    <a:lnTo>
                      <a:pt x="0" y="1080"/>
                    </a:lnTo>
                    <a:lnTo>
                      <a:pt x="4" y="1050"/>
                    </a:lnTo>
                    <a:lnTo>
                      <a:pt x="24" y="1017"/>
                    </a:lnTo>
                    <a:lnTo>
                      <a:pt x="31" y="995"/>
                    </a:lnTo>
                    <a:lnTo>
                      <a:pt x="29" y="965"/>
                    </a:lnTo>
                    <a:lnTo>
                      <a:pt x="43" y="941"/>
                    </a:lnTo>
                    <a:lnTo>
                      <a:pt x="51" y="919"/>
                    </a:lnTo>
                    <a:lnTo>
                      <a:pt x="52" y="870"/>
                    </a:lnTo>
                    <a:lnTo>
                      <a:pt x="57" y="853"/>
                    </a:lnTo>
                    <a:lnTo>
                      <a:pt x="44" y="845"/>
                    </a:lnTo>
                    <a:lnTo>
                      <a:pt x="42" y="838"/>
                    </a:lnTo>
                    <a:lnTo>
                      <a:pt x="61" y="838"/>
                    </a:lnTo>
                    <a:lnTo>
                      <a:pt x="62" y="834"/>
                    </a:lnTo>
                    <a:lnTo>
                      <a:pt x="57" y="824"/>
                    </a:lnTo>
                    <a:lnTo>
                      <a:pt x="45" y="821"/>
                    </a:lnTo>
                    <a:lnTo>
                      <a:pt x="47" y="802"/>
                    </a:lnTo>
                    <a:lnTo>
                      <a:pt x="43" y="788"/>
                    </a:lnTo>
                    <a:lnTo>
                      <a:pt x="42" y="769"/>
                    </a:lnTo>
                    <a:lnTo>
                      <a:pt x="39" y="764"/>
                    </a:lnTo>
                    <a:lnTo>
                      <a:pt x="39" y="744"/>
                    </a:lnTo>
                    <a:lnTo>
                      <a:pt x="50" y="718"/>
                    </a:lnTo>
                    <a:lnTo>
                      <a:pt x="50" y="711"/>
                    </a:lnTo>
                    <a:lnTo>
                      <a:pt x="42" y="696"/>
                    </a:lnTo>
                    <a:lnTo>
                      <a:pt x="49" y="646"/>
                    </a:lnTo>
                    <a:lnTo>
                      <a:pt x="60" y="604"/>
                    </a:lnTo>
                    <a:lnTo>
                      <a:pt x="70" y="588"/>
                    </a:lnTo>
                    <a:lnTo>
                      <a:pt x="65" y="559"/>
                    </a:lnTo>
                    <a:lnTo>
                      <a:pt x="67" y="517"/>
                    </a:lnTo>
                    <a:lnTo>
                      <a:pt x="70" y="509"/>
                    </a:lnTo>
                    <a:lnTo>
                      <a:pt x="87" y="493"/>
                    </a:lnTo>
                    <a:lnTo>
                      <a:pt x="85" y="463"/>
                    </a:lnTo>
                    <a:lnTo>
                      <a:pt x="92" y="456"/>
                    </a:lnTo>
                    <a:lnTo>
                      <a:pt x="95" y="439"/>
                    </a:lnTo>
                    <a:lnTo>
                      <a:pt x="105" y="422"/>
                    </a:lnTo>
                    <a:lnTo>
                      <a:pt x="103" y="393"/>
                    </a:lnTo>
                    <a:lnTo>
                      <a:pt x="97" y="386"/>
                    </a:lnTo>
                    <a:lnTo>
                      <a:pt x="97" y="374"/>
                    </a:lnTo>
                    <a:lnTo>
                      <a:pt x="90" y="356"/>
                    </a:lnTo>
                    <a:lnTo>
                      <a:pt x="90" y="339"/>
                    </a:lnTo>
                    <a:lnTo>
                      <a:pt x="85" y="334"/>
                    </a:lnTo>
                    <a:lnTo>
                      <a:pt x="86" y="318"/>
                    </a:lnTo>
                    <a:lnTo>
                      <a:pt x="102" y="284"/>
                    </a:lnTo>
                    <a:lnTo>
                      <a:pt x="104" y="252"/>
                    </a:lnTo>
                    <a:lnTo>
                      <a:pt x="115" y="211"/>
                    </a:lnTo>
                    <a:lnTo>
                      <a:pt x="130" y="195"/>
                    </a:lnTo>
                    <a:lnTo>
                      <a:pt x="134" y="179"/>
                    </a:lnTo>
                    <a:lnTo>
                      <a:pt x="151" y="167"/>
                    </a:lnTo>
                    <a:lnTo>
                      <a:pt x="145" y="122"/>
                    </a:lnTo>
                    <a:lnTo>
                      <a:pt x="145" y="113"/>
                    </a:lnTo>
                    <a:lnTo>
                      <a:pt x="149" y="107"/>
                    </a:lnTo>
                    <a:lnTo>
                      <a:pt x="149" y="88"/>
                    </a:lnTo>
                    <a:lnTo>
                      <a:pt x="184" y="72"/>
                    </a:lnTo>
                    <a:lnTo>
                      <a:pt x="190" y="46"/>
                    </a:lnTo>
                    <a:lnTo>
                      <a:pt x="186" y="34"/>
                    </a:lnTo>
                    <a:lnTo>
                      <a:pt x="217" y="0"/>
                    </a:lnTo>
                    <a:lnTo>
                      <a:pt x="227" y="10"/>
                    </a:lnTo>
                    <a:lnTo>
                      <a:pt x="260" y="14"/>
                    </a:lnTo>
                    <a:lnTo>
                      <a:pt x="273" y="28"/>
                    </a:lnTo>
                    <a:lnTo>
                      <a:pt x="280" y="6"/>
                    </a:lnTo>
                    <a:lnTo>
                      <a:pt x="309" y="8"/>
                    </a:lnTo>
                    <a:lnTo>
                      <a:pt x="322" y="16"/>
                    </a:lnTo>
                    <a:lnTo>
                      <a:pt x="331" y="20"/>
                    </a:lnTo>
                    <a:lnTo>
                      <a:pt x="349" y="44"/>
                    </a:lnTo>
                    <a:lnTo>
                      <a:pt x="372" y="60"/>
                    </a:lnTo>
                    <a:lnTo>
                      <a:pt x="378" y="71"/>
                    </a:lnTo>
                    <a:lnTo>
                      <a:pt x="414" y="78"/>
                    </a:lnTo>
                    <a:lnTo>
                      <a:pt x="448" y="98"/>
                    </a:lnTo>
                    <a:lnTo>
                      <a:pt x="470" y="115"/>
                    </a:lnTo>
                    <a:lnTo>
                      <a:pt x="473" y="128"/>
                    </a:lnTo>
                    <a:lnTo>
                      <a:pt x="454" y="161"/>
                    </a:lnTo>
                    <a:lnTo>
                      <a:pt x="453" y="168"/>
                    </a:lnTo>
                    <a:lnTo>
                      <a:pt x="453" y="176"/>
                    </a:lnTo>
                    <a:lnTo>
                      <a:pt x="483" y="179"/>
                    </a:lnTo>
                    <a:lnTo>
                      <a:pt x="500" y="187"/>
                    </a:lnTo>
                    <a:lnTo>
                      <a:pt x="535" y="182"/>
                    </a:lnTo>
                    <a:lnTo>
                      <a:pt x="565" y="154"/>
                    </a:lnTo>
                    <a:lnTo>
                      <a:pt x="570" y="124"/>
                    </a:lnTo>
                    <a:lnTo>
                      <a:pt x="585" y="123"/>
                    </a:lnTo>
                    <a:lnTo>
                      <a:pt x="588" y="126"/>
                    </a:lnTo>
                    <a:lnTo>
                      <a:pt x="595" y="148"/>
                    </a:lnTo>
                    <a:lnTo>
                      <a:pt x="593" y="174"/>
                    </a:lnTo>
                    <a:lnTo>
                      <a:pt x="579" y="185"/>
                    </a:lnTo>
                    <a:lnTo>
                      <a:pt x="564" y="189"/>
                    </a:lnTo>
                    <a:lnTo>
                      <a:pt x="529" y="222"/>
                    </a:lnTo>
                    <a:lnTo>
                      <a:pt x="504" y="257"/>
                    </a:lnTo>
                    <a:lnTo>
                      <a:pt x="475" y="283"/>
                    </a:lnTo>
                    <a:lnTo>
                      <a:pt x="468" y="292"/>
                    </a:lnTo>
                    <a:lnTo>
                      <a:pt x="467" y="325"/>
                    </a:lnTo>
                    <a:lnTo>
                      <a:pt x="462" y="344"/>
                    </a:lnTo>
                    <a:lnTo>
                      <a:pt x="460" y="377"/>
                    </a:lnTo>
                    <a:lnTo>
                      <a:pt x="453" y="393"/>
                    </a:lnTo>
                    <a:lnTo>
                      <a:pt x="450" y="416"/>
                    </a:lnTo>
                    <a:lnTo>
                      <a:pt x="448" y="427"/>
                    </a:lnTo>
                    <a:lnTo>
                      <a:pt x="453" y="438"/>
                    </a:lnTo>
                    <a:lnTo>
                      <a:pt x="472" y="449"/>
                    </a:lnTo>
                    <a:lnTo>
                      <a:pt x="487" y="465"/>
                    </a:lnTo>
                    <a:lnTo>
                      <a:pt x="482" y="484"/>
                    </a:lnTo>
                    <a:lnTo>
                      <a:pt x="490" y="499"/>
                    </a:lnTo>
                    <a:lnTo>
                      <a:pt x="503" y="502"/>
                    </a:lnTo>
                    <a:lnTo>
                      <a:pt x="504" y="523"/>
                    </a:lnTo>
                    <a:lnTo>
                      <a:pt x="500" y="530"/>
                    </a:lnTo>
                    <a:lnTo>
                      <a:pt x="479" y="558"/>
                    </a:lnTo>
                    <a:lnTo>
                      <a:pt x="476" y="571"/>
                    </a:lnTo>
                    <a:lnTo>
                      <a:pt x="463" y="581"/>
                    </a:lnTo>
                    <a:lnTo>
                      <a:pt x="422" y="595"/>
                    </a:lnTo>
                    <a:lnTo>
                      <a:pt x="373" y="603"/>
                    </a:lnTo>
                    <a:lnTo>
                      <a:pt x="342" y="600"/>
                    </a:lnTo>
                    <a:lnTo>
                      <a:pt x="334" y="594"/>
                    </a:lnTo>
                    <a:lnTo>
                      <a:pt x="334" y="613"/>
                    </a:lnTo>
                    <a:lnTo>
                      <a:pt x="341" y="621"/>
                    </a:lnTo>
                    <a:lnTo>
                      <a:pt x="339" y="631"/>
                    </a:lnTo>
                    <a:lnTo>
                      <a:pt x="339" y="636"/>
                    </a:lnTo>
                    <a:lnTo>
                      <a:pt x="333" y="644"/>
                    </a:lnTo>
                    <a:lnTo>
                      <a:pt x="334" y="673"/>
                    </a:lnTo>
                    <a:lnTo>
                      <a:pt x="328" y="680"/>
                    </a:lnTo>
                    <a:lnTo>
                      <a:pt x="321" y="684"/>
                    </a:lnTo>
                    <a:lnTo>
                      <a:pt x="311" y="689"/>
                    </a:lnTo>
                    <a:lnTo>
                      <a:pt x="290" y="688"/>
                    </a:lnTo>
                    <a:lnTo>
                      <a:pt x="260" y="676"/>
                    </a:lnTo>
                    <a:lnTo>
                      <a:pt x="254" y="669"/>
                    </a:lnTo>
                    <a:lnTo>
                      <a:pt x="248" y="677"/>
                    </a:lnTo>
                    <a:lnTo>
                      <a:pt x="253" y="725"/>
                    </a:lnTo>
                    <a:lnTo>
                      <a:pt x="267" y="734"/>
                    </a:lnTo>
                    <a:lnTo>
                      <a:pt x="265" y="738"/>
                    </a:lnTo>
                    <a:lnTo>
                      <a:pt x="268" y="740"/>
                    </a:lnTo>
                    <a:lnTo>
                      <a:pt x="280" y="738"/>
                    </a:lnTo>
                    <a:lnTo>
                      <a:pt x="274" y="730"/>
                    </a:lnTo>
                    <a:lnTo>
                      <a:pt x="291" y="726"/>
                    </a:lnTo>
                    <a:lnTo>
                      <a:pt x="294" y="732"/>
                    </a:lnTo>
                    <a:lnTo>
                      <a:pt x="296" y="747"/>
                    </a:lnTo>
                    <a:lnTo>
                      <a:pt x="291" y="756"/>
                    </a:lnTo>
                    <a:lnTo>
                      <a:pt x="276" y="756"/>
                    </a:lnTo>
                    <a:lnTo>
                      <a:pt x="275" y="749"/>
                    </a:lnTo>
                    <a:lnTo>
                      <a:pt x="266" y="744"/>
                    </a:lnTo>
                    <a:lnTo>
                      <a:pt x="253" y="752"/>
                    </a:lnTo>
                    <a:lnTo>
                      <a:pt x="253" y="756"/>
                    </a:lnTo>
                    <a:lnTo>
                      <a:pt x="275" y="765"/>
                    </a:lnTo>
                    <a:lnTo>
                      <a:pt x="256" y="775"/>
                    </a:lnTo>
                    <a:lnTo>
                      <a:pt x="254" y="779"/>
                    </a:lnTo>
                    <a:lnTo>
                      <a:pt x="247" y="789"/>
                    </a:lnTo>
                    <a:lnTo>
                      <a:pt x="247" y="820"/>
                    </a:lnTo>
                    <a:lnTo>
                      <a:pt x="234" y="837"/>
                    </a:lnTo>
                    <a:lnTo>
                      <a:pt x="236" y="850"/>
                    </a:lnTo>
                    <a:lnTo>
                      <a:pt x="217" y="849"/>
                    </a:lnTo>
                    <a:lnTo>
                      <a:pt x="208" y="857"/>
                    </a:lnTo>
                    <a:lnTo>
                      <a:pt x="197" y="859"/>
                    </a:lnTo>
                    <a:lnTo>
                      <a:pt x="176" y="890"/>
                    </a:lnTo>
                    <a:lnTo>
                      <a:pt x="175" y="899"/>
                    </a:lnTo>
                    <a:lnTo>
                      <a:pt x="183" y="917"/>
                    </a:lnTo>
                    <a:lnTo>
                      <a:pt x="201" y="935"/>
                    </a:lnTo>
                    <a:lnTo>
                      <a:pt x="227" y="939"/>
                    </a:lnTo>
                    <a:lnTo>
                      <a:pt x="232" y="942"/>
                    </a:lnTo>
                    <a:lnTo>
                      <a:pt x="233" y="958"/>
                    </a:lnTo>
                    <a:lnTo>
                      <a:pt x="227" y="967"/>
                    </a:lnTo>
                    <a:lnTo>
                      <a:pt x="230" y="978"/>
                    </a:lnTo>
                    <a:lnTo>
                      <a:pt x="226" y="980"/>
                    </a:lnTo>
                    <a:lnTo>
                      <a:pt x="225" y="986"/>
                    </a:lnTo>
                    <a:lnTo>
                      <a:pt x="216" y="989"/>
                    </a:lnTo>
                    <a:lnTo>
                      <a:pt x="176" y="1026"/>
                    </a:lnTo>
                    <a:lnTo>
                      <a:pt x="172" y="1036"/>
                    </a:lnTo>
                    <a:lnTo>
                      <a:pt x="170" y="1042"/>
                    </a:lnTo>
                    <a:lnTo>
                      <a:pt x="175" y="1039"/>
                    </a:lnTo>
                    <a:lnTo>
                      <a:pt x="167" y="1068"/>
                    </a:lnTo>
                    <a:lnTo>
                      <a:pt x="152" y="1076"/>
                    </a:lnTo>
                    <a:lnTo>
                      <a:pt x="142" y="1060"/>
                    </a:lnTo>
                    <a:lnTo>
                      <a:pt x="143" y="1071"/>
                    </a:lnTo>
                    <a:lnTo>
                      <a:pt x="149" y="1079"/>
                    </a:lnTo>
                    <a:lnTo>
                      <a:pt x="131" y="1092"/>
                    </a:lnTo>
                    <a:lnTo>
                      <a:pt x="120" y="1121"/>
                    </a:lnTo>
                    <a:lnTo>
                      <a:pt x="126" y="1120"/>
                    </a:lnTo>
                    <a:lnTo>
                      <a:pt x="132" y="1142"/>
                    </a:lnTo>
                    <a:lnTo>
                      <a:pt x="121" y="1147"/>
                    </a:lnTo>
                    <a:lnTo>
                      <a:pt x="132" y="1151"/>
                    </a:lnTo>
                    <a:lnTo>
                      <a:pt x="151" y="1181"/>
                    </a:lnTo>
                    <a:close/>
                  </a:path>
                </a:pathLst>
              </a:custGeom>
              <a:solidFill>
                <a:srgbClr val="EE9024"/>
              </a:solidFill>
              <a:ln w="12700">
                <a:solidFill>
                  <a:schemeClr val="bg1"/>
                </a:solidFill>
                <a:round/>
                <a:headEnd/>
                <a:tailEnd/>
              </a:ln>
            </p:spPr>
            <p:txBody>
              <a:bodyPr/>
              <a:lstStyle/>
              <a:p>
                <a:endParaRPr lang="en-GB"/>
              </a:p>
            </p:txBody>
          </p:sp>
          <p:sp>
            <p:nvSpPr>
              <p:cNvPr id="35995" name="Freeform 152"/>
              <p:cNvSpPr>
                <a:spLocks noChangeAspect="1"/>
              </p:cNvSpPr>
              <p:nvPr/>
            </p:nvSpPr>
            <p:spPr bwMode="auto">
              <a:xfrm>
                <a:off x="3664139" y="5815674"/>
                <a:ext cx="172210" cy="192654"/>
              </a:xfrm>
              <a:custGeom>
                <a:avLst/>
                <a:gdLst>
                  <a:gd name="T0" fmla="*/ 2147483647 w 171"/>
                  <a:gd name="T1" fmla="*/ 2147483647 h 190"/>
                  <a:gd name="T2" fmla="*/ 2147483647 w 171"/>
                  <a:gd name="T3" fmla="*/ 2147483647 h 190"/>
                  <a:gd name="T4" fmla="*/ 2147483647 w 171"/>
                  <a:gd name="T5" fmla="*/ 2147483647 h 190"/>
                  <a:gd name="T6" fmla="*/ 2147483647 w 171"/>
                  <a:gd name="T7" fmla="*/ 2147483647 h 190"/>
                  <a:gd name="T8" fmla="*/ 2147483647 w 171"/>
                  <a:gd name="T9" fmla="*/ 2147483647 h 190"/>
                  <a:gd name="T10" fmla="*/ 2147483647 w 171"/>
                  <a:gd name="T11" fmla="*/ 2147483647 h 190"/>
                  <a:gd name="T12" fmla="*/ 2147483647 w 171"/>
                  <a:gd name="T13" fmla="*/ 2147483647 h 190"/>
                  <a:gd name="T14" fmla="*/ 2147483647 w 171"/>
                  <a:gd name="T15" fmla="*/ 0 h 190"/>
                  <a:gd name="T16" fmla="*/ 2147483647 w 171"/>
                  <a:gd name="T17" fmla="*/ 2147483647 h 190"/>
                  <a:gd name="T18" fmla="*/ 2147483647 w 171"/>
                  <a:gd name="T19" fmla="*/ 2147483647 h 190"/>
                  <a:gd name="T20" fmla="*/ 2147483647 w 171"/>
                  <a:gd name="T21" fmla="*/ 2147483647 h 190"/>
                  <a:gd name="T22" fmla="*/ 2147483647 w 171"/>
                  <a:gd name="T23" fmla="*/ 2147483647 h 190"/>
                  <a:gd name="T24" fmla="*/ 2147483647 w 171"/>
                  <a:gd name="T25" fmla="*/ 2147483647 h 190"/>
                  <a:gd name="T26" fmla="*/ 2147483647 w 171"/>
                  <a:gd name="T27" fmla="*/ 2147483647 h 190"/>
                  <a:gd name="T28" fmla="*/ 0 w 171"/>
                  <a:gd name="T29" fmla="*/ 2147483647 h 190"/>
                  <a:gd name="T30" fmla="*/ 0 w 171"/>
                  <a:gd name="T31" fmla="*/ 2147483647 h 190"/>
                  <a:gd name="T32" fmla="*/ 2147483647 w 171"/>
                  <a:gd name="T33" fmla="*/ 2147483647 h 190"/>
                  <a:gd name="T34" fmla="*/ 2147483647 w 171"/>
                  <a:gd name="T35" fmla="*/ 2147483647 h 190"/>
                  <a:gd name="T36" fmla="*/ 2147483647 w 171"/>
                  <a:gd name="T37" fmla="*/ 2147483647 h 190"/>
                  <a:gd name="T38" fmla="*/ 2147483647 w 171"/>
                  <a:gd name="T39" fmla="*/ 2147483647 h 190"/>
                  <a:gd name="T40" fmla="*/ 2147483647 w 171"/>
                  <a:gd name="T41" fmla="*/ 2147483647 h 190"/>
                  <a:gd name="T42" fmla="*/ 2147483647 w 171"/>
                  <a:gd name="T43" fmla="*/ 2147483647 h 190"/>
                  <a:gd name="T44" fmla="*/ 2147483647 w 171"/>
                  <a:gd name="T45" fmla="*/ 2147483647 h 190"/>
                  <a:gd name="T46" fmla="*/ 2147483647 w 171"/>
                  <a:gd name="T47" fmla="*/ 2147483647 h 190"/>
                  <a:gd name="T48" fmla="*/ 2147483647 w 171"/>
                  <a:gd name="T49" fmla="*/ 2147483647 h 190"/>
                  <a:gd name="T50" fmla="*/ 2147483647 w 171"/>
                  <a:gd name="T51" fmla="*/ 2147483647 h 190"/>
                  <a:gd name="T52" fmla="*/ 2147483647 w 171"/>
                  <a:gd name="T53" fmla="*/ 2147483647 h 190"/>
                  <a:gd name="T54" fmla="*/ 2147483647 w 171"/>
                  <a:gd name="T55" fmla="*/ 2147483647 h 190"/>
                  <a:gd name="T56" fmla="*/ 2147483647 w 171"/>
                  <a:gd name="T57" fmla="*/ 2147483647 h 190"/>
                  <a:gd name="T58" fmla="*/ 2147483647 w 171"/>
                  <a:gd name="T59" fmla="*/ 2147483647 h 190"/>
                  <a:gd name="T60" fmla="*/ 2147483647 w 171"/>
                  <a:gd name="T61" fmla="*/ 2147483647 h 190"/>
                  <a:gd name="T62" fmla="*/ 2147483647 w 171"/>
                  <a:gd name="T63" fmla="*/ 2147483647 h 190"/>
                  <a:gd name="T64" fmla="*/ 2147483647 w 171"/>
                  <a:gd name="T65" fmla="*/ 2147483647 h 190"/>
                  <a:gd name="T66" fmla="*/ 2147483647 w 171"/>
                  <a:gd name="T67" fmla="*/ 2147483647 h 190"/>
                  <a:gd name="T68" fmla="*/ 2147483647 w 171"/>
                  <a:gd name="T69" fmla="*/ 2147483647 h 190"/>
                  <a:gd name="T70" fmla="*/ 2147483647 w 171"/>
                  <a:gd name="T71" fmla="*/ 2147483647 h 190"/>
                  <a:gd name="T72" fmla="*/ 2147483647 w 171"/>
                  <a:gd name="T73" fmla="*/ 2147483647 h 190"/>
                  <a:gd name="T74" fmla="*/ 2147483647 w 171"/>
                  <a:gd name="T75" fmla="*/ 2147483647 h 190"/>
                  <a:gd name="T76" fmla="*/ 2147483647 w 171"/>
                  <a:gd name="T77" fmla="*/ 2147483647 h 190"/>
                  <a:gd name="T78" fmla="*/ 2147483647 w 171"/>
                  <a:gd name="T79" fmla="*/ 2147483647 h 190"/>
                  <a:gd name="T80" fmla="*/ 2147483647 w 171"/>
                  <a:gd name="T81" fmla="*/ 2147483647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90"/>
                  <a:gd name="T125" fmla="*/ 171 w 171"/>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90">
                    <a:moveTo>
                      <a:pt x="167" y="43"/>
                    </a:moveTo>
                    <a:lnTo>
                      <a:pt x="145" y="30"/>
                    </a:lnTo>
                    <a:lnTo>
                      <a:pt x="138" y="34"/>
                    </a:lnTo>
                    <a:lnTo>
                      <a:pt x="108" y="34"/>
                    </a:lnTo>
                    <a:lnTo>
                      <a:pt x="104" y="24"/>
                    </a:lnTo>
                    <a:lnTo>
                      <a:pt x="97" y="19"/>
                    </a:lnTo>
                    <a:lnTo>
                      <a:pt x="79" y="10"/>
                    </a:lnTo>
                    <a:lnTo>
                      <a:pt x="59" y="0"/>
                    </a:lnTo>
                    <a:lnTo>
                      <a:pt x="37" y="16"/>
                    </a:lnTo>
                    <a:lnTo>
                      <a:pt x="25" y="16"/>
                    </a:lnTo>
                    <a:lnTo>
                      <a:pt x="23" y="19"/>
                    </a:lnTo>
                    <a:lnTo>
                      <a:pt x="24" y="37"/>
                    </a:lnTo>
                    <a:lnTo>
                      <a:pt x="15" y="50"/>
                    </a:lnTo>
                    <a:lnTo>
                      <a:pt x="13" y="62"/>
                    </a:lnTo>
                    <a:lnTo>
                      <a:pt x="0" y="72"/>
                    </a:lnTo>
                    <a:lnTo>
                      <a:pt x="0" y="110"/>
                    </a:lnTo>
                    <a:lnTo>
                      <a:pt x="16" y="120"/>
                    </a:lnTo>
                    <a:lnTo>
                      <a:pt x="28" y="107"/>
                    </a:lnTo>
                    <a:lnTo>
                      <a:pt x="31" y="119"/>
                    </a:lnTo>
                    <a:lnTo>
                      <a:pt x="28" y="134"/>
                    </a:lnTo>
                    <a:lnTo>
                      <a:pt x="14" y="144"/>
                    </a:lnTo>
                    <a:lnTo>
                      <a:pt x="17" y="158"/>
                    </a:lnTo>
                    <a:lnTo>
                      <a:pt x="7" y="164"/>
                    </a:lnTo>
                    <a:lnTo>
                      <a:pt x="10" y="178"/>
                    </a:lnTo>
                    <a:lnTo>
                      <a:pt x="23" y="174"/>
                    </a:lnTo>
                    <a:lnTo>
                      <a:pt x="27" y="178"/>
                    </a:lnTo>
                    <a:lnTo>
                      <a:pt x="36" y="178"/>
                    </a:lnTo>
                    <a:lnTo>
                      <a:pt x="43" y="190"/>
                    </a:lnTo>
                    <a:lnTo>
                      <a:pt x="53" y="189"/>
                    </a:lnTo>
                    <a:lnTo>
                      <a:pt x="63" y="181"/>
                    </a:lnTo>
                    <a:lnTo>
                      <a:pt x="66" y="159"/>
                    </a:lnTo>
                    <a:lnTo>
                      <a:pt x="74" y="147"/>
                    </a:lnTo>
                    <a:lnTo>
                      <a:pt x="80" y="148"/>
                    </a:lnTo>
                    <a:lnTo>
                      <a:pt x="85" y="135"/>
                    </a:lnTo>
                    <a:lnTo>
                      <a:pt x="127" y="119"/>
                    </a:lnTo>
                    <a:lnTo>
                      <a:pt x="154" y="92"/>
                    </a:lnTo>
                    <a:lnTo>
                      <a:pt x="166" y="70"/>
                    </a:lnTo>
                    <a:lnTo>
                      <a:pt x="171" y="70"/>
                    </a:lnTo>
                    <a:lnTo>
                      <a:pt x="159" y="49"/>
                    </a:lnTo>
                    <a:lnTo>
                      <a:pt x="160" y="44"/>
                    </a:lnTo>
                    <a:lnTo>
                      <a:pt x="167" y="43"/>
                    </a:lnTo>
                    <a:close/>
                  </a:path>
                </a:pathLst>
              </a:custGeom>
              <a:solidFill>
                <a:srgbClr val="EE9024"/>
              </a:solidFill>
              <a:ln w="12700">
                <a:solidFill>
                  <a:schemeClr val="bg1"/>
                </a:solidFill>
                <a:round/>
                <a:headEnd/>
                <a:tailEnd/>
              </a:ln>
            </p:spPr>
            <p:txBody>
              <a:bodyPr/>
              <a:lstStyle/>
              <a:p>
                <a:endParaRPr lang="en-GB"/>
              </a:p>
            </p:txBody>
          </p:sp>
          <p:sp>
            <p:nvSpPr>
              <p:cNvPr id="35996" name="Freeform 153"/>
              <p:cNvSpPr>
                <a:spLocks noChangeAspect="1"/>
              </p:cNvSpPr>
              <p:nvPr/>
            </p:nvSpPr>
            <p:spPr bwMode="auto">
              <a:xfrm>
                <a:off x="3718636" y="5476868"/>
                <a:ext cx="370578" cy="507102"/>
              </a:xfrm>
              <a:custGeom>
                <a:avLst/>
                <a:gdLst>
                  <a:gd name="T0" fmla="*/ 2147483647 w 366"/>
                  <a:gd name="T1" fmla="*/ 2147483647 h 500"/>
                  <a:gd name="T2" fmla="*/ 2147483647 w 366"/>
                  <a:gd name="T3" fmla="*/ 2147483647 h 500"/>
                  <a:gd name="T4" fmla="*/ 2147483647 w 366"/>
                  <a:gd name="T5" fmla="*/ 2147483647 h 500"/>
                  <a:gd name="T6" fmla="*/ 2147483647 w 366"/>
                  <a:gd name="T7" fmla="*/ 2147483647 h 500"/>
                  <a:gd name="T8" fmla="*/ 2147483647 w 366"/>
                  <a:gd name="T9" fmla="*/ 2147483647 h 500"/>
                  <a:gd name="T10" fmla="*/ 2147483647 w 366"/>
                  <a:gd name="T11" fmla="*/ 2147483647 h 500"/>
                  <a:gd name="T12" fmla="*/ 2147483647 w 366"/>
                  <a:gd name="T13" fmla="*/ 2147483647 h 500"/>
                  <a:gd name="T14" fmla="*/ 2147483647 w 366"/>
                  <a:gd name="T15" fmla="*/ 2147483647 h 500"/>
                  <a:gd name="T16" fmla="*/ 2147483647 w 366"/>
                  <a:gd name="T17" fmla="*/ 2147483647 h 500"/>
                  <a:gd name="T18" fmla="*/ 2147483647 w 366"/>
                  <a:gd name="T19" fmla="*/ 2147483647 h 500"/>
                  <a:gd name="T20" fmla="*/ 2147483647 w 366"/>
                  <a:gd name="T21" fmla="*/ 2147483647 h 500"/>
                  <a:gd name="T22" fmla="*/ 2147483647 w 366"/>
                  <a:gd name="T23" fmla="*/ 2147483647 h 500"/>
                  <a:gd name="T24" fmla="*/ 2147483647 w 366"/>
                  <a:gd name="T25" fmla="*/ 2147483647 h 500"/>
                  <a:gd name="T26" fmla="*/ 0 w 366"/>
                  <a:gd name="T27" fmla="*/ 2147483647 h 500"/>
                  <a:gd name="T28" fmla="*/ 2147483647 w 366"/>
                  <a:gd name="T29" fmla="*/ 2147483647 h 500"/>
                  <a:gd name="T30" fmla="*/ 2147483647 w 366"/>
                  <a:gd name="T31" fmla="*/ 2147483647 h 500"/>
                  <a:gd name="T32" fmla="*/ 2147483647 w 366"/>
                  <a:gd name="T33" fmla="*/ 2147483647 h 500"/>
                  <a:gd name="T34" fmla="*/ 2147483647 w 366"/>
                  <a:gd name="T35" fmla="*/ 2147483647 h 500"/>
                  <a:gd name="T36" fmla="*/ 2147483647 w 366"/>
                  <a:gd name="T37" fmla="*/ 2147483647 h 500"/>
                  <a:gd name="T38" fmla="*/ 2147483647 w 366"/>
                  <a:gd name="T39" fmla="*/ 2147483647 h 500"/>
                  <a:gd name="T40" fmla="*/ 2147483647 w 366"/>
                  <a:gd name="T41" fmla="*/ 2147483647 h 500"/>
                  <a:gd name="T42" fmla="*/ 2147483647 w 366"/>
                  <a:gd name="T43" fmla="*/ 2147483647 h 500"/>
                  <a:gd name="T44" fmla="*/ 2147483647 w 366"/>
                  <a:gd name="T45" fmla="*/ 2147483647 h 500"/>
                  <a:gd name="T46" fmla="*/ 2147483647 w 366"/>
                  <a:gd name="T47" fmla="*/ 2147483647 h 500"/>
                  <a:gd name="T48" fmla="*/ 2147483647 w 366"/>
                  <a:gd name="T49" fmla="*/ 2147483647 h 500"/>
                  <a:gd name="T50" fmla="*/ 2147483647 w 366"/>
                  <a:gd name="T51" fmla="*/ 2147483647 h 500"/>
                  <a:gd name="T52" fmla="*/ 2147483647 w 366"/>
                  <a:gd name="T53" fmla="*/ 2147483647 h 500"/>
                  <a:gd name="T54" fmla="*/ 2147483647 w 366"/>
                  <a:gd name="T55" fmla="*/ 2147483647 h 500"/>
                  <a:gd name="T56" fmla="*/ 2147483647 w 366"/>
                  <a:gd name="T57" fmla="*/ 2147483647 h 500"/>
                  <a:gd name="T58" fmla="*/ 2147483647 w 366"/>
                  <a:gd name="T59" fmla="*/ 2147483647 h 500"/>
                  <a:gd name="T60" fmla="*/ 2147483647 w 366"/>
                  <a:gd name="T61" fmla="*/ 2147483647 h 500"/>
                  <a:gd name="T62" fmla="*/ 2147483647 w 366"/>
                  <a:gd name="T63" fmla="*/ 2147483647 h 500"/>
                  <a:gd name="T64" fmla="*/ 2147483647 w 366"/>
                  <a:gd name="T65" fmla="*/ 0 h 500"/>
                  <a:gd name="T66" fmla="*/ 2147483647 w 366"/>
                  <a:gd name="T67" fmla="*/ 2147483647 h 500"/>
                  <a:gd name="T68" fmla="*/ 2147483647 w 366"/>
                  <a:gd name="T69" fmla="*/ 2147483647 h 500"/>
                  <a:gd name="T70" fmla="*/ 2147483647 w 366"/>
                  <a:gd name="T71" fmla="*/ 2147483647 h 500"/>
                  <a:gd name="T72" fmla="*/ 2147483647 w 366"/>
                  <a:gd name="T73" fmla="*/ 2147483647 h 500"/>
                  <a:gd name="T74" fmla="*/ 2147483647 w 366"/>
                  <a:gd name="T75" fmla="*/ 2147483647 h 500"/>
                  <a:gd name="T76" fmla="*/ 2147483647 w 366"/>
                  <a:gd name="T77" fmla="*/ 2147483647 h 500"/>
                  <a:gd name="T78" fmla="*/ 2147483647 w 366"/>
                  <a:gd name="T79" fmla="*/ 2147483647 h 500"/>
                  <a:gd name="T80" fmla="*/ 2147483647 w 366"/>
                  <a:gd name="T81" fmla="*/ 2147483647 h 500"/>
                  <a:gd name="T82" fmla="*/ 2147483647 w 366"/>
                  <a:gd name="T83" fmla="*/ 2147483647 h 500"/>
                  <a:gd name="T84" fmla="*/ 2147483647 w 366"/>
                  <a:gd name="T85" fmla="*/ 2147483647 h 500"/>
                  <a:gd name="T86" fmla="*/ 2147483647 w 366"/>
                  <a:gd name="T87" fmla="*/ 2147483647 h 500"/>
                  <a:gd name="T88" fmla="*/ 2147483647 w 366"/>
                  <a:gd name="T89" fmla="*/ 2147483647 h 500"/>
                  <a:gd name="T90" fmla="*/ 2147483647 w 366"/>
                  <a:gd name="T91" fmla="*/ 2147483647 h 500"/>
                  <a:gd name="T92" fmla="*/ 2147483647 w 366"/>
                  <a:gd name="T93" fmla="*/ 2147483647 h 500"/>
                  <a:gd name="T94" fmla="*/ 2147483647 w 366"/>
                  <a:gd name="T95" fmla="*/ 2147483647 h 500"/>
                  <a:gd name="T96" fmla="*/ 2147483647 w 366"/>
                  <a:gd name="T97" fmla="*/ 2147483647 h 500"/>
                  <a:gd name="T98" fmla="*/ 2147483647 w 366"/>
                  <a:gd name="T99" fmla="*/ 2147483647 h 500"/>
                  <a:gd name="T100" fmla="*/ 2147483647 w 366"/>
                  <a:gd name="T101" fmla="*/ 2147483647 h 500"/>
                  <a:gd name="T102" fmla="*/ 2147483647 w 366"/>
                  <a:gd name="T103" fmla="*/ 2147483647 h 500"/>
                  <a:gd name="T104" fmla="*/ 2147483647 w 366"/>
                  <a:gd name="T105" fmla="*/ 2147483647 h 500"/>
                  <a:gd name="T106" fmla="*/ 2147483647 w 366"/>
                  <a:gd name="T107" fmla="*/ 2147483647 h 500"/>
                  <a:gd name="T108" fmla="*/ 2147483647 w 366"/>
                  <a:gd name="T109" fmla="*/ 2147483647 h 500"/>
                  <a:gd name="T110" fmla="*/ 2147483647 w 366"/>
                  <a:gd name="T111" fmla="*/ 2147483647 h 500"/>
                  <a:gd name="T112" fmla="*/ 2147483647 w 366"/>
                  <a:gd name="T113" fmla="*/ 2147483647 h 5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6"/>
                  <a:gd name="T172" fmla="*/ 0 h 500"/>
                  <a:gd name="T173" fmla="*/ 366 w 366"/>
                  <a:gd name="T174" fmla="*/ 500 h 5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6" h="500">
                    <a:moveTo>
                      <a:pt x="284" y="438"/>
                    </a:moveTo>
                    <a:lnTo>
                      <a:pt x="279" y="468"/>
                    </a:lnTo>
                    <a:lnTo>
                      <a:pt x="272" y="500"/>
                    </a:lnTo>
                    <a:lnTo>
                      <a:pt x="261" y="492"/>
                    </a:lnTo>
                    <a:lnTo>
                      <a:pt x="253" y="489"/>
                    </a:lnTo>
                    <a:lnTo>
                      <a:pt x="253" y="484"/>
                    </a:lnTo>
                    <a:lnTo>
                      <a:pt x="269" y="463"/>
                    </a:lnTo>
                    <a:lnTo>
                      <a:pt x="263" y="454"/>
                    </a:lnTo>
                    <a:lnTo>
                      <a:pt x="241" y="444"/>
                    </a:lnTo>
                    <a:lnTo>
                      <a:pt x="231" y="448"/>
                    </a:lnTo>
                    <a:lnTo>
                      <a:pt x="214" y="444"/>
                    </a:lnTo>
                    <a:lnTo>
                      <a:pt x="201" y="452"/>
                    </a:lnTo>
                    <a:lnTo>
                      <a:pt x="180" y="448"/>
                    </a:lnTo>
                    <a:lnTo>
                      <a:pt x="174" y="443"/>
                    </a:lnTo>
                    <a:lnTo>
                      <a:pt x="174" y="432"/>
                    </a:lnTo>
                    <a:lnTo>
                      <a:pt x="165" y="429"/>
                    </a:lnTo>
                    <a:lnTo>
                      <a:pt x="160" y="412"/>
                    </a:lnTo>
                    <a:lnTo>
                      <a:pt x="148" y="408"/>
                    </a:lnTo>
                    <a:lnTo>
                      <a:pt x="138" y="392"/>
                    </a:lnTo>
                    <a:lnTo>
                      <a:pt x="126" y="383"/>
                    </a:lnTo>
                    <a:lnTo>
                      <a:pt x="111" y="378"/>
                    </a:lnTo>
                    <a:lnTo>
                      <a:pt x="89" y="365"/>
                    </a:lnTo>
                    <a:lnTo>
                      <a:pt x="82" y="369"/>
                    </a:lnTo>
                    <a:lnTo>
                      <a:pt x="52" y="369"/>
                    </a:lnTo>
                    <a:lnTo>
                      <a:pt x="48" y="359"/>
                    </a:lnTo>
                    <a:lnTo>
                      <a:pt x="41" y="354"/>
                    </a:lnTo>
                    <a:lnTo>
                      <a:pt x="23" y="345"/>
                    </a:lnTo>
                    <a:lnTo>
                      <a:pt x="3" y="335"/>
                    </a:lnTo>
                    <a:lnTo>
                      <a:pt x="0" y="327"/>
                    </a:lnTo>
                    <a:lnTo>
                      <a:pt x="4" y="322"/>
                    </a:lnTo>
                    <a:lnTo>
                      <a:pt x="11" y="321"/>
                    </a:lnTo>
                    <a:lnTo>
                      <a:pt x="14" y="301"/>
                    </a:lnTo>
                    <a:lnTo>
                      <a:pt x="40" y="293"/>
                    </a:lnTo>
                    <a:lnTo>
                      <a:pt x="44" y="278"/>
                    </a:lnTo>
                    <a:lnTo>
                      <a:pt x="61" y="259"/>
                    </a:lnTo>
                    <a:lnTo>
                      <a:pt x="61" y="256"/>
                    </a:lnTo>
                    <a:lnTo>
                      <a:pt x="54" y="259"/>
                    </a:lnTo>
                    <a:lnTo>
                      <a:pt x="46" y="257"/>
                    </a:lnTo>
                    <a:lnTo>
                      <a:pt x="50" y="241"/>
                    </a:lnTo>
                    <a:lnTo>
                      <a:pt x="45" y="212"/>
                    </a:lnTo>
                    <a:lnTo>
                      <a:pt x="49" y="204"/>
                    </a:lnTo>
                    <a:lnTo>
                      <a:pt x="48" y="181"/>
                    </a:lnTo>
                    <a:lnTo>
                      <a:pt x="39" y="171"/>
                    </a:lnTo>
                    <a:lnTo>
                      <a:pt x="32" y="155"/>
                    </a:lnTo>
                    <a:lnTo>
                      <a:pt x="38" y="145"/>
                    </a:lnTo>
                    <a:lnTo>
                      <a:pt x="43" y="146"/>
                    </a:lnTo>
                    <a:lnTo>
                      <a:pt x="53" y="134"/>
                    </a:lnTo>
                    <a:lnTo>
                      <a:pt x="45" y="121"/>
                    </a:lnTo>
                    <a:lnTo>
                      <a:pt x="48" y="115"/>
                    </a:lnTo>
                    <a:lnTo>
                      <a:pt x="65" y="134"/>
                    </a:lnTo>
                    <a:lnTo>
                      <a:pt x="64" y="115"/>
                    </a:lnTo>
                    <a:lnTo>
                      <a:pt x="79" y="105"/>
                    </a:lnTo>
                    <a:lnTo>
                      <a:pt x="88" y="93"/>
                    </a:lnTo>
                    <a:lnTo>
                      <a:pt x="100" y="87"/>
                    </a:lnTo>
                    <a:lnTo>
                      <a:pt x="102" y="58"/>
                    </a:lnTo>
                    <a:lnTo>
                      <a:pt x="120" y="43"/>
                    </a:lnTo>
                    <a:lnTo>
                      <a:pt x="129" y="44"/>
                    </a:lnTo>
                    <a:lnTo>
                      <a:pt x="133" y="43"/>
                    </a:lnTo>
                    <a:lnTo>
                      <a:pt x="136" y="50"/>
                    </a:lnTo>
                    <a:lnTo>
                      <a:pt x="145" y="34"/>
                    </a:lnTo>
                    <a:lnTo>
                      <a:pt x="160" y="35"/>
                    </a:lnTo>
                    <a:lnTo>
                      <a:pt x="173" y="31"/>
                    </a:lnTo>
                    <a:lnTo>
                      <a:pt x="202" y="18"/>
                    </a:lnTo>
                    <a:lnTo>
                      <a:pt x="210" y="6"/>
                    </a:lnTo>
                    <a:lnTo>
                      <a:pt x="216" y="6"/>
                    </a:lnTo>
                    <a:lnTo>
                      <a:pt x="216" y="2"/>
                    </a:lnTo>
                    <a:lnTo>
                      <a:pt x="223" y="0"/>
                    </a:lnTo>
                    <a:lnTo>
                      <a:pt x="236" y="6"/>
                    </a:lnTo>
                    <a:lnTo>
                      <a:pt x="236" y="11"/>
                    </a:lnTo>
                    <a:lnTo>
                      <a:pt x="231" y="17"/>
                    </a:lnTo>
                    <a:lnTo>
                      <a:pt x="214" y="22"/>
                    </a:lnTo>
                    <a:lnTo>
                      <a:pt x="193" y="46"/>
                    </a:lnTo>
                    <a:lnTo>
                      <a:pt x="186" y="58"/>
                    </a:lnTo>
                    <a:lnTo>
                      <a:pt x="180" y="84"/>
                    </a:lnTo>
                    <a:lnTo>
                      <a:pt x="171" y="98"/>
                    </a:lnTo>
                    <a:lnTo>
                      <a:pt x="185" y="100"/>
                    </a:lnTo>
                    <a:lnTo>
                      <a:pt x="189" y="113"/>
                    </a:lnTo>
                    <a:lnTo>
                      <a:pt x="199" y="127"/>
                    </a:lnTo>
                    <a:lnTo>
                      <a:pt x="201" y="152"/>
                    </a:lnTo>
                    <a:lnTo>
                      <a:pt x="212" y="160"/>
                    </a:lnTo>
                    <a:lnTo>
                      <a:pt x="230" y="164"/>
                    </a:lnTo>
                    <a:lnTo>
                      <a:pt x="254" y="161"/>
                    </a:lnTo>
                    <a:lnTo>
                      <a:pt x="270" y="166"/>
                    </a:lnTo>
                    <a:lnTo>
                      <a:pt x="291" y="192"/>
                    </a:lnTo>
                    <a:lnTo>
                      <a:pt x="304" y="189"/>
                    </a:lnTo>
                    <a:lnTo>
                      <a:pt x="322" y="193"/>
                    </a:lnTo>
                    <a:lnTo>
                      <a:pt x="338" y="187"/>
                    </a:lnTo>
                    <a:lnTo>
                      <a:pt x="347" y="188"/>
                    </a:lnTo>
                    <a:lnTo>
                      <a:pt x="350" y="196"/>
                    </a:lnTo>
                    <a:lnTo>
                      <a:pt x="340" y="215"/>
                    </a:lnTo>
                    <a:lnTo>
                      <a:pt x="336" y="237"/>
                    </a:lnTo>
                    <a:lnTo>
                      <a:pt x="340" y="255"/>
                    </a:lnTo>
                    <a:lnTo>
                      <a:pt x="350" y="263"/>
                    </a:lnTo>
                    <a:lnTo>
                      <a:pt x="354" y="275"/>
                    </a:lnTo>
                    <a:lnTo>
                      <a:pt x="340" y="292"/>
                    </a:lnTo>
                    <a:lnTo>
                      <a:pt x="353" y="305"/>
                    </a:lnTo>
                    <a:lnTo>
                      <a:pt x="366" y="336"/>
                    </a:lnTo>
                    <a:lnTo>
                      <a:pt x="360" y="341"/>
                    </a:lnTo>
                    <a:lnTo>
                      <a:pt x="356" y="324"/>
                    </a:lnTo>
                    <a:lnTo>
                      <a:pt x="348" y="315"/>
                    </a:lnTo>
                    <a:lnTo>
                      <a:pt x="333" y="321"/>
                    </a:lnTo>
                    <a:lnTo>
                      <a:pt x="325" y="316"/>
                    </a:lnTo>
                    <a:lnTo>
                      <a:pt x="321" y="324"/>
                    </a:lnTo>
                    <a:lnTo>
                      <a:pt x="276" y="324"/>
                    </a:lnTo>
                    <a:lnTo>
                      <a:pt x="276" y="343"/>
                    </a:lnTo>
                    <a:lnTo>
                      <a:pt x="281" y="345"/>
                    </a:lnTo>
                    <a:lnTo>
                      <a:pt x="292" y="344"/>
                    </a:lnTo>
                    <a:lnTo>
                      <a:pt x="297" y="357"/>
                    </a:lnTo>
                    <a:lnTo>
                      <a:pt x="285" y="356"/>
                    </a:lnTo>
                    <a:lnTo>
                      <a:pt x="270" y="360"/>
                    </a:lnTo>
                    <a:lnTo>
                      <a:pt x="270" y="380"/>
                    </a:lnTo>
                    <a:lnTo>
                      <a:pt x="283" y="393"/>
                    </a:lnTo>
                    <a:lnTo>
                      <a:pt x="289" y="413"/>
                    </a:lnTo>
                    <a:lnTo>
                      <a:pt x="284" y="438"/>
                    </a:lnTo>
                    <a:close/>
                  </a:path>
                </a:pathLst>
              </a:custGeom>
              <a:solidFill>
                <a:srgbClr val="EE9024"/>
              </a:solidFill>
              <a:ln w="12700">
                <a:solidFill>
                  <a:schemeClr val="bg1"/>
                </a:solidFill>
                <a:round/>
                <a:headEnd/>
                <a:tailEnd/>
              </a:ln>
            </p:spPr>
            <p:txBody>
              <a:bodyPr/>
              <a:lstStyle/>
              <a:p>
                <a:endParaRPr lang="en-GB"/>
              </a:p>
            </p:txBody>
          </p:sp>
          <p:sp>
            <p:nvSpPr>
              <p:cNvPr id="35997" name="Freeform 154"/>
              <p:cNvSpPr>
                <a:spLocks noChangeAspect="1"/>
              </p:cNvSpPr>
              <p:nvPr/>
            </p:nvSpPr>
            <p:spPr bwMode="auto">
              <a:xfrm>
                <a:off x="3890846" y="5483511"/>
                <a:ext cx="411995" cy="352092"/>
              </a:xfrm>
              <a:custGeom>
                <a:avLst/>
                <a:gdLst>
                  <a:gd name="T0" fmla="*/ 2147483647 w 410"/>
                  <a:gd name="T1" fmla="*/ 2147483647 h 347"/>
                  <a:gd name="T2" fmla="*/ 2147483647 w 410"/>
                  <a:gd name="T3" fmla="*/ 2147483647 h 347"/>
                  <a:gd name="T4" fmla="*/ 2147483647 w 410"/>
                  <a:gd name="T5" fmla="*/ 2147483647 h 347"/>
                  <a:gd name="T6" fmla="*/ 2147483647 w 410"/>
                  <a:gd name="T7" fmla="*/ 2147483647 h 347"/>
                  <a:gd name="T8" fmla="*/ 2147483647 w 410"/>
                  <a:gd name="T9" fmla="*/ 2147483647 h 347"/>
                  <a:gd name="T10" fmla="*/ 2147483647 w 410"/>
                  <a:gd name="T11" fmla="*/ 2147483647 h 347"/>
                  <a:gd name="T12" fmla="*/ 2147483647 w 410"/>
                  <a:gd name="T13" fmla="*/ 2147483647 h 347"/>
                  <a:gd name="T14" fmla="*/ 2147483647 w 410"/>
                  <a:gd name="T15" fmla="*/ 2147483647 h 347"/>
                  <a:gd name="T16" fmla="*/ 2147483647 w 410"/>
                  <a:gd name="T17" fmla="*/ 0 h 347"/>
                  <a:gd name="T18" fmla="*/ 2147483647 w 410"/>
                  <a:gd name="T19" fmla="*/ 0 h 347"/>
                  <a:gd name="T20" fmla="*/ 2147483647 w 410"/>
                  <a:gd name="T21" fmla="*/ 2147483647 h 347"/>
                  <a:gd name="T22" fmla="*/ 2147483647 w 410"/>
                  <a:gd name="T23" fmla="*/ 2147483647 h 347"/>
                  <a:gd name="T24" fmla="*/ 2147483647 w 410"/>
                  <a:gd name="T25" fmla="*/ 2147483647 h 347"/>
                  <a:gd name="T26" fmla="*/ 2147483647 w 410"/>
                  <a:gd name="T27" fmla="*/ 2147483647 h 347"/>
                  <a:gd name="T28" fmla="*/ 2147483647 w 410"/>
                  <a:gd name="T29" fmla="*/ 2147483647 h 347"/>
                  <a:gd name="T30" fmla="*/ 2147483647 w 410"/>
                  <a:gd name="T31" fmla="*/ 2147483647 h 347"/>
                  <a:gd name="T32" fmla="*/ 2147483647 w 410"/>
                  <a:gd name="T33" fmla="*/ 2147483647 h 347"/>
                  <a:gd name="T34" fmla="*/ 2147483647 w 410"/>
                  <a:gd name="T35" fmla="*/ 2147483647 h 347"/>
                  <a:gd name="T36" fmla="*/ 2147483647 w 410"/>
                  <a:gd name="T37" fmla="*/ 2147483647 h 347"/>
                  <a:gd name="T38" fmla="*/ 2147483647 w 410"/>
                  <a:gd name="T39" fmla="*/ 2147483647 h 347"/>
                  <a:gd name="T40" fmla="*/ 2147483647 w 410"/>
                  <a:gd name="T41" fmla="*/ 2147483647 h 347"/>
                  <a:gd name="T42" fmla="*/ 2147483647 w 410"/>
                  <a:gd name="T43" fmla="*/ 2147483647 h 347"/>
                  <a:gd name="T44" fmla="*/ 2147483647 w 410"/>
                  <a:gd name="T45" fmla="*/ 2147483647 h 347"/>
                  <a:gd name="T46" fmla="*/ 2147483647 w 410"/>
                  <a:gd name="T47" fmla="*/ 2147483647 h 347"/>
                  <a:gd name="T48" fmla="*/ 2147483647 w 410"/>
                  <a:gd name="T49" fmla="*/ 2147483647 h 347"/>
                  <a:gd name="T50" fmla="*/ 2147483647 w 410"/>
                  <a:gd name="T51" fmla="*/ 2147483647 h 347"/>
                  <a:gd name="T52" fmla="*/ 2147483647 w 410"/>
                  <a:gd name="T53" fmla="*/ 2147483647 h 347"/>
                  <a:gd name="T54" fmla="*/ 2147483647 w 410"/>
                  <a:gd name="T55" fmla="*/ 2147483647 h 347"/>
                  <a:gd name="T56" fmla="*/ 2147483647 w 410"/>
                  <a:gd name="T57" fmla="*/ 2147483647 h 347"/>
                  <a:gd name="T58" fmla="*/ 2147483647 w 410"/>
                  <a:gd name="T59" fmla="*/ 2147483647 h 347"/>
                  <a:gd name="T60" fmla="*/ 2147483647 w 410"/>
                  <a:gd name="T61" fmla="*/ 2147483647 h 347"/>
                  <a:gd name="T62" fmla="*/ 2147483647 w 410"/>
                  <a:gd name="T63" fmla="*/ 2147483647 h 347"/>
                  <a:gd name="T64" fmla="*/ 2147483647 w 410"/>
                  <a:gd name="T65" fmla="*/ 2147483647 h 347"/>
                  <a:gd name="T66" fmla="*/ 2147483647 w 410"/>
                  <a:gd name="T67" fmla="*/ 2147483647 h 347"/>
                  <a:gd name="T68" fmla="*/ 2147483647 w 410"/>
                  <a:gd name="T69" fmla="*/ 2147483647 h 347"/>
                  <a:gd name="T70" fmla="*/ 2147483647 w 410"/>
                  <a:gd name="T71" fmla="*/ 2147483647 h 347"/>
                  <a:gd name="T72" fmla="*/ 2147483647 w 410"/>
                  <a:gd name="T73" fmla="*/ 2147483647 h 347"/>
                  <a:gd name="T74" fmla="*/ 2147483647 w 410"/>
                  <a:gd name="T75" fmla="*/ 2147483647 h 347"/>
                  <a:gd name="T76" fmla="*/ 2147483647 w 410"/>
                  <a:gd name="T77" fmla="*/ 2147483647 h 347"/>
                  <a:gd name="T78" fmla="*/ 2147483647 w 410"/>
                  <a:gd name="T79" fmla="*/ 2147483647 h 347"/>
                  <a:gd name="T80" fmla="*/ 2147483647 w 410"/>
                  <a:gd name="T81" fmla="*/ 2147483647 h 347"/>
                  <a:gd name="T82" fmla="*/ 2147483647 w 410"/>
                  <a:gd name="T83" fmla="*/ 2147483647 h 347"/>
                  <a:gd name="T84" fmla="*/ 2147483647 w 410"/>
                  <a:gd name="T85" fmla="*/ 2147483647 h 347"/>
                  <a:gd name="T86" fmla="*/ 2147483647 w 410"/>
                  <a:gd name="T87" fmla="*/ 2147483647 h 347"/>
                  <a:gd name="T88" fmla="*/ 2147483647 w 410"/>
                  <a:gd name="T89" fmla="*/ 2147483647 h 347"/>
                  <a:gd name="T90" fmla="*/ 2147483647 w 410"/>
                  <a:gd name="T91" fmla="*/ 2147483647 h 347"/>
                  <a:gd name="T92" fmla="*/ 2147483647 w 410"/>
                  <a:gd name="T93" fmla="*/ 2147483647 h 347"/>
                  <a:gd name="T94" fmla="*/ 2147483647 w 410"/>
                  <a:gd name="T95" fmla="*/ 2147483647 h 347"/>
                  <a:gd name="T96" fmla="*/ 2147483647 w 410"/>
                  <a:gd name="T97" fmla="*/ 2147483647 h 347"/>
                  <a:gd name="T98" fmla="*/ 2147483647 w 410"/>
                  <a:gd name="T99" fmla="*/ 2147483647 h 347"/>
                  <a:gd name="T100" fmla="*/ 2147483647 w 410"/>
                  <a:gd name="T101" fmla="*/ 2147483647 h 347"/>
                  <a:gd name="T102" fmla="*/ 2147483647 w 410"/>
                  <a:gd name="T103" fmla="*/ 2147483647 h 3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0"/>
                  <a:gd name="T157" fmla="*/ 0 h 347"/>
                  <a:gd name="T158" fmla="*/ 410 w 410"/>
                  <a:gd name="T159" fmla="*/ 347 h 3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0" h="347">
                    <a:moveTo>
                      <a:pt x="60" y="11"/>
                    </a:moveTo>
                    <a:lnTo>
                      <a:pt x="45" y="19"/>
                    </a:lnTo>
                    <a:lnTo>
                      <a:pt x="53" y="46"/>
                    </a:lnTo>
                    <a:lnTo>
                      <a:pt x="51" y="52"/>
                    </a:lnTo>
                    <a:lnTo>
                      <a:pt x="41" y="66"/>
                    </a:lnTo>
                    <a:lnTo>
                      <a:pt x="41" y="78"/>
                    </a:lnTo>
                    <a:lnTo>
                      <a:pt x="49" y="84"/>
                    </a:lnTo>
                    <a:lnTo>
                      <a:pt x="54" y="97"/>
                    </a:lnTo>
                    <a:lnTo>
                      <a:pt x="62" y="96"/>
                    </a:lnTo>
                    <a:lnTo>
                      <a:pt x="70" y="87"/>
                    </a:lnTo>
                    <a:lnTo>
                      <a:pt x="69" y="74"/>
                    </a:lnTo>
                    <a:lnTo>
                      <a:pt x="58" y="56"/>
                    </a:lnTo>
                    <a:lnTo>
                      <a:pt x="58" y="42"/>
                    </a:lnTo>
                    <a:lnTo>
                      <a:pt x="76" y="29"/>
                    </a:lnTo>
                    <a:lnTo>
                      <a:pt x="109" y="22"/>
                    </a:lnTo>
                    <a:lnTo>
                      <a:pt x="108" y="18"/>
                    </a:lnTo>
                    <a:lnTo>
                      <a:pt x="93" y="14"/>
                    </a:lnTo>
                    <a:lnTo>
                      <a:pt x="96" y="3"/>
                    </a:lnTo>
                    <a:lnTo>
                      <a:pt x="102" y="0"/>
                    </a:lnTo>
                    <a:lnTo>
                      <a:pt x="106" y="3"/>
                    </a:lnTo>
                    <a:lnTo>
                      <a:pt x="114" y="22"/>
                    </a:lnTo>
                    <a:lnTo>
                      <a:pt x="150" y="30"/>
                    </a:lnTo>
                    <a:lnTo>
                      <a:pt x="156" y="48"/>
                    </a:lnTo>
                    <a:lnTo>
                      <a:pt x="161" y="52"/>
                    </a:lnTo>
                    <a:lnTo>
                      <a:pt x="217" y="48"/>
                    </a:lnTo>
                    <a:lnTo>
                      <a:pt x="233" y="61"/>
                    </a:lnTo>
                    <a:lnTo>
                      <a:pt x="249" y="62"/>
                    </a:lnTo>
                    <a:lnTo>
                      <a:pt x="263" y="60"/>
                    </a:lnTo>
                    <a:lnTo>
                      <a:pt x="273" y="54"/>
                    </a:lnTo>
                    <a:lnTo>
                      <a:pt x="289" y="52"/>
                    </a:lnTo>
                    <a:lnTo>
                      <a:pt x="290" y="50"/>
                    </a:lnTo>
                    <a:lnTo>
                      <a:pt x="275" y="48"/>
                    </a:lnTo>
                    <a:lnTo>
                      <a:pt x="280" y="46"/>
                    </a:lnTo>
                    <a:lnTo>
                      <a:pt x="342" y="47"/>
                    </a:lnTo>
                    <a:lnTo>
                      <a:pt x="331" y="52"/>
                    </a:lnTo>
                    <a:lnTo>
                      <a:pt x="316" y="52"/>
                    </a:lnTo>
                    <a:lnTo>
                      <a:pt x="314" y="57"/>
                    </a:lnTo>
                    <a:lnTo>
                      <a:pt x="325" y="61"/>
                    </a:lnTo>
                    <a:lnTo>
                      <a:pt x="333" y="74"/>
                    </a:lnTo>
                    <a:lnTo>
                      <a:pt x="352" y="75"/>
                    </a:lnTo>
                    <a:lnTo>
                      <a:pt x="374" y="87"/>
                    </a:lnTo>
                    <a:lnTo>
                      <a:pt x="381" y="106"/>
                    </a:lnTo>
                    <a:lnTo>
                      <a:pt x="373" y="111"/>
                    </a:lnTo>
                    <a:lnTo>
                      <a:pt x="374" y="114"/>
                    </a:lnTo>
                    <a:lnTo>
                      <a:pt x="386" y="116"/>
                    </a:lnTo>
                    <a:lnTo>
                      <a:pt x="397" y="110"/>
                    </a:lnTo>
                    <a:lnTo>
                      <a:pt x="410" y="119"/>
                    </a:lnTo>
                    <a:lnTo>
                      <a:pt x="408" y="126"/>
                    </a:lnTo>
                    <a:lnTo>
                      <a:pt x="380" y="139"/>
                    </a:lnTo>
                    <a:lnTo>
                      <a:pt x="380" y="154"/>
                    </a:lnTo>
                    <a:lnTo>
                      <a:pt x="390" y="157"/>
                    </a:lnTo>
                    <a:lnTo>
                      <a:pt x="372" y="168"/>
                    </a:lnTo>
                    <a:lnTo>
                      <a:pt x="372" y="177"/>
                    </a:lnTo>
                    <a:lnTo>
                      <a:pt x="365" y="186"/>
                    </a:lnTo>
                    <a:lnTo>
                      <a:pt x="365" y="189"/>
                    </a:lnTo>
                    <a:lnTo>
                      <a:pt x="385" y="213"/>
                    </a:lnTo>
                    <a:lnTo>
                      <a:pt x="385" y="221"/>
                    </a:lnTo>
                    <a:lnTo>
                      <a:pt x="375" y="232"/>
                    </a:lnTo>
                    <a:lnTo>
                      <a:pt x="364" y="233"/>
                    </a:lnTo>
                    <a:lnTo>
                      <a:pt x="350" y="243"/>
                    </a:lnTo>
                    <a:lnTo>
                      <a:pt x="325" y="247"/>
                    </a:lnTo>
                    <a:lnTo>
                      <a:pt x="313" y="253"/>
                    </a:lnTo>
                    <a:lnTo>
                      <a:pt x="300" y="252"/>
                    </a:lnTo>
                    <a:lnTo>
                      <a:pt x="277" y="243"/>
                    </a:lnTo>
                    <a:lnTo>
                      <a:pt x="259" y="240"/>
                    </a:lnTo>
                    <a:lnTo>
                      <a:pt x="262" y="251"/>
                    </a:lnTo>
                    <a:lnTo>
                      <a:pt x="275" y="259"/>
                    </a:lnTo>
                    <a:lnTo>
                      <a:pt x="273" y="276"/>
                    </a:lnTo>
                    <a:lnTo>
                      <a:pt x="277" y="297"/>
                    </a:lnTo>
                    <a:lnTo>
                      <a:pt x="302" y="298"/>
                    </a:lnTo>
                    <a:lnTo>
                      <a:pt x="301" y="303"/>
                    </a:lnTo>
                    <a:lnTo>
                      <a:pt x="282" y="311"/>
                    </a:lnTo>
                    <a:lnTo>
                      <a:pt x="274" y="326"/>
                    </a:lnTo>
                    <a:lnTo>
                      <a:pt x="241" y="338"/>
                    </a:lnTo>
                    <a:lnTo>
                      <a:pt x="232" y="346"/>
                    </a:lnTo>
                    <a:lnTo>
                      <a:pt x="210" y="347"/>
                    </a:lnTo>
                    <a:lnTo>
                      <a:pt x="195" y="330"/>
                    </a:lnTo>
                    <a:lnTo>
                      <a:pt x="182" y="299"/>
                    </a:lnTo>
                    <a:lnTo>
                      <a:pt x="169" y="286"/>
                    </a:lnTo>
                    <a:lnTo>
                      <a:pt x="183" y="269"/>
                    </a:lnTo>
                    <a:lnTo>
                      <a:pt x="179" y="257"/>
                    </a:lnTo>
                    <a:lnTo>
                      <a:pt x="169" y="249"/>
                    </a:lnTo>
                    <a:lnTo>
                      <a:pt x="165" y="231"/>
                    </a:lnTo>
                    <a:lnTo>
                      <a:pt x="169" y="209"/>
                    </a:lnTo>
                    <a:lnTo>
                      <a:pt x="179" y="190"/>
                    </a:lnTo>
                    <a:lnTo>
                      <a:pt x="176" y="182"/>
                    </a:lnTo>
                    <a:lnTo>
                      <a:pt x="167" y="181"/>
                    </a:lnTo>
                    <a:lnTo>
                      <a:pt x="151" y="187"/>
                    </a:lnTo>
                    <a:lnTo>
                      <a:pt x="133" y="183"/>
                    </a:lnTo>
                    <a:lnTo>
                      <a:pt x="120" y="186"/>
                    </a:lnTo>
                    <a:lnTo>
                      <a:pt x="99" y="160"/>
                    </a:lnTo>
                    <a:lnTo>
                      <a:pt x="83" y="155"/>
                    </a:lnTo>
                    <a:lnTo>
                      <a:pt x="59" y="158"/>
                    </a:lnTo>
                    <a:lnTo>
                      <a:pt x="41" y="154"/>
                    </a:lnTo>
                    <a:lnTo>
                      <a:pt x="30" y="146"/>
                    </a:lnTo>
                    <a:lnTo>
                      <a:pt x="28" y="121"/>
                    </a:lnTo>
                    <a:lnTo>
                      <a:pt x="18" y="107"/>
                    </a:lnTo>
                    <a:lnTo>
                      <a:pt x="14" y="94"/>
                    </a:lnTo>
                    <a:lnTo>
                      <a:pt x="0" y="92"/>
                    </a:lnTo>
                    <a:lnTo>
                      <a:pt x="9" y="78"/>
                    </a:lnTo>
                    <a:lnTo>
                      <a:pt x="15" y="52"/>
                    </a:lnTo>
                    <a:lnTo>
                      <a:pt x="22" y="40"/>
                    </a:lnTo>
                    <a:lnTo>
                      <a:pt x="43" y="16"/>
                    </a:lnTo>
                    <a:lnTo>
                      <a:pt x="60" y="11"/>
                    </a:lnTo>
                    <a:close/>
                  </a:path>
                </a:pathLst>
              </a:custGeom>
              <a:solidFill>
                <a:srgbClr val="EE9024"/>
              </a:solidFill>
              <a:ln w="12700">
                <a:solidFill>
                  <a:schemeClr val="bg1"/>
                </a:solidFill>
                <a:round/>
                <a:headEnd/>
                <a:tailEnd/>
              </a:ln>
            </p:spPr>
            <p:txBody>
              <a:bodyPr/>
              <a:lstStyle/>
              <a:p>
                <a:endParaRPr lang="en-GB"/>
              </a:p>
            </p:txBody>
          </p:sp>
          <p:sp>
            <p:nvSpPr>
              <p:cNvPr id="35998" name="Freeform 155"/>
              <p:cNvSpPr>
                <a:spLocks noChangeAspect="1"/>
              </p:cNvSpPr>
              <p:nvPr/>
            </p:nvSpPr>
            <p:spPr bwMode="auto">
              <a:xfrm>
                <a:off x="3651060" y="5859962"/>
                <a:ext cx="379297" cy="562462"/>
              </a:xfrm>
              <a:custGeom>
                <a:avLst/>
                <a:gdLst>
                  <a:gd name="T0" fmla="*/ 2147483647 w 378"/>
                  <a:gd name="T1" fmla="*/ 2147483647 h 553"/>
                  <a:gd name="T2" fmla="*/ 2147483647 w 378"/>
                  <a:gd name="T3" fmla="*/ 2147483647 h 553"/>
                  <a:gd name="T4" fmla="*/ 2147483647 w 378"/>
                  <a:gd name="T5" fmla="*/ 2147483647 h 553"/>
                  <a:gd name="T6" fmla="*/ 2147483647 w 378"/>
                  <a:gd name="T7" fmla="*/ 2147483647 h 553"/>
                  <a:gd name="T8" fmla="*/ 2147483647 w 378"/>
                  <a:gd name="T9" fmla="*/ 2147483647 h 553"/>
                  <a:gd name="T10" fmla="*/ 2147483647 w 378"/>
                  <a:gd name="T11" fmla="*/ 2147483647 h 553"/>
                  <a:gd name="T12" fmla="*/ 2147483647 w 378"/>
                  <a:gd name="T13" fmla="*/ 2147483647 h 553"/>
                  <a:gd name="T14" fmla="*/ 2147483647 w 378"/>
                  <a:gd name="T15" fmla="*/ 2147483647 h 553"/>
                  <a:gd name="T16" fmla="*/ 2147483647 w 378"/>
                  <a:gd name="T17" fmla="*/ 2147483647 h 553"/>
                  <a:gd name="T18" fmla="*/ 2147483647 w 378"/>
                  <a:gd name="T19" fmla="*/ 2147483647 h 553"/>
                  <a:gd name="T20" fmla="*/ 2147483647 w 378"/>
                  <a:gd name="T21" fmla="*/ 2147483647 h 553"/>
                  <a:gd name="T22" fmla="*/ 2147483647 w 378"/>
                  <a:gd name="T23" fmla="*/ 2147483647 h 553"/>
                  <a:gd name="T24" fmla="*/ 2147483647 w 378"/>
                  <a:gd name="T25" fmla="*/ 2147483647 h 553"/>
                  <a:gd name="T26" fmla="*/ 2147483647 w 378"/>
                  <a:gd name="T27" fmla="*/ 2147483647 h 553"/>
                  <a:gd name="T28" fmla="*/ 2147483647 w 378"/>
                  <a:gd name="T29" fmla="*/ 2147483647 h 553"/>
                  <a:gd name="T30" fmla="*/ 2147483647 w 378"/>
                  <a:gd name="T31" fmla="*/ 2147483647 h 553"/>
                  <a:gd name="T32" fmla="*/ 2147483647 w 378"/>
                  <a:gd name="T33" fmla="*/ 2147483647 h 553"/>
                  <a:gd name="T34" fmla="*/ 2147483647 w 378"/>
                  <a:gd name="T35" fmla="*/ 2147483647 h 553"/>
                  <a:gd name="T36" fmla="*/ 2147483647 w 378"/>
                  <a:gd name="T37" fmla="*/ 2147483647 h 553"/>
                  <a:gd name="T38" fmla="*/ 2147483647 w 378"/>
                  <a:gd name="T39" fmla="*/ 2147483647 h 553"/>
                  <a:gd name="T40" fmla="*/ 2147483647 w 378"/>
                  <a:gd name="T41" fmla="*/ 2147483647 h 553"/>
                  <a:gd name="T42" fmla="*/ 2147483647 w 378"/>
                  <a:gd name="T43" fmla="*/ 2147483647 h 553"/>
                  <a:gd name="T44" fmla="*/ 2147483647 w 378"/>
                  <a:gd name="T45" fmla="*/ 2147483647 h 553"/>
                  <a:gd name="T46" fmla="*/ 2147483647 w 378"/>
                  <a:gd name="T47" fmla="*/ 2147483647 h 553"/>
                  <a:gd name="T48" fmla="*/ 2147483647 w 378"/>
                  <a:gd name="T49" fmla="*/ 2147483647 h 553"/>
                  <a:gd name="T50" fmla="*/ 2147483647 w 378"/>
                  <a:gd name="T51" fmla="*/ 0 h 553"/>
                  <a:gd name="T52" fmla="*/ 2147483647 w 378"/>
                  <a:gd name="T53" fmla="*/ 2147483647 h 553"/>
                  <a:gd name="T54" fmla="*/ 2147483647 w 378"/>
                  <a:gd name="T55" fmla="*/ 2147483647 h 553"/>
                  <a:gd name="T56" fmla="*/ 2147483647 w 378"/>
                  <a:gd name="T57" fmla="*/ 2147483647 h 553"/>
                  <a:gd name="T58" fmla="*/ 2147483647 w 378"/>
                  <a:gd name="T59" fmla="*/ 2147483647 h 553"/>
                  <a:gd name="T60" fmla="*/ 2147483647 w 378"/>
                  <a:gd name="T61" fmla="*/ 2147483647 h 553"/>
                  <a:gd name="T62" fmla="*/ 2147483647 w 378"/>
                  <a:gd name="T63" fmla="*/ 2147483647 h 553"/>
                  <a:gd name="T64" fmla="*/ 2147483647 w 378"/>
                  <a:gd name="T65" fmla="*/ 2147483647 h 553"/>
                  <a:gd name="T66" fmla="*/ 2147483647 w 378"/>
                  <a:gd name="T67" fmla="*/ 2147483647 h 553"/>
                  <a:gd name="T68" fmla="*/ 2147483647 w 378"/>
                  <a:gd name="T69" fmla="*/ 2147483647 h 553"/>
                  <a:gd name="T70" fmla="*/ 2147483647 w 378"/>
                  <a:gd name="T71" fmla="*/ 2147483647 h 553"/>
                  <a:gd name="T72" fmla="*/ 2147483647 w 378"/>
                  <a:gd name="T73" fmla="*/ 2147483647 h 553"/>
                  <a:gd name="T74" fmla="*/ 2147483647 w 378"/>
                  <a:gd name="T75" fmla="*/ 2147483647 h 553"/>
                  <a:gd name="T76" fmla="*/ 2147483647 w 378"/>
                  <a:gd name="T77" fmla="*/ 2147483647 h 553"/>
                  <a:gd name="T78" fmla="*/ 2147483647 w 378"/>
                  <a:gd name="T79" fmla="*/ 2147483647 h 553"/>
                  <a:gd name="T80" fmla="*/ 2147483647 w 378"/>
                  <a:gd name="T81" fmla="*/ 2147483647 h 553"/>
                  <a:gd name="T82" fmla="*/ 2147483647 w 378"/>
                  <a:gd name="T83" fmla="*/ 2147483647 h 553"/>
                  <a:gd name="T84" fmla="*/ 2147483647 w 378"/>
                  <a:gd name="T85" fmla="*/ 2147483647 h 553"/>
                  <a:gd name="T86" fmla="*/ 2147483647 w 378"/>
                  <a:gd name="T87" fmla="*/ 2147483647 h 553"/>
                  <a:gd name="T88" fmla="*/ 2147483647 w 378"/>
                  <a:gd name="T89" fmla="*/ 2147483647 h 553"/>
                  <a:gd name="T90" fmla="*/ 2147483647 w 378"/>
                  <a:gd name="T91" fmla="*/ 2147483647 h 553"/>
                  <a:gd name="T92" fmla="*/ 2147483647 w 378"/>
                  <a:gd name="T93" fmla="*/ 2147483647 h 5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8"/>
                  <a:gd name="T142" fmla="*/ 0 h 553"/>
                  <a:gd name="T143" fmla="*/ 378 w 378"/>
                  <a:gd name="T144" fmla="*/ 553 h 5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8" h="553">
                    <a:moveTo>
                      <a:pt x="324" y="553"/>
                    </a:moveTo>
                    <a:lnTo>
                      <a:pt x="331" y="548"/>
                    </a:lnTo>
                    <a:lnTo>
                      <a:pt x="344" y="547"/>
                    </a:lnTo>
                    <a:lnTo>
                      <a:pt x="353" y="532"/>
                    </a:lnTo>
                    <a:lnTo>
                      <a:pt x="350" y="525"/>
                    </a:lnTo>
                    <a:lnTo>
                      <a:pt x="370" y="499"/>
                    </a:lnTo>
                    <a:lnTo>
                      <a:pt x="369" y="492"/>
                    </a:lnTo>
                    <a:lnTo>
                      <a:pt x="359" y="481"/>
                    </a:lnTo>
                    <a:lnTo>
                      <a:pt x="359" y="469"/>
                    </a:lnTo>
                    <a:lnTo>
                      <a:pt x="365" y="458"/>
                    </a:lnTo>
                    <a:lnTo>
                      <a:pt x="360" y="443"/>
                    </a:lnTo>
                    <a:lnTo>
                      <a:pt x="370" y="436"/>
                    </a:lnTo>
                    <a:lnTo>
                      <a:pt x="370" y="386"/>
                    </a:lnTo>
                    <a:lnTo>
                      <a:pt x="378" y="372"/>
                    </a:lnTo>
                    <a:lnTo>
                      <a:pt x="350" y="327"/>
                    </a:lnTo>
                    <a:lnTo>
                      <a:pt x="332" y="330"/>
                    </a:lnTo>
                    <a:lnTo>
                      <a:pt x="325" y="327"/>
                    </a:lnTo>
                    <a:lnTo>
                      <a:pt x="325" y="277"/>
                    </a:lnTo>
                    <a:lnTo>
                      <a:pt x="305" y="292"/>
                    </a:lnTo>
                    <a:lnTo>
                      <a:pt x="291" y="298"/>
                    </a:lnTo>
                    <a:lnTo>
                      <a:pt x="276" y="295"/>
                    </a:lnTo>
                    <a:lnTo>
                      <a:pt x="269" y="282"/>
                    </a:lnTo>
                    <a:lnTo>
                      <a:pt x="250" y="280"/>
                    </a:lnTo>
                    <a:lnTo>
                      <a:pt x="253" y="268"/>
                    </a:lnTo>
                    <a:lnTo>
                      <a:pt x="233" y="247"/>
                    </a:lnTo>
                    <a:lnTo>
                      <a:pt x="225" y="225"/>
                    </a:lnTo>
                    <a:lnTo>
                      <a:pt x="235" y="199"/>
                    </a:lnTo>
                    <a:lnTo>
                      <a:pt x="248" y="195"/>
                    </a:lnTo>
                    <a:lnTo>
                      <a:pt x="249" y="175"/>
                    </a:lnTo>
                    <a:lnTo>
                      <a:pt x="265" y="150"/>
                    </a:lnTo>
                    <a:lnTo>
                      <a:pt x="291" y="136"/>
                    </a:lnTo>
                    <a:lnTo>
                      <a:pt x="326" y="125"/>
                    </a:lnTo>
                    <a:lnTo>
                      <a:pt x="338" y="126"/>
                    </a:lnTo>
                    <a:lnTo>
                      <a:pt x="341" y="122"/>
                    </a:lnTo>
                    <a:lnTo>
                      <a:pt x="330" y="114"/>
                    </a:lnTo>
                    <a:lnTo>
                      <a:pt x="322" y="111"/>
                    </a:lnTo>
                    <a:lnTo>
                      <a:pt x="322" y="106"/>
                    </a:lnTo>
                    <a:lnTo>
                      <a:pt x="338" y="85"/>
                    </a:lnTo>
                    <a:lnTo>
                      <a:pt x="332" y="76"/>
                    </a:lnTo>
                    <a:lnTo>
                      <a:pt x="310" y="66"/>
                    </a:lnTo>
                    <a:lnTo>
                      <a:pt x="300" y="70"/>
                    </a:lnTo>
                    <a:lnTo>
                      <a:pt x="283" y="66"/>
                    </a:lnTo>
                    <a:lnTo>
                      <a:pt x="270" y="74"/>
                    </a:lnTo>
                    <a:lnTo>
                      <a:pt x="249" y="70"/>
                    </a:lnTo>
                    <a:lnTo>
                      <a:pt x="243" y="65"/>
                    </a:lnTo>
                    <a:lnTo>
                      <a:pt x="243" y="54"/>
                    </a:lnTo>
                    <a:lnTo>
                      <a:pt x="234" y="51"/>
                    </a:lnTo>
                    <a:lnTo>
                      <a:pt x="229" y="34"/>
                    </a:lnTo>
                    <a:lnTo>
                      <a:pt x="217" y="30"/>
                    </a:lnTo>
                    <a:lnTo>
                      <a:pt x="207" y="14"/>
                    </a:lnTo>
                    <a:lnTo>
                      <a:pt x="195" y="5"/>
                    </a:lnTo>
                    <a:lnTo>
                      <a:pt x="180" y="0"/>
                    </a:lnTo>
                    <a:lnTo>
                      <a:pt x="173" y="1"/>
                    </a:lnTo>
                    <a:lnTo>
                      <a:pt x="172" y="6"/>
                    </a:lnTo>
                    <a:lnTo>
                      <a:pt x="184" y="27"/>
                    </a:lnTo>
                    <a:lnTo>
                      <a:pt x="179" y="27"/>
                    </a:lnTo>
                    <a:lnTo>
                      <a:pt x="167" y="49"/>
                    </a:lnTo>
                    <a:lnTo>
                      <a:pt x="140" y="76"/>
                    </a:lnTo>
                    <a:lnTo>
                      <a:pt x="98" y="92"/>
                    </a:lnTo>
                    <a:lnTo>
                      <a:pt x="93" y="105"/>
                    </a:lnTo>
                    <a:lnTo>
                      <a:pt x="87" y="104"/>
                    </a:lnTo>
                    <a:lnTo>
                      <a:pt x="79" y="116"/>
                    </a:lnTo>
                    <a:lnTo>
                      <a:pt x="76" y="138"/>
                    </a:lnTo>
                    <a:lnTo>
                      <a:pt x="66" y="146"/>
                    </a:lnTo>
                    <a:lnTo>
                      <a:pt x="56" y="147"/>
                    </a:lnTo>
                    <a:lnTo>
                      <a:pt x="49" y="135"/>
                    </a:lnTo>
                    <a:lnTo>
                      <a:pt x="40" y="135"/>
                    </a:lnTo>
                    <a:lnTo>
                      <a:pt x="36" y="131"/>
                    </a:lnTo>
                    <a:lnTo>
                      <a:pt x="23" y="135"/>
                    </a:lnTo>
                    <a:lnTo>
                      <a:pt x="20" y="121"/>
                    </a:lnTo>
                    <a:lnTo>
                      <a:pt x="30" y="115"/>
                    </a:lnTo>
                    <a:lnTo>
                      <a:pt x="27" y="101"/>
                    </a:lnTo>
                    <a:lnTo>
                      <a:pt x="0" y="129"/>
                    </a:lnTo>
                    <a:lnTo>
                      <a:pt x="4" y="156"/>
                    </a:lnTo>
                    <a:lnTo>
                      <a:pt x="12" y="165"/>
                    </a:lnTo>
                    <a:lnTo>
                      <a:pt x="6" y="175"/>
                    </a:lnTo>
                    <a:lnTo>
                      <a:pt x="39" y="202"/>
                    </a:lnTo>
                    <a:lnTo>
                      <a:pt x="48" y="212"/>
                    </a:lnTo>
                    <a:lnTo>
                      <a:pt x="56" y="232"/>
                    </a:lnTo>
                    <a:lnTo>
                      <a:pt x="72" y="249"/>
                    </a:lnTo>
                    <a:lnTo>
                      <a:pt x="93" y="302"/>
                    </a:lnTo>
                    <a:lnTo>
                      <a:pt x="103" y="318"/>
                    </a:lnTo>
                    <a:lnTo>
                      <a:pt x="109" y="343"/>
                    </a:lnTo>
                    <a:lnTo>
                      <a:pt x="119" y="352"/>
                    </a:lnTo>
                    <a:lnTo>
                      <a:pt x="140" y="391"/>
                    </a:lnTo>
                    <a:lnTo>
                      <a:pt x="148" y="400"/>
                    </a:lnTo>
                    <a:lnTo>
                      <a:pt x="151" y="414"/>
                    </a:lnTo>
                    <a:lnTo>
                      <a:pt x="147" y="421"/>
                    </a:lnTo>
                    <a:lnTo>
                      <a:pt x="149" y="430"/>
                    </a:lnTo>
                    <a:lnTo>
                      <a:pt x="183" y="463"/>
                    </a:lnTo>
                    <a:lnTo>
                      <a:pt x="225" y="490"/>
                    </a:lnTo>
                    <a:lnTo>
                      <a:pt x="270" y="509"/>
                    </a:lnTo>
                    <a:lnTo>
                      <a:pt x="289" y="522"/>
                    </a:lnTo>
                    <a:lnTo>
                      <a:pt x="309" y="544"/>
                    </a:lnTo>
                    <a:lnTo>
                      <a:pt x="324" y="553"/>
                    </a:lnTo>
                    <a:close/>
                  </a:path>
                </a:pathLst>
              </a:custGeom>
              <a:solidFill>
                <a:srgbClr val="EE9024"/>
              </a:solidFill>
              <a:ln w="12700">
                <a:solidFill>
                  <a:schemeClr val="bg1"/>
                </a:solidFill>
                <a:round/>
                <a:headEnd/>
                <a:tailEnd/>
              </a:ln>
            </p:spPr>
            <p:txBody>
              <a:bodyPr/>
              <a:lstStyle/>
              <a:p>
                <a:endParaRPr lang="en-GB"/>
              </a:p>
            </p:txBody>
          </p:sp>
          <p:sp>
            <p:nvSpPr>
              <p:cNvPr id="35999" name="Freeform 156"/>
              <p:cNvSpPr>
                <a:spLocks noChangeAspect="1"/>
              </p:cNvSpPr>
              <p:nvPr/>
            </p:nvSpPr>
            <p:spPr bwMode="auto">
              <a:xfrm>
                <a:off x="4032537" y="7751075"/>
                <a:ext cx="106814" cy="121793"/>
              </a:xfrm>
              <a:custGeom>
                <a:avLst/>
                <a:gdLst>
                  <a:gd name="T0" fmla="*/ 0 w 105"/>
                  <a:gd name="T1" fmla="*/ 2147483647 h 123"/>
                  <a:gd name="T2" fmla="*/ 0 w 105"/>
                  <a:gd name="T3" fmla="*/ 0 h 123"/>
                  <a:gd name="T4" fmla="*/ 2147483647 w 105"/>
                  <a:gd name="T5" fmla="*/ 2147483647 h 123"/>
                  <a:gd name="T6" fmla="*/ 2147483647 w 105"/>
                  <a:gd name="T7" fmla="*/ 2147483647 h 123"/>
                  <a:gd name="T8" fmla="*/ 2147483647 w 105"/>
                  <a:gd name="T9" fmla="*/ 2147483647 h 123"/>
                  <a:gd name="T10" fmla="*/ 2147483647 w 105"/>
                  <a:gd name="T11" fmla="*/ 2147483647 h 123"/>
                  <a:gd name="T12" fmla="*/ 2147483647 w 105"/>
                  <a:gd name="T13" fmla="*/ 2147483647 h 123"/>
                  <a:gd name="T14" fmla="*/ 2147483647 w 105"/>
                  <a:gd name="T15" fmla="*/ 2147483647 h 123"/>
                  <a:gd name="T16" fmla="*/ 2147483647 w 105"/>
                  <a:gd name="T17" fmla="*/ 2147483647 h 123"/>
                  <a:gd name="T18" fmla="*/ 2147483647 w 105"/>
                  <a:gd name="T19" fmla="*/ 2147483647 h 123"/>
                  <a:gd name="T20" fmla="*/ 2147483647 w 105"/>
                  <a:gd name="T21" fmla="*/ 2147483647 h 123"/>
                  <a:gd name="T22" fmla="*/ 2147483647 w 105"/>
                  <a:gd name="T23" fmla="*/ 2147483647 h 123"/>
                  <a:gd name="T24" fmla="*/ 2147483647 w 105"/>
                  <a:gd name="T25" fmla="*/ 2147483647 h 123"/>
                  <a:gd name="T26" fmla="*/ 0 w 105"/>
                  <a:gd name="T27" fmla="*/ 2147483647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
                  <a:gd name="T43" fmla="*/ 0 h 123"/>
                  <a:gd name="T44" fmla="*/ 105 w 105"/>
                  <a:gd name="T45" fmla="*/ 123 h 1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 h="123">
                    <a:moveTo>
                      <a:pt x="2" y="114"/>
                    </a:moveTo>
                    <a:lnTo>
                      <a:pt x="0" y="0"/>
                    </a:lnTo>
                    <a:lnTo>
                      <a:pt x="14" y="24"/>
                    </a:lnTo>
                    <a:lnTo>
                      <a:pt x="9" y="22"/>
                    </a:lnTo>
                    <a:lnTo>
                      <a:pt x="4" y="26"/>
                    </a:lnTo>
                    <a:lnTo>
                      <a:pt x="22" y="54"/>
                    </a:lnTo>
                    <a:lnTo>
                      <a:pt x="77" y="97"/>
                    </a:lnTo>
                    <a:lnTo>
                      <a:pt x="105" y="106"/>
                    </a:lnTo>
                    <a:lnTo>
                      <a:pt x="103" y="115"/>
                    </a:lnTo>
                    <a:lnTo>
                      <a:pt x="95" y="119"/>
                    </a:lnTo>
                    <a:lnTo>
                      <a:pt x="84" y="116"/>
                    </a:lnTo>
                    <a:lnTo>
                      <a:pt x="70" y="123"/>
                    </a:lnTo>
                    <a:lnTo>
                      <a:pt x="18" y="110"/>
                    </a:lnTo>
                    <a:lnTo>
                      <a:pt x="2" y="114"/>
                    </a:lnTo>
                    <a:close/>
                  </a:path>
                </a:pathLst>
              </a:custGeom>
              <a:solidFill>
                <a:srgbClr val="EE9024"/>
              </a:solidFill>
              <a:ln w="12700">
                <a:solidFill>
                  <a:schemeClr val="bg1"/>
                </a:solidFill>
                <a:round/>
                <a:headEnd/>
                <a:tailEnd/>
              </a:ln>
            </p:spPr>
            <p:txBody>
              <a:bodyPr/>
              <a:lstStyle/>
              <a:p>
                <a:endParaRPr lang="en-GB"/>
              </a:p>
            </p:txBody>
          </p:sp>
          <p:sp>
            <p:nvSpPr>
              <p:cNvPr id="36000" name="Freeform 157"/>
              <p:cNvSpPr>
                <a:spLocks noChangeAspect="1"/>
              </p:cNvSpPr>
              <p:nvPr/>
            </p:nvSpPr>
            <p:spPr bwMode="auto">
              <a:xfrm>
                <a:off x="3823270" y="6402495"/>
                <a:ext cx="259405" cy="1406155"/>
              </a:xfrm>
              <a:custGeom>
                <a:avLst/>
                <a:gdLst>
                  <a:gd name="T0" fmla="*/ 2147483647 w 256"/>
                  <a:gd name="T1" fmla="*/ 2147483647 h 1391"/>
                  <a:gd name="T2" fmla="*/ 2147483647 w 256"/>
                  <a:gd name="T3" fmla="*/ 2147483647 h 1391"/>
                  <a:gd name="T4" fmla="*/ 2147483647 w 256"/>
                  <a:gd name="T5" fmla="*/ 2147483647 h 1391"/>
                  <a:gd name="T6" fmla="*/ 2147483647 w 256"/>
                  <a:gd name="T7" fmla="*/ 2147483647 h 1391"/>
                  <a:gd name="T8" fmla="*/ 2147483647 w 256"/>
                  <a:gd name="T9" fmla="*/ 2147483647 h 1391"/>
                  <a:gd name="T10" fmla="*/ 2147483647 w 256"/>
                  <a:gd name="T11" fmla="*/ 2147483647 h 1391"/>
                  <a:gd name="T12" fmla="*/ 2147483647 w 256"/>
                  <a:gd name="T13" fmla="*/ 2147483647 h 1391"/>
                  <a:gd name="T14" fmla="*/ 2147483647 w 256"/>
                  <a:gd name="T15" fmla="*/ 2147483647 h 1391"/>
                  <a:gd name="T16" fmla="*/ 2147483647 w 256"/>
                  <a:gd name="T17" fmla="*/ 2147483647 h 1391"/>
                  <a:gd name="T18" fmla="*/ 2147483647 w 256"/>
                  <a:gd name="T19" fmla="*/ 2147483647 h 1391"/>
                  <a:gd name="T20" fmla="*/ 2147483647 w 256"/>
                  <a:gd name="T21" fmla="*/ 2147483647 h 1391"/>
                  <a:gd name="T22" fmla="*/ 2147483647 w 256"/>
                  <a:gd name="T23" fmla="*/ 2147483647 h 1391"/>
                  <a:gd name="T24" fmla="*/ 2147483647 w 256"/>
                  <a:gd name="T25" fmla="*/ 2147483647 h 1391"/>
                  <a:gd name="T26" fmla="*/ 2147483647 w 256"/>
                  <a:gd name="T27" fmla="*/ 2147483647 h 1391"/>
                  <a:gd name="T28" fmla="*/ 2147483647 w 256"/>
                  <a:gd name="T29" fmla="*/ 2147483647 h 1391"/>
                  <a:gd name="T30" fmla="*/ 2147483647 w 256"/>
                  <a:gd name="T31" fmla="*/ 2147483647 h 1391"/>
                  <a:gd name="T32" fmla="*/ 2147483647 w 256"/>
                  <a:gd name="T33" fmla="*/ 2147483647 h 1391"/>
                  <a:gd name="T34" fmla="*/ 2147483647 w 256"/>
                  <a:gd name="T35" fmla="*/ 2147483647 h 1391"/>
                  <a:gd name="T36" fmla="*/ 2147483647 w 256"/>
                  <a:gd name="T37" fmla="*/ 2147483647 h 1391"/>
                  <a:gd name="T38" fmla="*/ 2147483647 w 256"/>
                  <a:gd name="T39" fmla="*/ 2147483647 h 1391"/>
                  <a:gd name="T40" fmla="*/ 2147483647 w 256"/>
                  <a:gd name="T41" fmla="*/ 2147483647 h 1391"/>
                  <a:gd name="T42" fmla="*/ 2147483647 w 256"/>
                  <a:gd name="T43" fmla="*/ 2147483647 h 1391"/>
                  <a:gd name="T44" fmla="*/ 2147483647 w 256"/>
                  <a:gd name="T45" fmla="*/ 2147483647 h 1391"/>
                  <a:gd name="T46" fmla="*/ 2147483647 w 256"/>
                  <a:gd name="T47" fmla="*/ 2147483647 h 1391"/>
                  <a:gd name="T48" fmla="*/ 2147483647 w 256"/>
                  <a:gd name="T49" fmla="*/ 2147483647 h 1391"/>
                  <a:gd name="T50" fmla="*/ 2147483647 w 256"/>
                  <a:gd name="T51" fmla="*/ 2147483647 h 1391"/>
                  <a:gd name="T52" fmla="*/ 2147483647 w 256"/>
                  <a:gd name="T53" fmla="*/ 2147483647 h 1391"/>
                  <a:gd name="T54" fmla="*/ 2147483647 w 256"/>
                  <a:gd name="T55" fmla="*/ 2147483647 h 1391"/>
                  <a:gd name="T56" fmla="*/ 2147483647 w 256"/>
                  <a:gd name="T57" fmla="*/ 2147483647 h 1391"/>
                  <a:gd name="T58" fmla="*/ 2147483647 w 256"/>
                  <a:gd name="T59" fmla="*/ 2147483647 h 1391"/>
                  <a:gd name="T60" fmla="*/ 2147483647 w 256"/>
                  <a:gd name="T61" fmla="*/ 2147483647 h 1391"/>
                  <a:gd name="T62" fmla="*/ 2147483647 w 256"/>
                  <a:gd name="T63" fmla="*/ 2147483647 h 1391"/>
                  <a:gd name="T64" fmla="*/ 2147483647 w 256"/>
                  <a:gd name="T65" fmla="*/ 2147483647 h 1391"/>
                  <a:gd name="T66" fmla="*/ 2147483647 w 256"/>
                  <a:gd name="T67" fmla="*/ 2147483647 h 1391"/>
                  <a:gd name="T68" fmla="*/ 2147483647 w 256"/>
                  <a:gd name="T69" fmla="*/ 2147483647 h 1391"/>
                  <a:gd name="T70" fmla="*/ 2147483647 w 256"/>
                  <a:gd name="T71" fmla="*/ 2147483647 h 1391"/>
                  <a:gd name="T72" fmla="*/ 2147483647 w 256"/>
                  <a:gd name="T73" fmla="*/ 2147483647 h 1391"/>
                  <a:gd name="T74" fmla="*/ 0 w 256"/>
                  <a:gd name="T75" fmla="*/ 2147483647 h 1391"/>
                  <a:gd name="T76" fmla="*/ 2147483647 w 256"/>
                  <a:gd name="T77" fmla="*/ 2147483647 h 1391"/>
                  <a:gd name="T78" fmla="*/ 2147483647 w 256"/>
                  <a:gd name="T79" fmla="*/ 2147483647 h 1391"/>
                  <a:gd name="T80" fmla="*/ 2147483647 w 256"/>
                  <a:gd name="T81" fmla="*/ 2147483647 h 1391"/>
                  <a:gd name="T82" fmla="*/ 2147483647 w 256"/>
                  <a:gd name="T83" fmla="*/ 2147483647 h 1391"/>
                  <a:gd name="T84" fmla="*/ 2147483647 w 256"/>
                  <a:gd name="T85" fmla="*/ 2147483647 h 1391"/>
                  <a:gd name="T86" fmla="*/ 2147483647 w 256"/>
                  <a:gd name="T87" fmla="*/ 2147483647 h 1391"/>
                  <a:gd name="T88" fmla="*/ 2147483647 w 256"/>
                  <a:gd name="T89" fmla="*/ 2147483647 h 1391"/>
                  <a:gd name="T90" fmla="*/ 2147483647 w 256"/>
                  <a:gd name="T91" fmla="*/ 2147483647 h 1391"/>
                  <a:gd name="T92" fmla="*/ 2147483647 w 256"/>
                  <a:gd name="T93" fmla="*/ 2147483647 h 1391"/>
                  <a:gd name="T94" fmla="*/ 2147483647 w 256"/>
                  <a:gd name="T95" fmla="*/ 2147483647 h 1391"/>
                  <a:gd name="T96" fmla="*/ 2147483647 w 256"/>
                  <a:gd name="T97" fmla="*/ 2147483647 h 1391"/>
                  <a:gd name="T98" fmla="*/ 2147483647 w 256"/>
                  <a:gd name="T99" fmla="*/ 2147483647 h 1391"/>
                  <a:gd name="T100" fmla="*/ 2147483647 w 256"/>
                  <a:gd name="T101" fmla="*/ 2147483647 h 1391"/>
                  <a:gd name="T102" fmla="*/ 2147483647 w 256"/>
                  <a:gd name="T103" fmla="*/ 2147483647 h 1391"/>
                  <a:gd name="T104" fmla="*/ 2147483647 w 256"/>
                  <a:gd name="T105" fmla="*/ 2147483647 h 1391"/>
                  <a:gd name="T106" fmla="*/ 2147483647 w 256"/>
                  <a:gd name="T107" fmla="*/ 2147483647 h 1391"/>
                  <a:gd name="T108" fmla="*/ 2147483647 w 256"/>
                  <a:gd name="T109" fmla="*/ 2147483647 h 1391"/>
                  <a:gd name="T110" fmla="*/ 2147483647 w 256"/>
                  <a:gd name="T111" fmla="*/ 2147483647 h 1391"/>
                  <a:gd name="T112" fmla="*/ 2147483647 w 256"/>
                  <a:gd name="T113" fmla="*/ 2147483647 h 1391"/>
                  <a:gd name="T114" fmla="*/ 2147483647 w 256"/>
                  <a:gd name="T115" fmla="*/ 2147483647 h 1391"/>
                  <a:gd name="T116" fmla="*/ 2147483647 w 256"/>
                  <a:gd name="T117" fmla="*/ 2147483647 h 1391"/>
                  <a:gd name="T118" fmla="*/ 2147483647 w 256"/>
                  <a:gd name="T119" fmla="*/ 2147483647 h 1391"/>
                  <a:gd name="T120" fmla="*/ 2147483647 w 256"/>
                  <a:gd name="T121" fmla="*/ 0 h 13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6"/>
                  <a:gd name="T184" fmla="*/ 0 h 1391"/>
                  <a:gd name="T185" fmla="*/ 256 w 256"/>
                  <a:gd name="T186" fmla="*/ 1391 h 13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6" h="1391">
                    <a:moveTo>
                      <a:pt x="180" y="0"/>
                    </a:moveTo>
                    <a:lnTo>
                      <a:pt x="192" y="15"/>
                    </a:lnTo>
                    <a:lnTo>
                      <a:pt x="197" y="42"/>
                    </a:lnTo>
                    <a:lnTo>
                      <a:pt x="211" y="56"/>
                    </a:lnTo>
                    <a:lnTo>
                      <a:pt x="210" y="71"/>
                    </a:lnTo>
                    <a:lnTo>
                      <a:pt x="205" y="76"/>
                    </a:lnTo>
                    <a:lnTo>
                      <a:pt x="203" y="86"/>
                    </a:lnTo>
                    <a:lnTo>
                      <a:pt x="209" y="90"/>
                    </a:lnTo>
                    <a:lnTo>
                      <a:pt x="209" y="99"/>
                    </a:lnTo>
                    <a:lnTo>
                      <a:pt x="218" y="108"/>
                    </a:lnTo>
                    <a:lnTo>
                      <a:pt x="229" y="169"/>
                    </a:lnTo>
                    <a:lnTo>
                      <a:pt x="237" y="172"/>
                    </a:lnTo>
                    <a:lnTo>
                      <a:pt x="252" y="170"/>
                    </a:lnTo>
                    <a:lnTo>
                      <a:pt x="256" y="182"/>
                    </a:lnTo>
                    <a:lnTo>
                      <a:pt x="250" y="208"/>
                    </a:lnTo>
                    <a:lnTo>
                      <a:pt x="215" y="224"/>
                    </a:lnTo>
                    <a:lnTo>
                      <a:pt x="215" y="243"/>
                    </a:lnTo>
                    <a:lnTo>
                      <a:pt x="211" y="249"/>
                    </a:lnTo>
                    <a:lnTo>
                      <a:pt x="211" y="258"/>
                    </a:lnTo>
                    <a:lnTo>
                      <a:pt x="217" y="303"/>
                    </a:lnTo>
                    <a:lnTo>
                      <a:pt x="200" y="315"/>
                    </a:lnTo>
                    <a:lnTo>
                      <a:pt x="196" y="331"/>
                    </a:lnTo>
                    <a:lnTo>
                      <a:pt x="181" y="347"/>
                    </a:lnTo>
                    <a:lnTo>
                      <a:pt x="170" y="388"/>
                    </a:lnTo>
                    <a:lnTo>
                      <a:pt x="168" y="420"/>
                    </a:lnTo>
                    <a:lnTo>
                      <a:pt x="152" y="454"/>
                    </a:lnTo>
                    <a:lnTo>
                      <a:pt x="151" y="470"/>
                    </a:lnTo>
                    <a:lnTo>
                      <a:pt x="156" y="475"/>
                    </a:lnTo>
                    <a:lnTo>
                      <a:pt x="156" y="492"/>
                    </a:lnTo>
                    <a:lnTo>
                      <a:pt x="163" y="510"/>
                    </a:lnTo>
                    <a:lnTo>
                      <a:pt x="163" y="522"/>
                    </a:lnTo>
                    <a:lnTo>
                      <a:pt x="169" y="529"/>
                    </a:lnTo>
                    <a:lnTo>
                      <a:pt x="171" y="558"/>
                    </a:lnTo>
                    <a:lnTo>
                      <a:pt x="161" y="575"/>
                    </a:lnTo>
                    <a:lnTo>
                      <a:pt x="158" y="592"/>
                    </a:lnTo>
                    <a:lnTo>
                      <a:pt x="151" y="599"/>
                    </a:lnTo>
                    <a:lnTo>
                      <a:pt x="153" y="629"/>
                    </a:lnTo>
                    <a:lnTo>
                      <a:pt x="136" y="645"/>
                    </a:lnTo>
                    <a:lnTo>
                      <a:pt x="133" y="653"/>
                    </a:lnTo>
                    <a:lnTo>
                      <a:pt x="131" y="695"/>
                    </a:lnTo>
                    <a:lnTo>
                      <a:pt x="136" y="724"/>
                    </a:lnTo>
                    <a:lnTo>
                      <a:pt x="126" y="740"/>
                    </a:lnTo>
                    <a:lnTo>
                      <a:pt x="115" y="782"/>
                    </a:lnTo>
                    <a:lnTo>
                      <a:pt x="108" y="832"/>
                    </a:lnTo>
                    <a:lnTo>
                      <a:pt x="116" y="847"/>
                    </a:lnTo>
                    <a:lnTo>
                      <a:pt x="116" y="854"/>
                    </a:lnTo>
                    <a:lnTo>
                      <a:pt x="105" y="880"/>
                    </a:lnTo>
                    <a:lnTo>
                      <a:pt x="105" y="900"/>
                    </a:lnTo>
                    <a:lnTo>
                      <a:pt x="108" y="905"/>
                    </a:lnTo>
                    <a:lnTo>
                      <a:pt x="109" y="924"/>
                    </a:lnTo>
                    <a:lnTo>
                      <a:pt x="113" y="938"/>
                    </a:lnTo>
                    <a:lnTo>
                      <a:pt x="111" y="957"/>
                    </a:lnTo>
                    <a:lnTo>
                      <a:pt x="123" y="960"/>
                    </a:lnTo>
                    <a:lnTo>
                      <a:pt x="128" y="970"/>
                    </a:lnTo>
                    <a:lnTo>
                      <a:pt x="127" y="974"/>
                    </a:lnTo>
                    <a:lnTo>
                      <a:pt x="108" y="974"/>
                    </a:lnTo>
                    <a:lnTo>
                      <a:pt x="110" y="981"/>
                    </a:lnTo>
                    <a:lnTo>
                      <a:pt x="123" y="989"/>
                    </a:lnTo>
                    <a:lnTo>
                      <a:pt x="118" y="1006"/>
                    </a:lnTo>
                    <a:lnTo>
                      <a:pt x="117" y="1055"/>
                    </a:lnTo>
                    <a:lnTo>
                      <a:pt x="109" y="1077"/>
                    </a:lnTo>
                    <a:lnTo>
                      <a:pt x="95" y="1101"/>
                    </a:lnTo>
                    <a:lnTo>
                      <a:pt x="97" y="1131"/>
                    </a:lnTo>
                    <a:lnTo>
                      <a:pt x="90" y="1153"/>
                    </a:lnTo>
                    <a:lnTo>
                      <a:pt x="70" y="1186"/>
                    </a:lnTo>
                    <a:lnTo>
                      <a:pt x="66" y="1216"/>
                    </a:lnTo>
                    <a:lnTo>
                      <a:pt x="69" y="1246"/>
                    </a:lnTo>
                    <a:lnTo>
                      <a:pt x="79" y="1238"/>
                    </a:lnTo>
                    <a:lnTo>
                      <a:pt x="97" y="1239"/>
                    </a:lnTo>
                    <a:lnTo>
                      <a:pt x="98" y="1289"/>
                    </a:lnTo>
                    <a:lnTo>
                      <a:pt x="105" y="1302"/>
                    </a:lnTo>
                    <a:lnTo>
                      <a:pt x="175" y="1305"/>
                    </a:lnTo>
                    <a:lnTo>
                      <a:pt x="217" y="1317"/>
                    </a:lnTo>
                    <a:lnTo>
                      <a:pt x="213" y="1320"/>
                    </a:lnTo>
                    <a:lnTo>
                      <a:pt x="191" y="1319"/>
                    </a:lnTo>
                    <a:lnTo>
                      <a:pt x="183" y="1317"/>
                    </a:lnTo>
                    <a:lnTo>
                      <a:pt x="179" y="1324"/>
                    </a:lnTo>
                    <a:lnTo>
                      <a:pt x="142" y="1339"/>
                    </a:lnTo>
                    <a:lnTo>
                      <a:pt x="136" y="1391"/>
                    </a:lnTo>
                    <a:lnTo>
                      <a:pt x="118" y="1390"/>
                    </a:lnTo>
                    <a:lnTo>
                      <a:pt x="101" y="1379"/>
                    </a:lnTo>
                    <a:lnTo>
                      <a:pt x="99" y="1369"/>
                    </a:lnTo>
                    <a:lnTo>
                      <a:pt x="103" y="1366"/>
                    </a:lnTo>
                    <a:lnTo>
                      <a:pt x="105" y="1374"/>
                    </a:lnTo>
                    <a:lnTo>
                      <a:pt x="128" y="1359"/>
                    </a:lnTo>
                    <a:lnTo>
                      <a:pt x="135" y="1345"/>
                    </a:lnTo>
                    <a:lnTo>
                      <a:pt x="122" y="1331"/>
                    </a:lnTo>
                    <a:lnTo>
                      <a:pt x="105" y="1329"/>
                    </a:lnTo>
                    <a:lnTo>
                      <a:pt x="93" y="1335"/>
                    </a:lnTo>
                    <a:lnTo>
                      <a:pt x="92" y="1328"/>
                    </a:lnTo>
                    <a:lnTo>
                      <a:pt x="85" y="1330"/>
                    </a:lnTo>
                    <a:lnTo>
                      <a:pt x="95" y="1316"/>
                    </a:lnTo>
                    <a:lnTo>
                      <a:pt x="88" y="1302"/>
                    </a:lnTo>
                    <a:lnTo>
                      <a:pt x="92" y="1300"/>
                    </a:lnTo>
                    <a:lnTo>
                      <a:pt x="92" y="1293"/>
                    </a:lnTo>
                    <a:lnTo>
                      <a:pt x="88" y="1288"/>
                    </a:lnTo>
                    <a:lnTo>
                      <a:pt x="88" y="1293"/>
                    </a:lnTo>
                    <a:lnTo>
                      <a:pt x="75" y="1287"/>
                    </a:lnTo>
                    <a:lnTo>
                      <a:pt x="78" y="1296"/>
                    </a:lnTo>
                    <a:lnTo>
                      <a:pt x="74" y="1303"/>
                    </a:lnTo>
                    <a:lnTo>
                      <a:pt x="66" y="1284"/>
                    </a:lnTo>
                    <a:lnTo>
                      <a:pt x="69" y="1306"/>
                    </a:lnTo>
                    <a:lnTo>
                      <a:pt x="64" y="1304"/>
                    </a:lnTo>
                    <a:lnTo>
                      <a:pt x="62" y="1284"/>
                    </a:lnTo>
                    <a:lnTo>
                      <a:pt x="58" y="1274"/>
                    </a:lnTo>
                    <a:lnTo>
                      <a:pt x="45" y="1259"/>
                    </a:lnTo>
                    <a:lnTo>
                      <a:pt x="45" y="1248"/>
                    </a:lnTo>
                    <a:lnTo>
                      <a:pt x="56" y="1247"/>
                    </a:lnTo>
                    <a:lnTo>
                      <a:pt x="56" y="1240"/>
                    </a:lnTo>
                    <a:lnTo>
                      <a:pt x="46" y="1239"/>
                    </a:lnTo>
                    <a:lnTo>
                      <a:pt x="44" y="1234"/>
                    </a:lnTo>
                    <a:lnTo>
                      <a:pt x="50" y="1230"/>
                    </a:lnTo>
                    <a:lnTo>
                      <a:pt x="37" y="1224"/>
                    </a:lnTo>
                    <a:lnTo>
                      <a:pt x="30" y="1215"/>
                    </a:lnTo>
                    <a:lnTo>
                      <a:pt x="38" y="1206"/>
                    </a:lnTo>
                    <a:lnTo>
                      <a:pt x="40" y="1192"/>
                    </a:lnTo>
                    <a:lnTo>
                      <a:pt x="54" y="1188"/>
                    </a:lnTo>
                    <a:lnTo>
                      <a:pt x="49" y="1180"/>
                    </a:lnTo>
                    <a:lnTo>
                      <a:pt x="54" y="1165"/>
                    </a:lnTo>
                    <a:lnTo>
                      <a:pt x="47" y="1170"/>
                    </a:lnTo>
                    <a:lnTo>
                      <a:pt x="42" y="1180"/>
                    </a:lnTo>
                    <a:lnTo>
                      <a:pt x="40" y="1179"/>
                    </a:lnTo>
                    <a:lnTo>
                      <a:pt x="38" y="1151"/>
                    </a:lnTo>
                    <a:lnTo>
                      <a:pt x="42" y="1148"/>
                    </a:lnTo>
                    <a:lnTo>
                      <a:pt x="39" y="1144"/>
                    </a:lnTo>
                    <a:lnTo>
                      <a:pt x="40" y="1137"/>
                    </a:lnTo>
                    <a:lnTo>
                      <a:pt x="55" y="1142"/>
                    </a:lnTo>
                    <a:lnTo>
                      <a:pt x="51" y="1131"/>
                    </a:lnTo>
                    <a:lnTo>
                      <a:pt x="36" y="1134"/>
                    </a:lnTo>
                    <a:lnTo>
                      <a:pt x="32" y="1113"/>
                    </a:lnTo>
                    <a:lnTo>
                      <a:pt x="37" y="1114"/>
                    </a:lnTo>
                    <a:lnTo>
                      <a:pt x="41" y="1125"/>
                    </a:lnTo>
                    <a:lnTo>
                      <a:pt x="44" y="1115"/>
                    </a:lnTo>
                    <a:lnTo>
                      <a:pt x="60" y="1119"/>
                    </a:lnTo>
                    <a:lnTo>
                      <a:pt x="56" y="1105"/>
                    </a:lnTo>
                    <a:lnTo>
                      <a:pt x="54" y="1102"/>
                    </a:lnTo>
                    <a:lnTo>
                      <a:pt x="45" y="1105"/>
                    </a:lnTo>
                    <a:lnTo>
                      <a:pt x="42" y="1099"/>
                    </a:lnTo>
                    <a:lnTo>
                      <a:pt x="47" y="1095"/>
                    </a:lnTo>
                    <a:lnTo>
                      <a:pt x="32" y="1088"/>
                    </a:lnTo>
                    <a:lnTo>
                      <a:pt x="47" y="1078"/>
                    </a:lnTo>
                    <a:lnTo>
                      <a:pt x="42" y="1075"/>
                    </a:lnTo>
                    <a:lnTo>
                      <a:pt x="48" y="1069"/>
                    </a:lnTo>
                    <a:lnTo>
                      <a:pt x="40" y="1061"/>
                    </a:lnTo>
                    <a:lnTo>
                      <a:pt x="32" y="1058"/>
                    </a:lnTo>
                    <a:lnTo>
                      <a:pt x="27" y="1063"/>
                    </a:lnTo>
                    <a:lnTo>
                      <a:pt x="12" y="1052"/>
                    </a:lnTo>
                    <a:lnTo>
                      <a:pt x="4" y="1057"/>
                    </a:lnTo>
                    <a:lnTo>
                      <a:pt x="8" y="1063"/>
                    </a:lnTo>
                    <a:lnTo>
                      <a:pt x="6" y="1068"/>
                    </a:lnTo>
                    <a:lnTo>
                      <a:pt x="0" y="1067"/>
                    </a:lnTo>
                    <a:lnTo>
                      <a:pt x="0" y="1063"/>
                    </a:lnTo>
                    <a:lnTo>
                      <a:pt x="2" y="1051"/>
                    </a:lnTo>
                    <a:lnTo>
                      <a:pt x="25" y="1035"/>
                    </a:lnTo>
                    <a:lnTo>
                      <a:pt x="25" y="1031"/>
                    </a:lnTo>
                    <a:lnTo>
                      <a:pt x="18" y="1029"/>
                    </a:lnTo>
                    <a:lnTo>
                      <a:pt x="16" y="1023"/>
                    </a:lnTo>
                    <a:lnTo>
                      <a:pt x="40" y="1023"/>
                    </a:lnTo>
                    <a:lnTo>
                      <a:pt x="46" y="1033"/>
                    </a:lnTo>
                    <a:lnTo>
                      <a:pt x="40" y="1041"/>
                    </a:lnTo>
                    <a:lnTo>
                      <a:pt x="47" y="1046"/>
                    </a:lnTo>
                    <a:lnTo>
                      <a:pt x="52" y="1037"/>
                    </a:lnTo>
                    <a:lnTo>
                      <a:pt x="52" y="1049"/>
                    </a:lnTo>
                    <a:lnTo>
                      <a:pt x="65" y="1037"/>
                    </a:lnTo>
                    <a:lnTo>
                      <a:pt x="59" y="1035"/>
                    </a:lnTo>
                    <a:lnTo>
                      <a:pt x="60" y="1022"/>
                    </a:lnTo>
                    <a:lnTo>
                      <a:pt x="70" y="1017"/>
                    </a:lnTo>
                    <a:lnTo>
                      <a:pt x="66" y="1013"/>
                    </a:lnTo>
                    <a:lnTo>
                      <a:pt x="72" y="1006"/>
                    </a:lnTo>
                    <a:lnTo>
                      <a:pt x="61" y="1009"/>
                    </a:lnTo>
                    <a:lnTo>
                      <a:pt x="62" y="1004"/>
                    </a:lnTo>
                    <a:lnTo>
                      <a:pt x="69" y="998"/>
                    </a:lnTo>
                    <a:lnTo>
                      <a:pt x="74" y="1002"/>
                    </a:lnTo>
                    <a:lnTo>
                      <a:pt x="79" y="1005"/>
                    </a:lnTo>
                    <a:lnTo>
                      <a:pt x="82" y="1004"/>
                    </a:lnTo>
                    <a:lnTo>
                      <a:pt x="82" y="999"/>
                    </a:lnTo>
                    <a:lnTo>
                      <a:pt x="66" y="995"/>
                    </a:lnTo>
                    <a:lnTo>
                      <a:pt x="67" y="985"/>
                    </a:lnTo>
                    <a:lnTo>
                      <a:pt x="80" y="983"/>
                    </a:lnTo>
                    <a:lnTo>
                      <a:pt x="87" y="974"/>
                    </a:lnTo>
                    <a:lnTo>
                      <a:pt x="85" y="960"/>
                    </a:lnTo>
                    <a:lnTo>
                      <a:pt x="70" y="947"/>
                    </a:lnTo>
                    <a:lnTo>
                      <a:pt x="80" y="932"/>
                    </a:lnTo>
                    <a:lnTo>
                      <a:pt x="77" y="918"/>
                    </a:lnTo>
                    <a:lnTo>
                      <a:pt x="85" y="900"/>
                    </a:lnTo>
                    <a:lnTo>
                      <a:pt x="83" y="888"/>
                    </a:lnTo>
                    <a:lnTo>
                      <a:pt x="88" y="882"/>
                    </a:lnTo>
                    <a:lnTo>
                      <a:pt x="91" y="883"/>
                    </a:lnTo>
                    <a:lnTo>
                      <a:pt x="86" y="875"/>
                    </a:lnTo>
                    <a:lnTo>
                      <a:pt x="88" y="870"/>
                    </a:lnTo>
                    <a:lnTo>
                      <a:pt x="92" y="871"/>
                    </a:lnTo>
                    <a:lnTo>
                      <a:pt x="95" y="878"/>
                    </a:lnTo>
                    <a:lnTo>
                      <a:pt x="93" y="860"/>
                    </a:lnTo>
                    <a:lnTo>
                      <a:pt x="85" y="858"/>
                    </a:lnTo>
                    <a:lnTo>
                      <a:pt x="86" y="853"/>
                    </a:lnTo>
                    <a:lnTo>
                      <a:pt x="98" y="844"/>
                    </a:lnTo>
                    <a:lnTo>
                      <a:pt x="90" y="846"/>
                    </a:lnTo>
                    <a:lnTo>
                      <a:pt x="78" y="840"/>
                    </a:lnTo>
                    <a:lnTo>
                      <a:pt x="71" y="848"/>
                    </a:lnTo>
                    <a:lnTo>
                      <a:pt x="65" y="850"/>
                    </a:lnTo>
                    <a:lnTo>
                      <a:pt x="57" y="846"/>
                    </a:lnTo>
                    <a:lnTo>
                      <a:pt x="51" y="835"/>
                    </a:lnTo>
                    <a:lnTo>
                      <a:pt x="56" y="775"/>
                    </a:lnTo>
                    <a:lnTo>
                      <a:pt x="61" y="772"/>
                    </a:lnTo>
                    <a:lnTo>
                      <a:pt x="67" y="760"/>
                    </a:lnTo>
                    <a:lnTo>
                      <a:pt x="66" y="743"/>
                    </a:lnTo>
                    <a:lnTo>
                      <a:pt x="59" y="723"/>
                    </a:lnTo>
                    <a:lnTo>
                      <a:pt x="61" y="707"/>
                    </a:lnTo>
                    <a:lnTo>
                      <a:pt x="57" y="694"/>
                    </a:lnTo>
                    <a:lnTo>
                      <a:pt x="58" y="675"/>
                    </a:lnTo>
                    <a:lnTo>
                      <a:pt x="62" y="670"/>
                    </a:lnTo>
                    <a:lnTo>
                      <a:pt x="71" y="670"/>
                    </a:lnTo>
                    <a:lnTo>
                      <a:pt x="70" y="651"/>
                    </a:lnTo>
                    <a:lnTo>
                      <a:pt x="78" y="650"/>
                    </a:lnTo>
                    <a:lnTo>
                      <a:pt x="91" y="609"/>
                    </a:lnTo>
                    <a:lnTo>
                      <a:pt x="100" y="593"/>
                    </a:lnTo>
                    <a:lnTo>
                      <a:pt x="112" y="548"/>
                    </a:lnTo>
                    <a:lnTo>
                      <a:pt x="116" y="543"/>
                    </a:lnTo>
                    <a:lnTo>
                      <a:pt x="116" y="523"/>
                    </a:lnTo>
                    <a:lnTo>
                      <a:pt x="121" y="511"/>
                    </a:lnTo>
                    <a:lnTo>
                      <a:pt x="121" y="498"/>
                    </a:lnTo>
                    <a:lnTo>
                      <a:pt x="115" y="434"/>
                    </a:lnTo>
                    <a:lnTo>
                      <a:pt x="117" y="421"/>
                    </a:lnTo>
                    <a:lnTo>
                      <a:pt x="123" y="417"/>
                    </a:lnTo>
                    <a:lnTo>
                      <a:pt x="126" y="407"/>
                    </a:lnTo>
                    <a:lnTo>
                      <a:pt x="119" y="382"/>
                    </a:lnTo>
                    <a:lnTo>
                      <a:pt x="121" y="373"/>
                    </a:lnTo>
                    <a:lnTo>
                      <a:pt x="127" y="365"/>
                    </a:lnTo>
                    <a:lnTo>
                      <a:pt x="133" y="333"/>
                    </a:lnTo>
                    <a:lnTo>
                      <a:pt x="138" y="325"/>
                    </a:lnTo>
                    <a:lnTo>
                      <a:pt x="138" y="314"/>
                    </a:lnTo>
                    <a:lnTo>
                      <a:pt x="145" y="302"/>
                    </a:lnTo>
                    <a:lnTo>
                      <a:pt x="145" y="267"/>
                    </a:lnTo>
                    <a:lnTo>
                      <a:pt x="151" y="250"/>
                    </a:lnTo>
                    <a:lnTo>
                      <a:pt x="152" y="193"/>
                    </a:lnTo>
                    <a:lnTo>
                      <a:pt x="149" y="186"/>
                    </a:lnTo>
                    <a:lnTo>
                      <a:pt x="158" y="171"/>
                    </a:lnTo>
                    <a:lnTo>
                      <a:pt x="163" y="128"/>
                    </a:lnTo>
                    <a:lnTo>
                      <a:pt x="160" y="108"/>
                    </a:lnTo>
                    <a:lnTo>
                      <a:pt x="161" y="78"/>
                    </a:lnTo>
                    <a:lnTo>
                      <a:pt x="151" y="21"/>
                    </a:lnTo>
                    <a:lnTo>
                      <a:pt x="158" y="16"/>
                    </a:lnTo>
                    <a:lnTo>
                      <a:pt x="171" y="15"/>
                    </a:lnTo>
                    <a:lnTo>
                      <a:pt x="180" y="0"/>
                    </a:lnTo>
                    <a:close/>
                  </a:path>
                </a:pathLst>
              </a:custGeom>
              <a:solidFill>
                <a:srgbClr val="EE9024"/>
              </a:solidFill>
              <a:ln w="12700">
                <a:solidFill>
                  <a:schemeClr val="bg1"/>
                </a:solidFill>
                <a:round/>
                <a:headEnd/>
                <a:tailEnd/>
              </a:ln>
            </p:spPr>
            <p:txBody>
              <a:bodyPr/>
              <a:lstStyle/>
              <a:p>
                <a:endParaRPr lang="en-GB"/>
              </a:p>
            </p:txBody>
          </p:sp>
          <p:sp>
            <p:nvSpPr>
              <p:cNvPr id="36001" name="Freeform 158"/>
              <p:cNvSpPr>
                <a:spLocks noChangeAspect="1"/>
              </p:cNvSpPr>
              <p:nvPr/>
            </p:nvSpPr>
            <p:spPr bwMode="auto">
              <a:xfrm>
                <a:off x="3954062" y="7740003"/>
                <a:ext cx="80655" cy="130651"/>
              </a:xfrm>
              <a:custGeom>
                <a:avLst/>
                <a:gdLst>
                  <a:gd name="T0" fmla="*/ 2147483647 w 84"/>
                  <a:gd name="T1" fmla="*/ 2147483647 h 129"/>
                  <a:gd name="T2" fmla="*/ 2147483647 w 84"/>
                  <a:gd name="T3" fmla="*/ 2147483647 h 129"/>
                  <a:gd name="T4" fmla="*/ 2147483647 w 84"/>
                  <a:gd name="T5" fmla="*/ 2147483647 h 129"/>
                  <a:gd name="T6" fmla="*/ 2147483647 w 84"/>
                  <a:gd name="T7" fmla="*/ 2147483647 h 129"/>
                  <a:gd name="T8" fmla="*/ 2147483647 w 84"/>
                  <a:gd name="T9" fmla="*/ 2147483647 h 129"/>
                  <a:gd name="T10" fmla="*/ 2147483647 w 84"/>
                  <a:gd name="T11" fmla="*/ 2147483647 h 129"/>
                  <a:gd name="T12" fmla="*/ 0 w 84"/>
                  <a:gd name="T13" fmla="*/ 2147483647 h 129"/>
                  <a:gd name="T14" fmla="*/ 0 w 84"/>
                  <a:gd name="T15" fmla="*/ 2147483647 h 129"/>
                  <a:gd name="T16" fmla="*/ 2147483647 w 84"/>
                  <a:gd name="T17" fmla="*/ 2147483647 h 129"/>
                  <a:gd name="T18" fmla="*/ 2147483647 w 84"/>
                  <a:gd name="T19" fmla="*/ 2147483647 h 129"/>
                  <a:gd name="T20" fmla="*/ 2147483647 w 84"/>
                  <a:gd name="T21" fmla="*/ 2147483647 h 129"/>
                  <a:gd name="T22" fmla="*/ 2147483647 w 84"/>
                  <a:gd name="T23" fmla="*/ 2147483647 h 129"/>
                  <a:gd name="T24" fmla="*/ 2147483647 w 84"/>
                  <a:gd name="T25" fmla="*/ 2147483647 h 129"/>
                  <a:gd name="T26" fmla="*/ 2147483647 w 84"/>
                  <a:gd name="T27" fmla="*/ 2147483647 h 129"/>
                  <a:gd name="T28" fmla="*/ 2147483647 w 84"/>
                  <a:gd name="T29" fmla="*/ 2147483647 h 129"/>
                  <a:gd name="T30" fmla="*/ 2147483647 w 84"/>
                  <a:gd name="T31" fmla="*/ 2147483647 h 129"/>
                  <a:gd name="T32" fmla="*/ 2147483647 w 84"/>
                  <a:gd name="T33" fmla="*/ 2147483647 h 129"/>
                  <a:gd name="T34" fmla="*/ 2147483647 w 84"/>
                  <a:gd name="T35" fmla="*/ 2147483647 h 129"/>
                  <a:gd name="T36" fmla="*/ 2147483647 w 84"/>
                  <a:gd name="T37" fmla="*/ 2147483647 h 129"/>
                  <a:gd name="T38" fmla="*/ 2147483647 w 84"/>
                  <a:gd name="T39" fmla="*/ 2147483647 h 129"/>
                  <a:gd name="T40" fmla="*/ 2147483647 w 84"/>
                  <a:gd name="T41" fmla="*/ 2147483647 h 129"/>
                  <a:gd name="T42" fmla="*/ 2147483647 w 84"/>
                  <a:gd name="T43" fmla="*/ 2147483647 h 129"/>
                  <a:gd name="T44" fmla="*/ 2147483647 w 84"/>
                  <a:gd name="T45" fmla="*/ 2147483647 h 129"/>
                  <a:gd name="T46" fmla="*/ 2147483647 w 84"/>
                  <a:gd name="T47" fmla="*/ 2147483647 h 129"/>
                  <a:gd name="T48" fmla="*/ 2147483647 w 84"/>
                  <a:gd name="T49" fmla="*/ 2147483647 h 129"/>
                  <a:gd name="T50" fmla="*/ 2147483647 w 84"/>
                  <a:gd name="T51" fmla="*/ 2147483647 h 129"/>
                  <a:gd name="T52" fmla="*/ 2147483647 w 84"/>
                  <a:gd name="T53" fmla="*/ 2147483647 h 129"/>
                  <a:gd name="T54" fmla="*/ 2147483647 w 84"/>
                  <a:gd name="T55" fmla="*/ 2147483647 h 129"/>
                  <a:gd name="T56" fmla="*/ 2147483647 w 84"/>
                  <a:gd name="T57" fmla="*/ 2147483647 h 129"/>
                  <a:gd name="T58" fmla="*/ 2147483647 w 84"/>
                  <a:gd name="T59" fmla="*/ 2147483647 h 129"/>
                  <a:gd name="T60" fmla="*/ 2147483647 w 84"/>
                  <a:gd name="T61" fmla="*/ 2147483647 h 129"/>
                  <a:gd name="T62" fmla="*/ 2147483647 w 84"/>
                  <a:gd name="T63" fmla="*/ 0 h 129"/>
                  <a:gd name="T64" fmla="*/ 2147483647 w 84"/>
                  <a:gd name="T65" fmla="*/ 0 h 129"/>
                  <a:gd name="T66" fmla="*/ 2147483647 w 84"/>
                  <a:gd name="T67" fmla="*/ 2147483647 h 129"/>
                  <a:gd name="T68" fmla="*/ 2147483647 w 84"/>
                  <a:gd name="T69" fmla="*/ 2147483647 h 129"/>
                  <a:gd name="T70" fmla="*/ 2147483647 w 84"/>
                  <a:gd name="T71" fmla="*/ 2147483647 h 129"/>
                  <a:gd name="T72" fmla="*/ 2147483647 w 84"/>
                  <a:gd name="T73" fmla="*/ 2147483647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129"/>
                  <a:gd name="T113" fmla="*/ 84 w 84"/>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129">
                    <a:moveTo>
                      <a:pt x="84" y="123"/>
                    </a:moveTo>
                    <a:lnTo>
                      <a:pt x="71" y="129"/>
                    </a:lnTo>
                    <a:lnTo>
                      <a:pt x="54" y="121"/>
                    </a:lnTo>
                    <a:lnTo>
                      <a:pt x="14" y="120"/>
                    </a:lnTo>
                    <a:lnTo>
                      <a:pt x="12" y="116"/>
                    </a:lnTo>
                    <a:lnTo>
                      <a:pt x="16" y="112"/>
                    </a:lnTo>
                    <a:lnTo>
                      <a:pt x="1" y="112"/>
                    </a:lnTo>
                    <a:lnTo>
                      <a:pt x="0" y="103"/>
                    </a:lnTo>
                    <a:lnTo>
                      <a:pt x="20" y="95"/>
                    </a:lnTo>
                    <a:lnTo>
                      <a:pt x="12" y="82"/>
                    </a:lnTo>
                    <a:lnTo>
                      <a:pt x="35" y="101"/>
                    </a:lnTo>
                    <a:lnTo>
                      <a:pt x="40" y="98"/>
                    </a:lnTo>
                    <a:lnTo>
                      <a:pt x="34" y="93"/>
                    </a:lnTo>
                    <a:lnTo>
                      <a:pt x="38" y="90"/>
                    </a:lnTo>
                    <a:lnTo>
                      <a:pt x="44" y="98"/>
                    </a:lnTo>
                    <a:lnTo>
                      <a:pt x="45" y="92"/>
                    </a:lnTo>
                    <a:lnTo>
                      <a:pt x="54" y="99"/>
                    </a:lnTo>
                    <a:lnTo>
                      <a:pt x="61" y="95"/>
                    </a:lnTo>
                    <a:lnTo>
                      <a:pt x="41" y="85"/>
                    </a:lnTo>
                    <a:lnTo>
                      <a:pt x="36" y="65"/>
                    </a:lnTo>
                    <a:lnTo>
                      <a:pt x="60" y="54"/>
                    </a:lnTo>
                    <a:lnTo>
                      <a:pt x="61" y="48"/>
                    </a:lnTo>
                    <a:lnTo>
                      <a:pt x="54" y="43"/>
                    </a:lnTo>
                    <a:lnTo>
                      <a:pt x="36" y="49"/>
                    </a:lnTo>
                    <a:lnTo>
                      <a:pt x="29" y="43"/>
                    </a:lnTo>
                    <a:lnTo>
                      <a:pt x="28" y="26"/>
                    </a:lnTo>
                    <a:lnTo>
                      <a:pt x="36" y="28"/>
                    </a:lnTo>
                    <a:lnTo>
                      <a:pt x="38" y="23"/>
                    </a:lnTo>
                    <a:lnTo>
                      <a:pt x="34" y="18"/>
                    </a:lnTo>
                    <a:lnTo>
                      <a:pt x="29" y="14"/>
                    </a:lnTo>
                    <a:lnTo>
                      <a:pt x="49" y="13"/>
                    </a:lnTo>
                    <a:lnTo>
                      <a:pt x="52" y="2"/>
                    </a:lnTo>
                    <a:lnTo>
                      <a:pt x="59" y="0"/>
                    </a:lnTo>
                    <a:lnTo>
                      <a:pt x="63" y="8"/>
                    </a:lnTo>
                    <a:lnTo>
                      <a:pt x="79" y="4"/>
                    </a:lnTo>
                    <a:lnTo>
                      <a:pt x="82" y="9"/>
                    </a:lnTo>
                    <a:lnTo>
                      <a:pt x="84" y="123"/>
                    </a:lnTo>
                    <a:close/>
                  </a:path>
                </a:pathLst>
              </a:custGeom>
              <a:solidFill>
                <a:srgbClr val="EE9024"/>
              </a:solidFill>
              <a:ln w="12700">
                <a:solidFill>
                  <a:schemeClr val="bg1"/>
                </a:solidFill>
                <a:round/>
                <a:headEnd/>
                <a:tailEnd/>
              </a:ln>
            </p:spPr>
            <p:txBody>
              <a:bodyPr/>
              <a:lstStyle/>
              <a:p>
                <a:endParaRPr lang="en-GB"/>
              </a:p>
            </p:txBody>
          </p:sp>
          <p:sp>
            <p:nvSpPr>
              <p:cNvPr id="36002" name="Freeform 159"/>
              <p:cNvSpPr>
                <a:spLocks noChangeAspect="1"/>
              </p:cNvSpPr>
              <p:nvPr/>
            </p:nvSpPr>
            <p:spPr bwMode="auto">
              <a:xfrm>
                <a:off x="4588404" y="5844461"/>
                <a:ext cx="19619" cy="13287"/>
              </a:xfrm>
              <a:custGeom>
                <a:avLst/>
                <a:gdLst>
                  <a:gd name="T0" fmla="*/ 2147483647 w 17"/>
                  <a:gd name="T1" fmla="*/ 0 h 13"/>
                  <a:gd name="T2" fmla="*/ 0 w 17"/>
                  <a:gd name="T3" fmla="*/ 0 h 13"/>
                  <a:gd name="T4" fmla="*/ 2147483647 w 17"/>
                  <a:gd name="T5" fmla="*/ 2147483647 h 13"/>
                  <a:gd name="T6" fmla="*/ 2147483647 w 17"/>
                  <a:gd name="T7" fmla="*/ 2147483647 h 13"/>
                  <a:gd name="T8" fmla="*/ 2147483647 w 17"/>
                  <a:gd name="T9" fmla="*/ 2147483647 h 13"/>
                  <a:gd name="T10" fmla="*/ 2147483647 w 17"/>
                  <a:gd name="T11" fmla="*/ 0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4" y="0"/>
                    </a:moveTo>
                    <a:lnTo>
                      <a:pt x="0" y="3"/>
                    </a:lnTo>
                    <a:lnTo>
                      <a:pt x="3" y="11"/>
                    </a:lnTo>
                    <a:lnTo>
                      <a:pt x="17" y="13"/>
                    </a:lnTo>
                    <a:lnTo>
                      <a:pt x="17" y="8"/>
                    </a:lnTo>
                    <a:lnTo>
                      <a:pt x="4" y="0"/>
                    </a:lnTo>
                    <a:close/>
                  </a:path>
                </a:pathLst>
              </a:custGeom>
              <a:solidFill>
                <a:srgbClr val="9DC3D6"/>
              </a:solidFill>
              <a:ln w="12700">
                <a:noFill/>
                <a:round/>
                <a:headEnd/>
                <a:tailEnd/>
              </a:ln>
            </p:spPr>
            <p:txBody>
              <a:bodyPr/>
              <a:lstStyle/>
              <a:p>
                <a:endParaRPr lang="en-GB"/>
              </a:p>
            </p:txBody>
          </p:sp>
          <p:sp>
            <p:nvSpPr>
              <p:cNvPr id="36003" name="Freeform 160"/>
              <p:cNvSpPr>
                <a:spLocks noChangeAspect="1"/>
              </p:cNvSpPr>
              <p:nvPr/>
            </p:nvSpPr>
            <p:spPr bwMode="auto">
              <a:xfrm>
                <a:off x="4608023" y="5857748"/>
                <a:ext cx="10899" cy="4429"/>
              </a:xfrm>
              <a:custGeom>
                <a:avLst/>
                <a:gdLst>
                  <a:gd name="T0" fmla="*/ 2147483647 w 10"/>
                  <a:gd name="T1" fmla="*/ 2147483647 h 6"/>
                  <a:gd name="T2" fmla="*/ 0 w 10"/>
                  <a:gd name="T3" fmla="*/ 2147483647 h 6"/>
                  <a:gd name="T4" fmla="*/ 2147483647 w 10"/>
                  <a:gd name="T5" fmla="*/ 0 h 6"/>
                  <a:gd name="T6" fmla="*/ 2147483647 w 10"/>
                  <a:gd name="T7" fmla="*/ 0 h 6"/>
                  <a:gd name="T8" fmla="*/ 2147483647 w 10"/>
                  <a:gd name="T9" fmla="*/ 2147483647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5"/>
                    </a:moveTo>
                    <a:lnTo>
                      <a:pt x="0" y="6"/>
                    </a:lnTo>
                    <a:lnTo>
                      <a:pt x="7" y="0"/>
                    </a:lnTo>
                    <a:lnTo>
                      <a:pt x="10" y="1"/>
                    </a:lnTo>
                    <a:lnTo>
                      <a:pt x="10" y="5"/>
                    </a:lnTo>
                    <a:close/>
                  </a:path>
                </a:pathLst>
              </a:custGeom>
              <a:solidFill>
                <a:srgbClr val="9DC3D6"/>
              </a:solidFill>
              <a:ln w="12700">
                <a:noFill/>
                <a:round/>
                <a:headEnd/>
                <a:tailEnd/>
              </a:ln>
            </p:spPr>
            <p:txBody>
              <a:bodyPr/>
              <a:lstStyle/>
              <a:p>
                <a:endParaRPr lang="en-GB"/>
              </a:p>
            </p:txBody>
          </p:sp>
          <p:sp>
            <p:nvSpPr>
              <p:cNvPr id="36004" name="Freeform 161"/>
              <p:cNvSpPr>
                <a:spLocks noChangeAspect="1"/>
              </p:cNvSpPr>
              <p:nvPr/>
            </p:nvSpPr>
            <p:spPr bwMode="auto">
              <a:xfrm>
                <a:off x="4584044" y="5862177"/>
                <a:ext cx="65396" cy="50932"/>
              </a:xfrm>
              <a:custGeom>
                <a:avLst/>
                <a:gdLst>
                  <a:gd name="T0" fmla="*/ 2147483647 w 65"/>
                  <a:gd name="T1" fmla="*/ 2147483647 h 49"/>
                  <a:gd name="T2" fmla="*/ 2147483647 w 65"/>
                  <a:gd name="T3" fmla="*/ 2147483647 h 49"/>
                  <a:gd name="T4" fmla="*/ 2147483647 w 65"/>
                  <a:gd name="T5" fmla="*/ 2147483647 h 49"/>
                  <a:gd name="T6" fmla="*/ 2147483647 w 65"/>
                  <a:gd name="T7" fmla="*/ 2147483647 h 49"/>
                  <a:gd name="T8" fmla="*/ 2147483647 w 65"/>
                  <a:gd name="T9" fmla="*/ 2147483647 h 49"/>
                  <a:gd name="T10" fmla="*/ 0 w 65"/>
                  <a:gd name="T11" fmla="*/ 2147483647 h 49"/>
                  <a:gd name="T12" fmla="*/ 0 w 65"/>
                  <a:gd name="T13" fmla="*/ 2147483647 h 49"/>
                  <a:gd name="T14" fmla="*/ 2147483647 w 65"/>
                  <a:gd name="T15" fmla="*/ 0 h 49"/>
                  <a:gd name="T16" fmla="*/ 2147483647 w 65"/>
                  <a:gd name="T17" fmla="*/ 2147483647 h 49"/>
                  <a:gd name="T18" fmla="*/ 2147483647 w 65"/>
                  <a:gd name="T19" fmla="*/ 0 h 49"/>
                  <a:gd name="T20" fmla="*/ 2147483647 w 6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49"/>
                  <a:gd name="T35" fmla="*/ 65 w 6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49">
                    <a:moveTo>
                      <a:pt x="65" y="6"/>
                    </a:moveTo>
                    <a:lnTo>
                      <a:pt x="64" y="22"/>
                    </a:lnTo>
                    <a:lnTo>
                      <a:pt x="46" y="42"/>
                    </a:lnTo>
                    <a:lnTo>
                      <a:pt x="24" y="49"/>
                    </a:lnTo>
                    <a:lnTo>
                      <a:pt x="9" y="48"/>
                    </a:lnTo>
                    <a:lnTo>
                      <a:pt x="3" y="44"/>
                    </a:lnTo>
                    <a:lnTo>
                      <a:pt x="0" y="9"/>
                    </a:lnTo>
                    <a:lnTo>
                      <a:pt x="9" y="3"/>
                    </a:lnTo>
                    <a:lnTo>
                      <a:pt x="35" y="4"/>
                    </a:lnTo>
                    <a:lnTo>
                      <a:pt x="52" y="0"/>
                    </a:lnTo>
                    <a:lnTo>
                      <a:pt x="65" y="6"/>
                    </a:lnTo>
                    <a:close/>
                  </a:path>
                </a:pathLst>
              </a:custGeom>
              <a:solidFill>
                <a:srgbClr val="EE9024"/>
              </a:solidFill>
              <a:ln w="12700">
                <a:noFill/>
                <a:round/>
                <a:headEnd/>
                <a:tailEnd/>
              </a:ln>
            </p:spPr>
            <p:txBody>
              <a:bodyPr/>
              <a:lstStyle/>
              <a:p>
                <a:endParaRPr lang="en-GB"/>
              </a:p>
            </p:txBody>
          </p:sp>
          <p:sp>
            <p:nvSpPr>
              <p:cNvPr id="36005" name="Freeform 162"/>
              <p:cNvSpPr>
                <a:spLocks noChangeAspect="1"/>
              </p:cNvSpPr>
              <p:nvPr/>
            </p:nvSpPr>
            <p:spPr bwMode="auto">
              <a:xfrm>
                <a:off x="4566605" y="5857748"/>
                <a:ext cx="17439" cy="24359"/>
              </a:xfrm>
              <a:custGeom>
                <a:avLst/>
                <a:gdLst>
                  <a:gd name="T0" fmla="*/ 2147483647 w 16"/>
                  <a:gd name="T1" fmla="*/ 2147483647 h 21"/>
                  <a:gd name="T2" fmla="*/ 2147483647 w 16"/>
                  <a:gd name="T3" fmla="*/ 2147483647 h 21"/>
                  <a:gd name="T4" fmla="*/ 2147483647 w 16"/>
                  <a:gd name="T5" fmla="*/ 2147483647 h 21"/>
                  <a:gd name="T6" fmla="*/ 0 w 16"/>
                  <a:gd name="T7" fmla="*/ 2147483647 h 21"/>
                  <a:gd name="T8" fmla="*/ 2147483647 w 16"/>
                  <a:gd name="T9" fmla="*/ 2147483647 h 21"/>
                  <a:gd name="T10" fmla="*/ 2147483647 w 16"/>
                  <a:gd name="T11" fmla="*/ 0 h 21"/>
                  <a:gd name="T12" fmla="*/ 2147483647 w 16"/>
                  <a:gd name="T13" fmla="*/ 2147483647 h 21"/>
                  <a:gd name="T14" fmla="*/ 2147483647 w 16"/>
                  <a:gd name="T15" fmla="*/ 2147483647 h 21"/>
                  <a:gd name="T16" fmla="*/ 2147483647 w 16"/>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1"/>
                  <a:gd name="T29" fmla="*/ 16 w 1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1">
                    <a:moveTo>
                      <a:pt x="16" y="9"/>
                    </a:moveTo>
                    <a:lnTo>
                      <a:pt x="6" y="21"/>
                    </a:lnTo>
                    <a:lnTo>
                      <a:pt x="2" y="21"/>
                    </a:lnTo>
                    <a:lnTo>
                      <a:pt x="0" y="14"/>
                    </a:lnTo>
                    <a:lnTo>
                      <a:pt x="6" y="3"/>
                    </a:lnTo>
                    <a:lnTo>
                      <a:pt x="16" y="0"/>
                    </a:lnTo>
                    <a:lnTo>
                      <a:pt x="11" y="7"/>
                    </a:lnTo>
                    <a:lnTo>
                      <a:pt x="15" y="7"/>
                    </a:lnTo>
                    <a:lnTo>
                      <a:pt x="16" y="9"/>
                    </a:lnTo>
                    <a:close/>
                  </a:path>
                </a:pathLst>
              </a:custGeom>
              <a:solidFill>
                <a:srgbClr val="EE9024"/>
              </a:solidFill>
              <a:ln w="12700">
                <a:noFill/>
                <a:round/>
                <a:headEnd/>
                <a:tailEnd/>
              </a:ln>
            </p:spPr>
            <p:txBody>
              <a:bodyPr/>
              <a:lstStyle/>
              <a:p>
                <a:endParaRPr lang="en-GB"/>
              </a:p>
            </p:txBody>
          </p:sp>
          <p:sp>
            <p:nvSpPr>
              <p:cNvPr id="36006" name="Freeform 163"/>
              <p:cNvSpPr>
                <a:spLocks noChangeAspect="1"/>
              </p:cNvSpPr>
              <p:nvPr/>
            </p:nvSpPr>
            <p:spPr bwMode="auto">
              <a:xfrm>
                <a:off x="4588404" y="5857748"/>
                <a:ext cx="2180" cy="2214"/>
              </a:xfrm>
              <a:custGeom>
                <a:avLst/>
                <a:gdLst>
                  <a:gd name="T0" fmla="*/ 0 w 4"/>
                  <a:gd name="T1" fmla="*/ 0 h 4"/>
                  <a:gd name="T2" fmla="*/ 0 w 4"/>
                  <a:gd name="T3" fmla="*/ 0 h 4"/>
                  <a:gd name="T4" fmla="*/ 0 w 4"/>
                  <a:gd name="T5" fmla="*/ 0 h 4"/>
                  <a:gd name="T6" fmla="*/ 0 w 4"/>
                  <a:gd name="T7" fmla="*/ 0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0"/>
                    </a:moveTo>
                    <a:lnTo>
                      <a:pt x="4" y="4"/>
                    </a:lnTo>
                    <a:lnTo>
                      <a:pt x="1" y="4"/>
                    </a:lnTo>
                    <a:lnTo>
                      <a:pt x="0" y="1"/>
                    </a:lnTo>
                    <a:lnTo>
                      <a:pt x="3" y="0"/>
                    </a:lnTo>
                    <a:close/>
                  </a:path>
                </a:pathLst>
              </a:custGeom>
              <a:solidFill>
                <a:srgbClr val="88CBDF"/>
              </a:solidFill>
              <a:ln w="12700">
                <a:noFill/>
                <a:round/>
                <a:headEnd/>
                <a:tailEnd/>
              </a:ln>
            </p:spPr>
            <p:txBody>
              <a:bodyPr/>
              <a:lstStyle/>
              <a:p>
                <a:endParaRPr lang="en-GB"/>
              </a:p>
            </p:txBody>
          </p:sp>
          <p:sp>
            <p:nvSpPr>
              <p:cNvPr id="36007" name="Freeform 164"/>
              <p:cNvSpPr>
                <a:spLocks noChangeAspect="1"/>
              </p:cNvSpPr>
              <p:nvPr/>
            </p:nvSpPr>
            <p:spPr bwMode="auto">
              <a:xfrm>
                <a:off x="4047796" y="7868439"/>
                <a:ext cx="37058" cy="19930"/>
              </a:xfrm>
              <a:custGeom>
                <a:avLst/>
                <a:gdLst>
                  <a:gd name="T0" fmla="*/ 2147483647 w 38"/>
                  <a:gd name="T1" fmla="*/ 2147483647 h 22"/>
                  <a:gd name="T2" fmla="*/ 0 w 38"/>
                  <a:gd name="T3" fmla="*/ 0 h 22"/>
                  <a:gd name="T4" fmla="*/ 2147483647 w 38"/>
                  <a:gd name="T5" fmla="*/ 0 h 22"/>
                  <a:gd name="T6" fmla="*/ 2147483647 w 38"/>
                  <a:gd name="T7" fmla="*/ 2147483647 h 22"/>
                  <a:gd name="T8" fmla="*/ 2147483647 w 38"/>
                  <a:gd name="T9" fmla="*/ 2147483647 h 22"/>
                  <a:gd name="T10" fmla="*/ 2147483647 w 38"/>
                  <a:gd name="T11" fmla="*/ 2147483647 h 22"/>
                  <a:gd name="T12" fmla="*/ 2147483647 w 38"/>
                  <a:gd name="T13" fmla="*/ 2147483647 h 22"/>
                  <a:gd name="T14" fmla="*/ 2147483647 w 38"/>
                  <a:gd name="T15" fmla="*/ 2147483647 h 22"/>
                  <a:gd name="T16" fmla="*/ 2147483647 w 38"/>
                  <a:gd name="T17" fmla="*/ 2147483647 h 22"/>
                  <a:gd name="T18" fmla="*/ 2147483647 w 38"/>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2"/>
                  <a:gd name="T32" fmla="*/ 38 w 3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2">
                    <a:moveTo>
                      <a:pt x="6" y="6"/>
                    </a:moveTo>
                    <a:lnTo>
                      <a:pt x="0" y="2"/>
                    </a:lnTo>
                    <a:lnTo>
                      <a:pt x="14" y="0"/>
                    </a:lnTo>
                    <a:lnTo>
                      <a:pt x="33" y="4"/>
                    </a:lnTo>
                    <a:lnTo>
                      <a:pt x="38" y="16"/>
                    </a:lnTo>
                    <a:lnTo>
                      <a:pt x="31" y="22"/>
                    </a:lnTo>
                    <a:lnTo>
                      <a:pt x="23" y="17"/>
                    </a:lnTo>
                    <a:lnTo>
                      <a:pt x="18" y="19"/>
                    </a:lnTo>
                    <a:lnTo>
                      <a:pt x="8" y="16"/>
                    </a:lnTo>
                    <a:lnTo>
                      <a:pt x="6" y="6"/>
                    </a:lnTo>
                    <a:close/>
                  </a:path>
                </a:pathLst>
              </a:custGeom>
              <a:solidFill>
                <a:srgbClr val="EE9024"/>
              </a:solidFill>
              <a:ln w="12700">
                <a:solidFill>
                  <a:schemeClr val="bg1"/>
                </a:solidFill>
                <a:round/>
                <a:headEnd/>
                <a:tailEnd/>
              </a:ln>
            </p:spPr>
            <p:txBody>
              <a:bodyPr/>
              <a:lstStyle/>
              <a:p>
                <a:endParaRPr lang="en-GB"/>
              </a:p>
            </p:txBody>
          </p:sp>
          <p:sp>
            <p:nvSpPr>
              <p:cNvPr id="36008" name="Freeform 165"/>
              <p:cNvSpPr>
                <a:spLocks noChangeAspect="1"/>
              </p:cNvSpPr>
              <p:nvPr/>
            </p:nvSpPr>
            <p:spPr bwMode="auto">
              <a:xfrm>
                <a:off x="4156790" y="7859581"/>
                <a:ext cx="28338" cy="8858"/>
              </a:xfrm>
              <a:custGeom>
                <a:avLst/>
                <a:gdLst>
                  <a:gd name="T0" fmla="*/ 2147483647 w 28"/>
                  <a:gd name="T1" fmla="*/ 2147483647 h 8"/>
                  <a:gd name="T2" fmla="*/ 2147483647 w 28"/>
                  <a:gd name="T3" fmla="*/ 0 h 8"/>
                  <a:gd name="T4" fmla="*/ 2147483647 w 28"/>
                  <a:gd name="T5" fmla="*/ 2147483647 h 8"/>
                  <a:gd name="T6" fmla="*/ 0 w 28"/>
                  <a:gd name="T7" fmla="*/ 2147483647 h 8"/>
                  <a:gd name="T8" fmla="*/ 2147483647 w 28"/>
                  <a:gd name="T9" fmla="*/ 2147483647 h 8"/>
                  <a:gd name="T10" fmla="*/ 0 60000 65536"/>
                  <a:gd name="T11" fmla="*/ 0 60000 65536"/>
                  <a:gd name="T12" fmla="*/ 0 60000 65536"/>
                  <a:gd name="T13" fmla="*/ 0 60000 65536"/>
                  <a:gd name="T14" fmla="*/ 0 60000 65536"/>
                  <a:gd name="T15" fmla="*/ 0 w 28"/>
                  <a:gd name="T16" fmla="*/ 0 h 8"/>
                  <a:gd name="T17" fmla="*/ 28 w 28"/>
                  <a:gd name="T18" fmla="*/ 8 h 8"/>
                </a:gdLst>
                <a:ahLst/>
                <a:cxnLst>
                  <a:cxn ang="T10">
                    <a:pos x="T0" y="T1"/>
                  </a:cxn>
                  <a:cxn ang="T11">
                    <a:pos x="T2" y="T3"/>
                  </a:cxn>
                  <a:cxn ang="T12">
                    <a:pos x="T4" y="T5"/>
                  </a:cxn>
                  <a:cxn ang="T13">
                    <a:pos x="T6" y="T7"/>
                  </a:cxn>
                  <a:cxn ang="T14">
                    <a:pos x="T8" y="T9"/>
                  </a:cxn>
                </a:cxnLst>
                <a:rect l="T15" t="T16" r="T17" b="T18"/>
                <a:pathLst>
                  <a:path w="28" h="8">
                    <a:moveTo>
                      <a:pt x="6" y="3"/>
                    </a:moveTo>
                    <a:lnTo>
                      <a:pt x="28" y="0"/>
                    </a:lnTo>
                    <a:lnTo>
                      <a:pt x="6" y="8"/>
                    </a:lnTo>
                    <a:lnTo>
                      <a:pt x="0" y="7"/>
                    </a:lnTo>
                    <a:lnTo>
                      <a:pt x="6" y="3"/>
                    </a:lnTo>
                    <a:close/>
                  </a:path>
                </a:pathLst>
              </a:custGeom>
              <a:solidFill>
                <a:srgbClr val="88CBDF"/>
              </a:solidFill>
              <a:ln w="12700">
                <a:solidFill>
                  <a:schemeClr val="bg1"/>
                </a:solidFill>
                <a:round/>
                <a:headEnd/>
                <a:tailEnd/>
              </a:ln>
            </p:spPr>
            <p:txBody>
              <a:bodyPr/>
              <a:lstStyle/>
              <a:p>
                <a:endParaRPr lang="en-GB"/>
              </a:p>
            </p:txBody>
          </p:sp>
          <p:sp>
            <p:nvSpPr>
              <p:cNvPr id="36009" name="Freeform 166"/>
              <p:cNvSpPr>
                <a:spLocks noChangeAspect="1"/>
              </p:cNvSpPr>
              <p:nvPr/>
            </p:nvSpPr>
            <p:spPr bwMode="auto">
              <a:xfrm>
                <a:off x="3858148" y="7259474"/>
                <a:ext cx="30518" cy="70861"/>
              </a:xfrm>
              <a:custGeom>
                <a:avLst/>
                <a:gdLst>
                  <a:gd name="T0" fmla="*/ 2147483647 w 31"/>
                  <a:gd name="T1" fmla="*/ 0 h 69"/>
                  <a:gd name="T2" fmla="*/ 2147483647 w 31"/>
                  <a:gd name="T3" fmla="*/ 2147483647 h 69"/>
                  <a:gd name="T4" fmla="*/ 2147483647 w 31"/>
                  <a:gd name="T5" fmla="*/ 2147483647 h 69"/>
                  <a:gd name="T6" fmla="*/ 2147483647 w 31"/>
                  <a:gd name="T7" fmla="*/ 2147483647 h 69"/>
                  <a:gd name="T8" fmla="*/ 2147483647 w 31"/>
                  <a:gd name="T9" fmla="*/ 2147483647 h 69"/>
                  <a:gd name="T10" fmla="*/ 2147483647 w 31"/>
                  <a:gd name="T11" fmla="*/ 2147483647 h 69"/>
                  <a:gd name="T12" fmla="*/ 2147483647 w 31"/>
                  <a:gd name="T13" fmla="*/ 2147483647 h 69"/>
                  <a:gd name="T14" fmla="*/ 2147483647 w 31"/>
                  <a:gd name="T15" fmla="*/ 2147483647 h 69"/>
                  <a:gd name="T16" fmla="*/ 2147483647 w 31"/>
                  <a:gd name="T17" fmla="*/ 2147483647 h 69"/>
                  <a:gd name="T18" fmla="*/ 2147483647 w 31"/>
                  <a:gd name="T19" fmla="*/ 2147483647 h 69"/>
                  <a:gd name="T20" fmla="*/ 0 w 31"/>
                  <a:gd name="T21" fmla="*/ 2147483647 h 69"/>
                  <a:gd name="T22" fmla="*/ 0 w 31"/>
                  <a:gd name="T23" fmla="*/ 2147483647 h 69"/>
                  <a:gd name="T24" fmla="*/ 2147483647 w 31"/>
                  <a:gd name="T25" fmla="*/ 2147483647 h 69"/>
                  <a:gd name="T26" fmla="*/ 2147483647 w 31"/>
                  <a:gd name="T27" fmla="*/ 2147483647 h 69"/>
                  <a:gd name="T28" fmla="*/ 2147483647 w 31"/>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69"/>
                  <a:gd name="T47" fmla="*/ 31 w 31"/>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69">
                    <a:moveTo>
                      <a:pt x="15" y="0"/>
                    </a:moveTo>
                    <a:lnTo>
                      <a:pt x="17" y="5"/>
                    </a:lnTo>
                    <a:lnTo>
                      <a:pt x="24" y="5"/>
                    </a:lnTo>
                    <a:lnTo>
                      <a:pt x="31" y="26"/>
                    </a:lnTo>
                    <a:lnTo>
                      <a:pt x="20" y="35"/>
                    </a:lnTo>
                    <a:lnTo>
                      <a:pt x="26" y="45"/>
                    </a:lnTo>
                    <a:lnTo>
                      <a:pt x="21" y="46"/>
                    </a:lnTo>
                    <a:lnTo>
                      <a:pt x="25" y="59"/>
                    </a:lnTo>
                    <a:lnTo>
                      <a:pt x="20" y="59"/>
                    </a:lnTo>
                    <a:lnTo>
                      <a:pt x="19" y="69"/>
                    </a:lnTo>
                    <a:lnTo>
                      <a:pt x="3" y="66"/>
                    </a:lnTo>
                    <a:lnTo>
                      <a:pt x="0" y="59"/>
                    </a:lnTo>
                    <a:lnTo>
                      <a:pt x="6" y="40"/>
                    </a:lnTo>
                    <a:lnTo>
                      <a:pt x="9" y="8"/>
                    </a:lnTo>
                    <a:lnTo>
                      <a:pt x="15" y="0"/>
                    </a:lnTo>
                    <a:close/>
                  </a:path>
                </a:pathLst>
              </a:custGeom>
              <a:solidFill>
                <a:srgbClr val="EE9024"/>
              </a:solidFill>
              <a:ln w="12700">
                <a:solidFill>
                  <a:schemeClr val="bg1"/>
                </a:solidFill>
                <a:round/>
                <a:headEnd/>
                <a:tailEnd/>
              </a:ln>
            </p:spPr>
            <p:txBody>
              <a:bodyPr/>
              <a:lstStyle/>
              <a:p>
                <a:endParaRPr lang="en-GB"/>
              </a:p>
            </p:txBody>
          </p:sp>
          <p:sp>
            <p:nvSpPr>
              <p:cNvPr id="36010" name="Freeform 167"/>
              <p:cNvSpPr>
                <a:spLocks noChangeAspect="1"/>
              </p:cNvSpPr>
              <p:nvPr/>
            </p:nvSpPr>
            <p:spPr bwMode="auto">
              <a:xfrm>
                <a:off x="3886486" y="7370195"/>
                <a:ext cx="21799" cy="19930"/>
              </a:xfrm>
              <a:custGeom>
                <a:avLst/>
                <a:gdLst>
                  <a:gd name="T0" fmla="*/ 2147483647 w 19"/>
                  <a:gd name="T1" fmla="*/ 0 h 23"/>
                  <a:gd name="T2" fmla="*/ 2147483647 w 19"/>
                  <a:gd name="T3" fmla="*/ 2147483647 h 23"/>
                  <a:gd name="T4" fmla="*/ 2147483647 w 19"/>
                  <a:gd name="T5" fmla="*/ 2147483647 h 23"/>
                  <a:gd name="T6" fmla="*/ 2147483647 w 19"/>
                  <a:gd name="T7" fmla="*/ 2147483647 h 23"/>
                  <a:gd name="T8" fmla="*/ 0 w 19"/>
                  <a:gd name="T9" fmla="*/ 2147483647 h 23"/>
                  <a:gd name="T10" fmla="*/ 2147483647 w 19"/>
                  <a:gd name="T11" fmla="*/ 0 h 23"/>
                  <a:gd name="T12" fmla="*/ 0 60000 65536"/>
                  <a:gd name="T13" fmla="*/ 0 60000 65536"/>
                  <a:gd name="T14" fmla="*/ 0 60000 65536"/>
                  <a:gd name="T15" fmla="*/ 0 60000 65536"/>
                  <a:gd name="T16" fmla="*/ 0 60000 65536"/>
                  <a:gd name="T17" fmla="*/ 0 60000 65536"/>
                  <a:gd name="T18" fmla="*/ 0 w 19"/>
                  <a:gd name="T19" fmla="*/ 0 h 23"/>
                  <a:gd name="T20" fmla="*/ 19 w 1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9" h="23">
                    <a:moveTo>
                      <a:pt x="13" y="0"/>
                    </a:moveTo>
                    <a:lnTo>
                      <a:pt x="19" y="7"/>
                    </a:lnTo>
                    <a:lnTo>
                      <a:pt x="19" y="19"/>
                    </a:lnTo>
                    <a:lnTo>
                      <a:pt x="5" y="23"/>
                    </a:lnTo>
                    <a:lnTo>
                      <a:pt x="0" y="9"/>
                    </a:lnTo>
                    <a:lnTo>
                      <a:pt x="13" y="0"/>
                    </a:lnTo>
                    <a:close/>
                  </a:path>
                </a:pathLst>
              </a:custGeom>
              <a:solidFill>
                <a:srgbClr val="EE9024"/>
              </a:solidFill>
              <a:ln w="12700">
                <a:solidFill>
                  <a:schemeClr val="bg1"/>
                </a:solidFill>
                <a:round/>
                <a:headEnd/>
                <a:tailEnd/>
              </a:ln>
            </p:spPr>
            <p:txBody>
              <a:bodyPr/>
              <a:lstStyle/>
              <a:p>
                <a:endParaRPr lang="en-GB"/>
              </a:p>
            </p:txBody>
          </p:sp>
          <p:sp>
            <p:nvSpPr>
              <p:cNvPr id="36011" name="Freeform 168"/>
              <p:cNvSpPr>
                <a:spLocks noChangeAspect="1"/>
              </p:cNvSpPr>
              <p:nvPr/>
            </p:nvSpPr>
            <p:spPr bwMode="auto">
              <a:xfrm>
                <a:off x="3860328" y="7381267"/>
                <a:ext cx="10899" cy="4429"/>
              </a:xfrm>
              <a:custGeom>
                <a:avLst/>
                <a:gdLst>
                  <a:gd name="T0" fmla="*/ 0 w 10"/>
                  <a:gd name="T1" fmla="*/ 0 h 7"/>
                  <a:gd name="T2" fmla="*/ 2147483647 w 10"/>
                  <a:gd name="T3" fmla="*/ 0 h 7"/>
                  <a:gd name="T4" fmla="*/ 2147483647 w 10"/>
                  <a:gd name="T5" fmla="*/ 2147483647 h 7"/>
                  <a:gd name="T6" fmla="*/ 0 w 10"/>
                  <a:gd name="T7" fmla="*/ 0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0" y="0"/>
                    </a:moveTo>
                    <a:lnTo>
                      <a:pt x="10" y="4"/>
                    </a:lnTo>
                    <a:lnTo>
                      <a:pt x="3" y="7"/>
                    </a:lnTo>
                    <a:lnTo>
                      <a:pt x="0" y="0"/>
                    </a:lnTo>
                    <a:close/>
                  </a:path>
                </a:pathLst>
              </a:custGeom>
              <a:solidFill>
                <a:srgbClr val="EE9024"/>
              </a:solidFill>
              <a:ln w="12700">
                <a:noFill/>
                <a:round/>
                <a:headEnd/>
                <a:tailEnd/>
              </a:ln>
            </p:spPr>
            <p:txBody>
              <a:bodyPr/>
              <a:lstStyle/>
              <a:p>
                <a:endParaRPr lang="en-GB"/>
              </a:p>
            </p:txBody>
          </p:sp>
          <p:sp>
            <p:nvSpPr>
              <p:cNvPr id="36012" name="Freeform 169"/>
              <p:cNvSpPr>
                <a:spLocks noChangeAspect="1"/>
              </p:cNvSpPr>
              <p:nvPr/>
            </p:nvSpPr>
            <p:spPr bwMode="auto">
              <a:xfrm>
                <a:off x="3860328" y="7390125"/>
                <a:ext cx="10899" cy="6643"/>
              </a:xfrm>
              <a:custGeom>
                <a:avLst/>
                <a:gdLst>
                  <a:gd name="T0" fmla="*/ 0 w 11"/>
                  <a:gd name="T1" fmla="*/ 2147483647 h 5"/>
                  <a:gd name="T2" fmla="*/ 0 w 11"/>
                  <a:gd name="T3" fmla="*/ 2147483647 h 5"/>
                  <a:gd name="T4" fmla="*/ 2147483647 w 11"/>
                  <a:gd name="T5" fmla="*/ 0 h 5"/>
                  <a:gd name="T6" fmla="*/ 2147483647 w 11"/>
                  <a:gd name="T7" fmla="*/ 2147483647 h 5"/>
                  <a:gd name="T8" fmla="*/ 0 w 11"/>
                  <a:gd name="T9" fmla="*/ 2147483647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3" y="5"/>
                    </a:moveTo>
                    <a:lnTo>
                      <a:pt x="0" y="2"/>
                    </a:lnTo>
                    <a:lnTo>
                      <a:pt x="5" y="0"/>
                    </a:lnTo>
                    <a:lnTo>
                      <a:pt x="11" y="2"/>
                    </a:lnTo>
                    <a:lnTo>
                      <a:pt x="3" y="5"/>
                    </a:lnTo>
                    <a:close/>
                  </a:path>
                </a:pathLst>
              </a:custGeom>
              <a:solidFill>
                <a:srgbClr val="EE9024"/>
              </a:solidFill>
              <a:ln w="12700">
                <a:noFill/>
                <a:round/>
                <a:headEnd/>
                <a:tailEnd/>
              </a:ln>
            </p:spPr>
            <p:txBody>
              <a:bodyPr/>
              <a:lstStyle/>
              <a:p>
                <a:endParaRPr lang="en-GB"/>
              </a:p>
            </p:txBody>
          </p:sp>
          <p:sp>
            <p:nvSpPr>
              <p:cNvPr id="36013" name="Freeform 170"/>
              <p:cNvSpPr>
                <a:spLocks noChangeAspect="1"/>
              </p:cNvSpPr>
              <p:nvPr/>
            </p:nvSpPr>
            <p:spPr bwMode="auto">
              <a:xfrm>
                <a:off x="3866867" y="7396768"/>
                <a:ext cx="13079" cy="11072"/>
              </a:xfrm>
              <a:custGeom>
                <a:avLst/>
                <a:gdLst>
                  <a:gd name="T0" fmla="*/ 0 w 13"/>
                  <a:gd name="T1" fmla="*/ 2147483647 h 9"/>
                  <a:gd name="T2" fmla="*/ 2147483647 w 13"/>
                  <a:gd name="T3" fmla="*/ 0 h 9"/>
                  <a:gd name="T4" fmla="*/ 2147483647 w 13"/>
                  <a:gd name="T5" fmla="*/ 2147483647 h 9"/>
                  <a:gd name="T6" fmla="*/ 0 w 13"/>
                  <a:gd name="T7" fmla="*/ 2147483647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2"/>
                    </a:moveTo>
                    <a:lnTo>
                      <a:pt x="10" y="0"/>
                    </a:lnTo>
                    <a:lnTo>
                      <a:pt x="13" y="9"/>
                    </a:lnTo>
                    <a:lnTo>
                      <a:pt x="0" y="2"/>
                    </a:lnTo>
                    <a:close/>
                  </a:path>
                </a:pathLst>
              </a:custGeom>
              <a:solidFill>
                <a:srgbClr val="08849C"/>
              </a:solidFill>
              <a:ln w="12700">
                <a:solidFill>
                  <a:schemeClr val="bg1"/>
                </a:solidFill>
                <a:round/>
                <a:headEnd/>
                <a:tailEnd/>
              </a:ln>
            </p:spPr>
            <p:txBody>
              <a:bodyPr/>
              <a:lstStyle/>
              <a:p>
                <a:endParaRPr lang="en-GB"/>
              </a:p>
            </p:txBody>
          </p:sp>
          <p:sp>
            <p:nvSpPr>
              <p:cNvPr id="36014" name="Freeform 171"/>
              <p:cNvSpPr>
                <a:spLocks noChangeAspect="1"/>
              </p:cNvSpPr>
              <p:nvPr/>
            </p:nvSpPr>
            <p:spPr bwMode="auto">
              <a:xfrm>
                <a:off x="3866867" y="7405626"/>
                <a:ext cx="8719" cy="6643"/>
              </a:xfrm>
              <a:custGeom>
                <a:avLst/>
                <a:gdLst>
                  <a:gd name="T0" fmla="*/ 0 w 9"/>
                  <a:gd name="T1" fmla="*/ 0 h 6"/>
                  <a:gd name="T2" fmla="*/ 2147483647 w 9"/>
                  <a:gd name="T3" fmla="*/ 2147483647 h 6"/>
                  <a:gd name="T4" fmla="*/ 0 w 9"/>
                  <a:gd name="T5" fmla="*/ 0 h 6"/>
                  <a:gd name="T6" fmla="*/ 0 60000 65536"/>
                  <a:gd name="T7" fmla="*/ 0 60000 65536"/>
                  <a:gd name="T8" fmla="*/ 0 60000 65536"/>
                  <a:gd name="T9" fmla="*/ 0 w 9"/>
                  <a:gd name="T10" fmla="*/ 0 h 6"/>
                  <a:gd name="T11" fmla="*/ 9 w 9"/>
                  <a:gd name="T12" fmla="*/ 6 h 6"/>
                </a:gdLst>
                <a:ahLst/>
                <a:cxnLst>
                  <a:cxn ang="T6">
                    <a:pos x="T0" y="T1"/>
                  </a:cxn>
                  <a:cxn ang="T7">
                    <a:pos x="T2" y="T3"/>
                  </a:cxn>
                  <a:cxn ang="T8">
                    <a:pos x="T4" y="T5"/>
                  </a:cxn>
                </a:cxnLst>
                <a:rect l="T9" t="T10" r="T11" b="T12"/>
                <a:pathLst>
                  <a:path w="9" h="6">
                    <a:moveTo>
                      <a:pt x="0" y="0"/>
                    </a:moveTo>
                    <a:lnTo>
                      <a:pt x="9" y="6"/>
                    </a:lnTo>
                    <a:lnTo>
                      <a:pt x="0" y="0"/>
                    </a:lnTo>
                    <a:close/>
                  </a:path>
                </a:pathLst>
              </a:custGeom>
              <a:solidFill>
                <a:srgbClr val="88CBDF"/>
              </a:solidFill>
              <a:ln w="12700">
                <a:noFill/>
                <a:round/>
                <a:headEnd/>
                <a:tailEnd/>
              </a:ln>
            </p:spPr>
            <p:txBody>
              <a:bodyPr/>
              <a:lstStyle/>
              <a:p>
                <a:endParaRPr lang="en-GB"/>
              </a:p>
            </p:txBody>
          </p:sp>
          <p:sp>
            <p:nvSpPr>
              <p:cNvPr id="36015" name="Freeform 172"/>
              <p:cNvSpPr>
                <a:spLocks noChangeAspect="1"/>
              </p:cNvSpPr>
              <p:nvPr/>
            </p:nvSpPr>
            <p:spPr bwMode="auto">
              <a:xfrm>
                <a:off x="3875587" y="7429984"/>
                <a:ext cx="4360" cy="4429"/>
              </a:xfrm>
              <a:custGeom>
                <a:avLst/>
                <a:gdLst>
                  <a:gd name="T0" fmla="*/ 0 w 4"/>
                  <a:gd name="T1" fmla="*/ 0 h 6"/>
                  <a:gd name="T2" fmla="*/ 2147483647 w 4"/>
                  <a:gd name="T3" fmla="*/ 2147483647 h 6"/>
                  <a:gd name="T4" fmla="*/ 0 w 4"/>
                  <a:gd name="T5" fmla="*/ 2147483647 h 6"/>
                  <a:gd name="T6" fmla="*/ 0 w 4"/>
                  <a:gd name="T7" fmla="*/ 0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0" y="0"/>
                    </a:moveTo>
                    <a:lnTo>
                      <a:pt x="4" y="6"/>
                    </a:lnTo>
                    <a:lnTo>
                      <a:pt x="0" y="6"/>
                    </a:lnTo>
                    <a:lnTo>
                      <a:pt x="0" y="0"/>
                    </a:lnTo>
                    <a:close/>
                  </a:path>
                </a:pathLst>
              </a:custGeom>
              <a:solidFill>
                <a:srgbClr val="DCF2D6"/>
              </a:solidFill>
              <a:ln w="12700">
                <a:noFill/>
                <a:round/>
                <a:headEnd/>
                <a:tailEnd/>
              </a:ln>
            </p:spPr>
            <p:txBody>
              <a:bodyPr/>
              <a:lstStyle/>
              <a:p>
                <a:endParaRPr lang="en-GB"/>
              </a:p>
            </p:txBody>
          </p:sp>
          <p:sp>
            <p:nvSpPr>
              <p:cNvPr id="36016" name="Freeform 173"/>
              <p:cNvSpPr>
                <a:spLocks noChangeAspect="1"/>
              </p:cNvSpPr>
              <p:nvPr/>
            </p:nvSpPr>
            <p:spPr bwMode="auto">
              <a:xfrm>
                <a:off x="3851608" y="7507489"/>
                <a:ext cx="8719" cy="11072"/>
              </a:xfrm>
              <a:custGeom>
                <a:avLst/>
                <a:gdLst>
                  <a:gd name="T0" fmla="*/ 2147483647 w 10"/>
                  <a:gd name="T1" fmla="*/ 2147483647 h 10"/>
                  <a:gd name="T2" fmla="*/ 0 w 10"/>
                  <a:gd name="T3" fmla="*/ 2147483647 h 10"/>
                  <a:gd name="T4" fmla="*/ 0 w 10"/>
                  <a:gd name="T5" fmla="*/ 2147483647 h 10"/>
                  <a:gd name="T6" fmla="*/ 2147483647 w 10"/>
                  <a:gd name="T7" fmla="*/ 0 h 10"/>
                  <a:gd name="T8" fmla="*/ 2147483647 w 10"/>
                  <a:gd name="T9" fmla="*/ 2147483647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10"/>
                    </a:moveTo>
                    <a:lnTo>
                      <a:pt x="0" y="8"/>
                    </a:lnTo>
                    <a:lnTo>
                      <a:pt x="0" y="4"/>
                    </a:lnTo>
                    <a:lnTo>
                      <a:pt x="4" y="0"/>
                    </a:lnTo>
                    <a:lnTo>
                      <a:pt x="10" y="10"/>
                    </a:lnTo>
                    <a:close/>
                  </a:path>
                </a:pathLst>
              </a:custGeom>
              <a:solidFill>
                <a:srgbClr val="EE9024"/>
              </a:solidFill>
              <a:ln w="12700">
                <a:noFill/>
                <a:round/>
                <a:headEnd/>
                <a:tailEnd/>
              </a:ln>
            </p:spPr>
            <p:txBody>
              <a:bodyPr/>
              <a:lstStyle/>
              <a:p>
                <a:endParaRPr lang="en-GB"/>
              </a:p>
            </p:txBody>
          </p:sp>
          <p:sp>
            <p:nvSpPr>
              <p:cNvPr id="36017" name="Freeform 174"/>
              <p:cNvSpPr>
                <a:spLocks noChangeAspect="1"/>
              </p:cNvSpPr>
              <p:nvPr/>
            </p:nvSpPr>
            <p:spPr bwMode="auto">
              <a:xfrm>
                <a:off x="3831989" y="7511918"/>
                <a:ext cx="8719" cy="8858"/>
              </a:xfrm>
              <a:custGeom>
                <a:avLst/>
                <a:gdLst>
                  <a:gd name="T0" fmla="*/ 2147483647 w 9"/>
                  <a:gd name="T1" fmla="*/ 0 h 5"/>
                  <a:gd name="T2" fmla="*/ 2147483647 w 9"/>
                  <a:gd name="T3" fmla="*/ 2147483647 h 5"/>
                  <a:gd name="T4" fmla="*/ 0 w 9"/>
                  <a:gd name="T5" fmla="*/ 2147483647 h 5"/>
                  <a:gd name="T6" fmla="*/ 2147483647 w 9"/>
                  <a:gd name="T7" fmla="*/ 0 h 5"/>
                  <a:gd name="T8" fmla="*/ 0 60000 65536"/>
                  <a:gd name="T9" fmla="*/ 0 60000 65536"/>
                  <a:gd name="T10" fmla="*/ 0 60000 65536"/>
                  <a:gd name="T11" fmla="*/ 0 60000 65536"/>
                  <a:gd name="T12" fmla="*/ 0 w 9"/>
                  <a:gd name="T13" fmla="*/ 0 h 5"/>
                  <a:gd name="T14" fmla="*/ 9 w 9"/>
                  <a:gd name="T15" fmla="*/ 5 h 5"/>
                </a:gdLst>
                <a:ahLst/>
                <a:cxnLst>
                  <a:cxn ang="T8">
                    <a:pos x="T0" y="T1"/>
                  </a:cxn>
                  <a:cxn ang="T9">
                    <a:pos x="T2" y="T3"/>
                  </a:cxn>
                  <a:cxn ang="T10">
                    <a:pos x="T4" y="T5"/>
                  </a:cxn>
                  <a:cxn ang="T11">
                    <a:pos x="T6" y="T7"/>
                  </a:cxn>
                </a:cxnLst>
                <a:rect l="T12" t="T13" r="T14" b="T15"/>
                <a:pathLst>
                  <a:path w="9" h="5">
                    <a:moveTo>
                      <a:pt x="9" y="0"/>
                    </a:moveTo>
                    <a:lnTo>
                      <a:pt x="7" y="5"/>
                    </a:lnTo>
                    <a:lnTo>
                      <a:pt x="0" y="5"/>
                    </a:lnTo>
                    <a:lnTo>
                      <a:pt x="9" y="0"/>
                    </a:lnTo>
                    <a:close/>
                  </a:path>
                </a:pathLst>
              </a:custGeom>
              <a:solidFill>
                <a:srgbClr val="EE9024"/>
              </a:solidFill>
              <a:ln w="12700">
                <a:noFill/>
                <a:round/>
                <a:headEnd/>
                <a:tailEnd/>
              </a:ln>
            </p:spPr>
            <p:txBody>
              <a:bodyPr/>
              <a:lstStyle/>
              <a:p>
                <a:endParaRPr lang="en-GB"/>
              </a:p>
            </p:txBody>
          </p:sp>
          <p:sp>
            <p:nvSpPr>
              <p:cNvPr id="36018" name="Freeform 175"/>
              <p:cNvSpPr>
                <a:spLocks noChangeAspect="1"/>
              </p:cNvSpPr>
              <p:nvPr/>
            </p:nvSpPr>
            <p:spPr bwMode="auto">
              <a:xfrm>
                <a:off x="3836349" y="7531848"/>
                <a:ext cx="10899" cy="13287"/>
              </a:xfrm>
              <a:custGeom>
                <a:avLst/>
                <a:gdLst>
                  <a:gd name="T0" fmla="*/ 0 w 12"/>
                  <a:gd name="T1" fmla="*/ 0 h 11"/>
                  <a:gd name="T2" fmla="*/ 2147483647 w 12"/>
                  <a:gd name="T3" fmla="*/ 2147483647 h 11"/>
                  <a:gd name="T4" fmla="*/ 2147483647 w 12"/>
                  <a:gd name="T5" fmla="*/ 2147483647 h 11"/>
                  <a:gd name="T6" fmla="*/ 2147483647 w 12"/>
                  <a:gd name="T7" fmla="*/ 2147483647 h 11"/>
                  <a:gd name="T8" fmla="*/ 0 w 12"/>
                  <a:gd name="T9" fmla="*/ 0 h 11"/>
                  <a:gd name="T10" fmla="*/ 0 60000 65536"/>
                  <a:gd name="T11" fmla="*/ 0 60000 65536"/>
                  <a:gd name="T12" fmla="*/ 0 60000 65536"/>
                  <a:gd name="T13" fmla="*/ 0 60000 65536"/>
                  <a:gd name="T14" fmla="*/ 0 60000 65536"/>
                  <a:gd name="T15" fmla="*/ 0 w 12"/>
                  <a:gd name="T16" fmla="*/ 0 h 11"/>
                  <a:gd name="T17" fmla="*/ 12 w 12"/>
                  <a:gd name="T18" fmla="*/ 11 h 11"/>
                </a:gdLst>
                <a:ahLst/>
                <a:cxnLst>
                  <a:cxn ang="T10">
                    <a:pos x="T0" y="T1"/>
                  </a:cxn>
                  <a:cxn ang="T11">
                    <a:pos x="T2" y="T3"/>
                  </a:cxn>
                  <a:cxn ang="T12">
                    <a:pos x="T4" y="T5"/>
                  </a:cxn>
                  <a:cxn ang="T13">
                    <a:pos x="T6" y="T7"/>
                  </a:cxn>
                  <a:cxn ang="T14">
                    <a:pos x="T8" y="T9"/>
                  </a:cxn>
                </a:cxnLst>
                <a:rect l="T15" t="T16" r="T17" b="T18"/>
                <a:pathLst>
                  <a:path w="12" h="11">
                    <a:moveTo>
                      <a:pt x="0" y="0"/>
                    </a:moveTo>
                    <a:lnTo>
                      <a:pt x="10" y="4"/>
                    </a:lnTo>
                    <a:lnTo>
                      <a:pt x="12" y="9"/>
                    </a:lnTo>
                    <a:lnTo>
                      <a:pt x="7" y="11"/>
                    </a:lnTo>
                    <a:lnTo>
                      <a:pt x="0" y="0"/>
                    </a:lnTo>
                    <a:close/>
                  </a:path>
                </a:pathLst>
              </a:custGeom>
              <a:solidFill>
                <a:srgbClr val="EE9024"/>
              </a:solidFill>
              <a:ln w="12700">
                <a:noFill/>
                <a:round/>
                <a:headEnd/>
                <a:tailEnd/>
              </a:ln>
            </p:spPr>
            <p:txBody>
              <a:bodyPr/>
              <a:lstStyle/>
              <a:p>
                <a:endParaRPr lang="en-GB"/>
              </a:p>
            </p:txBody>
          </p:sp>
          <p:sp>
            <p:nvSpPr>
              <p:cNvPr id="36019" name="Freeform 176"/>
              <p:cNvSpPr>
                <a:spLocks noChangeAspect="1"/>
              </p:cNvSpPr>
              <p:nvPr/>
            </p:nvSpPr>
            <p:spPr bwMode="auto">
              <a:xfrm>
                <a:off x="3825450" y="7527419"/>
                <a:ext cx="13079" cy="26573"/>
              </a:xfrm>
              <a:custGeom>
                <a:avLst/>
                <a:gdLst>
                  <a:gd name="T0" fmla="*/ 0 w 13"/>
                  <a:gd name="T1" fmla="*/ 2147483647 h 24"/>
                  <a:gd name="T2" fmla="*/ 0 w 13"/>
                  <a:gd name="T3" fmla="*/ 2147483647 h 24"/>
                  <a:gd name="T4" fmla="*/ 2147483647 w 13"/>
                  <a:gd name="T5" fmla="*/ 0 h 24"/>
                  <a:gd name="T6" fmla="*/ 2147483647 w 13"/>
                  <a:gd name="T7" fmla="*/ 2147483647 h 24"/>
                  <a:gd name="T8" fmla="*/ 0 w 13"/>
                  <a:gd name="T9" fmla="*/ 2147483647 h 24"/>
                  <a:gd name="T10" fmla="*/ 0 60000 65536"/>
                  <a:gd name="T11" fmla="*/ 0 60000 65536"/>
                  <a:gd name="T12" fmla="*/ 0 60000 65536"/>
                  <a:gd name="T13" fmla="*/ 0 60000 65536"/>
                  <a:gd name="T14" fmla="*/ 0 60000 65536"/>
                  <a:gd name="T15" fmla="*/ 0 w 13"/>
                  <a:gd name="T16" fmla="*/ 0 h 24"/>
                  <a:gd name="T17" fmla="*/ 13 w 13"/>
                  <a:gd name="T18" fmla="*/ 24 h 24"/>
                </a:gdLst>
                <a:ahLst/>
                <a:cxnLst>
                  <a:cxn ang="T10">
                    <a:pos x="T0" y="T1"/>
                  </a:cxn>
                  <a:cxn ang="T11">
                    <a:pos x="T2" y="T3"/>
                  </a:cxn>
                  <a:cxn ang="T12">
                    <a:pos x="T4" y="T5"/>
                  </a:cxn>
                  <a:cxn ang="T13">
                    <a:pos x="T6" y="T7"/>
                  </a:cxn>
                  <a:cxn ang="T14">
                    <a:pos x="T8" y="T9"/>
                  </a:cxn>
                </a:cxnLst>
                <a:rect l="T15" t="T16" r="T17" b="T18"/>
                <a:pathLst>
                  <a:path w="13" h="24">
                    <a:moveTo>
                      <a:pt x="2" y="7"/>
                    </a:moveTo>
                    <a:lnTo>
                      <a:pt x="0" y="2"/>
                    </a:lnTo>
                    <a:lnTo>
                      <a:pt x="5" y="0"/>
                    </a:lnTo>
                    <a:lnTo>
                      <a:pt x="13" y="24"/>
                    </a:lnTo>
                    <a:lnTo>
                      <a:pt x="2" y="7"/>
                    </a:lnTo>
                    <a:close/>
                  </a:path>
                </a:pathLst>
              </a:custGeom>
              <a:solidFill>
                <a:srgbClr val="EE9024"/>
              </a:solidFill>
              <a:ln w="12700">
                <a:noFill/>
                <a:round/>
                <a:headEnd/>
                <a:tailEnd/>
              </a:ln>
            </p:spPr>
            <p:txBody>
              <a:bodyPr/>
              <a:lstStyle/>
              <a:p>
                <a:endParaRPr lang="en-GB"/>
              </a:p>
            </p:txBody>
          </p:sp>
          <p:sp>
            <p:nvSpPr>
              <p:cNvPr id="36020" name="Freeform 177"/>
              <p:cNvSpPr>
                <a:spLocks noChangeAspect="1"/>
              </p:cNvSpPr>
              <p:nvPr/>
            </p:nvSpPr>
            <p:spPr bwMode="auto">
              <a:xfrm>
                <a:off x="3842889" y="7547349"/>
                <a:ext cx="10899" cy="6643"/>
              </a:xfrm>
              <a:custGeom>
                <a:avLst/>
                <a:gdLst>
                  <a:gd name="T0" fmla="*/ 0 w 12"/>
                  <a:gd name="T1" fmla="*/ 0 h 10"/>
                  <a:gd name="T2" fmla="*/ 2147483647 w 12"/>
                  <a:gd name="T3" fmla="*/ 0 h 10"/>
                  <a:gd name="T4" fmla="*/ 2147483647 w 12"/>
                  <a:gd name="T5" fmla="*/ 2147483647 h 10"/>
                  <a:gd name="T6" fmla="*/ 0 w 12"/>
                  <a:gd name="T7" fmla="*/ 2147483647 h 10"/>
                  <a:gd name="T8" fmla="*/ 0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0" y="0"/>
                    </a:moveTo>
                    <a:lnTo>
                      <a:pt x="7" y="1"/>
                    </a:lnTo>
                    <a:lnTo>
                      <a:pt x="12" y="10"/>
                    </a:lnTo>
                    <a:lnTo>
                      <a:pt x="1" y="5"/>
                    </a:lnTo>
                    <a:lnTo>
                      <a:pt x="0" y="0"/>
                    </a:lnTo>
                    <a:close/>
                  </a:path>
                </a:pathLst>
              </a:custGeom>
              <a:solidFill>
                <a:srgbClr val="EE9024"/>
              </a:solidFill>
              <a:ln w="12700">
                <a:noFill/>
                <a:round/>
                <a:headEnd/>
                <a:tailEnd/>
              </a:ln>
            </p:spPr>
            <p:txBody>
              <a:bodyPr/>
              <a:lstStyle/>
              <a:p>
                <a:endParaRPr lang="en-GB"/>
              </a:p>
            </p:txBody>
          </p:sp>
          <p:sp>
            <p:nvSpPr>
              <p:cNvPr id="36021" name="Freeform 178"/>
              <p:cNvSpPr>
                <a:spLocks noChangeAspect="1"/>
              </p:cNvSpPr>
              <p:nvPr/>
            </p:nvSpPr>
            <p:spPr bwMode="auto">
              <a:xfrm>
                <a:off x="3825450" y="7549563"/>
                <a:ext cx="6540" cy="11072"/>
              </a:xfrm>
              <a:custGeom>
                <a:avLst/>
                <a:gdLst>
                  <a:gd name="T0" fmla="*/ 0 w 6"/>
                  <a:gd name="T1" fmla="*/ 2147483647 h 13"/>
                  <a:gd name="T2" fmla="*/ 0 w 6"/>
                  <a:gd name="T3" fmla="*/ 0 h 13"/>
                  <a:gd name="T4" fmla="*/ 2147483647 w 6"/>
                  <a:gd name="T5" fmla="*/ 0 h 13"/>
                  <a:gd name="T6" fmla="*/ 2147483647 w 6"/>
                  <a:gd name="T7" fmla="*/ 2147483647 h 13"/>
                  <a:gd name="T8" fmla="*/ 2147483647 w 6"/>
                  <a:gd name="T9" fmla="*/ 2147483647 h 13"/>
                  <a:gd name="T10" fmla="*/ 0 w 6"/>
                  <a:gd name="T11" fmla="*/ 2147483647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0" y="7"/>
                    </a:moveTo>
                    <a:lnTo>
                      <a:pt x="0" y="1"/>
                    </a:lnTo>
                    <a:lnTo>
                      <a:pt x="4" y="0"/>
                    </a:lnTo>
                    <a:lnTo>
                      <a:pt x="6" y="7"/>
                    </a:lnTo>
                    <a:lnTo>
                      <a:pt x="2" y="13"/>
                    </a:lnTo>
                    <a:lnTo>
                      <a:pt x="0" y="7"/>
                    </a:lnTo>
                    <a:close/>
                  </a:path>
                </a:pathLst>
              </a:custGeom>
              <a:solidFill>
                <a:srgbClr val="EE9024"/>
              </a:solidFill>
              <a:ln w="12700">
                <a:noFill/>
                <a:round/>
                <a:headEnd/>
                <a:tailEnd/>
              </a:ln>
            </p:spPr>
            <p:txBody>
              <a:bodyPr/>
              <a:lstStyle/>
              <a:p>
                <a:endParaRPr lang="en-GB"/>
              </a:p>
            </p:txBody>
          </p:sp>
          <p:sp>
            <p:nvSpPr>
              <p:cNvPr id="36022" name="Freeform 179"/>
              <p:cNvSpPr>
                <a:spLocks noChangeAspect="1"/>
              </p:cNvSpPr>
              <p:nvPr/>
            </p:nvSpPr>
            <p:spPr bwMode="auto">
              <a:xfrm>
                <a:off x="3836349" y="7556206"/>
                <a:ext cx="19619" cy="66433"/>
              </a:xfrm>
              <a:custGeom>
                <a:avLst/>
                <a:gdLst>
                  <a:gd name="T0" fmla="*/ 2147483647 w 24"/>
                  <a:gd name="T1" fmla="*/ 2147483647 h 63"/>
                  <a:gd name="T2" fmla="*/ 2147483647 w 24"/>
                  <a:gd name="T3" fmla="*/ 2147483647 h 63"/>
                  <a:gd name="T4" fmla="*/ 2147483647 w 24"/>
                  <a:gd name="T5" fmla="*/ 0 h 63"/>
                  <a:gd name="T6" fmla="*/ 2147483647 w 24"/>
                  <a:gd name="T7" fmla="*/ 2147483647 h 63"/>
                  <a:gd name="T8" fmla="*/ 2147483647 w 24"/>
                  <a:gd name="T9" fmla="*/ 2147483647 h 63"/>
                  <a:gd name="T10" fmla="*/ 2147483647 w 24"/>
                  <a:gd name="T11" fmla="*/ 2147483647 h 63"/>
                  <a:gd name="T12" fmla="*/ 2147483647 w 24"/>
                  <a:gd name="T13" fmla="*/ 2147483647 h 63"/>
                  <a:gd name="T14" fmla="*/ 2147483647 w 24"/>
                  <a:gd name="T15" fmla="*/ 2147483647 h 63"/>
                  <a:gd name="T16" fmla="*/ 2147483647 w 24"/>
                  <a:gd name="T17" fmla="*/ 2147483647 h 63"/>
                  <a:gd name="T18" fmla="*/ 0 w 24"/>
                  <a:gd name="T19" fmla="*/ 2147483647 h 63"/>
                  <a:gd name="T20" fmla="*/ 2147483647 w 24"/>
                  <a:gd name="T21" fmla="*/ 2147483647 h 63"/>
                  <a:gd name="T22" fmla="*/ 2147483647 w 24"/>
                  <a:gd name="T23" fmla="*/ 2147483647 h 63"/>
                  <a:gd name="T24" fmla="*/ 0 w 24"/>
                  <a:gd name="T25" fmla="*/ 2147483647 h 63"/>
                  <a:gd name="T26" fmla="*/ 2147483647 w 24"/>
                  <a:gd name="T27" fmla="*/ 2147483647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63"/>
                  <a:gd name="T44" fmla="*/ 24 w 24"/>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63">
                    <a:moveTo>
                      <a:pt x="7" y="13"/>
                    </a:moveTo>
                    <a:lnTo>
                      <a:pt x="7" y="6"/>
                    </a:lnTo>
                    <a:lnTo>
                      <a:pt x="14" y="0"/>
                    </a:lnTo>
                    <a:lnTo>
                      <a:pt x="21" y="11"/>
                    </a:lnTo>
                    <a:lnTo>
                      <a:pt x="24" y="51"/>
                    </a:lnTo>
                    <a:lnTo>
                      <a:pt x="20" y="62"/>
                    </a:lnTo>
                    <a:lnTo>
                      <a:pt x="15" y="63"/>
                    </a:lnTo>
                    <a:lnTo>
                      <a:pt x="11" y="58"/>
                    </a:lnTo>
                    <a:lnTo>
                      <a:pt x="12" y="39"/>
                    </a:lnTo>
                    <a:lnTo>
                      <a:pt x="0" y="29"/>
                    </a:lnTo>
                    <a:lnTo>
                      <a:pt x="7" y="30"/>
                    </a:lnTo>
                    <a:lnTo>
                      <a:pt x="8" y="23"/>
                    </a:lnTo>
                    <a:lnTo>
                      <a:pt x="1" y="20"/>
                    </a:lnTo>
                    <a:lnTo>
                      <a:pt x="7" y="13"/>
                    </a:lnTo>
                    <a:close/>
                  </a:path>
                </a:pathLst>
              </a:custGeom>
              <a:solidFill>
                <a:srgbClr val="EE9024"/>
              </a:solidFill>
              <a:ln w="12700">
                <a:noFill/>
                <a:round/>
                <a:headEnd/>
                <a:tailEnd/>
              </a:ln>
            </p:spPr>
            <p:txBody>
              <a:bodyPr/>
              <a:lstStyle/>
              <a:p>
                <a:endParaRPr lang="en-GB"/>
              </a:p>
            </p:txBody>
          </p:sp>
          <p:sp>
            <p:nvSpPr>
              <p:cNvPr id="36023" name="Freeform 180"/>
              <p:cNvSpPr>
                <a:spLocks noChangeAspect="1"/>
              </p:cNvSpPr>
              <p:nvPr/>
            </p:nvSpPr>
            <p:spPr bwMode="auto">
              <a:xfrm>
                <a:off x="3823270" y="7604923"/>
                <a:ext cx="13079" cy="11072"/>
              </a:xfrm>
              <a:custGeom>
                <a:avLst/>
                <a:gdLst>
                  <a:gd name="T0" fmla="*/ 0 w 9"/>
                  <a:gd name="T1" fmla="*/ 2147483647 h 10"/>
                  <a:gd name="T2" fmla="*/ 2147483647 w 9"/>
                  <a:gd name="T3" fmla="*/ 0 h 10"/>
                  <a:gd name="T4" fmla="*/ 2147483647 w 9"/>
                  <a:gd name="T5" fmla="*/ 2147483647 h 10"/>
                  <a:gd name="T6" fmla="*/ 2147483647 w 9"/>
                  <a:gd name="T7" fmla="*/ 2147483647 h 10"/>
                  <a:gd name="T8" fmla="*/ 0 w 9"/>
                  <a:gd name="T9" fmla="*/ 2147483647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3"/>
                    </a:moveTo>
                    <a:lnTo>
                      <a:pt x="4" y="0"/>
                    </a:lnTo>
                    <a:lnTo>
                      <a:pt x="9" y="9"/>
                    </a:lnTo>
                    <a:lnTo>
                      <a:pt x="3" y="10"/>
                    </a:lnTo>
                    <a:lnTo>
                      <a:pt x="0" y="3"/>
                    </a:lnTo>
                    <a:close/>
                  </a:path>
                </a:pathLst>
              </a:custGeom>
              <a:solidFill>
                <a:srgbClr val="EE9024"/>
              </a:solidFill>
              <a:ln w="12700">
                <a:noFill/>
                <a:round/>
                <a:headEnd/>
                <a:tailEnd/>
              </a:ln>
            </p:spPr>
            <p:txBody>
              <a:bodyPr/>
              <a:lstStyle/>
              <a:p>
                <a:endParaRPr lang="en-GB"/>
              </a:p>
            </p:txBody>
          </p:sp>
          <p:sp>
            <p:nvSpPr>
              <p:cNvPr id="36024" name="Freeform 181"/>
              <p:cNvSpPr>
                <a:spLocks noChangeAspect="1"/>
              </p:cNvSpPr>
              <p:nvPr/>
            </p:nvSpPr>
            <p:spPr bwMode="auto">
              <a:xfrm>
                <a:off x="3827629" y="7629282"/>
                <a:ext cx="17439" cy="13287"/>
              </a:xfrm>
              <a:custGeom>
                <a:avLst/>
                <a:gdLst>
                  <a:gd name="T0" fmla="*/ 0 w 15"/>
                  <a:gd name="T1" fmla="*/ 2147483647 h 13"/>
                  <a:gd name="T2" fmla="*/ 0 w 15"/>
                  <a:gd name="T3" fmla="*/ 0 h 13"/>
                  <a:gd name="T4" fmla="*/ 2147483647 w 15"/>
                  <a:gd name="T5" fmla="*/ 0 h 13"/>
                  <a:gd name="T6" fmla="*/ 2147483647 w 15"/>
                  <a:gd name="T7" fmla="*/ 2147483647 h 13"/>
                  <a:gd name="T8" fmla="*/ 2147483647 w 15"/>
                  <a:gd name="T9" fmla="*/ 2147483647 h 13"/>
                  <a:gd name="T10" fmla="*/ 2147483647 w 15"/>
                  <a:gd name="T11" fmla="*/ 2147483647 h 13"/>
                  <a:gd name="T12" fmla="*/ 0 w 15"/>
                  <a:gd name="T13" fmla="*/ 2147483647 h 13"/>
                  <a:gd name="T14" fmla="*/ 0 60000 65536"/>
                  <a:gd name="T15" fmla="*/ 0 60000 65536"/>
                  <a:gd name="T16" fmla="*/ 0 60000 65536"/>
                  <a:gd name="T17" fmla="*/ 0 60000 65536"/>
                  <a:gd name="T18" fmla="*/ 0 60000 65536"/>
                  <a:gd name="T19" fmla="*/ 0 60000 65536"/>
                  <a:gd name="T20" fmla="*/ 0 60000 65536"/>
                  <a:gd name="T21" fmla="*/ 0 w 15"/>
                  <a:gd name="T22" fmla="*/ 0 h 13"/>
                  <a:gd name="T23" fmla="*/ 15 w 1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3">
                    <a:moveTo>
                      <a:pt x="0" y="5"/>
                    </a:moveTo>
                    <a:lnTo>
                      <a:pt x="0" y="0"/>
                    </a:lnTo>
                    <a:lnTo>
                      <a:pt x="15" y="1"/>
                    </a:lnTo>
                    <a:lnTo>
                      <a:pt x="12" y="13"/>
                    </a:lnTo>
                    <a:lnTo>
                      <a:pt x="5" y="8"/>
                    </a:lnTo>
                    <a:lnTo>
                      <a:pt x="1" y="10"/>
                    </a:lnTo>
                    <a:lnTo>
                      <a:pt x="0" y="5"/>
                    </a:lnTo>
                    <a:close/>
                  </a:path>
                </a:pathLst>
              </a:custGeom>
              <a:solidFill>
                <a:srgbClr val="EE9024"/>
              </a:solidFill>
              <a:ln w="12700">
                <a:noFill/>
                <a:round/>
                <a:headEnd/>
                <a:tailEnd/>
              </a:ln>
            </p:spPr>
            <p:txBody>
              <a:bodyPr/>
              <a:lstStyle/>
              <a:p>
                <a:endParaRPr lang="en-GB"/>
              </a:p>
            </p:txBody>
          </p:sp>
          <p:sp>
            <p:nvSpPr>
              <p:cNvPr id="36025" name="Freeform 182"/>
              <p:cNvSpPr>
                <a:spLocks noChangeAspect="1"/>
              </p:cNvSpPr>
              <p:nvPr/>
            </p:nvSpPr>
            <p:spPr bwMode="auto">
              <a:xfrm>
                <a:off x="3849428" y="7638140"/>
                <a:ext cx="17439" cy="19930"/>
              </a:xfrm>
              <a:custGeom>
                <a:avLst/>
                <a:gdLst>
                  <a:gd name="T0" fmla="*/ 2147483647 w 16"/>
                  <a:gd name="T1" fmla="*/ 2147483647 h 21"/>
                  <a:gd name="T2" fmla="*/ 2147483647 w 16"/>
                  <a:gd name="T3" fmla="*/ 2147483647 h 21"/>
                  <a:gd name="T4" fmla="*/ 0 w 16"/>
                  <a:gd name="T5" fmla="*/ 0 h 21"/>
                  <a:gd name="T6" fmla="*/ 2147483647 w 16"/>
                  <a:gd name="T7" fmla="*/ 2147483647 h 21"/>
                  <a:gd name="T8" fmla="*/ 2147483647 w 16"/>
                  <a:gd name="T9" fmla="*/ 2147483647 h 21"/>
                  <a:gd name="T10" fmla="*/ 2147483647 w 16"/>
                  <a:gd name="T11" fmla="*/ 2147483647 h 21"/>
                  <a:gd name="T12" fmla="*/ 0 60000 65536"/>
                  <a:gd name="T13" fmla="*/ 0 60000 65536"/>
                  <a:gd name="T14" fmla="*/ 0 60000 65536"/>
                  <a:gd name="T15" fmla="*/ 0 60000 65536"/>
                  <a:gd name="T16" fmla="*/ 0 60000 65536"/>
                  <a:gd name="T17" fmla="*/ 0 60000 65536"/>
                  <a:gd name="T18" fmla="*/ 0 w 16"/>
                  <a:gd name="T19" fmla="*/ 0 h 21"/>
                  <a:gd name="T20" fmla="*/ 16 w 1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6" h="21">
                    <a:moveTo>
                      <a:pt x="8" y="14"/>
                    </a:moveTo>
                    <a:lnTo>
                      <a:pt x="4" y="13"/>
                    </a:lnTo>
                    <a:lnTo>
                      <a:pt x="0" y="0"/>
                    </a:lnTo>
                    <a:lnTo>
                      <a:pt x="13" y="12"/>
                    </a:lnTo>
                    <a:lnTo>
                      <a:pt x="16" y="21"/>
                    </a:lnTo>
                    <a:lnTo>
                      <a:pt x="8" y="14"/>
                    </a:lnTo>
                    <a:close/>
                  </a:path>
                </a:pathLst>
              </a:custGeom>
              <a:solidFill>
                <a:srgbClr val="EE9024"/>
              </a:solidFill>
              <a:ln w="12700">
                <a:noFill/>
                <a:round/>
                <a:headEnd/>
                <a:tailEnd/>
              </a:ln>
            </p:spPr>
            <p:txBody>
              <a:bodyPr/>
              <a:lstStyle/>
              <a:p>
                <a:endParaRPr lang="en-GB"/>
              </a:p>
            </p:txBody>
          </p:sp>
          <p:sp>
            <p:nvSpPr>
              <p:cNvPr id="36026" name="Freeform 183"/>
              <p:cNvSpPr>
                <a:spLocks noChangeAspect="1"/>
              </p:cNvSpPr>
              <p:nvPr/>
            </p:nvSpPr>
            <p:spPr bwMode="auto">
              <a:xfrm>
                <a:off x="3847248" y="7653641"/>
                <a:ext cx="10899" cy="24359"/>
              </a:xfrm>
              <a:custGeom>
                <a:avLst/>
                <a:gdLst>
                  <a:gd name="T0" fmla="*/ 2147483647 w 13"/>
                  <a:gd name="T1" fmla="*/ 2147483647 h 26"/>
                  <a:gd name="T2" fmla="*/ 2147483647 w 13"/>
                  <a:gd name="T3" fmla="*/ 2147483647 h 26"/>
                  <a:gd name="T4" fmla="*/ 2147483647 w 13"/>
                  <a:gd name="T5" fmla="*/ 2147483647 h 26"/>
                  <a:gd name="T6" fmla="*/ 0 w 13"/>
                  <a:gd name="T7" fmla="*/ 2147483647 h 26"/>
                  <a:gd name="T8" fmla="*/ 0 w 13"/>
                  <a:gd name="T9" fmla="*/ 0 h 26"/>
                  <a:gd name="T10" fmla="*/ 2147483647 w 13"/>
                  <a:gd name="T11" fmla="*/ 2147483647 h 26"/>
                  <a:gd name="T12" fmla="*/ 2147483647 w 13"/>
                  <a:gd name="T13" fmla="*/ 2147483647 h 26"/>
                  <a:gd name="T14" fmla="*/ 0 60000 65536"/>
                  <a:gd name="T15" fmla="*/ 0 60000 65536"/>
                  <a:gd name="T16" fmla="*/ 0 60000 65536"/>
                  <a:gd name="T17" fmla="*/ 0 60000 65536"/>
                  <a:gd name="T18" fmla="*/ 0 60000 65536"/>
                  <a:gd name="T19" fmla="*/ 0 60000 65536"/>
                  <a:gd name="T20" fmla="*/ 0 60000 65536"/>
                  <a:gd name="T21" fmla="*/ 0 w 13"/>
                  <a:gd name="T22" fmla="*/ 0 h 26"/>
                  <a:gd name="T23" fmla="*/ 13 w 1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6">
                    <a:moveTo>
                      <a:pt x="13" y="15"/>
                    </a:moveTo>
                    <a:lnTo>
                      <a:pt x="10" y="26"/>
                    </a:lnTo>
                    <a:lnTo>
                      <a:pt x="6" y="23"/>
                    </a:lnTo>
                    <a:lnTo>
                      <a:pt x="0" y="11"/>
                    </a:lnTo>
                    <a:lnTo>
                      <a:pt x="0" y="0"/>
                    </a:lnTo>
                    <a:lnTo>
                      <a:pt x="10" y="6"/>
                    </a:lnTo>
                    <a:lnTo>
                      <a:pt x="13" y="15"/>
                    </a:lnTo>
                    <a:close/>
                  </a:path>
                </a:pathLst>
              </a:custGeom>
              <a:solidFill>
                <a:srgbClr val="EE9024"/>
              </a:solidFill>
              <a:ln w="12700">
                <a:noFill/>
                <a:round/>
                <a:headEnd/>
                <a:tailEnd/>
              </a:ln>
            </p:spPr>
            <p:txBody>
              <a:bodyPr/>
              <a:lstStyle/>
              <a:p>
                <a:endParaRPr lang="en-GB"/>
              </a:p>
            </p:txBody>
          </p:sp>
          <p:sp>
            <p:nvSpPr>
              <p:cNvPr id="36027" name="Freeform 184"/>
              <p:cNvSpPr>
                <a:spLocks noChangeAspect="1"/>
              </p:cNvSpPr>
              <p:nvPr/>
            </p:nvSpPr>
            <p:spPr bwMode="auto">
              <a:xfrm>
                <a:off x="3845068" y="7677999"/>
                <a:ext cx="8719" cy="11072"/>
              </a:xfrm>
              <a:custGeom>
                <a:avLst/>
                <a:gdLst>
                  <a:gd name="T0" fmla="*/ 0 w 10"/>
                  <a:gd name="T1" fmla="*/ 2147483647 h 12"/>
                  <a:gd name="T2" fmla="*/ 2147483647 w 10"/>
                  <a:gd name="T3" fmla="*/ 0 h 12"/>
                  <a:gd name="T4" fmla="*/ 2147483647 w 10"/>
                  <a:gd name="T5" fmla="*/ 2147483647 h 12"/>
                  <a:gd name="T6" fmla="*/ 0 w 10"/>
                  <a:gd name="T7" fmla="*/ 2147483647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0" y="12"/>
                    </a:moveTo>
                    <a:lnTo>
                      <a:pt x="8" y="0"/>
                    </a:lnTo>
                    <a:lnTo>
                      <a:pt x="10" y="10"/>
                    </a:lnTo>
                    <a:lnTo>
                      <a:pt x="0" y="12"/>
                    </a:lnTo>
                    <a:close/>
                  </a:path>
                </a:pathLst>
              </a:custGeom>
              <a:solidFill>
                <a:srgbClr val="EE9024"/>
              </a:solidFill>
              <a:ln w="12700">
                <a:noFill/>
                <a:round/>
                <a:headEnd/>
                <a:tailEnd/>
              </a:ln>
            </p:spPr>
            <p:txBody>
              <a:bodyPr/>
              <a:lstStyle/>
              <a:p>
                <a:endParaRPr lang="en-GB"/>
              </a:p>
            </p:txBody>
          </p:sp>
          <p:sp>
            <p:nvSpPr>
              <p:cNvPr id="36028" name="Freeform 185"/>
              <p:cNvSpPr>
                <a:spLocks noChangeAspect="1"/>
              </p:cNvSpPr>
              <p:nvPr/>
            </p:nvSpPr>
            <p:spPr bwMode="auto">
              <a:xfrm>
                <a:off x="3840709" y="7702358"/>
                <a:ext cx="6540" cy="19930"/>
              </a:xfrm>
              <a:custGeom>
                <a:avLst/>
                <a:gdLst>
                  <a:gd name="T0" fmla="*/ 2147483647 w 6"/>
                  <a:gd name="T1" fmla="*/ 2147483647 h 22"/>
                  <a:gd name="T2" fmla="*/ 0 w 6"/>
                  <a:gd name="T3" fmla="*/ 2147483647 h 22"/>
                  <a:gd name="T4" fmla="*/ 0 w 6"/>
                  <a:gd name="T5" fmla="*/ 2147483647 h 22"/>
                  <a:gd name="T6" fmla="*/ 2147483647 w 6"/>
                  <a:gd name="T7" fmla="*/ 0 h 22"/>
                  <a:gd name="T8" fmla="*/ 2147483647 w 6"/>
                  <a:gd name="T9" fmla="*/ 2147483647 h 22"/>
                  <a:gd name="T10" fmla="*/ 2147483647 w 6"/>
                  <a:gd name="T11" fmla="*/ 2147483647 h 22"/>
                  <a:gd name="T12" fmla="*/ 0 60000 65536"/>
                  <a:gd name="T13" fmla="*/ 0 60000 65536"/>
                  <a:gd name="T14" fmla="*/ 0 60000 65536"/>
                  <a:gd name="T15" fmla="*/ 0 60000 65536"/>
                  <a:gd name="T16" fmla="*/ 0 60000 65536"/>
                  <a:gd name="T17" fmla="*/ 0 60000 65536"/>
                  <a:gd name="T18" fmla="*/ 0 w 6"/>
                  <a:gd name="T19" fmla="*/ 0 h 22"/>
                  <a:gd name="T20" fmla="*/ 6 w 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6" h="22">
                    <a:moveTo>
                      <a:pt x="2" y="22"/>
                    </a:moveTo>
                    <a:lnTo>
                      <a:pt x="0" y="22"/>
                    </a:lnTo>
                    <a:lnTo>
                      <a:pt x="0" y="14"/>
                    </a:lnTo>
                    <a:lnTo>
                      <a:pt x="3" y="0"/>
                    </a:lnTo>
                    <a:lnTo>
                      <a:pt x="6" y="10"/>
                    </a:lnTo>
                    <a:lnTo>
                      <a:pt x="2" y="22"/>
                    </a:lnTo>
                    <a:close/>
                  </a:path>
                </a:pathLst>
              </a:custGeom>
              <a:solidFill>
                <a:srgbClr val="EE9024"/>
              </a:solidFill>
              <a:ln w="12700">
                <a:noFill/>
                <a:round/>
                <a:headEnd/>
                <a:tailEnd/>
              </a:ln>
            </p:spPr>
            <p:txBody>
              <a:bodyPr/>
              <a:lstStyle/>
              <a:p>
                <a:endParaRPr lang="en-GB"/>
              </a:p>
            </p:txBody>
          </p:sp>
          <p:sp>
            <p:nvSpPr>
              <p:cNvPr id="36029" name="Freeform 186"/>
              <p:cNvSpPr>
                <a:spLocks noChangeAspect="1"/>
              </p:cNvSpPr>
              <p:nvPr/>
            </p:nvSpPr>
            <p:spPr bwMode="auto">
              <a:xfrm>
                <a:off x="3866867" y="7697929"/>
                <a:ext cx="8719" cy="15501"/>
              </a:xfrm>
              <a:custGeom>
                <a:avLst/>
                <a:gdLst>
                  <a:gd name="T0" fmla="*/ 2147483647 w 9"/>
                  <a:gd name="T1" fmla="*/ 2147483647 h 13"/>
                  <a:gd name="T2" fmla="*/ 2147483647 w 9"/>
                  <a:gd name="T3" fmla="*/ 2147483647 h 13"/>
                  <a:gd name="T4" fmla="*/ 0 w 9"/>
                  <a:gd name="T5" fmla="*/ 2147483647 h 13"/>
                  <a:gd name="T6" fmla="*/ 0 w 9"/>
                  <a:gd name="T7" fmla="*/ 0 h 13"/>
                  <a:gd name="T8" fmla="*/ 2147483647 w 9"/>
                  <a:gd name="T9" fmla="*/ 214748364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4" y="3"/>
                    </a:moveTo>
                    <a:lnTo>
                      <a:pt x="9" y="13"/>
                    </a:lnTo>
                    <a:lnTo>
                      <a:pt x="2" y="9"/>
                    </a:lnTo>
                    <a:lnTo>
                      <a:pt x="0" y="0"/>
                    </a:lnTo>
                    <a:lnTo>
                      <a:pt x="4" y="3"/>
                    </a:lnTo>
                    <a:close/>
                  </a:path>
                </a:pathLst>
              </a:custGeom>
              <a:solidFill>
                <a:srgbClr val="EE9024"/>
              </a:solidFill>
              <a:ln w="12700">
                <a:noFill/>
                <a:round/>
                <a:headEnd/>
                <a:tailEnd/>
              </a:ln>
            </p:spPr>
            <p:txBody>
              <a:bodyPr/>
              <a:lstStyle/>
              <a:p>
                <a:endParaRPr lang="en-GB"/>
              </a:p>
            </p:txBody>
          </p:sp>
          <p:sp>
            <p:nvSpPr>
              <p:cNvPr id="36030" name="Freeform 187"/>
              <p:cNvSpPr>
                <a:spLocks noChangeAspect="1"/>
              </p:cNvSpPr>
              <p:nvPr/>
            </p:nvSpPr>
            <p:spPr bwMode="auto">
              <a:xfrm>
                <a:off x="3875587" y="7689071"/>
                <a:ext cx="6540" cy="15501"/>
              </a:xfrm>
              <a:custGeom>
                <a:avLst/>
                <a:gdLst>
                  <a:gd name="T0" fmla="*/ 2147483647 w 7"/>
                  <a:gd name="T1" fmla="*/ 2147483647 h 14"/>
                  <a:gd name="T2" fmla="*/ 2147483647 w 7"/>
                  <a:gd name="T3" fmla="*/ 2147483647 h 14"/>
                  <a:gd name="T4" fmla="*/ 0 w 7"/>
                  <a:gd name="T5" fmla="*/ 0 h 14"/>
                  <a:gd name="T6" fmla="*/ 2147483647 w 7"/>
                  <a:gd name="T7" fmla="*/ 2147483647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6" y="5"/>
                    </a:moveTo>
                    <a:lnTo>
                      <a:pt x="7" y="14"/>
                    </a:lnTo>
                    <a:lnTo>
                      <a:pt x="0" y="0"/>
                    </a:lnTo>
                    <a:lnTo>
                      <a:pt x="6" y="5"/>
                    </a:lnTo>
                    <a:close/>
                  </a:path>
                </a:pathLst>
              </a:custGeom>
              <a:solidFill>
                <a:srgbClr val="EE9024"/>
              </a:solidFill>
              <a:ln w="12700">
                <a:noFill/>
                <a:round/>
                <a:headEnd/>
                <a:tailEnd/>
              </a:ln>
            </p:spPr>
            <p:txBody>
              <a:bodyPr/>
              <a:lstStyle/>
              <a:p>
                <a:endParaRPr lang="en-GB"/>
              </a:p>
            </p:txBody>
          </p:sp>
          <p:sp>
            <p:nvSpPr>
              <p:cNvPr id="36031" name="Freeform 188"/>
              <p:cNvSpPr>
                <a:spLocks noChangeAspect="1"/>
              </p:cNvSpPr>
              <p:nvPr/>
            </p:nvSpPr>
            <p:spPr bwMode="auto">
              <a:xfrm>
                <a:off x="3884306" y="7720073"/>
                <a:ext cx="65396" cy="75290"/>
              </a:xfrm>
              <a:custGeom>
                <a:avLst/>
                <a:gdLst>
                  <a:gd name="T0" fmla="*/ 0 w 64"/>
                  <a:gd name="T1" fmla="*/ 2147483647 h 73"/>
                  <a:gd name="T2" fmla="*/ 2147483647 w 64"/>
                  <a:gd name="T3" fmla="*/ 2147483647 h 73"/>
                  <a:gd name="T4" fmla="*/ 2147483647 w 64"/>
                  <a:gd name="T5" fmla="*/ 2147483647 h 73"/>
                  <a:gd name="T6" fmla="*/ 2147483647 w 64"/>
                  <a:gd name="T7" fmla="*/ 0 h 73"/>
                  <a:gd name="T8" fmla="*/ 2147483647 w 64"/>
                  <a:gd name="T9" fmla="*/ 0 h 73"/>
                  <a:gd name="T10" fmla="*/ 2147483647 w 64"/>
                  <a:gd name="T11" fmla="*/ 2147483647 h 73"/>
                  <a:gd name="T12" fmla="*/ 2147483647 w 64"/>
                  <a:gd name="T13" fmla="*/ 2147483647 h 73"/>
                  <a:gd name="T14" fmla="*/ 2147483647 w 64"/>
                  <a:gd name="T15" fmla="*/ 2147483647 h 73"/>
                  <a:gd name="T16" fmla="*/ 2147483647 w 64"/>
                  <a:gd name="T17" fmla="*/ 2147483647 h 73"/>
                  <a:gd name="T18" fmla="*/ 2147483647 w 64"/>
                  <a:gd name="T19" fmla="*/ 2147483647 h 73"/>
                  <a:gd name="T20" fmla="*/ 2147483647 w 64"/>
                  <a:gd name="T21" fmla="*/ 2147483647 h 73"/>
                  <a:gd name="T22" fmla="*/ 2147483647 w 64"/>
                  <a:gd name="T23" fmla="*/ 2147483647 h 73"/>
                  <a:gd name="T24" fmla="*/ 2147483647 w 64"/>
                  <a:gd name="T25" fmla="*/ 2147483647 h 73"/>
                  <a:gd name="T26" fmla="*/ 2147483647 w 64"/>
                  <a:gd name="T27" fmla="*/ 2147483647 h 73"/>
                  <a:gd name="T28" fmla="*/ 2147483647 w 64"/>
                  <a:gd name="T29" fmla="*/ 2147483647 h 73"/>
                  <a:gd name="T30" fmla="*/ 2147483647 w 64"/>
                  <a:gd name="T31" fmla="*/ 2147483647 h 73"/>
                  <a:gd name="T32" fmla="*/ 2147483647 w 64"/>
                  <a:gd name="T33" fmla="*/ 2147483647 h 73"/>
                  <a:gd name="T34" fmla="*/ 2147483647 w 64"/>
                  <a:gd name="T35" fmla="*/ 2147483647 h 73"/>
                  <a:gd name="T36" fmla="*/ 2147483647 w 64"/>
                  <a:gd name="T37" fmla="*/ 2147483647 h 73"/>
                  <a:gd name="T38" fmla="*/ 2147483647 w 64"/>
                  <a:gd name="T39" fmla="*/ 2147483647 h 73"/>
                  <a:gd name="T40" fmla="*/ 0 w 64"/>
                  <a:gd name="T41" fmla="*/ 2147483647 h 73"/>
                  <a:gd name="T42" fmla="*/ 0 w 64"/>
                  <a:gd name="T43" fmla="*/ 2147483647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73"/>
                  <a:gd name="T68" fmla="*/ 64 w 64"/>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73">
                    <a:moveTo>
                      <a:pt x="2" y="9"/>
                    </a:moveTo>
                    <a:lnTo>
                      <a:pt x="16" y="4"/>
                    </a:lnTo>
                    <a:lnTo>
                      <a:pt x="20" y="14"/>
                    </a:lnTo>
                    <a:lnTo>
                      <a:pt x="24" y="0"/>
                    </a:lnTo>
                    <a:lnTo>
                      <a:pt x="28" y="2"/>
                    </a:lnTo>
                    <a:lnTo>
                      <a:pt x="30" y="14"/>
                    </a:lnTo>
                    <a:lnTo>
                      <a:pt x="21" y="30"/>
                    </a:lnTo>
                    <a:lnTo>
                      <a:pt x="34" y="43"/>
                    </a:lnTo>
                    <a:lnTo>
                      <a:pt x="48" y="32"/>
                    </a:lnTo>
                    <a:lnTo>
                      <a:pt x="62" y="33"/>
                    </a:lnTo>
                    <a:lnTo>
                      <a:pt x="64" y="42"/>
                    </a:lnTo>
                    <a:lnTo>
                      <a:pt x="33" y="60"/>
                    </a:lnTo>
                    <a:lnTo>
                      <a:pt x="34" y="73"/>
                    </a:lnTo>
                    <a:lnTo>
                      <a:pt x="30" y="71"/>
                    </a:lnTo>
                    <a:lnTo>
                      <a:pt x="15" y="56"/>
                    </a:lnTo>
                    <a:lnTo>
                      <a:pt x="28" y="56"/>
                    </a:lnTo>
                    <a:lnTo>
                      <a:pt x="22" y="45"/>
                    </a:lnTo>
                    <a:lnTo>
                      <a:pt x="18" y="50"/>
                    </a:lnTo>
                    <a:lnTo>
                      <a:pt x="10" y="50"/>
                    </a:lnTo>
                    <a:lnTo>
                      <a:pt x="11" y="44"/>
                    </a:lnTo>
                    <a:lnTo>
                      <a:pt x="0" y="35"/>
                    </a:lnTo>
                    <a:lnTo>
                      <a:pt x="2" y="9"/>
                    </a:lnTo>
                    <a:close/>
                  </a:path>
                </a:pathLst>
              </a:custGeom>
              <a:solidFill>
                <a:srgbClr val="EE9024"/>
              </a:solidFill>
              <a:ln w="12700">
                <a:solidFill>
                  <a:schemeClr val="bg1"/>
                </a:solidFill>
                <a:round/>
                <a:headEnd/>
                <a:tailEnd/>
              </a:ln>
            </p:spPr>
            <p:txBody>
              <a:bodyPr/>
              <a:lstStyle/>
              <a:p>
                <a:endParaRPr lang="en-GB"/>
              </a:p>
            </p:txBody>
          </p:sp>
          <p:sp>
            <p:nvSpPr>
              <p:cNvPr id="36032" name="Freeform 189"/>
              <p:cNvSpPr>
                <a:spLocks noChangeAspect="1"/>
              </p:cNvSpPr>
              <p:nvPr/>
            </p:nvSpPr>
            <p:spPr bwMode="auto">
              <a:xfrm>
                <a:off x="3873407" y="7740003"/>
                <a:ext cx="6540" cy="13287"/>
              </a:xfrm>
              <a:custGeom>
                <a:avLst/>
                <a:gdLst>
                  <a:gd name="T0" fmla="*/ 2147483647 w 7"/>
                  <a:gd name="T1" fmla="*/ 0 h 12"/>
                  <a:gd name="T2" fmla="*/ 2147483647 w 7"/>
                  <a:gd name="T3" fmla="*/ 2147483647 h 12"/>
                  <a:gd name="T4" fmla="*/ 0 w 7"/>
                  <a:gd name="T5" fmla="*/ 2147483647 h 12"/>
                  <a:gd name="T6" fmla="*/ 0 w 7"/>
                  <a:gd name="T7" fmla="*/ 2147483647 h 12"/>
                  <a:gd name="T8" fmla="*/ 0 w 7"/>
                  <a:gd name="T9" fmla="*/ 2147483647 h 12"/>
                  <a:gd name="T10" fmla="*/ 0 w 7"/>
                  <a:gd name="T11" fmla="*/ 2147483647 h 12"/>
                  <a:gd name="T12" fmla="*/ 2147483647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7" y="0"/>
                    </a:moveTo>
                    <a:lnTo>
                      <a:pt x="7" y="10"/>
                    </a:lnTo>
                    <a:lnTo>
                      <a:pt x="2" y="12"/>
                    </a:lnTo>
                    <a:lnTo>
                      <a:pt x="3" y="6"/>
                    </a:lnTo>
                    <a:lnTo>
                      <a:pt x="1" y="7"/>
                    </a:lnTo>
                    <a:lnTo>
                      <a:pt x="0" y="2"/>
                    </a:lnTo>
                    <a:lnTo>
                      <a:pt x="7" y="0"/>
                    </a:lnTo>
                    <a:close/>
                  </a:path>
                </a:pathLst>
              </a:custGeom>
              <a:solidFill>
                <a:srgbClr val="EE9024"/>
              </a:solidFill>
              <a:ln w="12700">
                <a:noFill/>
                <a:round/>
                <a:headEnd/>
                <a:tailEnd/>
              </a:ln>
            </p:spPr>
            <p:txBody>
              <a:bodyPr/>
              <a:lstStyle/>
              <a:p>
                <a:endParaRPr lang="en-GB"/>
              </a:p>
            </p:txBody>
          </p:sp>
          <p:sp>
            <p:nvSpPr>
              <p:cNvPr id="36033" name="Freeform 190"/>
              <p:cNvSpPr>
                <a:spLocks noChangeAspect="1"/>
              </p:cNvSpPr>
              <p:nvPr/>
            </p:nvSpPr>
            <p:spPr bwMode="auto">
              <a:xfrm>
                <a:off x="3851608" y="7757718"/>
                <a:ext cx="45777" cy="28787"/>
              </a:xfrm>
              <a:custGeom>
                <a:avLst/>
                <a:gdLst>
                  <a:gd name="T0" fmla="*/ 0 w 47"/>
                  <a:gd name="T1" fmla="*/ 0 h 31"/>
                  <a:gd name="T2" fmla="*/ 2147483647 w 47"/>
                  <a:gd name="T3" fmla="*/ 2147483647 h 31"/>
                  <a:gd name="T4" fmla="*/ 2147483647 w 47"/>
                  <a:gd name="T5" fmla="*/ 2147483647 h 31"/>
                  <a:gd name="T6" fmla="*/ 2147483647 w 47"/>
                  <a:gd name="T7" fmla="*/ 2147483647 h 31"/>
                  <a:gd name="T8" fmla="*/ 2147483647 w 47"/>
                  <a:gd name="T9" fmla="*/ 2147483647 h 31"/>
                  <a:gd name="T10" fmla="*/ 0 w 47"/>
                  <a:gd name="T11" fmla="*/ 0 h 31"/>
                  <a:gd name="T12" fmla="*/ 0 60000 65536"/>
                  <a:gd name="T13" fmla="*/ 0 60000 65536"/>
                  <a:gd name="T14" fmla="*/ 0 60000 65536"/>
                  <a:gd name="T15" fmla="*/ 0 60000 65536"/>
                  <a:gd name="T16" fmla="*/ 0 60000 65536"/>
                  <a:gd name="T17" fmla="*/ 0 60000 65536"/>
                  <a:gd name="T18" fmla="*/ 0 w 47"/>
                  <a:gd name="T19" fmla="*/ 0 h 31"/>
                  <a:gd name="T20" fmla="*/ 47 w 4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7" h="31">
                    <a:moveTo>
                      <a:pt x="0" y="0"/>
                    </a:moveTo>
                    <a:lnTo>
                      <a:pt x="47" y="31"/>
                    </a:lnTo>
                    <a:lnTo>
                      <a:pt x="35" y="29"/>
                    </a:lnTo>
                    <a:lnTo>
                      <a:pt x="24" y="24"/>
                    </a:lnTo>
                    <a:lnTo>
                      <a:pt x="5" y="14"/>
                    </a:lnTo>
                    <a:lnTo>
                      <a:pt x="0" y="0"/>
                    </a:lnTo>
                    <a:close/>
                  </a:path>
                </a:pathLst>
              </a:custGeom>
              <a:solidFill>
                <a:srgbClr val="008934"/>
              </a:solidFill>
              <a:ln w="12700">
                <a:solidFill>
                  <a:schemeClr val="bg1"/>
                </a:solidFill>
                <a:round/>
                <a:headEnd/>
                <a:tailEnd/>
              </a:ln>
            </p:spPr>
            <p:txBody>
              <a:bodyPr/>
              <a:lstStyle/>
              <a:p>
                <a:endParaRPr lang="en-GB"/>
              </a:p>
            </p:txBody>
          </p:sp>
          <p:sp>
            <p:nvSpPr>
              <p:cNvPr id="36034" name="Freeform 191"/>
              <p:cNvSpPr>
                <a:spLocks noChangeAspect="1"/>
              </p:cNvSpPr>
              <p:nvPr/>
            </p:nvSpPr>
            <p:spPr bwMode="auto">
              <a:xfrm>
                <a:off x="3849428" y="7704572"/>
                <a:ext cx="4360" cy="17715"/>
              </a:xfrm>
              <a:custGeom>
                <a:avLst/>
                <a:gdLst>
                  <a:gd name="T0" fmla="*/ 2147483647 w 4"/>
                  <a:gd name="T1" fmla="*/ 0 h 19"/>
                  <a:gd name="T2" fmla="*/ 2147483647 w 4"/>
                  <a:gd name="T3" fmla="*/ 2147483647 h 19"/>
                  <a:gd name="T4" fmla="*/ 2147483647 w 4"/>
                  <a:gd name="T5" fmla="*/ 2147483647 h 19"/>
                  <a:gd name="T6" fmla="*/ 0 w 4"/>
                  <a:gd name="T7" fmla="*/ 2147483647 h 19"/>
                  <a:gd name="T8" fmla="*/ 2147483647 w 4"/>
                  <a:gd name="T9" fmla="*/ 0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3" y="0"/>
                    </a:moveTo>
                    <a:lnTo>
                      <a:pt x="4" y="15"/>
                    </a:lnTo>
                    <a:lnTo>
                      <a:pt x="1" y="19"/>
                    </a:lnTo>
                    <a:lnTo>
                      <a:pt x="0" y="12"/>
                    </a:lnTo>
                    <a:lnTo>
                      <a:pt x="3" y="0"/>
                    </a:lnTo>
                    <a:close/>
                  </a:path>
                </a:pathLst>
              </a:custGeom>
              <a:solidFill>
                <a:srgbClr val="EE9024"/>
              </a:solidFill>
              <a:ln w="12700">
                <a:noFill/>
                <a:round/>
                <a:headEnd/>
                <a:tailEnd/>
              </a:ln>
            </p:spPr>
            <p:txBody>
              <a:bodyPr/>
              <a:lstStyle/>
              <a:p>
                <a:endParaRPr lang="en-GB"/>
              </a:p>
            </p:txBody>
          </p:sp>
          <p:sp>
            <p:nvSpPr>
              <p:cNvPr id="36035" name="Freeform 192"/>
              <p:cNvSpPr>
                <a:spLocks noChangeAspect="1"/>
              </p:cNvSpPr>
              <p:nvPr/>
            </p:nvSpPr>
            <p:spPr bwMode="auto">
              <a:xfrm>
                <a:off x="3882126" y="7788720"/>
                <a:ext cx="43597" cy="35431"/>
              </a:xfrm>
              <a:custGeom>
                <a:avLst/>
                <a:gdLst>
                  <a:gd name="T0" fmla="*/ 0 w 44"/>
                  <a:gd name="T1" fmla="*/ 0 h 37"/>
                  <a:gd name="T2" fmla="*/ 2147483647 w 44"/>
                  <a:gd name="T3" fmla="*/ 2147483647 h 37"/>
                  <a:gd name="T4" fmla="*/ 2147483647 w 44"/>
                  <a:gd name="T5" fmla="*/ 2147483647 h 37"/>
                  <a:gd name="T6" fmla="*/ 2147483647 w 44"/>
                  <a:gd name="T7" fmla="*/ 2147483647 h 37"/>
                  <a:gd name="T8" fmla="*/ 2147483647 w 44"/>
                  <a:gd name="T9" fmla="*/ 2147483647 h 37"/>
                  <a:gd name="T10" fmla="*/ 2147483647 w 44"/>
                  <a:gd name="T11" fmla="*/ 2147483647 h 37"/>
                  <a:gd name="T12" fmla="*/ 2147483647 w 44"/>
                  <a:gd name="T13" fmla="*/ 2147483647 h 37"/>
                  <a:gd name="T14" fmla="*/ 2147483647 w 44"/>
                  <a:gd name="T15" fmla="*/ 2147483647 h 37"/>
                  <a:gd name="T16" fmla="*/ 2147483647 w 44"/>
                  <a:gd name="T17" fmla="*/ 2147483647 h 37"/>
                  <a:gd name="T18" fmla="*/ 2147483647 w 44"/>
                  <a:gd name="T19" fmla="*/ 2147483647 h 37"/>
                  <a:gd name="T20" fmla="*/ 2147483647 w 44"/>
                  <a:gd name="T21" fmla="*/ 2147483647 h 37"/>
                  <a:gd name="T22" fmla="*/ 2147483647 w 44"/>
                  <a:gd name="T23" fmla="*/ 2147483647 h 37"/>
                  <a:gd name="T24" fmla="*/ 2147483647 w 44"/>
                  <a:gd name="T25" fmla="*/ 2147483647 h 37"/>
                  <a:gd name="T26" fmla="*/ 2147483647 w 44"/>
                  <a:gd name="T27" fmla="*/ 2147483647 h 37"/>
                  <a:gd name="T28" fmla="*/ 2147483647 w 44"/>
                  <a:gd name="T29" fmla="*/ 2147483647 h 37"/>
                  <a:gd name="T30" fmla="*/ 2147483647 w 44"/>
                  <a:gd name="T31" fmla="*/ 2147483647 h 37"/>
                  <a:gd name="T32" fmla="*/ 0 w 44"/>
                  <a:gd name="T33" fmla="*/ 0 h 37"/>
                  <a:gd name="T34" fmla="*/ 0 w 44"/>
                  <a:gd name="T35" fmla="*/ 0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37"/>
                  <a:gd name="T56" fmla="*/ 44 w 44"/>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37">
                    <a:moveTo>
                      <a:pt x="2" y="0"/>
                    </a:moveTo>
                    <a:lnTo>
                      <a:pt x="15" y="6"/>
                    </a:lnTo>
                    <a:lnTo>
                      <a:pt x="25" y="4"/>
                    </a:lnTo>
                    <a:lnTo>
                      <a:pt x="30" y="12"/>
                    </a:lnTo>
                    <a:lnTo>
                      <a:pt x="35" y="10"/>
                    </a:lnTo>
                    <a:lnTo>
                      <a:pt x="43" y="18"/>
                    </a:lnTo>
                    <a:lnTo>
                      <a:pt x="44" y="24"/>
                    </a:lnTo>
                    <a:lnTo>
                      <a:pt x="40" y="24"/>
                    </a:lnTo>
                    <a:lnTo>
                      <a:pt x="38" y="35"/>
                    </a:lnTo>
                    <a:lnTo>
                      <a:pt x="32" y="32"/>
                    </a:lnTo>
                    <a:lnTo>
                      <a:pt x="32" y="37"/>
                    </a:lnTo>
                    <a:lnTo>
                      <a:pt x="23" y="37"/>
                    </a:lnTo>
                    <a:lnTo>
                      <a:pt x="26" y="34"/>
                    </a:lnTo>
                    <a:lnTo>
                      <a:pt x="11" y="29"/>
                    </a:lnTo>
                    <a:lnTo>
                      <a:pt x="12" y="20"/>
                    </a:lnTo>
                    <a:lnTo>
                      <a:pt x="7" y="18"/>
                    </a:lnTo>
                    <a:lnTo>
                      <a:pt x="0" y="3"/>
                    </a:lnTo>
                    <a:lnTo>
                      <a:pt x="2" y="0"/>
                    </a:lnTo>
                    <a:close/>
                  </a:path>
                </a:pathLst>
              </a:custGeom>
              <a:solidFill>
                <a:srgbClr val="EE9024"/>
              </a:solidFill>
              <a:ln w="12700">
                <a:solidFill>
                  <a:schemeClr val="bg1"/>
                </a:solidFill>
                <a:round/>
                <a:headEnd/>
                <a:tailEnd/>
              </a:ln>
            </p:spPr>
            <p:txBody>
              <a:bodyPr/>
              <a:lstStyle/>
              <a:p>
                <a:endParaRPr lang="en-GB"/>
              </a:p>
            </p:txBody>
          </p:sp>
          <p:sp>
            <p:nvSpPr>
              <p:cNvPr id="36036" name="Freeform 193"/>
              <p:cNvSpPr>
                <a:spLocks noChangeAspect="1"/>
              </p:cNvSpPr>
              <p:nvPr/>
            </p:nvSpPr>
            <p:spPr bwMode="auto">
              <a:xfrm>
                <a:off x="3927904" y="7810864"/>
                <a:ext cx="32698" cy="26573"/>
              </a:xfrm>
              <a:custGeom>
                <a:avLst/>
                <a:gdLst>
                  <a:gd name="T0" fmla="*/ 2147483647 w 36"/>
                  <a:gd name="T1" fmla="*/ 0 h 25"/>
                  <a:gd name="T2" fmla="*/ 2147483647 w 36"/>
                  <a:gd name="T3" fmla="*/ 2147483647 h 25"/>
                  <a:gd name="T4" fmla="*/ 2147483647 w 36"/>
                  <a:gd name="T5" fmla="*/ 2147483647 h 25"/>
                  <a:gd name="T6" fmla="*/ 2147483647 w 36"/>
                  <a:gd name="T7" fmla="*/ 2147483647 h 25"/>
                  <a:gd name="T8" fmla="*/ 2147483647 w 36"/>
                  <a:gd name="T9" fmla="*/ 2147483647 h 25"/>
                  <a:gd name="T10" fmla="*/ 2147483647 w 36"/>
                  <a:gd name="T11" fmla="*/ 2147483647 h 25"/>
                  <a:gd name="T12" fmla="*/ 2147483647 w 36"/>
                  <a:gd name="T13" fmla="*/ 2147483647 h 25"/>
                  <a:gd name="T14" fmla="*/ 2147483647 w 36"/>
                  <a:gd name="T15" fmla="*/ 2147483647 h 25"/>
                  <a:gd name="T16" fmla="*/ 2147483647 w 36"/>
                  <a:gd name="T17" fmla="*/ 2147483647 h 25"/>
                  <a:gd name="T18" fmla="*/ 2147483647 w 36"/>
                  <a:gd name="T19" fmla="*/ 2147483647 h 25"/>
                  <a:gd name="T20" fmla="*/ 0 w 36"/>
                  <a:gd name="T21" fmla="*/ 2147483647 h 25"/>
                  <a:gd name="T22" fmla="*/ 0 w 36"/>
                  <a:gd name="T23" fmla="*/ 2147483647 h 25"/>
                  <a:gd name="T24" fmla="*/ 2147483647 w 3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5"/>
                  <a:gd name="T41" fmla="*/ 36 w 3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5">
                    <a:moveTo>
                      <a:pt x="9" y="0"/>
                    </a:moveTo>
                    <a:lnTo>
                      <a:pt x="16" y="12"/>
                    </a:lnTo>
                    <a:lnTo>
                      <a:pt x="19" y="6"/>
                    </a:lnTo>
                    <a:lnTo>
                      <a:pt x="26" y="9"/>
                    </a:lnTo>
                    <a:lnTo>
                      <a:pt x="29" y="16"/>
                    </a:lnTo>
                    <a:lnTo>
                      <a:pt x="33" y="15"/>
                    </a:lnTo>
                    <a:lnTo>
                      <a:pt x="36" y="22"/>
                    </a:lnTo>
                    <a:lnTo>
                      <a:pt x="29" y="25"/>
                    </a:lnTo>
                    <a:lnTo>
                      <a:pt x="16" y="19"/>
                    </a:lnTo>
                    <a:lnTo>
                      <a:pt x="15" y="23"/>
                    </a:lnTo>
                    <a:lnTo>
                      <a:pt x="3" y="15"/>
                    </a:lnTo>
                    <a:lnTo>
                      <a:pt x="0" y="4"/>
                    </a:lnTo>
                    <a:lnTo>
                      <a:pt x="9" y="0"/>
                    </a:lnTo>
                    <a:close/>
                  </a:path>
                </a:pathLst>
              </a:custGeom>
              <a:solidFill>
                <a:srgbClr val="3399CC"/>
              </a:solidFill>
              <a:ln w="12700">
                <a:solidFill>
                  <a:schemeClr val="bg1"/>
                </a:solidFill>
                <a:round/>
                <a:headEnd/>
                <a:tailEnd/>
              </a:ln>
            </p:spPr>
            <p:txBody>
              <a:bodyPr/>
              <a:lstStyle/>
              <a:p>
                <a:endParaRPr lang="en-GB"/>
              </a:p>
            </p:txBody>
          </p:sp>
          <p:sp>
            <p:nvSpPr>
              <p:cNvPr id="36037" name="Freeform 194"/>
              <p:cNvSpPr>
                <a:spLocks noChangeAspect="1"/>
              </p:cNvSpPr>
              <p:nvPr/>
            </p:nvSpPr>
            <p:spPr bwMode="auto">
              <a:xfrm>
                <a:off x="3967141" y="7799792"/>
                <a:ext cx="15259" cy="35431"/>
              </a:xfrm>
              <a:custGeom>
                <a:avLst/>
                <a:gdLst>
                  <a:gd name="T0" fmla="*/ 2147483647 w 16"/>
                  <a:gd name="T1" fmla="*/ 0 h 35"/>
                  <a:gd name="T2" fmla="*/ 2147483647 w 16"/>
                  <a:gd name="T3" fmla="*/ 2147483647 h 35"/>
                  <a:gd name="T4" fmla="*/ 2147483647 w 16"/>
                  <a:gd name="T5" fmla="*/ 2147483647 h 35"/>
                  <a:gd name="T6" fmla="*/ 2147483647 w 16"/>
                  <a:gd name="T7" fmla="*/ 2147483647 h 35"/>
                  <a:gd name="T8" fmla="*/ 2147483647 w 16"/>
                  <a:gd name="T9" fmla="*/ 2147483647 h 35"/>
                  <a:gd name="T10" fmla="*/ 0 w 16"/>
                  <a:gd name="T11" fmla="*/ 2147483647 h 35"/>
                  <a:gd name="T12" fmla="*/ 0 w 16"/>
                  <a:gd name="T13" fmla="*/ 2147483647 h 35"/>
                  <a:gd name="T14" fmla="*/ 2147483647 w 16"/>
                  <a:gd name="T15" fmla="*/ 2147483647 h 35"/>
                  <a:gd name="T16" fmla="*/ 2147483647 w 16"/>
                  <a:gd name="T17" fmla="*/ 2147483647 h 35"/>
                  <a:gd name="T18" fmla="*/ 2147483647 w 16"/>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5"/>
                  <a:gd name="T32" fmla="*/ 16 w 1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5">
                    <a:moveTo>
                      <a:pt x="9" y="0"/>
                    </a:moveTo>
                    <a:lnTo>
                      <a:pt x="15" y="24"/>
                    </a:lnTo>
                    <a:lnTo>
                      <a:pt x="7" y="20"/>
                    </a:lnTo>
                    <a:lnTo>
                      <a:pt x="7" y="25"/>
                    </a:lnTo>
                    <a:lnTo>
                      <a:pt x="16" y="35"/>
                    </a:lnTo>
                    <a:lnTo>
                      <a:pt x="1" y="24"/>
                    </a:lnTo>
                    <a:lnTo>
                      <a:pt x="0" y="16"/>
                    </a:lnTo>
                    <a:lnTo>
                      <a:pt x="7" y="13"/>
                    </a:lnTo>
                    <a:lnTo>
                      <a:pt x="6" y="7"/>
                    </a:lnTo>
                    <a:lnTo>
                      <a:pt x="9" y="0"/>
                    </a:lnTo>
                    <a:close/>
                  </a:path>
                </a:pathLst>
              </a:custGeom>
              <a:solidFill>
                <a:srgbClr val="88CBDF"/>
              </a:solidFill>
              <a:ln w="12700">
                <a:solidFill>
                  <a:schemeClr val="bg1"/>
                </a:solidFill>
                <a:round/>
                <a:headEnd/>
                <a:tailEnd/>
              </a:ln>
            </p:spPr>
            <p:txBody>
              <a:bodyPr/>
              <a:lstStyle/>
              <a:p>
                <a:endParaRPr lang="en-GB"/>
              </a:p>
            </p:txBody>
          </p:sp>
          <p:sp>
            <p:nvSpPr>
              <p:cNvPr id="36038" name="Freeform 195"/>
              <p:cNvSpPr>
                <a:spLocks noChangeAspect="1"/>
              </p:cNvSpPr>
              <p:nvPr/>
            </p:nvSpPr>
            <p:spPr bwMode="auto">
              <a:xfrm>
                <a:off x="3960602" y="7868439"/>
                <a:ext cx="6540" cy="11072"/>
              </a:xfrm>
              <a:custGeom>
                <a:avLst/>
                <a:gdLst>
                  <a:gd name="T0" fmla="*/ 0 w 8"/>
                  <a:gd name="T1" fmla="*/ 2147483647 h 6"/>
                  <a:gd name="T2" fmla="*/ 2147483647 w 8"/>
                  <a:gd name="T3" fmla="*/ 0 h 6"/>
                  <a:gd name="T4" fmla="*/ 2147483647 w 8"/>
                  <a:gd name="T5" fmla="*/ 2147483647 h 6"/>
                  <a:gd name="T6" fmla="*/ 0 w 8"/>
                  <a:gd name="T7" fmla="*/ 2147483647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6"/>
                    </a:moveTo>
                    <a:lnTo>
                      <a:pt x="5" y="0"/>
                    </a:lnTo>
                    <a:lnTo>
                      <a:pt x="8" y="5"/>
                    </a:lnTo>
                    <a:lnTo>
                      <a:pt x="0" y="6"/>
                    </a:lnTo>
                    <a:close/>
                  </a:path>
                </a:pathLst>
              </a:custGeom>
              <a:solidFill>
                <a:srgbClr val="EE9024"/>
              </a:solidFill>
              <a:ln w="12700">
                <a:noFill/>
                <a:round/>
                <a:headEnd/>
                <a:tailEnd/>
              </a:ln>
            </p:spPr>
            <p:txBody>
              <a:bodyPr/>
              <a:lstStyle/>
              <a:p>
                <a:endParaRPr lang="en-GB"/>
              </a:p>
            </p:txBody>
          </p:sp>
          <p:sp>
            <p:nvSpPr>
              <p:cNvPr id="36039" name="Freeform 196"/>
              <p:cNvSpPr>
                <a:spLocks noChangeAspect="1"/>
              </p:cNvSpPr>
              <p:nvPr/>
            </p:nvSpPr>
            <p:spPr bwMode="auto">
              <a:xfrm>
                <a:off x="3971501" y="7879511"/>
                <a:ext cx="10899" cy="6643"/>
              </a:xfrm>
              <a:custGeom>
                <a:avLst/>
                <a:gdLst>
                  <a:gd name="T0" fmla="*/ 2147483647 w 8"/>
                  <a:gd name="T1" fmla="*/ 2147483647 h 8"/>
                  <a:gd name="T2" fmla="*/ 0 w 8"/>
                  <a:gd name="T3" fmla="*/ 0 h 8"/>
                  <a:gd name="T4" fmla="*/ 2147483647 w 8"/>
                  <a:gd name="T5" fmla="*/ 0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8" y="1"/>
                    </a:lnTo>
                    <a:lnTo>
                      <a:pt x="8" y="8"/>
                    </a:lnTo>
                    <a:close/>
                  </a:path>
                </a:pathLst>
              </a:custGeom>
              <a:solidFill>
                <a:srgbClr val="EE9024"/>
              </a:solidFill>
              <a:ln w="12700">
                <a:noFill/>
                <a:round/>
                <a:headEnd/>
                <a:tailEnd/>
              </a:ln>
            </p:spPr>
            <p:txBody>
              <a:bodyPr/>
              <a:lstStyle/>
              <a:p>
                <a:endParaRPr lang="en-GB"/>
              </a:p>
            </p:txBody>
          </p:sp>
          <p:sp>
            <p:nvSpPr>
              <p:cNvPr id="36040" name="Freeform 197"/>
              <p:cNvSpPr>
                <a:spLocks noChangeAspect="1"/>
              </p:cNvSpPr>
              <p:nvPr/>
            </p:nvSpPr>
            <p:spPr bwMode="auto">
              <a:xfrm>
                <a:off x="3997659" y="7868439"/>
                <a:ext cx="19619" cy="8858"/>
              </a:xfrm>
              <a:custGeom>
                <a:avLst/>
                <a:gdLst>
                  <a:gd name="T0" fmla="*/ 2147483647 w 21"/>
                  <a:gd name="T1" fmla="*/ 2147483647 h 8"/>
                  <a:gd name="T2" fmla="*/ 0 w 21"/>
                  <a:gd name="T3" fmla="*/ 2147483647 h 8"/>
                  <a:gd name="T4" fmla="*/ 0 w 21"/>
                  <a:gd name="T5" fmla="*/ 0 h 8"/>
                  <a:gd name="T6" fmla="*/ 2147483647 w 21"/>
                  <a:gd name="T7" fmla="*/ 2147483647 h 8"/>
                  <a:gd name="T8" fmla="*/ 0 60000 65536"/>
                  <a:gd name="T9" fmla="*/ 0 60000 65536"/>
                  <a:gd name="T10" fmla="*/ 0 60000 65536"/>
                  <a:gd name="T11" fmla="*/ 0 60000 65536"/>
                  <a:gd name="T12" fmla="*/ 0 w 21"/>
                  <a:gd name="T13" fmla="*/ 0 h 8"/>
                  <a:gd name="T14" fmla="*/ 21 w 21"/>
                  <a:gd name="T15" fmla="*/ 8 h 8"/>
                </a:gdLst>
                <a:ahLst/>
                <a:cxnLst>
                  <a:cxn ang="T8">
                    <a:pos x="T0" y="T1"/>
                  </a:cxn>
                  <a:cxn ang="T9">
                    <a:pos x="T2" y="T3"/>
                  </a:cxn>
                  <a:cxn ang="T10">
                    <a:pos x="T4" y="T5"/>
                  </a:cxn>
                  <a:cxn ang="T11">
                    <a:pos x="T6" y="T7"/>
                  </a:cxn>
                </a:cxnLst>
                <a:rect l="T12" t="T13" r="T14" b="T15"/>
                <a:pathLst>
                  <a:path w="21" h="8">
                    <a:moveTo>
                      <a:pt x="21" y="4"/>
                    </a:moveTo>
                    <a:lnTo>
                      <a:pt x="3" y="8"/>
                    </a:lnTo>
                    <a:lnTo>
                      <a:pt x="0" y="0"/>
                    </a:lnTo>
                    <a:lnTo>
                      <a:pt x="21" y="4"/>
                    </a:lnTo>
                    <a:close/>
                  </a:path>
                </a:pathLst>
              </a:custGeom>
              <a:solidFill>
                <a:srgbClr val="2EB0A4"/>
              </a:solidFill>
              <a:ln w="12700">
                <a:noFill/>
                <a:round/>
                <a:headEnd/>
                <a:tailEnd/>
              </a:ln>
            </p:spPr>
            <p:txBody>
              <a:bodyPr/>
              <a:lstStyle/>
              <a:p>
                <a:endParaRPr lang="en-GB"/>
              </a:p>
            </p:txBody>
          </p:sp>
          <p:sp>
            <p:nvSpPr>
              <p:cNvPr id="36041" name="Freeform 198"/>
              <p:cNvSpPr>
                <a:spLocks noChangeAspect="1"/>
              </p:cNvSpPr>
              <p:nvPr/>
            </p:nvSpPr>
            <p:spPr bwMode="auto">
              <a:xfrm>
                <a:off x="3995479" y="7868439"/>
                <a:ext cx="61036" cy="42074"/>
              </a:xfrm>
              <a:custGeom>
                <a:avLst/>
                <a:gdLst>
                  <a:gd name="T0" fmla="*/ 0 w 61"/>
                  <a:gd name="T1" fmla="*/ 2147483647 h 38"/>
                  <a:gd name="T2" fmla="*/ 2147483647 w 61"/>
                  <a:gd name="T3" fmla="*/ 0 h 38"/>
                  <a:gd name="T4" fmla="*/ 2147483647 w 61"/>
                  <a:gd name="T5" fmla="*/ 2147483647 h 38"/>
                  <a:gd name="T6" fmla="*/ 2147483647 w 61"/>
                  <a:gd name="T7" fmla="*/ 2147483647 h 38"/>
                  <a:gd name="T8" fmla="*/ 2147483647 w 61"/>
                  <a:gd name="T9" fmla="*/ 2147483647 h 38"/>
                  <a:gd name="T10" fmla="*/ 2147483647 w 61"/>
                  <a:gd name="T11" fmla="*/ 2147483647 h 38"/>
                  <a:gd name="T12" fmla="*/ 2147483647 w 61"/>
                  <a:gd name="T13" fmla="*/ 2147483647 h 38"/>
                  <a:gd name="T14" fmla="*/ 2147483647 w 61"/>
                  <a:gd name="T15" fmla="*/ 2147483647 h 38"/>
                  <a:gd name="T16" fmla="*/ 2147483647 w 61"/>
                  <a:gd name="T17" fmla="*/ 2147483647 h 38"/>
                  <a:gd name="T18" fmla="*/ 2147483647 w 61"/>
                  <a:gd name="T19" fmla="*/ 2147483647 h 38"/>
                  <a:gd name="T20" fmla="*/ 2147483647 w 61"/>
                  <a:gd name="T21" fmla="*/ 2147483647 h 38"/>
                  <a:gd name="T22" fmla="*/ 2147483647 w 61"/>
                  <a:gd name="T23" fmla="*/ 2147483647 h 38"/>
                  <a:gd name="T24" fmla="*/ 2147483647 w 61"/>
                  <a:gd name="T25" fmla="*/ 2147483647 h 38"/>
                  <a:gd name="T26" fmla="*/ 2147483647 w 61"/>
                  <a:gd name="T27" fmla="*/ 2147483647 h 38"/>
                  <a:gd name="T28" fmla="*/ 2147483647 w 61"/>
                  <a:gd name="T29" fmla="*/ 2147483647 h 38"/>
                  <a:gd name="T30" fmla="*/ 0 w 61"/>
                  <a:gd name="T31" fmla="*/ 2147483647 h 38"/>
                  <a:gd name="T32" fmla="*/ 0 w 61"/>
                  <a:gd name="T33" fmla="*/ 2147483647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8"/>
                  <a:gd name="T53" fmla="*/ 61 w 61"/>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8">
                    <a:moveTo>
                      <a:pt x="0" y="10"/>
                    </a:moveTo>
                    <a:lnTo>
                      <a:pt x="46" y="0"/>
                    </a:lnTo>
                    <a:lnTo>
                      <a:pt x="51" y="7"/>
                    </a:lnTo>
                    <a:lnTo>
                      <a:pt x="52" y="14"/>
                    </a:lnTo>
                    <a:lnTo>
                      <a:pt x="55" y="17"/>
                    </a:lnTo>
                    <a:lnTo>
                      <a:pt x="56" y="24"/>
                    </a:lnTo>
                    <a:lnTo>
                      <a:pt x="61" y="38"/>
                    </a:lnTo>
                    <a:lnTo>
                      <a:pt x="48" y="25"/>
                    </a:lnTo>
                    <a:lnTo>
                      <a:pt x="39" y="27"/>
                    </a:lnTo>
                    <a:lnTo>
                      <a:pt x="28" y="15"/>
                    </a:lnTo>
                    <a:lnTo>
                      <a:pt x="19" y="18"/>
                    </a:lnTo>
                    <a:lnTo>
                      <a:pt x="28" y="30"/>
                    </a:lnTo>
                    <a:lnTo>
                      <a:pt x="18" y="30"/>
                    </a:lnTo>
                    <a:lnTo>
                      <a:pt x="10" y="20"/>
                    </a:lnTo>
                    <a:lnTo>
                      <a:pt x="18" y="12"/>
                    </a:lnTo>
                    <a:lnTo>
                      <a:pt x="2" y="16"/>
                    </a:lnTo>
                    <a:lnTo>
                      <a:pt x="0" y="10"/>
                    </a:lnTo>
                    <a:close/>
                  </a:path>
                </a:pathLst>
              </a:custGeom>
              <a:solidFill>
                <a:srgbClr val="EE9024"/>
              </a:solidFill>
              <a:ln w="12700">
                <a:solidFill>
                  <a:schemeClr val="bg1"/>
                </a:solidFill>
                <a:round/>
                <a:headEnd/>
                <a:tailEnd/>
              </a:ln>
            </p:spPr>
            <p:txBody>
              <a:bodyPr/>
              <a:lstStyle/>
              <a:p>
                <a:endParaRPr lang="en-GB"/>
              </a:p>
            </p:txBody>
          </p:sp>
          <p:sp>
            <p:nvSpPr>
              <p:cNvPr id="36042" name="Freeform 199"/>
              <p:cNvSpPr>
                <a:spLocks noChangeAspect="1"/>
              </p:cNvSpPr>
              <p:nvPr/>
            </p:nvSpPr>
            <p:spPr bwMode="auto">
              <a:xfrm>
                <a:off x="3877766" y="5698310"/>
                <a:ext cx="1183670" cy="1253360"/>
              </a:xfrm>
              <a:custGeom>
                <a:avLst/>
                <a:gdLst>
                  <a:gd name="T0" fmla="*/ 2147483647 w 1178"/>
                  <a:gd name="T1" fmla="*/ 2147483647 h 1235"/>
                  <a:gd name="T2" fmla="*/ 2147483647 w 1178"/>
                  <a:gd name="T3" fmla="*/ 2147483647 h 1235"/>
                  <a:gd name="T4" fmla="*/ 2147483647 w 1178"/>
                  <a:gd name="T5" fmla="*/ 2147483647 h 1235"/>
                  <a:gd name="T6" fmla="*/ 2147483647 w 1178"/>
                  <a:gd name="T7" fmla="*/ 2147483647 h 1235"/>
                  <a:gd name="T8" fmla="*/ 2147483647 w 1178"/>
                  <a:gd name="T9" fmla="*/ 2147483647 h 1235"/>
                  <a:gd name="T10" fmla="*/ 2147483647 w 1178"/>
                  <a:gd name="T11" fmla="*/ 2147483647 h 1235"/>
                  <a:gd name="T12" fmla="*/ 2147483647 w 1178"/>
                  <a:gd name="T13" fmla="*/ 2147483647 h 1235"/>
                  <a:gd name="T14" fmla="*/ 2147483647 w 1178"/>
                  <a:gd name="T15" fmla="*/ 2147483647 h 1235"/>
                  <a:gd name="T16" fmla="*/ 2147483647 w 1178"/>
                  <a:gd name="T17" fmla="*/ 2147483647 h 1235"/>
                  <a:gd name="T18" fmla="*/ 2147483647 w 1178"/>
                  <a:gd name="T19" fmla="*/ 2147483647 h 1235"/>
                  <a:gd name="T20" fmla="*/ 2147483647 w 1178"/>
                  <a:gd name="T21" fmla="*/ 2147483647 h 1235"/>
                  <a:gd name="T22" fmla="*/ 2147483647 w 1178"/>
                  <a:gd name="T23" fmla="*/ 2147483647 h 1235"/>
                  <a:gd name="T24" fmla="*/ 2147483647 w 1178"/>
                  <a:gd name="T25" fmla="*/ 2147483647 h 1235"/>
                  <a:gd name="T26" fmla="*/ 2147483647 w 1178"/>
                  <a:gd name="T27" fmla="*/ 2147483647 h 1235"/>
                  <a:gd name="T28" fmla="*/ 2147483647 w 1178"/>
                  <a:gd name="T29" fmla="*/ 2147483647 h 1235"/>
                  <a:gd name="T30" fmla="*/ 2147483647 w 1178"/>
                  <a:gd name="T31" fmla="*/ 2147483647 h 1235"/>
                  <a:gd name="T32" fmla="*/ 2147483647 w 1178"/>
                  <a:gd name="T33" fmla="*/ 2147483647 h 1235"/>
                  <a:gd name="T34" fmla="*/ 2147483647 w 1178"/>
                  <a:gd name="T35" fmla="*/ 2147483647 h 1235"/>
                  <a:gd name="T36" fmla="*/ 2147483647 w 1178"/>
                  <a:gd name="T37" fmla="*/ 2147483647 h 1235"/>
                  <a:gd name="T38" fmla="*/ 2147483647 w 1178"/>
                  <a:gd name="T39" fmla="*/ 2147483647 h 1235"/>
                  <a:gd name="T40" fmla="*/ 2147483647 w 1178"/>
                  <a:gd name="T41" fmla="*/ 2147483647 h 1235"/>
                  <a:gd name="T42" fmla="*/ 2147483647 w 1178"/>
                  <a:gd name="T43" fmla="*/ 2147483647 h 1235"/>
                  <a:gd name="T44" fmla="*/ 2147483647 w 1178"/>
                  <a:gd name="T45" fmla="*/ 2147483647 h 1235"/>
                  <a:gd name="T46" fmla="*/ 2147483647 w 1178"/>
                  <a:gd name="T47" fmla="*/ 2147483647 h 1235"/>
                  <a:gd name="T48" fmla="*/ 2147483647 w 1178"/>
                  <a:gd name="T49" fmla="*/ 2147483647 h 1235"/>
                  <a:gd name="T50" fmla="*/ 2147483647 w 1178"/>
                  <a:gd name="T51" fmla="*/ 2147483647 h 1235"/>
                  <a:gd name="T52" fmla="*/ 2147483647 w 1178"/>
                  <a:gd name="T53" fmla="*/ 2147483647 h 1235"/>
                  <a:gd name="T54" fmla="*/ 2147483647 w 1178"/>
                  <a:gd name="T55" fmla="*/ 2147483647 h 1235"/>
                  <a:gd name="T56" fmla="*/ 2147483647 w 1178"/>
                  <a:gd name="T57" fmla="*/ 2147483647 h 1235"/>
                  <a:gd name="T58" fmla="*/ 2147483647 w 1178"/>
                  <a:gd name="T59" fmla="*/ 2147483647 h 1235"/>
                  <a:gd name="T60" fmla="*/ 2147483647 w 1178"/>
                  <a:gd name="T61" fmla="*/ 0 h 1235"/>
                  <a:gd name="T62" fmla="*/ 2147483647 w 1178"/>
                  <a:gd name="T63" fmla="*/ 2147483647 h 1235"/>
                  <a:gd name="T64" fmla="*/ 2147483647 w 1178"/>
                  <a:gd name="T65" fmla="*/ 2147483647 h 1235"/>
                  <a:gd name="T66" fmla="*/ 2147483647 w 1178"/>
                  <a:gd name="T67" fmla="*/ 2147483647 h 1235"/>
                  <a:gd name="T68" fmla="*/ 2147483647 w 1178"/>
                  <a:gd name="T69" fmla="*/ 2147483647 h 1235"/>
                  <a:gd name="T70" fmla="*/ 2147483647 w 1178"/>
                  <a:gd name="T71" fmla="*/ 2147483647 h 1235"/>
                  <a:gd name="T72" fmla="*/ 2147483647 w 1178"/>
                  <a:gd name="T73" fmla="*/ 2147483647 h 1235"/>
                  <a:gd name="T74" fmla="*/ 2147483647 w 1178"/>
                  <a:gd name="T75" fmla="*/ 2147483647 h 1235"/>
                  <a:gd name="T76" fmla="*/ 2147483647 w 1178"/>
                  <a:gd name="T77" fmla="*/ 2147483647 h 1235"/>
                  <a:gd name="T78" fmla="*/ 2147483647 w 1178"/>
                  <a:gd name="T79" fmla="*/ 2147483647 h 1235"/>
                  <a:gd name="T80" fmla="*/ 2147483647 w 1178"/>
                  <a:gd name="T81" fmla="*/ 2147483647 h 1235"/>
                  <a:gd name="T82" fmla="*/ 2147483647 w 1178"/>
                  <a:gd name="T83" fmla="*/ 2147483647 h 1235"/>
                  <a:gd name="T84" fmla="*/ 2147483647 w 1178"/>
                  <a:gd name="T85" fmla="*/ 2147483647 h 1235"/>
                  <a:gd name="T86" fmla="*/ 2147483647 w 1178"/>
                  <a:gd name="T87" fmla="*/ 2147483647 h 1235"/>
                  <a:gd name="T88" fmla="*/ 2147483647 w 1178"/>
                  <a:gd name="T89" fmla="*/ 2147483647 h 1235"/>
                  <a:gd name="T90" fmla="*/ 2147483647 w 1178"/>
                  <a:gd name="T91" fmla="*/ 2147483647 h 1235"/>
                  <a:gd name="T92" fmla="*/ 2147483647 w 1178"/>
                  <a:gd name="T93" fmla="*/ 2147483647 h 1235"/>
                  <a:gd name="T94" fmla="*/ 2147483647 w 1178"/>
                  <a:gd name="T95" fmla="*/ 2147483647 h 1235"/>
                  <a:gd name="T96" fmla="*/ 2147483647 w 1178"/>
                  <a:gd name="T97" fmla="*/ 2147483647 h 1235"/>
                  <a:gd name="T98" fmla="*/ 2147483647 w 1178"/>
                  <a:gd name="T99" fmla="*/ 2147483647 h 1235"/>
                  <a:gd name="T100" fmla="*/ 2147483647 w 1178"/>
                  <a:gd name="T101" fmla="*/ 2147483647 h 1235"/>
                  <a:gd name="T102" fmla="*/ 2147483647 w 1178"/>
                  <a:gd name="T103" fmla="*/ 2147483647 h 1235"/>
                  <a:gd name="T104" fmla="*/ 2147483647 w 1178"/>
                  <a:gd name="T105" fmla="*/ 2147483647 h 1235"/>
                  <a:gd name="T106" fmla="*/ 2147483647 w 1178"/>
                  <a:gd name="T107" fmla="*/ 2147483647 h 1235"/>
                  <a:gd name="T108" fmla="*/ 2147483647 w 1178"/>
                  <a:gd name="T109" fmla="*/ 2147483647 h 1235"/>
                  <a:gd name="T110" fmla="*/ 2147483647 w 1178"/>
                  <a:gd name="T111" fmla="*/ 2147483647 h 1235"/>
                  <a:gd name="T112" fmla="*/ 2147483647 w 1178"/>
                  <a:gd name="T113" fmla="*/ 2147483647 h 1235"/>
                  <a:gd name="T114" fmla="*/ 2147483647 w 1178"/>
                  <a:gd name="T115" fmla="*/ 2147483647 h 1235"/>
                  <a:gd name="T116" fmla="*/ 2147483647 w 1178"/>
                  <a:gd name="T117" fmla="*/ 2147483647 h 1235"/>
                  <a:gd name="T118" fmla="*/ 2147483647 w 1178"/>
                  <a:gd name="T119" fmla="*/ 2147483647 h 1235"/>
                  <a:gd name="T120" fmla="*/ 2147483647 w 1178"/>
                  <a:gd name="T121" fmla="*/ 2147483647 h 1235"/>
                  <a:gd name="T122" fmla="*/ 2147483647 w 1178"/>
                  <a:gd name="T123" fmla="*/ 2147483647 h 1235"/>
                  <a:gd name="T124" fmla="*/ 2147483647 w 1178"/>
                  <a:gd name="T125" fmla="*/ 2147483647 h 12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8"/>
                  <a:gd name="T190" fmla="*/ 0 h 1235"/>
                  <a:gd name="T191" fmla="*/ 1178 w 1178"/>
                  <a:gd name="T192" fmla="*/ 1235 h 12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8" h="1235">
                    <a:moveTo>
                      <a:pt x="617" y="1235"/>
                    </a:moveTo>
                    <a:lnTo>
                      <a:pt x="632" y="1221"/>
                    </a:lnTo>
                    <a:lnTo>
                      <a:pt x="644" y="1204"/>
                    </a:lnTo>
                    <a:lnTo>
                      <a:pt x="650" y="1184"/>
                    </a:lnTo>
                    <a:lnTo>
                      <a:pt x="687" y="1155"/>
                    </a:lnTo>
                    <a:lnTo>
                      <a:pt x="710" y="1120"/>
                    </a:lnTo>
                    <a:lnTo>
                      <a:pt x="712" y="1107"/>
                    </a:lnTo>
                    <a:lnTo>
                      <a:pt x="725" y="1082"/>
                    </a:lnTo>
                    <a:lnTo>
                      <a:pt x="739" y="1064"/>
                    </a:lnTo>
                    <a:lnTo>
                      <a:pt x="752" y="1055"/>
                    </a:lnTo>
                    <a:lnTo>
                      <a:pt x="760" y="1044"/>
                    </a:lnTo>
                    <a:lnTo>
                      <a:pt x="763" y="1011"/>
                    </a:lnTo>
                    <a:lnTo>
                      <a:pt x="768" y="1006"/>
                    </a:lnTo>
                    <a:lnTo>
                      <a:pt x="762" y="997"/>
                    </a:lnTo>
                    <a:lnTo>
                      <a:pt x="760" y="971"/>
                    </a:lnTo>
                    <a:lnTo>
                      <a:pt x="771" y="948"/>
                    </a:lnTo>
                    <a:lnTo>
                      <a:pt x="821" y="902"/>
                    </a:lnTo>
                    <a:lnTo>
                      <a:pt x="840" y="892"/>
                    </a:lnTo>
                    <a:lnTo>
                      <a:pt x="855" y="890"/>
                    </a:lnTo>
                    <a:lnTo>
                      <a:pt x="871" y="878"/>
                    </a:lnTo>
                    <a:lnTo>
                      <a:pt x="882" y="875"/>
                    </a:lnTo>
                    <a:lnTo>
                      <a:pt x="882" y="869"/>
                    </a:lnTo>
                    <a:lnTo>
                      <a:pt x="886" y="864"/>
                    </a:lnTo>
                    <a:lnTo>
                      <a:pt x="892" y="868"/>
                    </a:lnTo>
                    <a:lnTo>
                      <a:pt x="904" y="863"/>
                    </a:lnTo>
                    <a:lnTo>
                      <a:pt x="914" y="865"/>
                    </a:lnTo>
                    <a:lnTo>
                      <a:pt x="923" y="862"/>
                    </a:lnTo>
                    <a:lnTo>
                      <a:pt x="955" y="862"/>
                    </a:lnTo>
                    <a:lnTo>
                      <a:pt x="962" y="850"/>
                    </a:lnTo>
                    <a:lnTo>
                      <a:pt x="986" y="834"/>
                    </a:lnTo>
                    <a:lnTo>
                      <a:pt x="991" y="810"/>
                    </a:lnTo>
                    <a:lnTo>
                      <a:pt x="1007" y="789"/>
                    </a:lnTo>
                    <a:lnTo>
                      <a:pt x="1019" y="765"/>
                    </a:lnTo>
                    <a:lnTo>
                      <a:pt x="1028" y="752"/>
                    </a:lnTo>
                    <a:lnTo>
                      <a:pt x="1033" y="712"/>
                    </a:lnTo>
                    <a:lnTo>
                      <a:pt x="1045" y="694"/>
                    </a:lnTo>
                    <a:lnTo>
                      <a:pt x="1053" y="638"/>
                    </a:lnTo>
                    <a:lnTo>
                      <a:pt x="1050" y="596"/>
                    </a:lnTo>
                    <a:lnTo>
                      <a:pt x="1054" y="557"/>
                    </a:lnTo>
                    <a:lnTo>
                      <a:pt x="1061" y="549"/>
                    </a:lnTo>
                    <a:lnTo>
                      <a:pt x="1068" y="550"/>
                    </a:lnTo>
                    <a:lnTo>
                      <a:pt x="1077" y="543"/>
                    </a:lnTo>
                    <a:lnTo>
                      <a:pt x="1102" y="497"/>
                    </a:lnTo>
                    <a:lnTo>
                      <a:pt x="1132" y="475"/>
                    </a:lnTo>
                    <a:lnTo>
                      <a:pt x="1134" y="470"/>
                    </a:lnTo>
                    <a:lnTo>
                      <a:pt x="1167" y="428"/>
                    </a:lnTo>
                    <a:lnTo>
                      <a:pt x="1175" y="399"/>
                    </a:lnTo>
                    <a:lnTo>
                      <a:pt x="1178" y="371"/>
                    </a:lnTo>
                    <a:lnTo>
                      <a:pt x="1178" y="359"/>
                    </a:lnTo>
                    <a:lnTo>
                      <a:pt x="1169" y="329"/>
                    </a:lnTo>
                    <a:lnTo>
                      <a:pt x="1160" y="315"/>
                    </a:lnTo>
                    <a:lnTo>
                      <a:pt x="1112" y="308"/>
                    </a:lnTo>
                    <a:lnTo>
                      <a:pt x="1065" y="268"/>
                    </a:lnTo>
                    <a:lnTo>
                      <a:pt x="1040" y="251"/>
                    </a:lnTo>
                    <a:lnTo>
                      <a:pt x="1026" y="246"/>
                    </a:lnTo>
                    <a:lnTo>
                      <a:pt x="966" y="244"/>
                    </a:lnTo>
                    <a:lnTo>
                      <a:pt x="919" y="232"/>
                    </a:lnTo>
                    <a:lnTo>
                      <a:pt x="916" y="228"/>
                    </a:lnTo>
                    <a:lnTo>
                      <a:pt x="889" y="239"/>
                    </a:lnTo>
                    <a:lnTo>
                      <a:pt x="894" y="227"/>
                    </a:lnTo>
                    <a:lnTo>
                      <a:pt x="890" y="222"/>
                    </a:lnTo>
                    <a:lnTo>
                      <a:pt x="883" y="222"/>
                    </a:lnTo>
                    <a:lnTo>
                      <a:pt x="886" y="214"/>
                    </a:lnTo>
                    <a:lnTo>
                      <a:pt x="876" y="202"/>
                    </a:lnTo>
                    <a:lnTo>
                      <a:pt x="863" y="209"/>
                    </a:lnTo>
                    <a:lnTo>
                      <a:pt x="859" y="196"/>
                    </a:lnTo>
                    <a:lnTo>
                      <a:pt x="838" y="188"/>
                    </a:lnTo>
                    <a:lnTo>
                      <a:pt x="826" y="187"/>
                    </a:lnTo>
                    <a:lnTo>
                      <a:pt x="809" y="178"/>
                    </a:lnTo>
                    <a:lnTo>
                      <a:pt x="786" y="177"/>
                    </a:lnTo>
                    <a:lnTo>
                      <a:pt x="781" y="179"/>
                    </a:lnTo>
                    <a:lnTo>
                      <a:pt x="769" y="202"/>
                    </a:lnTo>
                    <a:lnTo>
                      <a:pt x="753" y="208"/>
                    </a:lnTo>
                    <a:lnTo>
                      <a:pt x="742" y="231"/>
                    </a:lnTo>
                    <a:lnTo>
                      <a:pt x="741" y="212"/>
                    </a:lnTo>
                    <a:lnTo>
                      <a:pt x="702" y="214"/>
                    </a:lnTo>
                    <a:lnTo>
                      <a:pt x="694" y="217"/>
                    </a:lnTo>
                    <a:lnTo>
                      <a:pt x="681" y="214"/>
                    </a:lnTo>
                    <a:lnTo>
                      <a:pt x="677" y="219"/>
                    </a:lnTo>
                    <a:lnTo>
                      <a:pt x="680" y="210"/>
                    </a:lnTo>
                    <a:lnTo>
                      <a:pt x="695" y="214"/>
                    </a:lnTo>
                    <a:lnTo>
                      <a:pt x="702" y="209"/>
                    </a:lnTo>
                    <a:lnTo>
                      <a:pt x="702" y="196"/>
                    </a:lnTo>
                    <a:lnTo>
                      <a:pt x="694" y="190"/>
                    </a:lnTo>
                    <a:lnTo>
                      <a:pt x="700" y="182"/>
                    </a:lnTo>
                    <a:lnTo>
                      <a:pt x="692" y="182"/>
                    </a:lnTo>
                    <a:lnTo>
                      <a:pt x="688" y="191"/>
                    </a:lnTo>
                    <a:lnTo>
                      <a:pt x="682" y="192"/>
                    </a:lnTo>
                    <a:lnTo>
                      <a:pt x="680" y="170"/>
                    </a:lnTo>
                    <a:lnTo>
                      <a:pt x="720" y="128"/>
                    </a:lnTo>
                    <a:lnTo>
                      <a:pt x="724" y="108"/>
                    </a:lnTo>
                    <a:lnTo>
                      <a:pt x="709" y="104"/>
                    </a:lnTo>
                    <a:lnTo>
                      <a:pt x="699" y="73"/>
                    </a:lnTo>
                    <a:lnTo>
                      <a:pt x="688" y="38"/>
                    </a:lnTo>
                    <a:lnTo>
                      <a:pt x="680" y="30"/>
                    </a:lnTo>
                    <a:lnTo>
                      <a:pt x="674" y="35"/>
                    </a:lnTo>
                    <a:lnTo>
                      <a:pt x="653" y="64"/>
                    </a:lnTo>
                    <a:lnTo>
                      <a:pt x="647" y="79"/>
                    </a:lnTo>
                    <a:lnTo>
                      <a:pt x="630" y="94"/>
                    </a:lnTo>
                    <a:lnTo>
                      <a:pt x="614" y="94"/>
                    </a:lnTo>
                    <a:lnTo>
                      <a:pt x="600" y="98"/>
                    </a:lnTo>
                    <a:lnTo>
                      <a:pt x="588" y="88"/>
                    </a:lnTo>
                    <a:lnTo>
                      <a:pt x="571" y="83"/>
                    </a:lnTo>
                    <a:lnTo>
                      <a:pt x="559" y="86"/>
                    </a:lnTo>
                    <a:lnTo>
                      <a:pt x="548" y="84"/>
                    </a:lnTo>
                    <a:lnTo>
                      <a:pt x="544" y="86"/>
                    </a:lnTo>
                    <a:lnTo>
                      <a:pt x="543" y="101"/>
                    </a:lnTo>
                    <a:lnTo>
                      <a:pt x="527" y="98"/>
                    </a:lnTo>
                    <a:lnTo>
                      <a:pt x="512" y="100"/>
                    </a:lnTo>
                    <a:lnTo>
                      <a:pt x="504" y="97"/>
                    </a:lnTo>
                    <a:lnTo>
                      <a:pt x="493" y="106"/>
                    </a:lnTo>
                    <a:lnTo>
                      <a:pt x="468" y="113"/>
                    </a:lnTo>
                    <a:lnTo>
                      <a:pt x="461" y="119"/>
                    </a:lnTo>
                    <a:lnTo>
                      <a:pt x="448" y="117"/>
                    </a:lnTo>
                    <a:lnTo>
                      <a:pt x="440" y="113"/>
                    </a:lnTo>
                    <a:lnTo>
                      <a:pt x="430" y="103"/>
                    </a:lnTo>
                    <a:lnTo>
                      <a:pt x="429" y="89"/>
                    </a:lnTo>
                    <a:lnTo>
                      <a:pt x="422" y="81"/>
                    </a:lnTo>
                    <a:lnTo>
                      <a:pt x="427" y="48"/>
                    </a:lnTo>
                    <a:lnTo>
                      <a:pt x="433" y="39"/>
                    </a:lnTo>
                    <a:lnTo>
                      <a:pt x="430" y="24"/>
                    </a:lnTo>
                    <a:lnTo>
                      <a:pt x="418" y="20"/>
                    </a:lnTo>
                    <a:lnTo>
                      <a:pt x="420" y="9"/>
                    </a:lnTo>
                    <a:lnTo>
                      <a:pt x="417" y="0"/>
                    </a:lnTo>
                    <a:lnTo>
                      <a:pt x="400" y="1"/>
                    </a:lnTo>
                    <a:lnTo>
                      <a:pt x="400" y="9"/>
                    </a:lnTo>
                    <a:lnTo>
                      <a:pt x="390" y="20"/>
                    </a:lnTo>
                    <a:lnTo>
                      <a:pt x="379" y="21"/>
                    </a:lnTo>
                    <a:lnTo>
                      <a:pt x="365" y="31"/>
                    </a:lnTo>
                    <a:lnTo>
                      <a:pt x="340" y="35"/>
                    </a:lnTo>
                    <a:lnTo>
                      <a:pt x="328" y="41"/>
                    </a:lnTo>
                    <a:lnTo>
                      <a:pt x="315" y="40"/>
                    </a:lnTo>
                    <a:lnTo>
                      <a:pt x="292" y="31"/>
                    </a:lnTo>
                    <a:lnTo>
                      <a:pt x="274" y="28"/>
                    </a:lnTo>
                    <a:lnTo>
                      <a:pt x="277" y="39"/>
                    </a:lnTo>
                    <a:lnTo>
                      <a:pt x="290" y="47"/>
                    </a:lnTo>
                    <a:lnTo>
                      <a:pt x="288" y="64"/>
                    </a:lnTo>
                    <a:lnTo>
                      <a:pt x="292" y="85"/>
                    </a:lnTo>
                    <a:lnTo>
                      <a:pt x="317" y="86"/>
                    </a:lnTo>
                    <a:lnTo>
                      <a:pt x="316" y="91"/>
                    </a:lnTo>
                    <a:lnTo>
                      <a:pt x="297" y="99"/>
                    </a:lnTo>
                    <a:lnTo>
                      <a:pt x="289" y="114"/>
                    </a:lnTo>
                    <a:lnTo>
                      <a:pt x="256" y="126"/>
                    </a:lnTo>
                    <a:lnTo>
                      <a:pt x="247" y="134"/>
                    </a:lnTo>
                    <a:lnTo>
                      <a:pt x="225" y="135"/>
                    </a:lnTo>
                    <a:lnTo>
                      <a:pt x="210" y="118"/>
                    </a:lnTo>
                    <a:lnTo>
                      <a:pt x="204" y="123"/>
                    </a:lnTo>
                    <a:lnTo>
                      <a:pt x="200" y="106"/>
                    </a:lnTo>
                    <a:lnTo>
                      <a:pt x="192" y="97"/>
                    </a:lnTo>
                    <a:lnTo>
                      <a:pt x="177" y="103"/>
                    </a:lnTo>
                    <a:lnTo>
                      <a:pt x="169" y="98"/>
                    </a:lnTo>
                    <a:lnTo>
                      <a:pt x="165" y="106"/>
                    </a:lnTo>
                    <a:lnTo>
                      <a:pt x="120" y="106"/>
                    </a:lnTo>
                    <a:lnTo>
                      <a:pt x="120" y="125"/>
                    </a:lnTo>
                    <a:lnTo>
                      <a:pt x="125" y="127"/>
                    </a:lnTo>
                    <a:lnTo>
                      <a:pt x="136" y="126"/>
                    </a:lnTo>
                    <a:lnTo>
                      <a:pt x="141" y="139"/>
                    </a:lnTo>
                    <a:lnTo>
                      <a:pt x="129" y="138"/>
                    </a:lnTo>
                    <a:lnTo>
                      <a:pt x="114" y="142"/>
                    </a:lnTo>
                    <a:lnTo>
                      <a:pt x="114" y="162"/>
                    </a:lnTo>
                    <a:lnTo>
                      <a:pt x="127" y="175"/>
                    </a:lnTo>
                    <a:lnTo>
                      <a:pt x="133" y="195"/>
                    </a:lnTo>
                    <a:lnTo>
                      <a:pt x="128" y="220"/>
                    </a:lnTo>
                    <a:lnTo>
                      <a:pt x="123" y="250"/>
                    </a:lnTo>
                    <a:lnTo>
                      <a:pt x="116" y="282"/>
                    </a:lnTo>
                    <a:lnTo>
                      <a:pt x="113" y="286"/>
                    </a:lnTo>
                    <a:lnTo>
                      <a:pt x="101" y="285"/>
                    </a:lnTo>
                    <a:lnTo>
                      <a:pt x="66" y="296"/>
                    </a:lnTo>
                    <a:lnTo>
                      <a:pt x="40" y="310"/>
                    </a:lnTo>
                    <a:lnTo>
                      <a:pt x="24" y="335"/>
                    </a:lnTo>
                    <a:lnTo>
                      <a:pt x="23" y="355"/>
                    </a:lnTo>
                    <a:lnTo>
                      <a:pt x="10" y="359"/>
                    </a:lnTo>
                    <a:lnTo>
                      <a:pt x="0" y="385"/>
                    </a:lnTo>
                    <a:lnTo>
                      <a:pt x="8" y="407"/>
                    </a:lnTo>
                    <a:lnTo>
                      <a:pt x="28" y="428"/>
                    </a:lnTo>
                    <a:lnTo>
                      <a:pt x="25" y="440"/>
                    </a:lnTo>
                    <a:lnTo>
                      <a:pt x="44" y="442"/>
                    </a:lnTo>
                    <a:lnTo>
                      <a:pt x="51" y="455"/>
                    </a:lnTo>
                    <a:lnTo>
                      <a:pt x="66" y="458"/>
                    </a:lnTo>
                    <a:lnTo>
                      <a:pt x="80" y="452"/>
                    </a:lnTo>
                    <a:lnTo>
                      <a:pt x="100" y="437"/>
                    </a:lnTo>
                    <a:lnTo>
                      <a:pt x="100" y="487"/>
                    </a:lnTo>
                    <a:lnTo>
                      <a:pt x="107" y="490"/>
                    </a:lnTo>
                    <a:lnTo>
                      <a:pt x="125" y="487"/>
                    </a:lnTo>
                    <a:lnTo>
                      <a:pt x="164" y="489"/>
                    </a:lnTo>
                    <a:lnTo>
                      <a:pt x="189" y="478"/>
                    </a:lnTo>
                    <a:lnTo>
                      <a:pt x="216" y="452"/>
                    </a:lnTo>
                    <a:lnTo>
                      <a:pt x="252" y="448"/>
                    </a:lnTo>
                    <a:lnTo>
                      <a:pt x="258" y="453"/>
                    </a:lnTo>
                    <a:lnTo>
                      <a:pt x="259" y="463"/>
                    </a:lnTo>
                    <a:lnTo>
                      <a:pt x="259" y="481"/>
                    </a:lnTo>
                    <a:lnTo>
                      <a:pt x="255" y="497"/>
                    </a:lnTo>
                    <a:lnTo>
                      <a:pt x="262" y="517"/>
                    </a:lnTo>
                    <a:lnTo>
                      <a:pt x="281" y="531"/>
                    </a:lnTo>
                    <a:lnTo>
                      <a:pt x="317" y="537"/>
                    </a:lnTo>
                    <a:lnTo>
                      <a:pt x="326" y="547"/>
                    </a:lnTo>
                    <a:lnTo>
                      <a:pt x="351" y="554"/>
                    </a:lnTo>
                    <a:lnTo>
                      <a:pt x="363" y="564"/>
                    </a:lnTo>
                    <a:lnTo>
                      <a:pt x="383" y="564"/>
                    </a:lnTo>
                    <a:lnTo>
                      <a:pt x="393" y="570"/>
                    </a:lnTo>
                    <a:lnTo>
                      <a:pt x="401" y="579"/>
                    </a:lnTo>
                    <a:lnTo>
                      <a:pt x="408" y="603"/>
                    </a:lnTo>
                    <a:lnTo>
                      <a:pt x="407" y="617"/>
                    </a:lnTo>
                    <a:lnTo>
                      <a:pt x="402" y="620"/>
                    </a:lnTo>
                    <a:lnTo>
                      <a:pt x="415" y="651"/>
                    </a:lnTo>
                    <a:lnTo>
                      <a:pt x="467" y="655"/>
                    </a:lnTo>
                    <a:lnTo>
                      <a:pt x="464" y="671"/>
                    </a:lnTo>
                    <a:lnTo>
                      <a:pt x="467" y="682"/>
                    </a:lnTo>
                    <a:lnTo>
                      <a:pt x="478" y="687"/>
                    </a:lnTo>
                    <a:lnTo>
                      <a:pt x="488" y="710"/>
                    </a:lnTo>
                    <a:lnTo>
                      <a:pt x="487" y="740"/>
                    </a:lnTo>
                    <a:lnTo>
                      <a:pt x="480" y="758"/>
                    </a:lnTo>
                    <a:lnTo>
                      <a:pt x="482" y="771"/>
                    </a:lnTo>
                    <a:lnTo>
                      <a:pt x="477" y="773"/>
                    </a:lnTo>
                    <a:lnTo>
                      <a:pt x="476" y="778"/>
                    </a:lnTo>
                    <a:lnTo>
                      <a:pt x="480" y="787"/>
                    </a:lnTo>
                    <a:lnTo>
                      <a:pt x="480" y="831"/>
                    </a:lnTo>
                    <a:lnTo>
                      <a:pt x="482" y="835"/>
                    </a:lnTo>
                    <a:lnTo>
                      <a:pt x="508" y="843"/>
                    </a:lnTo>
                    <a:lnTo>
                      <a:pt x="528" y="839"/>
                    </a:lnTo>
                    <a:lnTo>
                      <a:pt x="544" y="845"/>
                    </a:lnTo>
                    <a:lnTo>
                      <a:pt x="549" y="853"/>
                    </a:lnTo>
                    <a:lnTo>
                      <a:pt x="551" y="886"/>
                    </a:lnTo>
                    <a:lnTo>
                      <a:pt x="556" y="893"/>
                    </a:lnTo>
                    <a:lnTo>
                      <a:pt x="563" y="898"/>
                    </a:lnTo>
                    <a:lnTo>
                      <a:pt x="583" y="894"/>
                    </a:lnTo>
                    <a:lnTo>
                      <a:pt x="587" y="898"/>
                    </a:lnTo>
                    <a:lnTo>
                      <a:pt x="590" y="915"/>
                    </a:lnTo>
                    <a:lnTo>
                      <a:pt x="584" y="952"/>
                    </a:lnTo>
                    <a:lnTo>
                      <a:pt x="599" y="951"/>
                    </a:lnTo>
                    <a:lnTo>
                      <a:pt x="602" y="954"/>
                    </a:lnTo>
                    <a:lnTo>
                      <a:pt x="609" y="976"/>
                    </a:lnTo>
                    <a:lnTo>
                      <a:pt x="607" y="1002"/>
                    </a:lnTo>
                    <a:lnTo>
                      <a:pt x="593" y="1013"/>
                    </a:lnTo>
                    <a:lnTo>
                      <a:pt x="578" y="1017"/>
                    </a:lnTo>
                    <a:lnTo>
                      <a:pt x="543" y="1050"/>
                    </a:lnTo>
                    <a:lnTo>
                      <a:pt x="518" y="1085"/>
                    </a:lnTo>
                    <a:lnTo>
                      <a:pt x="489" y="1111"/>
                    </a:lnTo>
                    <a:lnTo>
                      <a:pt x="499" y="1112"/>
                    </a:lnTo>
                    <a:lnTo>
                      <a:pt x="508" y="1105"/>
                    </a:lnTo>
                    <a:lnTo>
                      <a:pt x="514" y="1106"/>
                    </a:lnTo>
                    <a:lnTo>
                      <a:pt x="534" y="1124"/>
                    </a:lnTo>
                    <a:lnTo>
                      <a:pt x="538" y="1137"/>
                    </a:lnTo>
                    <a:lnTo>
                      <a:pt x="544" y="1137"/>
                    </a:lnTo>
                    <a:lnTo>
                      <a:pt x="552" y="1132"/>
                    </a:lnTo>
                    <a:lnTo>
                      <a:pt x="563" y="1146"/>
                    </a:lnTo>
                    <a:lnTo>
                      <a:pt x="581" y="1153"/>
                    </a:lnTo>
                    <a:lnTo>
                      <a:pt x="590" y="1164"/>
                    </a:lnTo>
                    <a:lnTo>
                      <a:pt x="605" y="1171"/>
                    </a:lnTo>
                    <a:lnTo>
                      <a:pt x="611" y="1187"/>
                    </a:lnTo>
                    <a:lnTo>
                      <a:pt x="625" y="1200"/>
                    </a:lnTo>
                    <a:lnTo>
                      <a:pt x="615" y="1214"/>
                    </a:lnTo>
                    <a:lnTo>
                      <a:pt x="614" y="1231"/>
                    </a:lnTo>
                    <a:lnTo>
                      <a:pt x="617" y="1235"/>
                    </a:lnTo>
                    <a:close/>
                  </a:path>
                </a:pathLst>
              </a:custGeom>
              <a:solidFill>
                <a:srgbClr val="EE9024"/>
              </a:solidFill>
              <a:ln w="12700">
                <a:solidFill>
                  <a:schemeClr val="bg1"/>
                </a:solidFill>
                <a:round/>
                <a:headEnd/>
                <a:tailEnd/>
              </a:ln>
            </p:spPr>
            <p:txBody>
              <a:bodyPr/>
              <a:lstStyle/>
              <a:p>
                <a:endParaRPr lang="en-GB"/>
              </a:p>
            </p:txBody>
          </p:sp>
          <p:sp>
            <p:nvSpPr>
              <p:cNvPr id="36043" name="Freeform 201"/>
              <p:cNvSpPr>
                <a:spLocks noChangeAspect="1"/>
              </p:cNvSpPr>
              <p:nvPr/>
            </p:nvSpPr>
            <p:spPr bwMode="auto">
              <a:xfrm>
                <a:off x="10225547" y="7299334"/>
                <a:ext cx="2180" cy="28787"/>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2"/>
                    </a:lnTo>
                    <a:lnTo>
                      <a:pt x="0" y="24"/>
                    </a:lnTo>
                    <a:lnTo>
                      <a:pt x="0" y="0"/>
                    </a:lnTo>
                    <a:close/>
                  </a:path>
                </a:pathLst>
              </a:custGeom>
              <a:solidFill>
                <a:srgbClr val="88CBDF"/>
              </a:solidFill>
              <a:ln w="12700">
                <a:noFill/>
                <a:round/>
                <a:headEnd/>
                <a:tailEnd/>
              </a:ln>
            </p:spPr>
            <p:txBody>
              <a:bodyPr/>
              <a:lstStyle/>
              <a:p>
                <a:endParaRPr lang="en-GB"/>
              </a:p>
            </p:txBody>
          </p:sp>
          <p:sp>
            <p:nvSpPr>
              <p:cNvPr id="36044" name="Freeform 202"/>
              <p:cNvSpPr>
                <a:spLocks noChangeAspect="1"/>
              </p:cNvSpPr>
              <p:nvPr/>
            </p:nvSpPr>
            <p:spPr bwMode="auto">
              <a:xfrm>
                <a:off x="10225547" y="7299334"/>
                <a:ext cx="2180" cy="28787"/>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2"/>
                    </a:lnTo>
                    <a:lnTo>
                      <a:pt x="0" y="24"/>
                    </a:lnTo>
                    <a:lnTo>
                      <a:pt x="0" y="0"/>
                    </a:lnTo>
                    <a:close/>
                  </a:path>
                </a:pathLst>
              </a:custGeom>
              <a:solidFill>
                <a:srgbClr val="88CBDF"/>
              </a:solidFill>
              <a:ln w="12700">
                <a:noFill/>
                <a:round/>
                <a:headEnd/>
                <a:tailEnd/>
              </a:ln>
            </p:spPr>
            <p:txBody>
              <a:bodyPr/>
              <a:lstStyle/>
              <a:p>
                <a:endParaRPr lang="en-GB"/>
              </a:p>
            </p:txBody>
          </p:sp>
          <p:sp>
            <p:nvSpPr>
              <p:cNvPr id="36045" name="Freeform 203"/>
              <p:cNvSpPr>
                <a:spLocks noChangeAspect="1"/>
              </p:cNvSpPr>
              <p:nvPr/>
            </p:nvSpPr>
            <p:spPr bwMode="auto">
              <a:xfrm>
                <a:off x="10609204" y="7175326"/>
                <a:ext cx="17439" cy="24359"/>
              </a:xfrm>
              <a:custGeom>
                <a:avLst/>
                <a:gdLst>
                  <a:gd name="T0" fmla="*/ 2147483647 w 14"/>
                  <a:gd name="T1" fmla="*/ 2147483647 h 21"/>
                  <a:gd name="T2" fmla="*/ 2147483647 w 14"/>
                  <a:gd name="T3" fmla="*/ 0 h 21"/>
                  <a:gd name="T4" fmla="*/ 2147483647 w 14"/>
                  <a:gd name="T5" fmla="*/ 2147483647 h 21"/>
                  <a:gd name="T6" fmla="*/ 2147483647 w 14"/>
                  <a:gd name="T7" fmla="*/ 2147483647 h 21"/>
                  <a:gd name="T8" fmla="*/ 2147483647 w 14"/>
                  <a:gd name="T9" fmla="*/ 2147483647 h 21"/>
                  <a:gd name="T10" fmla="*/ 0 w 14"/>
                  <a:gd name="T11" fmla="*/ 2147483647 h 21"/>
                  <a:gd name="T12" fmla="*/ 2147483647 w 14"/>
                  <a:gd name="T13" fmla="*/ 2147483647 h 21"/>
                  <a:gd name="T14" fmla="*/ 0 60000 65536"/>
                  <a:gd name="T15" fmla="*/ 0 60000 65536"/>
                  <a:gd name="T16" fmla="*/ 0 60000 65536"/>
                  <a:gd name="T17" fmla="*/ 0 60000 65536"/>
                  <a:gd name="T18" fmla="*/ 0 60000 65536"/>
                  <a:gd name="T19" fmla="*/ 0 60000 65536"/>
                  <a:gd name="T20" fmla="*/ 0 60000 65536"/>
                  <a:gd name="T21" fmla="*/ 0 w 14"/>
                  <a:gd name="T22" fmla="*/ 0 h 21"/>
                  <a:gd name="T23" fmla="*/ 14 w 1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1">
                    <a:moveTo>
                      <a:pt x="2" y="2"/>
                    </a:moveTo>
                    <a:lnTo>
                      <a:pt x="3" y="0"/>
                    </a:lnTo>
                    <a:lnTo>
                      <a:pt x="13" y="7"/>
                    </a:lnTo>
                    <a:lnTo>
                      <a:pt x="14" y="18"/>
                    </a:lnTo>
                    <a:lnTo>
                      <a:pt x="9" y="21"/>
                    </a:lnTo>
                    <a:lnTo>
                      <a:pt x="0" y="4"/>
                    </a:lnTo>
                    <a:lnTo>
                      <a:pt x="2" y="2"/>
                    </a:lnTo>
                    <a:close/>
                  </a:path>
                </a:pathLst>
              </a:custGeom>
              <a:solidFill>
                <a:srgbClr val="EE9024"/>
              </a:solidFill>
              <a:ln w="12700">
                <a:noFill/>
                <a:round/>
                <a:headEnd/>
                <a:tailEnd/>
              </a:ln>
            </p:spPr>
            <p:txBody>
              <a:bodyPr/>
              <a:lstStyle/>
              <a:p>
                <a:endParaRPr lang="en-GB"/>
              </a:p>
            </p:txBody>
          </p:sp>
          <p:sp>
            <p:nvSpPr>
              <p:cNvPr id="36046" name="Freeform 204"/>
              <p:cNvSpPr>
                <a:spLocks noChangeAspect="1"/>
              </p:cNvSpPr>
              <p:nvPr/>
            </p:nvSpPr>
            <p:spPr bwMode="auto">
              <a:xfrm>
                <a:off x="10517650" y="7215186"/>
                <a:ext cx="111173" cy="119579"/>
              </a:xfrm>
              <a:custGeom>
                <a:avLst/>
                <a:gdLst>
                  <a:gd name="T0" fmla="*/ 0 w 109"/>
                  <a:gd name="T1" fmla="*/ 0 h 118"/>
                  <a:gd name="T2" fmla="*/ 2147483647 w 109"/>
                  <a:gd name="T3" fmla="*/ 2147483647 h 118"/>
                  <a:gd name="T4" fmla="*/ 2147483647 w 109"/>
                  <a:gd name="T5" fmla="*/ 2147483647 h 118"/>
                  <a:gd name="T6" fmla="*/ 2147483647 w 109"/>
                  <a:gd name="T7" fmla="*/ 2147483647 h 118"/>
                  <a:gd name="T8" fmla="*/ 2147483647 w 109"/>
                  <a:gd name="T9" fmla="*/ 2147483647 h 118"/>
                  <a:gd name="T10" fmla="*/ 2147483647 w 109"/>
                  <a:gd name="T11" fmla="*/ 2147483647 h 118"/>
                  <a:gd name="T12" fmla="*/ 2147483647 w 109"/>
                  <a:gd name="T13" fmla="*/ 2147483647 h 118"/>
                  <a:gd name="T14" fmla="*/ 2147483647 w 109"/>
                  <a:gd name="T15" fmla="*/ 2147483647 h 118"/>
                  <a:gd name="T16" fmla="*/ 2147483647 w 109"/>
                  <a:gd name="T17" fmla="*/ 2147483647 h 118"/>
                  <a:gd name="T18" fmla="*/ 2147483647 w 109"/>
                  <a:gd name="T19" fmla="*/ 2147483647 h 118"/>
                  <a:gd name="T20" fmla="*/ 2147483647 w 109"/>
                  <a:gd name="T21" fmla="*/ 2147483647 h 118"/>
                  <a:gd name="T22" fmla="*/ 2147483647 w 109"/>
                  <a:gd name="T23" fmla="*/ 2147483647 h 118"/>
                  <a:gd name="T24" fmla="*/ 2147483647 w 109"/>
                  <a:gd name="T25" fmla="*/ 2147483647 h 118"/>
                  <a:gd name="T26" fmla="*/ 2147483647 w 109"/>
                  <a:gd name="T27" fmla="*/ 2147483647 h 118"/>
                  <a:gd name="T28" fmla="*/ 2147483647 w 109"/>
                  <a:gd name="T29" fmla="*/ 2147483647 h 118"/>
                  <a:gd name="T30" fmla="*/ 2147483647 w 109"/>
                  <a:gd name="T31" fmla="*/ 2147483647 h 118"/>
                  <a:gd name="T32" fmla="*/ 2147483647 w 109"/>
                  <a:gd name="T33" fmla="*/ 2147483647 h 118"/>
                  <a:gd name="T34" fmla="*/ 2147483647 w 109"/>
                  <a:gd name="T35" fmla="*/ 2147483647 h 118"/>
                  <a:gd name="T36" fmla="*/ 2147483647 w 109"/>
                  <a:gd name="T37" fmla="*/ 2147483647 h 118"/>
                  <a:gd name="T38" fmla="*/ 2147483647 w 109"/>
                  <a:gd name="T39" fmla="*/ 2147483647 h 118"/>
                  <a:gd name="T40" fmla="*/ 2147483647 w 109"/>
                  <a:gd name="T41" fmla="*/ 2147483647 h 118"/>
                  <a:gd name="T42" fmla="*/ 2147483647 w 109"/>
                  <a:gd name="T43" fmla="*/ 2147483647 h 118"/>
                  <a:gd name="T44" fmla="*/ 2147483647 w 109"/>
                  <a:gd name="T45" fmla="*/ 2147483647 h 118"/>
                  <a:gd name="T46" fmla="*/ 2147483647 w 109"/>
                  <a:gd name="T47" fmla="*/ 2147483647 h 118"/>
                  <a:gd name="T48" fmla="*/ 2147483647 w 109"/>
                  <a:gd name="T49" fmla="*/ 2147483647 h 118"/>
                  <a:gd name="T50" fmla="*/ 2147483647 w 109"/>
                  <a:gd name="T51" fmla="*/ 2147483647 h 118"/>
                  <a:gd name="T52" fmla="*/ 2147483647 w 109"/>
                  <a:gd name="T53" fmla="*/ 2147483647 h 118"/>
                  <a:gd name="T54" fmla="*/ 2147483647 w 109"/>
                  <a:gd name="T55" fmla="*/ 2147483647 h 118"/>
                  <a:gd name="T56" fmla="*/ 2147483647 w 109"/>
                  <a:gd name="T57" fmla="*/ 2147483647 h 118"/>
                  <a:gd name="T58" fmla="*/ 2147483647 w 109"/>
                  <a:gd name="T59" fmla="*/ 2147483647 h 118"/>
                  <a:gd name="T60" fmla="*/ 2147483647 w 109"/>
                  <a:gd name="T61" fmla="*/ 2147483647 h 118"/>
                  <a:gd name="T62" fmla="*/ 0 w 109"/>
                  <a:gd name="T63" fmla="*/ 2147483647 h 118"/>
                  <a:gd name="T64" fmla="*/ 0 w 109"/>
                  <a:gd name="T65" fmla="*/ 0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18"/>
                  <a:gd name="T101" fmla="*/ 109 w 109"/>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18">
                    <a:moveTo>
                      <a:pt x="1" y="0"/>
                    </a:moveTo>
                    <a:lnTo>
                      <a:pt x="11" y="6"/>
                    </a:lnTo>
                    <a:lnTo>
                      <a:pt x="24" y="7"/>
                    </a:lnTo>
                    <a:lnTo>
                      <a:pt x="37" y="17"/>
                    </a:lnTo>
                    <a:lnTo>
                      <a:pt x="55" y="20"/>
                    </a:lnTo>
                    <a:lnTo>
                      <a:pt x="82" y="12"/>
                    </a:lnTo>
                    <a:lnTo>
                      <a:pt x="87" y="6"/>
                    </a:lnTo>
                    <a:lnTo>
                      <a:pt x="95" y="9"/>
                    </a:lnTo>
                    <a:lnTo>
                      <a:pt x="96" y="4"/>
                    </a:lnTo>
                    <a:lnTo>
                      <a:pt x="102" y="6"/>
                    </a:lnTo>
                    <a:lnTo>
                      <a:pt x="106" y="11"/>
                    </a:lnTo>
                    <a:lnTo>
                      <a:pt x="108" y="23"/>
                    </a:lnTo>
                    <a:lnTo>
                      <a:pt x="109" y="67"/>
                    </a:lnTo>
                    <a:lnTo>
                      <a:pt x="106" y="52"/>
                    </a:lnTo>
                    <a:lnTo>
                      <a:pt x="99" y="65"/>
                    </a:lnTo>
                    <a:lnTo>
                      <a:pt x="97" y="85"/>
                    </a:lnTo>
                    <a:lnTo>
                      <a:pt x="86" y="85"/>
                    </a:lnTo>
                    <a:lnTo>
                      <a:pt x="77" y="105"/>
                    </a:lnTo>
                    <a:lnTo>
                      <a:pt x="72" y="100"/>
                    </a:lnTo>
                    <a:lnTo>
                      <a:pt x="70" y="102"/>
                    </a:lnTo>
                    <a:lnTo>
                      <a:pt x="68" y="113"/>
                    </a:lnTo>
                    <a:lnTo>
                      <a:pt x="64" y="118"/>
                    </a:lnTo>
                    <a:lnTo>
                      <a:pt x="40" y="115"/>
                    </a:lnTo>
                    <a:lnTo>
                      <a:pt x="38" y="111"/>
                    </a:lnTo>
                    <a:lnTo>
                      <a:pt x="44" y="106"/>
                    </a:lnTo>
                    <a:lnTo>
                      <a:pt x="33" y="103"/>
                    </a:lnTo>
                    <a:lnTo>
                      <a:pt x="20" y="82"/>
                    </a:lnTo>
                    <a:lnTo>
                      <a:pt x="13" y="59"/>
                    </a:lnTo>
                    <a:lnTo>
                      <a:pt x="21" y="71"/>
                    </a:lnTo>
                    <a:lnTo>
                      <a:pt x="24" y="65"/>
                    </a:lnTo>
                    <a:lnTo>
                      <a:pt x="13" y="50"/>
                    </a:lnTo>
                    <a:lnTo>
                      <a:pt x="0" y="21"/>
                    </a:lnTo>
                    <a:lnTo>
                      <a:pt x="1" y="0"/>
                    </a:lnTo>
                    <a:close/>
                  </a:path>
                </a:pathLst>
              </a:custGeom>
              <a:solidFill>
                <a:srgbClr val="EE9024"/>
              </a:solidFill>
              <a:ln w="12700">
                <a:noFill/>
                <a:round/>
                <a:headEnd/>
                <a:tailEnd/>
              </a:ln>
            </p:spPr>
            <p:txBody>
              <a:bodyPr/>
              <a:lstStyle/>
              <a:p>
                <a:endParaRPr lang="en-GB"/>
              </a:p>
            </p:txBody>
          </p:sp>
          <p:sp>
            <p:nvSpPr>
              <p:cNvPr id="36047" name="Freeform 205"/>
              <p:cNvSpPr>
                <a:spLocks noChangeAspect="1"/>
              </p:cNvSpPr>
              <p:nvPr/>
            </p:nvSpPr>
            <p:spPr bwMode="auto">
              <a:xfrm>
                <a:off x="11208669" y="7472058"/>
                <a:ext cx="17439" cy="24359"/>
              </a:xfrm>
              <a:custGeom>
                <a:avLst/>
                <a:gdLst>
                  <a:gd name="T0" fmla="*/ 2147483647 w 19"/>
                  <a:gd name="T1" fmla="*/ 0 h 25"/>
                  <a:gd name="T2" fmla="*/ 2147483647 w 19"/>
                  <a:gd name="T3" fmla="*/ 2147483647 h 25"/>
                  <a:gd name="T4" fmla="*/ 2147483647 w 19"/>
                  <a:gd name="T5" fmla="*/ 2147483647 h 25"/>
                  <a:gd name="T6" fmla="*/ 2147483647 w 19"/>
                  <a:gd name="T7" fmla="*/ 2147483647 h 25"/>
                  <a:gd name="T8" fmla="*/ 0 w 19"/>
                  <a:gd name="T9" fmla="*/ 2147483647 h 25"/>
                  <a:gd name="T10" fmla="*/ 2147483647 w 19"/>
                  <a:gd name="T11" fmla="*/ 0 h 25"/>
                  <a:gd name="T12" fmla="*/ 2147483647 w 19"/>
                  <a:gd name="T13" fmla="*/ 0 h 25"/>
                  <a:gd name="T14" fmla="*/ 0 60000 65536"/>
                  <a:gd name="T15" fmla="*/ 0 60000 65536"/>
                  <a:gd name="T16" fmla="*/ 0 60000 65536"/>
                  <a:gd name="T17" fmla="*/ 0 60000 65536"/>
                  <a:gd name="T18" fmla="*/ 0 60000 65536"/>
                  <a:gd name="T19" fmla="*/ 0 60000 65536"/>
                  <a:gd name="T20" fmla="*/ 0 60000 65536"/>
                  <a:gd name="T21" fmla="*/ 0 w 19"/>
                  <a:gd name="T22" fmla="*/ 0 h 25"/>
                  <a:gd name="T23" fmla="*/ 19 w 1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5">
                    <a:moveTo>
                      <a:pt x="12" y="1"/>
                    </a:moveTo>
                    <a:lnTo>
                      <a:pt x="16" y="7"/>
                    </a:lnTo>
                    <a:lnTo>
                      <a:pt x="13" y="10"/>
                    </a:lnTo>
                    <a:lnTo>
                      <a:pt x="19" y="16"/>
                    </a:lnTo>
                    <a:lnTo>
                      <a:pt x="0" y="25"/>
                    </a:lnTo>
                    <a:lnTo>
                      <a:pt x="6" y="0"/>
                    </a:lnTo>
                    <a:lnTo>
                      <a:pt x="12" y="1"/>
                    </a:lnTo>
                    <a:close/>
                  </a:path>
                </a:pathLst>
              </a:custGeom>
              <a:solidFill>
                <a:srgbClr val="EE9024"/>
              </a:solidFill>
              <a:ln w="12700">
                <a:noFill/>
                <a:round/>
                <a:headEnd/>
                <a:tailEnd/>
              </a:ln>
            </p:spPr>
            <p:txBody>
              <a:bodyPr/>
              <a:lstStyle/>
              <a:p>
                <a:endParaRPr lang="en-GB"/>
              </a:p>
            </p:txBody>
          </p:sp>
          <p:sp>
            <p:nvSpPr>
              <p:cNvPr id="36048" name="Freeform 206"/>
              <p:cNvSpPr>
                <a:spLocks noChangeAspect="1"/>
              </p:cNvSpPr>
              <p:nvPr/>
            </p:nvSpPr>
            <p:spPr bwMode="auto">
              <a:xfrm>
                <a:off x="11175971" y="7210757"/>
                <a:ext cx="233246" cy="256872"/>
              </a:xfrm>
              <a:custGeom>
                <a:avLst/>
                <a:gdLst>
                  <a:gd name="T0" fmla="*/ 2147483647 w 233"/>
                  <a:gd name="T1" fmla="*/ 2147483647 h 255"/>
                  <a:gd name="T2" fmla="*/ 2147483647 w 233"/>
                  <a:gd name="T3" fmla="*/ 2147483647 h 255"/>
                  <a:gd name="T4" fmla="*/ 2147483647 w 233"/>
                  <a:gd name="T5" fmla="*/ 2147483647 h 255"/>
                  <a:gd name="T6" fmla="*/ 2147483647 w 233"/>
                  <a:gd name="T7" fmla="*/ 2147483647 h 255"/>
                  <a:gd name="T8" fmla="*/ 2147483647 w 233"/>
                  <a:gd name="T9" fmla="*/ 2147483647 h 255"/>
                  <a:gd name="T10" fmla="*/ 2147483647 w 233"/>
                  <a:gd name="T11" fmla="*/ 2147483647 h 255"/>
                  <a:gd name="T12" fmla="*/ 2147483647 w 233"/>
                  <a:gd name="T13" fmla="*/ 2147483647 h 255"/>
                  <a:gd name="T14" fmla="*/ 2147483647 w 233"/>
                  <a:gd name="T15" fmla="*/ 2147483647 h 255"/>
                  <a:gd name="T16" fmla="*/ 2147483647 w 233"/>
                  <a:gd name="T17" fmla="*/ 2147483647 h 255"/>
                  <a:gd name="T18" fmla="*/ 2147483647 w 233"/>
                  <a:gd name="T19" fmla="*/ 2147483647 h 255"/>
                  <a:gd name="T20" fmla="*/ 2147483647 w 233"/>
                  <a:gd name="T21" fmla="*/ 2147483647 h 255"/>
                  <a:gd name="T22" fmla="*/ 2147483647 w 233"/>
                  <a:gd name="T23" fmla="*/ 2147483647 h 255"/>
                  <a:gd name="T24" fmla="*/ 2147483647 w 233"/>
                  <a:gd name="T25" fmla="*/ 2147483647 h 255"/>
                  <a:gd name="T26" fmla="*/ 2147483647 w 233"/>
                  <a:gd name="T27" fmla="*/ 2147483647 h 255"/>
                  <a:gd name="T28" fmla="*/ 2147483647 w 233"/>
                  <a:gd name="T29" fmla="*/ 2147483647 h 255"/>
                  <a:gd name="T30" fmla="*/ 2147483647 w 233"/>
                  <a:gd name="T31" fmla="*/ 2147483647 h 255"/>
                  <a:gd name="T32" fmla="*/ 2147483647 w 233"/>
                  <a:gd name="T33" fmla="*/ 2147483647 h 255"/>
                  <a:gd name="T34" fmla="*/ 2147483647 w 233"/>
                  <a:gd name="T35" fmla="*/ 2147483647 h 255"/>
                  <a:gd name="T36" fmla="*/ 2147483647 w 233"/>
                  <a:gd name="T37" fmla="*/ 2147483647 h 255"/>
                  <a:gd name="T38" fmla="*/ 2147483647 w 233"/>
                  <a:gd name="T39" fmla="*/ 2147483647 h 255"/>
                  <a:gd name="T40" fmla="*/ 2147483647 w 233"/>
                  <a:gd name="T41" fmla="*/ 2147483647 h 255"/>
                  <a:gd name="T42" fmla="*/ 2147483647 w 233"/>
                  <a:gd name="T43" fmla="*/ 2147483647 h 255"/>
                  <a:gd name="T44" fmla="*/ 0 w 233"/>
                  <a:gd name="T45" fmla="*/ 2147483647 h 255"/>
                  <a:gd name="T46" fmla="*/ 2147483647 w 233"/>
                  <a:gd name="T47" fmla="*/ 2147483647 h 255"/>
                  <a:gd name="T48" fmla="*/ 2147483647 w 233"/>
                  <a:gd name="T49" fmla="*/ 2147483647 h 255"/>
                  <a:gd name="T50" fmla="*/ 2147483647 w 233"/>
                  <a:gd name="T51" fmla="*/ 2147483647 h 255"/>
                  <a:gd name="T52" fmla="*/ 2147483647 w 233"/>
                  <a:gd name="T53" fmla="*/ 2147483647 h 255"/>
                  <a:gd name="T54" fmla="*/ 2147483647 w 233"/>
                  <a:gd name="T55" fmla="*/ 2147483647 h 255"/>
                  <a:gd name="T56" fmla="*/ 2147483647 w 233"/>
                  <a:gd name="T57" fmla="*/ 2147483647 h 255"/>
                  <a:gd name="T58" fmla="*/ 2147483647 w 233"/>
                  <a:gd name="T59" fmla="*/ 2147483647 h 255"/>
                  <a:gd name="T60" fmla="*/ 2147483647 w 233"/>
                  <a:gd name="T61" fmla="*/ 2147483647 h 255"/>
                  <a:gd name="T62" fmla="*/ 2147483647 w 233"/>
                  <a:gd name="T63" fmla="*/ 2147483647 h 255"/>
                  <a:gd name="T64" fmla="*/ 2147483647 w 233"/>
                  <a:gd name="T65" fmla="*/ 2147483647 h 2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255"/>
                  <a:gd name="T101" fmla="*/ 233 w 233"/>
                  <a:gd name="T102" fmla="*/ 255 h 2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255">
                    <a:moveTo>
                      <a:pt x="170" y="19"/>
                    </a:moveTo>
                    <a:lnTo>
                      <a:pt x="171" y="12"/>
                    </a:lnTo>
                    <a:lnTo>
                      <a:pt x="185" y="0"/>
                    </a:lnTo>
                    <a:lnTo>
                      <a:pt x="186" y="8"/>
                    </a:lnTo>
                    <a:lnTo>
                      <a:pt x="195" y="12"/>
                    </a:lnTo>
                    <a:lnTo>
                      <a:pt x="197" y="24"/>
                    </a:lnTo>
                    <a:lnTo>
                      <a:pt x="202" y="31"/>
                    </a:lnTo>
                    <a:lnTo>
                      <a:pt x="221" y="16"/>
                    </a:lnTo>
                    <a:lnTo>
                      <a:pt x="224" y="16"/>
                    </a:lnTo>
                    <a:lnTo>
                      <a:pt x="221" y="20"/>
                    </a:lnTo>
                    <a:lnTo>
                      <a:pt x="221" y="30"/>
                    </a:lnTo>
                    <a:lnTo>
                      <a:pt x="226" y="26"/>
                    </a:lnTo>
                    <a:lnTo>
                      <a:pt x="227" y="19"/>
                    </a:lnTo>
                    <a:lnTo>
                      <a:pt x="233" y="22"/>
                    </a:lnTo>
                    <a:lnTo>
                      <a:pt x="228" y="29"/>
                    </a:lnTo>
                    <a:lnTo>
                      <a:pt x="232" y="32"/>
                    </a:lnTo>
                    <a:lnTo>
                      <a:pt x="230" y="37"/>
                    </a:lnTo>
                    <a:lnTo>
                      <a:pt x="232" y="52"/>
                    </a:lnTo>
                    <a:lnTo>
                      <a:pt x="206" y="93"/>
                    </a:lnTo>
                    <a:lnTo>
                      <a:pt x="191" y="105"/>
                    </a:lnTo>
                    <a:lnTo>
                      <a:pt x="188" y="125"/>
                    </a:lnTo>
                    <a:lnTo>
                      <a:pt x="197" y="130"/>
                    </a:lnTo>
                    <a:lnTo>
                      <a:pt x="198" y="136"/>
                    </a:lnTo>
                    <a:lnTo>
                      <a:pt x="180" y="130"/>
                    </a:lnTo>
                    <a:lnTo>
                      <a:pt x="176" y="136"/>
                    </a:lnTo>
                    <a:lnTo>
                      <a:pt x="172" y="134"/>
                    </a:lnTo>
                    <a:lnTo>
                      <a:pt x="157" y="145"/>
                    </a:lnTo>
                    <a:lnTo>
                      <a:pt x="151" y="141"/>
                    </a:lnTo>
                    <a:lnTo>
                      <a:pt x="141" y="185"/>
                    </a:lnTo>
                    <a:lnTo>
                      <a:pt x="127" y="215"/>
                    </a:lnTo>
                    <a:lnTo>
                      <a:pt x="126" y="225"/>
                    </a:lnTo>
                    <a:lnTo>
                      <a:pt x="117" y="228"/>
                    </a:lnTo>
                    <a:lnTo>
                      <a:pt x="103" y="241"/>
                    </a:lnTo>
                    <a:lnTo>
                      <a:pt x="94" y="250"/>
                    </a:lnTo>
                    <a:lnTo>
                      <a:pt x="75" y="255"/>
                    </a:lnTo>
                    <a:lnTo>
                      <a:pt x="71" y="248"/>
                    </a:lnTo>
                    <a:lnTo>
                      <a:pt x="56" y="251"/>
                    </a:lnTo>
                    <a:lnTo>
                      <a:pt x="55" y="244"/>
                    </a:lnTo>
                    <a:lnTo>
                      <a:pt x="40" y="242"/>
                    </a:lnTo>
                    <a:lnTo>
                      <a:pt x="34" y="233"/>
                    </a:lnTo>
                    <a:lnTo>
                      <a:pt x="21" y="236"/>
                    </a:lnTo>
                    <a:lnTo>
                      <a:pt x="6" y="233"/>
                    </a:lnTo>
                    <a:lnTo>
                      <a:pt x="12" y="222"/>
                    </a:lnTo>
                    <a:lnTo>
                      <a:pt x="4" y="228"/>
                    </a:lnTo>
                    <a:lnTo>
                      <a:pt x="6" y="221"/>
                    </a:lnTo>
                    <a:lnTo>
                      <a:pt x="1" y="224"/>
                    </a:lnTo>
                    <a:lnTo>
                      <a:pt x="0" y="221"/>
                    </a:lnTo>
                    <a:lnTo>
                      <a:pt x="12" y="213"/>
                    </a:lnTo>
                    <a:lnTo>
                      <a:pt x="10" y="211"/>
                    </a:lnTo>
                    <a:lnTo>
                      <a:pt x="14" y="205"/>
                    </a:lnTo>
                    <a:lnTo>
                      <a:pt x="8" y="201"/>
                    </a:lnTo>
                    <a:lnTo>
                      <a:pt x="13" y="198"/>
                    </a:lnTo>
                    <a:lnTo>
                      <a:pt x="11" y="195"/>
                    </a:lnTo>
                    <a:lnTo>
                      <a:pt x="21" y="195"/>
                    </a:lnTo>
                    <a:lnTo>
                      <a:pt x="16" y="191"/>
                    </a:lnTo>
                    <a:lnTo>
                      <a:pt x="19" y="181"/>
                    </a:lnTo>
                    <a:lnTo>
                      <a:pt x="24" y="176"/>
                    </a:lnTo>
                    <a:lnTo>
                      <a:pt x="29" y="183"/>
                    </a:lnTo>
                    <a:lnTo>
                      <a:pt x="30" y="174"/>
                    </a:lnTo>
                    <a:lnTo>
                      <a:pt x="41" y="163"/>
                    </a:lnTo>
                    <a:lnTo>
                      <a:pt x="50" y="143"/>
                    </a:lnTo>
                    <a:lnTo>
                      <a:pt x="77" y="134"/>
                    </a:lnTo>
                    <a:lnTo>
                      <a:pt x="133" y="91"/>
                    </a:lnTo>
                    <a:lnTo>
                      <a:pt x="141" y="80"/>
                    </a:lnTo>
                    <a:lnTo>
                      <a:pt x="149" y="51"/>
                    </a:lnTo>
                    <a:lnTo>
                      <a:pt x="164" y="40"/>
                    </a:lnTo>
                    <a:lnTo>
                      <a:pt x="170" y="19"/>
                    </a:lnTo>
                    <a:close/>
                  </a:path>
                </a:pathLst>
              </a:custGeom>
              <a:solidFill>
                <a:srgbClr val="EE9024"/>
              </a:solidFill>
              <a:ln w="12700">
                <a:noFill/>
                <a:round/>
                <a:headEnd/>
                <a:tailEnd/>
              </a:ln>
            </p:spPr>
            <p:txBody>
              <a:bodyPr/>
              <a:lstStyle/>
              <a:p>
                <a:endParaRPr lang="en-GB"/>
              </a:p>
            </p:txBody>
          </p:sp>
          <p:sp>
            <p:nvSpPr>
              <p:cNvPr id="36049" name="Freeform 207"/>
              <p:cNvSpPr>
                <a:spLocks noChangeAspect="1"/>
              </p:cNvSpPr>
              <p:nvPr/>
            </p:nvSpPr>
            <p:spPr bwMode="auto">
              <a:xfrm>
                <a:off x="11365619" y="6976029"/>
                <a:ext cx="172210" cy="274588"/>
              </a:xfrm>
              <a:custGeom>
                <a:avLst/>
                <a:gdLst>
                  <a:gd name="T0" fmla="*/ 2147483647 w 174"/>
                  <a:gd name="T1" fmla="*/ 0 h 272"/>
                  <a:gd name="T2" fmla="*/ 2147483647 w 174"/>
                  <a:gd name="T3" fmla="*/ 2147483647 h 272"/>
                  <a:gd name="T4" fmla="*/ 2147483647 w 174"/>
                  <a:gd name="T5" fmla="*/ 2147483647 h 272"/>
                  <a:gd name="T6" fmla="*/ 2147483647 w 174"/>
                  <a:gd name="T7" fmla="*/ 2147483647 h 272"/>
                  <a:gd name="T8" fmla="*/ 2147483647 w 174"/>
                  <a:gd name="T9" fmla="*/ 2147483647 h 272"/>
                  <a:gd name="T10" fmla="*/ 2147483647 w 174"/>
                  <a:gd name="T11" fmla="*/ 2147483647 h 272"/>
                  <a:gd name="T12" fmla="*/ 2147483647 w 174"/>
                  <a:gd name="T13" fmla="*/ 2147483647 h 272"/>
                  <a:gd name="T14" fmla="*/ 2147483647 w 174"/>
                  <a:gd name="T15" fmla="*/ 2147483647 h 272"/>
                  <a:gd name="T16" fmla="*/ 2147483647 w 174"/>
                  <a:gd name="T17" fmla="*/ 2147483647 h 272"/>
                  <a:gd name="T18" fmla="*/ 2147483647 w 174"/>
                  <a:gd name="T19" fmla="*/ 2147483647 h 272"/>
                  <a:gd name="T20" fmla="*/ 2147483647 w 174"/>
                  <a:gd name="T21" fmla="*/ 2147483647 h 272"/>
                  <a:gd name="T22" fmla="*/ 2147483647 w 174"/>
                  <a:gd name="T23" fmla="*/ 2147483647 h 272"/>
                  <a:gd name="T24" fmla="*/ 2147483647 w 174"/>
                  <a:gd name="T25" fmla="*/ 2147483647 h 272"/>
                  <a:gd name="T26" fmla="*/ 2147483647 w 174"/>
                  <a:gd name="T27" fmla="*/ 2147483647 h 272"/>
                  <a:gd name="T28" fmla="*/ 2147483647 w 174"/>
                  <a:gd name="T29" fmla="*/ 2147483647 h 272"/>
                  <a:gd name="T30" fmla="*/ 2147483647 w 174"/>
                  <a:gd name="T31" fmla="*/ 2147483647 h 272"/>
                  <a:gd name="T32" fmla="*/ 2147483647 w 174"/>
                  <a:gd name="T33" fmla="*/ 2147483647 h 272"/>
                  <a:gd name="T34" fmla="*/ 2147483647 w 174"/>
                  <a:gd name="T35" fmla="*/ 2147483647 h 272"/>
                  <a:gd name="T36" fmla="*/ 2147483647 w 174"/>
                  <a:gd name="T37" fmla="*/ 2147483647 h 272"/>
                  <a:gd name="T38" fmla="*/ 2147483647 w 174"/>
                  <a:gd name="T39" fmla="*/ 2147483647 h 272"/>
                  <a:gd name="T40" fmla="*/ 2147483647 w 174"/>
                  <a:gd name="T41" fmla="*/ 2147483647 h 272"/>
                  <a:gd name="T42" fmla="*/ 2147483647 w 174"/>
                  <a:gd name="T43" fmla="*/ 2147483647 h 272"/>
                  <a:gd name="T44" fmla="*/ 2147483647 w 174"/>
                  <a:gd name="T45" fmla="*/ 2147483647 h 272"/>
                  <a:gd name="T46" fmla="*/ 2147483647 w 174"/>
                  <a:gd name="T47" fmla="*/ 2147483647 h 272"/>
                  <a:gd name="T48" fmla="*/ 2147483647 w 174"/>
                  <a:gd name="T49" fmla="*/ 2147483647 h 272"/>
                  <a:gd name="T50" fmla="*/ 2147483647 w 174"/>
                  <a:gd name="T51" fmla="*/ 2147483647 h 272"/>
                  <a:gd name="T52" fmla="*/ 2147483647 w 174"/>
                  <a:gd name="T53" fmla="*/ 2147483647 h 272"/>
                  <a:gd name="T54" fmla="*/ 2147483647 w 174"/>
                  <a:gd name="T55" fmla="*/ 2147483647 h 272"/>
                  <a:gd name="T56" fmla="*/ 2147483647 w 174"/>
                  <a:gd name="T57" fmla="*/ 2147483647 h 272"/>
                  <a:gd name="T58" fmla="*/ 2147483647 w 174"/>
                  <a:gd name="T59" fmla="*/ 2147483647 h 272"/>
                  <a:gd name="T60" fmla="*/ 2147483647 w 174"/>
                  <a:gd name="T61" fmla="*/ 2147483647 h 272"/>
                  <a:gd name="T62" fmla="*/ 2147483647 w 174"/>
                  <a:gd name="T63" fmla="*/ 2147483647 h 272"/>
                  <a:gd name="T64" fmla="*/ 2147483647 w 174"/>
                  <a:gd name="T65" fmla="*/ 2147483647 h 272"/>
                  <a:gd name="T66" fmla="*/ 2147483647 w 174"/>
                  <a:gd name="T67" fmla="*/ 2147483647 h 272"/>
                  <a:gd name="T68" fmla="*/ 2147483647 w 174"/>
                  <a:gd name="T69" fmla="*/ 2147483647 h 272"/>
                  <a:gd name="T70" fmla="*/ 2147483647 w 174"/>
                  <a:gd name="T71" fmla="*/ 2147483647 h 272"/>
                  <a:gd name="T72" fmla="*/ 0 w 174"/>
                  <a:gd name="T73" fmla="*/ 0 h 2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72"/>
                  <a:gd name="T113" fmla="*/ 174 w 174"/>
                  <a:gd name="T114" fmla="*/ 272 h 2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72">
                    <a:moveTo>
                      <a:pt x="5" y="0"/>
                    </a:moveTo>
                    <a:lnTo>
                      <a:pt x="8" y="0"/>
                    </a:lnTo>
                    <a:lnTo>
                      <a:pt x="14" y="19"/>
                    </a:lnTo>
                    <a:lnTo>
                      <a:pt x="19" y="15"/>
                    </a:lnTo>
                    <a:lnTo>
                      <a:pt x="19" y="19"/>
                    </a:lnTo>
                    <a:lnTo>
                      <a:pt x="36" y="22"/>
                    </a:lnTo>
                    <a:lnTo>
                      <a:pt x="41" y="26"/>
                    </a:lnTo>
                    <a:lnTo>
                      <a:pt x="37" y="27"/>
                    </a:lnTo>
                    <a:lnTo>
                      <a:pt x="47" y="32"/>
                    </a:lnTo>
                    <a:lnTo>
                      <a:pt x="56" y="52"/>
                    </a:lnTo>
                    <a:lnTo>
                      <a:pt x="47" y="49"/>
                    </a:lnTo>
                    <a:lnTo>
                      <a:pt x="48" y="53"/>
                    </a:lnTo>
                    <a:lnTo>
                      <a:pt x="65" y="74"/>
                    </a:lnTo>
                    <a:lnTo>
                      <a:pt x="60" y="91"/>
                    </a:lnTo>
                    <a:lnTo>
                      <a:pt x="76" y="93"/>
                    </a:lnTo>
                    <a:lnTo>
                      <a:pt x="78" y="102"/>
                    </a:lnTo>
                    <a:lnTo>
                      <a:pt x="81" y="103"/>
                    </a:lnTo>
                    <a:lnTo>
                      <a:pt x="83" y="85"/>
                    </a:lnTo>
                    <a:lnTo>
                      <a:pt x="79" y="77"/>
                    </a:lnTo>
                    <a:lnTo>
                      <a:pt x="81" y="77"/>
                    </a:lnTo>
                    <a:lnTo>
                      <a:pt x="91" y="83"/>
                    </a:lnTo>
                    <a:lnTo>
                      <a:pt x="98" y="117"/>
                    </a:lnTo>
                    <a:lnTo>
                      <a:pt x="132" y="132"/>
                    </a:lnTo>
                    <a:lnTo>
                      <a:pt x="138" y="133"/>
                    </a:lnTo>
                    <a:lnTo>
                      <a:pt x="161" y="114"/>
                    </a:lnTo>
                    <a:lnTo>
                      <a:pt x="174" y="120"/>
                    </a:lnTo>
                    <a:lnTo>
                      <a:pt x="168" y="154"/>
                    </a:lnTo>
                    <a:lnTo>
                      <a:pt x="159" y="160"/>
                    </a:lnTo>
                    <a:lnTo>
                      <a:pt x="159" y="176"/>
                    </a:lnTo>
                    <a:lnTo>
                      <a:pt x="156" y="181"/>
                    </a:lnTo>
                    <a:lnTo>
                      <a:pt x="155" y="174"/>
                    </a:lnTo>
                    <a:lnTo>
                      <a:pt x="148" y="173"/>
                    </a:lnTo>
                    <a:lnTo>
                      <a:pt x="134" y="177"/>
                    </a:lnTo>
                    <a:lnTo>
                      <a:pt x="125" y="190"/>
                    </a:lnTo>
                    <a:lnTo>
                      <a:pt x="130" y="198"/>
                    </a:lnTo>
                    <a:lnTo>
                      <a:pt x="130" y="203"/>
                    </a:lnTo>
                    <a:lnTo>
                      <a:pt x="119" y="226"/>
                    </a:lnTo>
                    <a:lnTo>
                      <a:pt x="95" y="264"/>
                    </a:lnTo>
                    <a:lnTo>
                      <a:pt x="85" y="271"/>
                    </a:lnTo>
                    <a:lnTo>
                      <a:pt x="80" y="272"/>
                    </a:lnTo>
                    <a:lnTo>
                      <a:pt x="74" y="265"/>
                    </a:lnTo>
                    <a:lnTo>
                      <a:pt x="63" y="265"/>
                    </a:lnTo>
                    <a:lnTo>
                      <a:pt x="60" y="261"/>
                    </a:lnTo>
                    <a:lnTo>
                      <a:pt x="60" y="255"/>
                    </a:lnTo>
                    <a:lnTo>
                      <a:pt x="74" y="236"/>
                    </a:lnTo>
                    <a:lnTo>
                      <a:pt x="77" y="224"/>
                    </a:lnTo>
                    <a:lnTo>
                      <a:pt x="75" y="215"/>
                    </a:lnTo>
                    <a:lnTo>
                      <a:pt x="67" y="206"/>
                    </a:lnTo>
                    <a:lnTo>
                      <a:pt x="54" y="202"/>
                    </a:lnTo>
                    <a:lnTo>
                      <a:pt x="33" y="185"/>
                    </a:lnTo>
                    <a:lnTo>
                      <a:pt x="33" y="178"/>
                    </a:lnTo>
                    <a:lnTo>
                      <a:pt x="38" y="173"/>
                    </a:lnTo>
                    <a:lnTo>
                      <a:pt x="56" y="163"/>
                    </a:lnTo>
                    <a:lnTo>
                      <a:pt x="60" y="137"/>
                    </a:lnTo>
                    <a:lnTo>
                      <a:pt x="65" y="136"/>
                    </a:lnTo>
                    <a:lnTo>
                      <a:pt x="65" y="107"/>
                    </a:lnTo>
                    <a:lnTo>
                      <a:pt x="57" y="101"/>
                    </a:lnTo>
                    <a:lnTo>
                      <a:pt x="61" y="93"/>
                    </a:lnTo>
                    <a:lnTo>
                      <a:pt x="54" y="94"/>
                    </a:lnTo>
                    <a:lnTo>
                      <a:pt x="48" y="83"/>
                    </a:lnTo>
                    <a:lnTo>
                      <a:pt x="45" y="75"/>
                    </a:lnTo>
                    <a:lnTo>
                      <a:pt x="48" y="81"/>
                    </a:lnTo>
                    <a:lnTo>
                      <a:pt x="51" y="73"/>
                    </a:lnTo>
                    <a:lnTo>
                      <a:pt x="47" y="71"/>
                    </a:lnTo>
                    <a:lnTo>
                      <a:pt x="48" y="63"/>
                    </a:lnTo>
                    <a:lnTo>
                      <a:pt x="40" y="63"/>
                    </a:lnTo>
                    <a:lnTo>
                      <a:pt x="41" y="71"/>
                    </a:lnTo>
                    <a:lnTo>
                      <a:pt x="24" y="46"/>
                    </a:lnTo>
                    <a:lnTo>
                      <a:pt x="20" y="40"/>
                    </a:lnTo>
                    <a:lnTo>
                      <a:pt x="25" y="32"/>
                    </a:lnTo>
                    <a:lnTo>
                      <a:pt x="18" y="37"/>
                    </a:lnTo>
                    <a:lnTo>
                      <a:pt x="15" y="32"/>
                    </a:lnTo>
                    <a:lnTo>
                      <a:pt x="11" y="19"/>
                    </a:lnTo>
                    <a:lnTo>
                      <a:pt x="0" y="1"/>
                    </a:lnTo>
                    <a:lnTo>
                      <a:pt x="5" y="0"/>
                    </a:lnTo>
                    <a:close/>
                  </a:path>
                </a:pathLst>
              </a:custGeom>
              <a:solidFill>
                <a:srgbClr val="EE9024"/>
              </a:solidFill>
              <a:ln w="12700">
                <a:noFill/>
                <a:round/>
                <a:headEnd/>
                <a:tailEnd/>
              </a:ln>
            </p:spPr>
            <p:txBody>
              <a:bodyPr/>
              <a:lstStyle/>
              <a:p>
                <a:endParaRPr lang="en-GB"/>
              </a:p>
            </p:txBody>
          </p:sp>
          <p:sp>
            <p:nvSpPr>
              <p:cNvPr id="36050" name="Freeform 208"/>
              <p:cNvSpPr>
                <a:spLocks noChangeAspect="1"/>
              </p:cNvSpPr>
              <p:nvPr/>
            </p:nvSpPr>
            <p:spPr bwMode="auto">
              <a:xfrm>
                <a:off x="9556327" y="6187696"/>
                <a:ext cx="1227267" cy="965486"/>
              </a:xfrm>
              <a:custGeom>
                <a:avLst/>
                <a:gdLst>
                  <a:gd name="T0" fmla="*/ 2147483647 w 1222"/>
                  <a:gd name="T1" fmla="*/ 2147483647 h 956"/>
                  <a:gd name="T2" fmla="*/ 2147483647 w 1222"/>
                  <a:gd name="T3" fmla="*/ 2147483647 h 956"/>
                  <a:gd name="T4" fmla="*/ 2147483647 w 1222"/>
                  <a:gd name="T5" fmla="*/ 2147483647 h 956"/>
                  <a:gd name="T6" fmla="*/ 2147483647 w 1222"/>
                  <a:gd name="T7" fmla="*/ 2147483647 h 956"/>
                  <a:gd name="T8" fmla="*/ 2147483647 w 1222"/>
                  <a:gd name="T9" fmla="*/ 2147483647 h 956"/>
                  <a:gd name="T10" fmla="*/ 2147483647 w 1222"/>
                  <a:gd name="T11" fmla="*/ 2147483647 h 956"/>
                  <a:gd name="T12" fmla="*/ 2147483647 w 1222"/>
                  <a:gd name="T13" fmla="*/ 2147483647 h 956"/>
                  <a:gd name="T14" fmla="*/ 2147483647 w 1222"/>
                  <a:gd name="T15" fmla="*/ 2147483647 h 956"/>
                  <a:gd name="T16" fmla="*/ 2147483647 w 1222"/>
                  <a:gd name="T17" fmla="*/ 2147483647 h 956"/>
                  <a:gd name="T18" fmla="*/ 2147483647 w 1222"/>
                  <a:gd name="T19" fmla="*/ 2147483647 h 956"/>
                  <a:gd name="T20" fmla="*/ 2147483647 w 1222"/>
                  <a:gd name="T21" fmla="*/ 2147483647 h 956"/>
                  <a:gd name="T22" fmla="*/ 2147483647 w 1222"/>
                  <a:gd name="T23" fmla="*/ 2147483647 h 956"/>
                  <a:gd name="T24" fmla="*/ 2147483647 w 1222"/>
                  <a:gd name="T25" fmla="*/ 2147483647 h 956"/>
                  <a:gd name="T26" fmla="*/ 2147483647 w 1222"/>
                  <a:gd name="T27" fmla="*/ 2147483647 h 956"/>
                  <a:gd name="T28" fmla="*/ 2147483647 w 1222"/>
                  <a:gd name="T29" fmla="*/ 2147483647 h 956"/>
                  <a:gd name="T30" fmla="*/ 2147483647 w 1222"/>
                  <a:gd name="T31" fmla="*/ 2147483647 h 956"/>
                  <a:gd name="T32" fmla="*/ 2147483647 w 1222"/>
                  <a:gd name="T33" fmla="*/ 2147483647 h 956"/>
                  <a:gd name="T34" fmla="*/ 2147483647 w 1222"/>
                  <a:gd name="T35" fmla="*/ 2147483647 h 956"/>
                  <a:gd name="T36" fmla="*/ 2147483647 w 1222"/>
                  <a:gd name="T37" fmla="*/ 2147483647 h 956"/>
                  <a:gd name="T38" fmla="*/ 2147483647 w 1222"/>
                  <a:gd name="T39" fmla="*/ 2147483647 h 956"/>
                  <a:gd name="T40" fmla="*/ 2147483647 w 1222"/>
                  <a:gd name="T41" fmla="*/ 2147483647 h 956"/>
                  <a:gd name="T42" fmla="*/ 2147483647 w 1222"/>
                  <a:gd name="T43" fmla="*/ 2147483647 h 956"/>
                  <a:gd name="T44" fmla="*/ 2147483647 w 1222"/>
                  <a:gd name="T45" fmla="*/ 2147483647 h 956"/>
                  <a:gd name="T46" fmla="*/ 2147483647 w 1222"/>
                  <a:gd name="T47" fmla="*/ 2147483647 h 956"/>
                  <a:gd name="T48" fmla="*/ 2147483647 w 1222"/>
                  <a:gd name="T49" fmla="*/ 2147483647 h 956"/>
                  <a:gd name="T50" fmla="*/ 2147483647 w 1222"/>
                  <a:gd name="T51" fmla="*/ 2147483647 h 956"/>
                  <a:gd name="T52" fmla="*/ 2147483647 w 1222"/>
                  <a:gd name="T53" fmla="*/ 2147483647 h 956"/>
                  <a:gd name="T54" fmla="*/ 2147483647 w 1222"/>
                  <a:gd name="T55" fmla="*/ 2147483647 h 956"/>
                  <a:gd name="T56" fmla="*/ 2147483647 w 1222"/>
                  <a:gd name="T57" fmla="*/ 2147483647 h 956"/>
                  <a:gd name="T58" fmla="*/ 2147483647 w 1222"/>
                  <a:gd name="T59" fmla="*/ 2147483647 h 956"/>
                  <a:gd name="T60" fmla="*/ 2147483647 w 1222"/>
                  <a:gd name="T61" fmla="*/ 2147483647 h 956"/>
                  <a:gd name="T62" fmla="*/ 2147483647 w 1222"/>
                  <a:gd name="T63" fmla="*/ 2147483647 h 956"/>
                  <a:gd name="T64" fmla="*/ 2147483647 w 1222"/>
                  <a:gd name="T65" fmla="*/ 2147483647 h 956"/>
                  <a:gd name="T66" fmla="*/ 2147483647 w 1222"/>
                  <a:gd name="T67" fmla="*/ 2147483647 h 956"/>
                  <a:gd name="T68" fmla="*/ 2147483647 w 1222"/>
                  <a:gd name="T69" fmla="*/ 2147483647 h 956"/>
                  <a:gd name="T70" fmla="*/ 2147483647 w 1222"/>
                  <a:gd name="T71" fmla="*/ 2147483647 h 956"/>
                  <a:gd name="T72" fmla="*/ 2147483647 w 1222"/>
                  <a:gd name="T73" fmla="*/ 2147483647 h 956"/>
                  <a:gd name="T74" fmla="*/ 2147483647 w 1222"/>
                  <a:gd name="T75" fmla="*/ 2147483647 h 956"/>
                  <a:gd name="T76" fmla="*/ 2147483647 w 1222"/>
                  <a:gd name="T77" fmla="*/ 2147483647 h 956"/>
                  <a:gd name="T78" fmla="*/ 2147483647 w 1222"/>
                  <a:gd name="T79" fmla="*/ 2147483647 h 956"/>
                  <a:gd name="T80" fmla="*/ 2147483647 w 1222"/>
                  <a:gd name="T81" fmla="*/ 2147483647 h 956"/>
                  <a:gd name="T82" fmla="*/ 2147483647 w 1222"/>
                  <a:gd name="T83" fmla="*/ 2147483647 h 956"/>
                  <a:gd name="T84" fmla="*/ 2147483647 w 1222"/>
                  <a:gd name="T85" fmla="*/ 2147483647 h 956"/>
                  <a:gd name="T86" fmla="*/ 2147483647 w 1222"/>
                  <a:gd name="T87" fmla="*/ 2147483647 h 956"/>
                  <a:gd name="T88" fmla="*/ 2147483647 w 1222"/>
                  <a:gd name="T89" fmla="*/ 2147483647 h 956"/>
                  <a:gd name="T90" fmla="*/ 2147483647 w 1222"/>
                  <a:gd name="T91" fmla="*/ 2147483647 h 956"/>
                  <a:gd name="T92" fmla="*/ 2147483647 w 1222"/>
                  <a:gd name="T93" fmla="*/ 2147483647 h 956"/>
                  <a:gd name="T94" fmla="*/ 2147483647 w 1222"/>
                  <a:gd name="T95" fmla="*/ 2147483647 h 956"/>
                  <a:gd name="T96" fmla="*/ 2147483647 w 1222"/>
                  <a:gd name="T97" fmla="*/ 2147483647 h 956"/>
                  <a:gd name="T98" fmla="*/ 2147483647 w 1222"/>
                  <a:gd name="T99" fmla="*/ 2147483647 h 956"/>
                  <a:gd name="T100" fmla="*/ 2147483647 w 1222"/>
                  <a:gd name="T101" fmla="*/ 2147483647 h 956"/>
                  <a:gd name="T102" fmla="*/ 2147483647 w 1222"/>
                  <a:gd name="T103" fmla="*/ 2147483647 h 956"/>
                  <a:gd name="T104" fmla="*/ 2147483647 w 1222"/>
                  <a:gd name="T105" fmla="*/ 2147483647 h 956"/>
                  <a:gd name="T106" fmla="*/ 2147483647 w 1222"/>
                  <a:gd name="T107" fmla="*/ 2147483647 h 956"/>
                  <a:gd name="T108" fmla="*/ 2147483647 w 1222"/>
                  <a:gd name="T109" fmla="*/ 2147483647 h 956"/>
                  <a:gd name="T110" fmla="*/ 2147483647 w 1222"/>
                  <a:gd name="T111" fmla="*/ 2147483647 h 956"/>
                  <a:gd name="T112" fmla="*/ 2147483647 w 1222"/>
                  <a:gd name="T113" fmla="*/ 2147483647 h 956"/>
                  <a:gd name="T114" fmla="*/ 2147483647 w 1222"/>
                  <a:gd name="T115" fmla="*/ 2147483647 h 956"/>
                  <a:gd name="T116" fmla="*/ 2147483647 w 1222"/>
                  <a:gd name="T117" fmla="*/ 2147483647 h 956"/>
                  <a:gd name="T118" fmla="*/ 0 w 1222"/>
                  <a:gd name="T119" fmla="*/ 2147483647 h 956"/>
                  <a:gd name="T120" fmla="*/ 2147483647 w 1222"/>
                  <a:gd name="T121" fmla="*/ 2147483647 h 956"/>
                  <a:gd name="T122" fmla="*/ 2147483647 w 1222"/>
                  <a:gd name="T123" fmla="*/ 2147483647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2"/>
                  <a:gd name="T187" fmla="*/ 0 h 956"/>
                  <a:gd name="T188" fmla="*/ 1222 w 1222"/>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2" h="956">
                    <a:moveTo>
                      <a:pt x="57" y="747"/>
                    </a:moveTo>
                    <a:lnTo>
                      <a:pt x="59" y="772"/>
                    </a:lnTo>
                    <a:lnTo>
                      <a:pt x="71" y="775"/>
                    </a:lnTo>
                    <a:lnTo>
                      <a:pt x="90" y="793"/>
                    </a:lnTo>
                    <a:lnTo>
                      <a:pt x="104" y="800"/>
                    </a:lnTo>
                    <a:lnTo>
                      <a:pt x="131" y="800"/>
                    </a:lnTo>
                    <a:lnTo>
                      <a:pt x="134" y="804"/>
                    </a:lnTo>
                    <a:lnTo>
                      <a:pt x="143" y="803"/>
                    </a:lnTo>
                    <a:lnTo>
                      <a:pt x="144" y="797"/>
                    </a:lnTo>
                    <a:lnTo>
                      <a:pt x="154" y="798"/>
                    </a:lnTo>
                    <a:lnTo>
                      <a:pt x="173" y="781"/>
                    </a:lnTo>
                    <a:lnTo>
                      <a:pt x="188" y="778"/>
                    </a:lnTo>
                    <a:lnTo>
                      <a:pt x="195" y="767"/>
                    </a:lnTo>
                    <a:lnTo>
                      <a:pt x="206" y="760"/>
                    </a:lnTo>
                    <a:lnTo>
                      <a:pt x="267" y="756"/>
                    </a:lnTo>
                    <a:lnTo>
                      <a:pt x="273" y="762"/>
                    </a:lnTo>
                    <a:lnTo>
                      <a:pt x="317" y="756"/>
                    </a:lnTo>
                    <a:lnTo>
                      <a:pt x="331" y="728"/>
                    </a:lnTo>
                    <a:lnTo>
                      <a:pt x="390" y="700"/>
                    </a:lnTo>
                    <a:lnTo>
                      <a:pt x="417" y="702"/>
                    </a:lnTo>
                    <a:lnTo>
                      <a:pt x="452" y="695"/>
                    </a:lnTo>
                    <a:lnTo>
                      <a:pt x="485" y="677"/>
                    </a:lnTo>
                    <a:lnTo>
                      <a:pt x="536" y="675"/>
                    </a:lnTo>
                    <a:lnTo>
                      <a:pt x="560" y="679"/>
                    </a:lnTo>
                    <a:lnTo>
                      <a:pt x="579" y="694"/>
                    </a:lnTo>
                    <a:lnTo>
                      <a:pt x="588" y="691"/>
                    </a:lnTo>
                    <a:lnTo>
                      <a:pt x="611" y="701"/>
                    </a:lnTo>
                    <a:lnTo>
                      <a:pt x="610" y="696"/>
                    </a:lnTo>
                    <a:lnTo>
                      <a:pt x="626" y="710"/>
                    </a:lnTo>
                    <a:lnTo>
                      <a:pt x="637" y="712"/>
                    </a:lnTo>
                    <a:lnTo>
                      <a:pt x="632" y="725"/>
                    </a:lnTo>
                    <a:lnTo>
                      <a:pt x="641" y="734"/>
                    </a:lnTo>
                    <a:lnTo>
                      <a:pt x="651" y="735"/>
                    </a:lnTo>
                    <a:lnTo>
                      <a:pt x="671" y="774"/>
                    </a:lnTo>
                    <a:lnTo>
                      <a:pt x="672" y="787"/>
                    </a:lnTo>
                    <a:lnTo>
                      <a:pt x="664" y="781"/>
                    </a:lnTo>
                    <a:lnTo>
                      <a:pt x="664" y="786"/>
                    </a:lnTo>
                    <a:lnTo>
                      <a:pt x="689" y="802"/>
                    </a:lnTo>
                    <a:lnTo>
                      <a:pt x="689" y="792"/>
                    </a:lnTo>
                    <a:lnTo>
                      <a:pt x="686" y="793"/>
                    </a:lnTo>
                    <a:lnTo>
                      <a:pt x="688" y="786"/>
                    </a:lnTo>
                    <a:lnTo>
                      <a:pt x="699" y="775"/>
                    </a:lnTo>
                    <a:lnTo>
                      <a:pt x="702" y="766"/>
                    </a:lnTo>
                    <a:lnTo>
                      <a:pt x="718" y="755"/>
                    </a:lnTo>
                    <a:lnTo>
                      <a:pt x="726" y="754"/>
                    </a:lnTo>
                    <a:lnTo>
                      <a:pt x="736" y="734"/>
                    </a:lnTo>
                    <a:lnTo>
                      <a:pt x="742" y="726"/>
                    </a:lnTo>
                    <a:lnTo>
                      <a:pt x="744" y="711"/>
                    </a:lnTo>
                    <a:lnTo>
                      <a:pt x="751" y="734"/>
                    </a:lnTo>
                    <a:lnTo>
                      <a:pt x="748" y="733"/>
                    </a:lnTo>
                    <a:lnTo>
                      <a:pt x="748" y="747"/>
                    </a:lnTo>
                    <a:lnTo>
                      <a:pt x="735" y="770"/>
                    </a:lnTo>
                    <a:lnTo>
                      <a:pt x="734" y="795"/>
                    </a:lnTo>
                    <a:lnTo>
                      <a:pt x="719" y="798"/>
                    </a:lnTo>
                    <a:lnTo>
                      <a:pt x="717" y="808"/>
                    </a:lnTo>
                    <a:lnTo>
                      <a:pt x="720" y="812"/>
                    </a:lnTo>
                    <a:lnTo>
                      <a:pt x="744" y="806"/>
                    </a:lnTo>
                    <a:lnTo>
                      <a:pt x="747" y="785"/>
                    </a:lnTo>
                    <a:lnTo>
                      <a:pt x="754" y="772"/>
                    </a:lnTo>
                    <a:lnTo>
                      <a:pt x="766" y="792"/>
                    </a:lnTo>
                    <a:lnTo>
                      <a:pt x="765" y="810"/>
                    </a:lnTo>
                    <a:lnTo>
                      <a:pt x="756" y="824"/>
                    </a:lnTo>
                    <a:lnTo>
                      <a:pt x="766" y="825"/>
                    </a:lnTo>
                    <a:lnTo>
                      <a:pt x="791" y="816"/>
                    </a:lnTo>
                    <a:lnTo>
                      <a:pt x="788" y="826"/>
                    </a:lnTo>
                    <a:lnTo>
                      <a:pt x="800" y="844"/>
                    </a:lnTo>
                    <a:lnTo>
                      <a:pt x="806" y="859"/>
                    </a:lnTo>
                    <a:lnTo>
                      <a:pt x="803" y="875"/>
                    </a:lnTo>
                    <a:lnTo>
                      <a:pt x="810" y="892"/>
                    </a:lnTo>
                    <a:lnTo>
                      <a:pt x="825" y="909"/>
                    </a:lnTo>
                    <a:lnTo>
                      <a:pt x="842" y="915"/>
                    </a:lnTo>
                    <a:lnTo>
                      <a:pt x="857" y="927"/>
                    </a:lnTo>
                    <a:lnTo>
                      <a:pt x="867" y="923"/>
                    </a:lnTo>
                    <a:lnTo>
                      <a:pt x="886" y="927"/>
                    </a:lnTo>
                    <a:lnTo>
                      <a:pt x="914" y="945"/>
                    </a:lnTo>
                    <a:lnTo>
                      <a:pt x="931" y="937"/>
                    </a:lnTo>
                    <a:lnTo>
                      <a:pt x="942" y="925"/>
                    </a:lnTo>
                    <a:lnTo>
                      <a:pt x="953" y="922"/>
                    </a:lnTo>
                    <a:lnTo>
                      <a:pt x="944" y="915"/>
                    </a:lnTo>
                    <a:lnTo>
                      <a:pt x="959" y="908"/>
                    </a:lnTo>
                    <a:lnTo>
                      <a:pt x="964" y="911"/>
                    </a:lnTo>
                    <a:lnTo>
                      <a:pt x="964" y="917"/>
                    </a:lnTo>
                    <a:lnTo>
                      <a:pt x="963" y="924"/>
                    </a:lnTo>
                    <a:lnTo>
                      <a:pt x="957" y="924"/>
                    </a:lnTo>
                    <a:lnTo>
                      <a:pt x="959" y="927"/>
                    </a:lnTo>
                    <a:lnTo>
                      <a:pt x="964" y="929"/>
                    </a:lnTo>
                    <a:lnTo>
                      <a:pt x="977" y="922"/>
                    </a:lnTo>
                    <a:lnTo>
                      <a:pt x="980" y="925"/>
                    </a:lnTo>
                    <a:lnTo>
                      <a:pt x="979" y="935"/>
                    </a:lnTo>
                    <a:lnTo>
                      <a:pt x="999" y="946"/>
                    </a:lnTo>
                    <a:lnTo>
                      <a:pt x="1007" y="956"/>
                    </a:lnTo>
                    <a:lnTo>
                      <a:pt x="1012" y="942"/>
                    </a:lnTo>
                    <a:lnTo>
                      <a:pt x="1003" y="947"/>
                    </a:lnTo>
                    <a:lnTo>
                      <a:pt x="1002" y="941"/>
                    </a:lnTo>
                    <a:lnTo>
                      <a:pt x="1018" y="939"/>
                    </a:lnTo>
                    <a:lnTo>
                      <a:pt x="1046" y="915"/>
                    </a:lnTo>
                    <a:lnTo>
                      <a:pt x="1059" y="908"/>
                    </a:lnTo>
                    <a:lnTo>
                      <a:pt x="1095" y="906"/>
                    </a:lnTo>
                    <a:lnTo>
                      <a:pt x="1105" y="903"/>
                    </a:lnTo>
                    <a:lnTo>
                      <a:pt x="1107" y="895"/>
                    </a:lnTo>
                    <a:lnTo>
                      <a:pt x="1113" y="897"/>
                    </a:lnTo>
                    <a:lnTo>
                      <a:pt x="1114" y="894"/>
                    </a:lnTo>
                    <a:lnTo>
                      <a:pt x="1113" y="875"/>
                    </a:lnTo>
                    <a:lnTo>
                      <a:pt x="1120" y="852"/>
                    </a:lnTo>
                    <a:lnTo>
                      <a:pt x="1121" y="831"/>
                    </a:lnTo>
                    <a:lnTo>
                      <a:pt x="1133" y="806"/>
                    </a:lnTo>
                    <a:lnTo>
                      <a:pt x="1138" y="810"/>
                    </a:lnTo>
                    <a:lnTo>
                      <a:pt x="1145" y="778"/>
                    </a:lnTo>
                    <a:lnTo>
                      <a:pt x="1155" y="761"/>
                    </a:lnTo>
                    <a:lnTo>
                      <a:pt x="1152" y="750"/>
                    </a:lnTo>
                    <a:lnTo>
                      <a:pt x="1162" y="743"/>
                    </a:lnTo>
                    <a:lnTo>
                      <a:pt x="1170" y="725"/>
                    </a:lnTo>
                    <a:lnTo>
                      <a:pt x="1180" y="721"/>
                    </a:lnTo>
                    <a:lnTo>
                      <a:pt x="1178" y="717"/>
                    </a:lnTo>
                    <a:lnTo>
                      <a:pt x="1190" y="708"/>
                    </a:lnTo>
                    <a:lnTo>
                      <a:pt x="1189" y="702"/>
                    </a:lnTo>
                    <a:lnTo>
                      <a:pt x="1196" y="691"/>
                    </a:lnTo>
                    <a:lnTo>
                      <a:pt x="1204" y="669"/>
                    </a:lnTo>
                    <a:lnTo>
                      <a:pt x="1206" y="642"/>
                    </a:lnTo>
                    <a:lnTo>
                      <a:pt x="1212" y="630"/>
                    </a:lnTo>
                    <a:lnTo>
                      <a:pt x="1222" y="580"/>
                    </a:lnTo>
                    <a:lnTo>
                      <a:pt x="1221" y="564"/>
                    </a:lnTo>
                    <a:lnTo>
                      <a:pt x="1208" y="525"/>
                    </a:lnTo>
                    <a:lnTo>
                      <a:pt x="1209" y="521"/>
                    </a:lnTo>
                    <a:lnTo>
                      <a:pt x="1211" y="523"/>
                    </a:lnTo>
                    <a:lnTo>
                      <a:pt x="1206" y="496"/>
                    </a:lnTo>
                    <a:lnTo>
                      <a:pt x="1206" y="480"/>
                    </a:lnTo>
                    <a:lnTo>
                      <a:pt x="1205" y="483"/>
                    </a:lnTo>
                    <a:lnTo>
                      <a:pt x="1203" y="481"/>
                    </a:lnTo>
                    <a:lnTo>
                      <a:pt x="1198" y="461"/>
                    </a:lnTo>
                    <a:lnTo>
                      <a:pt x="1191" y="458"/>
                    </a:lnTo>
                    <a:lnTo>
                      <a:pt x="1192" y="454"/>
                    </a:lnTo>
                    <a:lnTo>
                      <a:pt x="1185" y="443"/>
                    </a:lnTo>
                    <a:lnTo>
                      <a:pt x="1175" y="436"/>
                    </a:lnTo>
                    <a:lnTo>
                      <a:pt x="1167" y="422"/>
                    </a:lnTo>
                    <a:lnTo>
                      <a:pt x="1157" y="420"/>
                    </a:lnTo>
                    <a:lnTo>
                      <a:pt x="1140" y="404"/>
                    </a:lnTo>
                    <a:lnTo>
                      <a:pt x="1134" y="366"/>
                    </a:lnTo>
                    <a:lnTo>
                      <a:pt x="1132" y="364"/>
                    </a:lnTo>
                    <a:lnTo>
                      <a:pt x="1130" y="373"/>
                    </a:lnTo>
                    <a:lnTo>
                      <a:pt x="1117" y="363"/>
                    </a:lnTo>
                    <a:lnTo>
                      <a:pt x="1115" y="359"/>
                    </a:lnTo>
                    <a:lnTo>
                      <a:pt x="1112" y="361"/>
                    </a:lnTo>
                    <a:lnTo>
                      <a:pt x="1112" y="369"/>
                    </a:lnTo>
                    <a:lnTo>
                      <a:pt x="1104" y="370"/>
                    </a:lnTo>
                    <a:lnTo>
                      <a:pt x="1099" y="355"/>
                    </a:lnTo>
                    <a:lnTo>
                      <a:pt x="1098" y="338"/>
                    </a:lnTo>
                    <a:lnTo>
                      <a:pt x="1093" y="337"/>
                    </a:lnTo>
                    <a:lnTo>
                      <a:pt x="1084" y="317"/>
                    </a:lnTo>
                    <a:lnTo>
                      <a:pt x="1077" y="312"/>
                    </a:lnTo>
                    <a:lnTo>
                      <a:pt x="1077" y="307"/>
                    </a:lnTo>
                    <a:lnTo>
                      <a:pt x="1081" y="307"/>
                    </a:lnTo>
                    <a:lnTo>
                      <a:pt x="1079" y="301"/>
                    </a:lnTo>
                    <a:lnTo>
                      <a:pt x="1068" y="292"/>
                    </a:lnTo>
                    <a:lnTo>
                      <a:pt x="1064" y="294"/>
                    </a:lnTo>
                    <a:lnTo>
                      <a:pt x="1058" y="287"/>
                    </a:lnTo>
                    <a:lnTo>
                      <a:pt x="1049" y="282"/>
                    </a:lnTo>
                    <a:lnTo>
                      <a:pt x="1043" y="284"/>
                    </a:lnTo>
                    <a:lnTo>
                      <a:pt x="1037" y="268"/>
                    </a:lnTo>
                    <a:lnTo>
                      <a:pt x="1031" y="270"/>
                    </a:lnTo>
                    <a:lnTo>
                      <a:pt x="1020" y="268"/>
                    </a:lnTo>
                    <a:lnTo>
                      <a:pt x="1006" y="260"/>
                    </a:lnTo>
                    <a:lnTo>
                      <a:pt x="1003" y="245"/>
                    </a:lnTo>
                    <a:lnTo>
                      <a:pt x="1002" y="248"/>
                    </a:lnTo>
                    <a:lnTo>
                      <a:pt x="1002" y="245"/>
                    </a:lnTo>
                    <a:lnTo>
                      <a:pt x="997" y="241"/>
                    </a:lnTo>
                    <a:lnTo>
                      <a:pt x="996" y="217"/>
                    </a:lnTo>
                    <a:lnTo>
                      <a:pt x="989" y="192"/>
                    </a:lnTo>
                    <a:lnTo>
                      <a:pt x="984" y="192"/>
                    </a:lnTo>
                    <a:lnTo>
                      <a:pt x="978" y="183"/>
                    </a:lnTo>
                    <a:lnTo>
                      <a:pt x="971" y="152"/>
                    </a:lnTo>
                    <a:lnTo>
                      <a:pt x="972" y="133"/>
                    </a:lnTo>
                    <a:lnTo>
                      <a:pt x="953" y="119"/>
                    </a:lnTo>
                    <a:lnTo>
                      <a:pt x="949" y="110"/>
                    </a:lnTo>
                    <a:lnTo>
                      <a:pt x="944" y="109"/>
                    </a:lnTo>
                    <a:lnTo>
                      <a:pt x="932" y="117"/>
                    </a:lnTo>
                    <a:lnTo>
                      <a:pt x="923" y="110"/>
                    </a:lnTo>
                    <a:lnTo>
                      <a:pt x="912" y="60"/>
                    </a:lnTo>
                    <a:lnTo>
                      <a:pt x="903" y="49"/>
                    </a:lnTo>
                    <a:lnTo>
                      <a:pt x="903" y="38"/>
                    </a:lnTo>
                    <a:lnTo>
                      <a:pt x="897" y="38"/>
                    </a:lnTo>
                    <a:lnTo>
                      <a:pt x="896" y="32"/>
                    </a:lnTo>
                    <a:lnTo>
                      <a:pt x="895" y="10"/>
                    </a:lnTo>
                    <a:lnTo>
                      <a:pt x="893" y="1"/>
                    </a:lnTo>
                    <a:lnTo>
                      <a:pt x="891" y="0"/>
                    </a:lnTo>
                    <a:lnTo>
                      <a:pt x="879" y="9"/>
                    </a:lnTo>
                    <a:lnTo>
                      <a:pt x="879" y="17"/>
                    </a:lnTo>
                    <a:lnTo>
                      <a:pt x="872" y="26"/>
                    </a:lnTo>
                    <a:lnTo>
                      <a:pt x="868" y="40"/>
                    </a:lnTo>
                    <a:lnTo>
                      <a:pt x="861" y="42"/>
                    </a:lnTo>
                    <a:lnTo>
                      <a:pt x="859" y="52"/>
                    </a:lnTo>
                    <a:lnTo>
                      <a:pt x="859" y="59"/>
                    </a:lnTo>
                    <a:lnTo>
                      <a:pt x="863" y="60"/>
                    </a:lnTo>
                    <a:lnTo>
                      <a:pt x="860" y="80"/>
                    </a:lnTo>
                    <a:lnTo>
                      <a:pt x="856" y="91"/>
                    </a:lnTo>
                    <a:lnTo>
                      <a:pt x="856" y="118"/>
                    </a:lnTo>
                    <a:lnTo>
                      <a:pt x="860" y="136"/>
                    </a:lnTo>
                    <a:lnTo>
                      <a:pt x="847" y="183"/>
                    </a:lnTo>
                    <a:lnTo>
                      <a:pt x="836" y="212"/>
                    </a:lnTo>
                    <a:lnTo>
                      <a:pt x="813" y="220"/>
                    </a:lnTo>
                    <a:lnTo>
                      <a:pt x="788" y="204"/>
                    </a:lnTo>
                    <a:lnTo>
                      <a:pt x="778" y="191"/>
                    </a:lnTo>
                    <a:lnTo>
                      <a:pt x="755" y="184"/>
                    </a:lnTo>
                    <a:lnTo>
                      <a:pt x="727" y="163"/>
                    </a:lnTo>
                    <a:lnTo>
                      <a:pt x="708" y="160"/>
                    </a:lnTo>
                    <a:lnTo>
                      <a:pt x="702" y="164"/>
                    </a:lnTo>
                    <a:lnTo>
                      <a:pt x="699" y="146"/>
                    </a:lnTo>
                    <a:lnTo>
                      <a:pt x="686" y="139"/>
                    </a:lnTo>
                    <a:lnTo>
                      <a:pt x="682" y="139"/>
                    </a:lnTo>
                    <a:lnTo>
                      <a:pt x="677" y="133"/>
                    </a:lnTo>
                    <a:lnTo>
                      <a:pt x="690" y="93"/>
                    </a:lnTo>
                    <a:lnTo>
                      <a:pt x="685" y="94"/>
                    </a:lnTo>
                    <a:lnTo>
                      <a:pt x="688" y="80"/>
                    </a:lnTo>
                    <a:lnTo>
                      <a:pt x="695" y="86"/>
                    </a:lnTo>
                    <a:lnTo>
                      <a:pt x="692" y="79"/>
                    </a:lnTo>
                    <a:lnTo>
                      <a:pt x="696" y="76"/>
                    </a:lnTo>
                    <a:lnTo>
                      <a:pt x="697" y="79"/>
                    </a:lnTo>
                    <a:lnTo>
                      <a:pt x="704" y="78"/>
                    </a:lnTo>
                    <a:lnTo>
                      <a:pt x="707" y="72"/>
                    </a:lnTo>
                    <a:lnTo>
                      <a:pt x="704" y="67"/>
                    </a:lnTo>
                    <a:lnTo>
                      <a:pt x="709" y="64"/>
                    </a:lnTo>
                    <a:lnTo>
                      <a:pt x="716" y="51"/>
                    </a:lnTo>
                    <a:lnTo>
                      <a:pt x="714" y="48"/>
                    </a:lnTo>
                    <a:lnTo>
                      <a:pt x="706" y="51"/>
                    </a:lnTo>
                    <a:lnTo>
                      <a:pt x="701" y="39"/>
                    </a:lnTo>
                    <a:lnTo>
                      <a:pt x="696" y="43"/>
                    </a:lnTo>
                    <a:lnTo>
                      <a:pt x="694" y="56"/>
                    </a:lnTo>
                    <a:lnTo>
                      <a:pt x="688" y="58"/>
                    </a:lnTo>
                    <a:lnTo>
                      <a:pt x="688" y="46"/>
                    </a:lnTo>
                    <a:lnTo>
                      <a:pt x="685" y="48"/>
                    </a:lnTo>
                    <a:lnTo>
                      <a:pt x="682" y="46"/>
                    </a:lnTo>
                    <a:lnTo>
                      <a:pt x="686" y="40"/>
                    </a:lnTo>
                    <a:lnTo>
                      <a:pt x="672" y="42"/>
                    </a:lnTo>
                    <a:lnTo>
                      <a:pt x="664" y="50"/>
                    </a:lnTo>
                    <a:lnTo>
                      <a:pt x="649" y="41"/>
                    </a:lnTo>
                    <a:lnTo>
                      <a:pt x="634" y="42"/>
                    </a:lnTo>
                    <a:lnTo>
                      <a:pt x="620" y="37"/>
                    </a:lnTo>
                    <a:lnTo>
                      <a:pt x="620" y="33"/>
                    </a:lnTo>
                    <a:lnTo>
                      <a:pt x="615" y="37"/>
                    </a:lnTo>
                    <a:lnTo>
                      <a:pt x="600" y="32"/>
                    </a:lnTo>
                    <a:lnTo>
                      <a:pt x="591" y="23"/>
                    </a:lnTo>
                    <a:lnTo>
                      <a:pt x="588" y="28"/>
                    </a:lnTo>
                    <a:lnTo>
                      <a:pt x="575" y="17"/>
                    </a:lnTo>
                    <a:lnTo>
                      <a:pt x="570" y="26"/>
                    </a:lnTo>
                    <a:lnTo>
                      <a:pt x="567" y="16"/>
                    </a:lnTo>
                    <a:lnTo>
                      <a:pt x="565" y="19"/>
                    </a:lnTo>
                    <a:lnTo>
                      <a:pt x="560" y="19"/>
                    </a:lnTo>
                    <a:lnTo>
                      <a:pt x="565" y="21"/>
                    </a:lnTo>
                    <a:lnTo>
                      <a:pt x="571" y="28"/>
                    </a:lnTo>
                    <a:lnTo>
                      <a:pt x="581" y="27"/>
                    </a:lnTo>
                    <a:lnTo>
                      <a:pt x="585" y="30"/>
                    </a:lnTo>
                    <a:lnTo>
                      <a:pt x="585" y="43"/>
                    </a:lnTo>
                    <a:lnTo>
                      <a:pt x="569" y="50"/>
                    </a:lnTo>
                    <a:lnTo>
                      <a:pt x="546" y="49"/>
                    </a:lnTo>
                    <a:lnTo>
                      <a:pt x="546" y="51"/>
                    </a:lnTo>
                    <a:lnTo>
                      <a:pt x="538" y="49"/>
                    </a:lnTo>
                    <a:lnTo>
                      <a:pt x="534" y="54"/>
                    </a:lnTo>
                    <a:lnTo>
                      <a:pt x="536" y="63"/>
                    </a:lnTo>
                    <a:lnTo>
                      <a:pt x="526" y="57"/>
                    </a:lnTo>
                    <a:lnTo>
                      <a:pt x="525" y="61"/>
                    </a:lnTo>
                    <a:lnTo>
                      <a:pt x="515" y="64"/>
                    </a:lnTo>
                    <a:lnTo>
                      <a:pt x="511" y="79"/>
                    </a:lnTo>
                    <a:lnTo>
                      <a:pt x="516" y="78"/>
                    </a:lnTo>
                    <a:lnTo>
                      <a:pt x="516" y="84"/>
                    </a:lnTo>
                    <a:lnTo>
                      <a:pt x="513" y="89"/>
                    </a:lnTo>
                    <a:lnTo>
                      <a:pt x="504" y="88"/>
                    </a:lnTo>
                    <a:lnTo>
                      <a:pt x="495" y="104"/>
                    </a:lnTo>
                    <a:lnTo>
                      <a:pt x="490" y="104"/>
                    </a:lnTo>
                    <a:lnTo>
                      <a:pt x="488" y="113"/>
                    </a:lnTo>
                    <a:lnTo>
                      <a:pt x="499" y="128"/>
                    </a:lnTo>
                    <a:lnTo>
                      <a:pt x="495" y="131"/>
                    </a:lnTo>
                    <a:lnTo>
                      <a:pt x="497" y="140"/>
                    </a:lnTo>
                    <a:lnTo>
                      <a:pt x="480" y="128"/>
                    </a:lnTo>
                    <a:lnTo>
                      <a:pt x="463" y="128"/>
                    </a:lnTo>
                    <a:lnTo>
                      <a:pt x="460" y="132"/>
                    </a:lnTo>
                    <a:lnTo>
                      <a:pt x="452" y="134"/>
                    </a:lnTo>
                    <a:lnTo>
                      <a:pt x="444" y="152"/>
                    </a:lnTo>
                    <a:lnTo>
                      <a:pt x="447" y="146"/>
                    </a:lnTo>
                    <a:lnTo>
                      <a:pt x="450" y="124"/>
                    </a:lnTo>
                    <a:lnTo>
                      <a:pt x="434" y="107"/>
                    </a:lnTo>
                    <a:lnTo>
                      <a:pt x="413" y="97"/>
                    </a:lnTo>
                    <a:lnTo>
                      <a:pt x="408" y="97"/>
                    </a:lnTo>
                    <a:lnTo>
                      <a:pt x="407" y="103"/>
                    </a:lnTo>
                    <a:lnTo>
                      <a:pt x="397" y="107"/>
                    </a:lnTo>
                    <a:lnTo>
                      <a:pt x="396" y="103"/>
                    </a:lnTo>
                    <a:lnTo>
                      <a:pt x="390" y="109"/>
                    </a:lnTo>
                    <a:lnTo>
                      <a:pt x="386" y="101"/>
                    </a:lnTo>
                    <a:lnTo>
                      <a:pt x="385" y="104"/>
                    </a:lnTo>
                    <a:lnTo>
                      <a:pt x="388" y="112"/>
                    </a:lnTo>
                    <a:lnTo>
                      <a:pt x="385" y="118"/>
                    </a:lnTo>
                    <a:lnTo>
                      <a:pt x="378" y="123"/>
                    </a:lnTo>
                    <a:lnTo>
                      <a:pt x="377" y="119"/>
                    </a:lnTo>
                    <a:lnTo>
                      <a:pt x="362" y="122"/>
                    </a:lnTo>
                    <a:lnTo>
                      <a:pt x="365" y="138"/>
                    </a:lnTo>
                    <a:lnTo>
                      <a:pt x="356" y="134"/>
                    </a:lnTo>
                    <a:lnTo>
                      <a:pt x="353" y="140"/>
                    </a:lnTo>
                    <a:lnTo>
                      <a:pt x="356" y="147"/>
                    </a:lnTo>
                    <a:lnTo>
                      <a:pt x="348" y="144"/>
                    </a:lnTo>
                    <a:lnTo>
                      <a:pt x="342" y="149"/>
                    </a:lnTo>
                    <a:lnTo>
                      <a:pt x="344" y="159"/>
                    </a:lnTo>
                    <a:lnTo>
                      <a:pt x="337" y="168"/>
                    </a:lnTo>
                    <a:lnTo>
                      <a:pt x="336" y="174"/>
                    </a:lnTo>
                    <a:lnTo>
                      <a:pt x="341" y="177"/>
                    </a:lnTo>
                    <a:lnTo>
                      <a:pt x="339" y="181"/>
                    </a:lnTo>
                    <a:lnTo>
                      <a:pt x="331" y="179"/>
                    </a:lnTo>
                    <a:lnTo>
                      <a:pt x="324" y="170"/>
                    </a:lnTo>
                    <a:lnTo>
                      <a:pt x="314" y="169"/>
                    </a:lnTo>
                    <a:lnTo>
                      <a:pt x="311" y="171"/>
                    </a:lnTo>
                    <a:lnTo>
                      <a:pt x="311" y="182"/>
                    </a:lnTo>
                    <a:lnTo>
                      <a:pt x="317" y="191"/>
                    </a:lnTo>
                    <a:lnTo>
                      <a:pt x="318" y="198"/>
                    </a:lnTo>
                    <a:lnTo>
                      <a:pt x="313" y="199"/>
                    </a:lnTo>
                    <a:lnTo>
                      <a:pt x="311" y="213"/>
                    </a:lnTo>
                    <a:lnTo>
                      <a:pt x="292" y="178"/>
                    </a:lnTo>
                    <a:lnTo>
                      <a:pt x="288" y="187"/>
                    </a:lnTo>
                    <a:lnTo>
                      <a:pt x="274" y="197"/>
                    </a:lnTo>
                    <a:lnTo>
                      <a:pt x="269" y="210"/>
                    </a:lnTo>
                    <a:lnTo>
                      <a:pt x="275" y="228"/>
                    </a:lnTo>
                    <a:lnTo>
                      <a:pt x="262" y="242"/>
                    </a:lnTo>
                    <a:lnTo>
                      <a:pt x="258" y="242"/>
                    </a:lnTo>
                    <a:lnTo>
                      <a:pt x="251" y="263"/>
                    </a:lnTo>
                    <a:lnTo>
                      <a:pt x="233" y="278"/>
                    </a:lnTo>
                    <a:lnTo>
                      <a:pt x="190" y="291"/>
                    </a:lnTo>
                    <a:lnTo>
                      <a:pt x="177" y="289"/>
                    </a:lnTo>
                    <a:lnTo>
                      <a:pt x="165" y="299"/>
                    </a:lnTo>
                    <a:lnTo>
                      <a:pt x="148" y="302"/>
                    </a:lnTo>
                    <a:lnTo>
                      <a:pt x="132" y="311"/>
                    </a:lnTo>
                    <a:lnTo>
                      <a:pt x="105" y="309"/>
                    </a:lnTo>
                    <a:lnTo>
                      <a:pt x="80" y="323"/>
                    </a:lnTo>
                    <a:lnTo>
                      <a:pt x="66" y="340"/>
                    </a:lnTo>
                    <a:lnTo>
                      <a:pt x="55" y="342"/>
                    </a:lnTo>
                    <a:lnTo>
                      <a:pt x="40" y="351"/>
                    </a:lnTo>
                    <a:lnTo>
                      <a:pt x="27" y="371"/>
                    </a:lnTo>
                    <a:lnTo>
                      <a:pt x="24" y="370"/>
                    </a:lnTo>
                    <a:lnTo>
                      <a:pt x="24" y="362"/>
                    </a:lnTo>
                    <a:lnTo>
                      <a:pt x="26" y="346"/>
                    </a:lnTo>
                    <a:lnTo>
                      <a:pt x="23" y="350"/>
                    </a:lnTo>
                    <a:lnTo>
                      <a:pt x="14" y="364"/>
                    </a:lnTo>
                    <a:lnTo>
                      <a:pt x="12" y="376"/>
                    </a:lnTo>
                    <a:lnTo>
                      <a:pt x="15" y="384"/>
                    </a:lnTo>
                    <a:lnTo>
                      <a:pt x="15" y="400"/>
                    </a:lnTo>
                    <a:lnTo>
                      <a:pt x="4" y="418"/>
                    </a:lnTo>
                    <a:lnTo>
                      <a:pt x="4" y="434"/>
                    </a:lnTo>
                    <a:lnTo>
                      <a:pt x="21" y="465"/>
                    </a:lnTo>
                    <a:lnTo>
                      <a:pt x="20" y="470"/>
                    </a:lnTo>
                    <a:lnTo>
                      <a:pt x="29" y="479"/>
                    </a:lnTo>
                    <a:lnTo>
                      <a:pt x="30" y="489"/>
                    </a:lnTo>
                    <a:lnTo>
                      <a:pt x="25" y="500"/>
                    </a:lnTo>
                    <a:lnTo>
                      <a:pt x="21" y="499"/>
                    </a:lnTo>
                    <a:lnTo>
                      <a:pt x="19" y="488"/>
                    </a:lnTo>
                    <a:lnTo>
                      <a:pt x="15" y="491"/>
                    </a:lnTo>
                    <a:lnTo>
                      <a:pt x="6" y="472"/>
                    </a:lnTo>
                    <a:lnTo>
                      <a:pt x="6" y="473"/>
                    </a:lnTo>
                    <a:lnTo>
                      <a:pt x="19" y="503"/>
                    </a:lnTo>
                    <a:lnTo>
                      <a:pt x="12" y="506"/>
                    </a:lnTo>
                    <a:lnTo>
                      <a:pt x="11" y="503"/>
                    </a:lnTo>
                    <a:lnTo>
                      <a:pt x="9" y="504"/>
                    </a:lnTo>
                    <a:lnTo>
                      <a:pt x="6" y="494"/>
                    </a:lnTo>
                    <a:lnTo>
                      <a:pt x="0" y="491"/>
                    </a:lnTo>
                    <a:lnTo>
                      <a:pt x="0" y="493"/>
                    </a:lnTo>
                    <a:lnTo>
                      <a:pt x="11" y="511"/>
                    </a:lnTo>
                    <a:lnTo>
                      <a:pt x="22" y="521"/>
                    </a:lnTo>
                    <a:lnTo>
                      <a:pt x="29" y="541"/>
                    </a:lnTo>
                    <a:lnTo>
                      <a:pt x="30" y="553"/>
                    </a:lnTo>
                    <a:lnTo>
                      <a:pt x="52" y="595"/>
                    </a:lnTo>
                    <a:lnTo>
                      <a:pt x="56" y="634"/>
                    </a:lnTo>
                    <a:lnTo>
                      <a:pt x="77" y="681"/>
                    </a:lnTo>
                    <a:lnTo>
                      <a:pt x="77" y="710"/>
                    </a:lnTo>
                    <a:lnTo>
                      <a:pt x="75" y="720"/>
                    </a:lnTo>
                    <a:lnTo>
                      <a:pt x="77" y="732"/>
                    </a:lnTo>
                    <a:lnTo>
                      <a:pt x="68" y="748"/>
                    </a:lnTo>
                    <a:lnTo>
                      <a:pt x="57" y="747"/>
                    </a:lnTo>
                    <a:close/>
                  </a:path>
                </a:pathLst>
              </a:custGeom>
              <a:solidFill>
                <a:srgbClr val="EE9024"/>
              </a:solidFill>
              <a:ln w="12700">
                <a:noFill/>
                <a:round/>
                <a:headEnd/>
                <a:tailEnd/>
              </a:ln>
            </p:spPr>
            <p:txBody>
              <a:bodyPr/>
              <a:lstStyle/>
              <a:p>
                <a:endParaRPr lang="en-GB"/>
              </a:p>
            </p:txBody>
          </p:sp>
          <p:sp>
            <p:nvSpPr>
              <p:cNvPr id="36051" name="Freeform 210"/>
              <p:cNvSpPr>
                <a:spLocks noChangeAspect="1"/>
              </p:cNvSpPr>
              <p:nvPr/>
            </p:nvSpPr>
            <p:spPr bwMode="auto">
              <a:xfrm>
                <a:off x="9275124" y="5541086"/>
                <a:ext cx="6540" cy="8858"/>
              </a:xfrm>
              <a:custGeom>
                <a:avLst/>
                <a:gdLst>
                  <a:gd name="T0" fmla="*/ 2147483647 w 4"/>
                  <a:gd name="T1" fmla="*/ 0 h 10"/>
                  <a:gd name="T2" fmla="*/ 2147483647 w 4"/>
                  <a:gd name="T3" fmla="*/ 2147483647 h 10"/>
                  <a:gd name="T4" fmla="*/ 0 w 4"/>
                  <a:gd name="T5" fmla="*/ 0 h 10"/>
                  <a:gd name="T6" fmla="*/ 2147483647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2" y="0"/>
                    </a:moveTo>
                    <a:lnTo>
                      <a:pt x="4" y="10"/>
                    </a:lnTo>
                    <a:lnTo>
                      <a:pt x="0" y="3"/>
                    </a:lnTo>
                    <a:lnTo>
                      <a:pt x="2" y="0"/>
                    </a:lnTo>
                    <a:close/>
                  </a:path>
                </a:pathLst>
              </a:custGeom>
              <a:solidFill>
                <a:srgbClr val="88CBDF"/>
              </a:solidFill>
              <a:ln w="12700">
                <a:noFill/>
                <a:round/>
                <a:headEnd/>
                <a:tailEnd/>
              </a:ln>
            </p:spPr>
            <p:txBody>
              <a:bodyPr/>
              <a:lstStyle/>
              <a:p>
                <a:endParaRPr lang="en-GB"/>
              </a:p>
            </p:txBody>
          </p:sp>
          <p:sp>
            <p:nvSpPr>
              <p:cNvPr id="36052" name="Freeform 211"/>
              <p:cNvSpPr>
                <a:spLocks noChangeAspect="1"/>
              </p:cNvSpPr>
              <p:nvPr/>
            </p:nvSpPr>
            <p:spPr bwMode="auto">
              <a:xfrm>
                <a:off x="9767775" y="5062771"/>
                <a:ext cx="52317" cy="110721"/>
              </a:xfrm>
              <a:custGeom>
                <a:avLst/>
                <a:gdLst>
                  <a:gd name="T0" fmla="*/ 2147483647 w 54"/>
                  <a:gd name="T1" fmla="*/ 0 h 109"/>
                  <a:gd name="T2" fmla="*/ 2147483647 w 54"/>
                  <a:gd name="T3" fmla="*/ 2147483647 h 109"/>
                  <a:gd name="T4" fmla="*/ 2147483647 w 54"/>
                  <a:gd name="T5" fmla="*/ 2147483647 h 109"/>
                  <a:gd name="T6" fmla="*/ 2147483647 w 54"/>
                  <a:gd name="T7" fmla="*/ 2147483647 h 109"/>
                  <a:gd name="T8" fmla="*/ 2147483647 w 54"/>
                  <a:gd name="T9" fmla="*/ 2147483647 h 109"/>
                  <a:gd name="T10" fmla="*/ 2147483647 w 54"/>
                  <a:gd name="T11" fmla="*/ 2147483647 h 109"/>
                  <a:gd name="T12" fmla="*/ 2147483647 w 54"/>
                  <a:gd name="T13" fmla="*/ 2147483647 h 109"/>
                  <a:gd name="T14" fmla="*/ 2147483647 w 54"/>
                  <a:gd name="T15" fmla="*/ 2147483647 h 109"/>
                  <a:gd name="T16" fmla="*/ 0 w 54"/>
                  <a:gd name="T17" fmla="*/ 2147483647 h 109"/>
                  <a:gd name="T18" fmla="*/ 2147483647 w 54"/>
                  <a:gd name="T19" fmla="*/ 2147483647 h 109"/>
                  <a:gd name="T20" fmla="*/ 2147483647 w 54"/>
                  <a:gd name="T21" fmla="*/ 2147483647 h 109"/>
                  <a:gd name="T22" fmla="*/ 2147483647 w 54"/>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09"/>
                  <a:gd name="T38" fmla="*/ 54 w 54"/>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09">
                    <a:moveTo>
                      <a:pt x="42" y="0"/>
                    </a:moveTo>
                    <a:lnTo>
                      <a:pt x="54" y="8"/>
                    </a:lnTo>
                    <a:lnTo>
                      <a:pt x="53" y="22"/>
                    </a:lnTo>
                    <a:lnTo>
                      <a:pt x="42" y="62"/>
                    </a:lnTo>
                    <a:lnTo>
                      <a:pt x="26" y="92"/>
                    </a:lnTo>
                    <a:lnTo>
                      <a:pt x="23" y="109"/>
                    </a:lnTo>
                    <a:lnTo>
                      <a:pt x="15" y="93"/>
                    </a:lnTo>
                    <a:lnTo>
                      <a:pt x="4" y="81"/>
                    </a:lnTo>
                    <a:lnTo>
                      <a:pt x="0" y="55"/>
                    </a:lnTo>
                    <a:lnTo>
                      <a:pt x="6" y="42"/>
                    </a:lnTo>
                    <a:lnTo>
                      <a:pt x="27" y="10"/>
                    </a:lnTo>
                    <a:lnTo>
                      <a:pt x="42" y="0"/>
                    </a:lnTo>
                    <a:close/>
                  </a:path>
                </a:pathLst>
              </a:custGeom>
              <a:solidFill>
                <a:srgbClr val="EE9024"/>
              </a:solidFill>
              <a:ln w="12700">
                <a:noFill/>
                <a:round/>
                <a:headEnd/>
                <a:tailEnd/>
              </a:ln>
            </p:spPr>
            <p:txBody>
              <a:bodyPr/>
              <a:lstStyle/>
              <a:p>
                <a:endParaRPr lang="en-GB"/>
              </a:p>
            </p:txBody>
          </p:sp>
          <p:sp>
            <p:nvSpPr>
              <p:cNvPr id="36053" name="Freeform 212"/>
              <p:cNvSpPr>
                <a:spLocks noChangeAspect="1"/>
              </p:cNvSpPr>
              <p:nvPr/>
            </p:nvSpPr>
            <p:spPr bwMode="auto">
              <a:xfrm>
                <a:off x="9275124" y="5541086"/>
                <a:ext cx="6540" cy="8858"/>
              </a:xfrm>
              <a:custGeom>
                <a:avLst/>
                <a:gdLst>
                  <a:gd name="T0" fmla="*/ 0 w 4"/>
                  <a:gd name="T1" fmla="*/ 0 h 10"/>
                  <a:gd name="T2" fmla="*/ 2147483647 w 4"/>
                  <a:gd name="T3" fmla="*/ 2147483647 h 10"/>
                  <a:gd name="T4" fmla="*/ 2147483647 w 4"/>
                  <a:gd name="T5" fmla="*/ 0 h 10"/>
                  <a:gd name="T6" fmla="*/ 0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0" y="3"/>
                    </a:moveTo>
                    <a:lnTo>
                      <a:pt x="4" y="10"/>
                    </a:lnTo>
                    <a:lnTo>
                      <a:pt x="2" y="0"/>
                    </a:lnTo>
                    <a:lnTo>
                      <a:pt x="0" y="3"/>
                    </a:lnTo>
                    <a:close/>
                  </a:path>
                </a:pathLst>
              </a:custGeom>
              <a:solidFill>
                <a:srgbClr val="88CBDF"/>
              </a:solidFill>
              <a:ln w="12700">
                <a:noFill/>
                <a:round/>
                <a:headEnd/>
                <a:tailEnd/>
              </a:ln>
            </p:spPr>
            <p:txBody>
              <a:bodyPr/>
              <a:lstStyle/>
              <a:p>
                <a:endParaRPr lang="en-GB"/>
              </a:p>
            </p:txBody>
          </p:sp>
          <p:sp>
            <p:nvSpPr>
              <p:cNvPr id="36054" name="Freeform 771"/>
              <p:cNvSpPr>
                <a:spLocks noChangeAspect="1"/>
              </p:cNvSpPr>
              <p:nvPr/>
            </p:nvSpPr>
            <p:spPr bwMode="auto">
              <a:xfrm>
                <a:off x="9227167" y="5131418"/>
                <a:ext cx="213627" cy="465028"/>
              </a:xfrm>
              <a:custGeom>
                <a:avLst/>
                <a:gdLst>
                  <a:gd name="T0" fmla="*/ 2147483647 w 215"/>
                  <a:gd name="T1" fmla="*/ 2147483647 h 457"/>
                  <a:gd name="T2" fmla="*/ 2147483647 w 215"/>
                  <a:gd name="T3" fmla="*/ 2147483647 h 457"/>
                  <a:gd name="T4" fmla="*/ 2147483647 w 215"/>
                  <a:gd name="T5" fmla="*/ 2147483647 h 457"/>
                  <a:gd name="T6" fmla="*/ 2147483647 w 215"/>
                  <a:gd name="T7" fmla="*/ 2147483647 h 457"/>
                  <a:gd name="T8" fmla="*/ 2147483647 w 215"/>
                  <a:gd name="T9" fmla="*/ 2147483647 h 457"/>
                  <a:gd name="T10" fmla="*/ 2147483647 w 215"/>
                  <a:gd name="T11" fmla="*/ 2147483647 h 457"/>
                  <a:gd name="T12" fmla="*/ 2147483647 w 215"/>
                  <a:gd name="T13" fmla="*/ 2147483647 h 457"/>
                  <a:gd name="T14" fmla="*/ 2147483647 w 215"/>
                  <a:gd name="T15" fmla="*/ 2147483647 h 457"/>
                  <a:gd name="T16" fmla="*/ 2147483647 w 215"/>
                  <a:gd name="T17" fmla="*/ 2147483647 h 457"/>
                  <a:gd name="T18" fmla="*/ 2147483647 w 215"/>
                  <a:gd name="T19" fmla="*/ 2147483647 h 457"/>
                  <a:gd name="T20" fmla="*/ 2147483647 w 215"/>
                  <a:gd name="T21" fmla="*/ 2147483647 h 457"/>
                  <a:gd name="T22" fmla="*/ 2147483647 w 215"/>
                  <a:gd name="T23" fmla="*/ 2147483647 h 457"/>
                  <a:gd name="T24" fmla="*/ 2147483647 w 215"/>
                  <a:gd name="T25" fmla="*/ 2147483647 h 457"/>
                  <a:gd name="T26" fmla="*/ 2147483647 w 215"/>
                  <a:gd name="T27" fmla="*/ 2147483647 h 457"/>
                  <a:gd name="T28" fmla="*/ 2147483647 w 215"/>
                  <a:gd name="T29" fmla="*/ 2147483647 h 457"/>
                  <a:gd name="T30" fmla="*/ 2147483647 w 215"/>
                  <a:gd name="T31" fmla="*/ 2147483647 h 457"/>
                  <a:gd name="T32" fmla="*/ 2147483647 w 215"/>
                  <a:gd name="T33" fmla="*/ 2147483647 h 457"/>
                  <a:gd name="T34" fmla="*/ 2147483647 w 215"/>
                  <a:gd name="T35" fmla="*/ 2147483647 h 457"/>
                  <a:gd name="T36" fmla="*/ 2147483647 w 215"/>
                  <a:gd name="T37" fmla="*/ 2147483647 h 457"/>
                  <a:gd name="T38" fmla="*/ 2147483647 w 215"/>
                  <a:gd name="T39" fmla="*/ 2147483647 h 457"/>
                  <a:gd name="T40" fmla="*/ 2147483647 w 215"/>
                  <a:gd name="T41" fmla="*/ 2147483647 h 457"/>
                  <a:gd name="T42" fmla="*/ 2147483647 w 215"/>
                  <a:gd name="T43" fmla="*/ 2147483647 h 457"/>
                  <a:gd name="T44" fmla="*/ 2147483647 w 215"/>
                  <a:gd name="T45" fmla="*/ 2147483647 h 457"/>
                  <a:gd name="T46" fmla="*/ 2147483647 w 215"/>
                  <a:gd name="T47" fmla="*/ 2147483647 h 457"/>
                  <a:gd name="T48" fmla="*/ 2147483647 w 215"/>
                  <a:gd name="T49" fmla="*/ 2147483647 h 457"/>
                  <a:gd name="T50" fmla="*/ 2147483647 w 215"/>
                  <a:gd name="T51" fmla="*/ 2147483647 h 457"/>
                  <a:gd name="T52" fmla="*/ 2147483647 w 215"/>
                  <a:gd name="T53" fmla="*/ 2147483647 h 457"/>
                  <a:gd name="T54" fmla="*/ 2147483647 w 215"/>
                  <a:gd name="T55" fmla="*/ 2147483647 h 457"/>
                  <a:gd name="T56" fmla="*/ 2147483647 w 215"/>
                  <a:gd name="T57" fmla="*/ 2147483647 h 457"/>
                  <a:gd name="T58" fmla="*/ 2147483647 w 215"/>
                  <a:gd name="T59" fmla="*/ 2147483647 h 457"/>
                  <a:gd name="T60" fmla="*/ 2147483647 w 215"/>
                  <a:gd name="T61" fmla="*/ 2147483647 h 457"/>
                  <a:gd name="T62" fmla="*/ 2147483647 w 215"/>
                  <a:gd name="T63" fmla="*/ 2147483647 h 457"/>
                  <a:gd name="T64" fmla="*/ 2147483647 w 215"/>
                  <a:gd name="T65" fmla="*/ 2147483647 h 457"/>
                  <a:gd name="T66" fmla="*/ 2147483647 w 215"/>
                  <a:gd name="T67" fmla="*/ 2147483647 h 457"/>
                  <a:gd name="T68" fmla="*/ 2147483647 w 215"/>
                  <a:gd name="T69" fmla="*/ 2147483647 h 457"/>
                  <a:gd name="T70" fmla="*/ 2147483647 w 215"/>
                  <a:gd name="T71" fmla="*/ 2147483647 h 457"/>
                  <a:gd name="T72" fmla="*/ 2147483647 w 215"/>
                  <a:gd name="T73" fmla="*/ 2147483647 h 457"/>
                  <a:gd name="T74" fmla="*/ 2147483647 w 215"/>
                  <a:gd name="T75" fmla="*/ 2147483647 h 457"/>
                  <a:gd name="T76" fmla="*/ 2147483647 w 215"/>
                  <a:gd name="T77" fmla="*/ 2147483647 h 457"/>
                  <a:gd name="T78" fmla="*/ 0 w 215"/>
                  <a:gd name="T79" fmla="*/ 2147483647 h 457"/>
                  <a:gd name="T80" fmla="*/ 2147483647 w 215"/>
                  <a:gd name="T81" fmla="*/ 2147483647 h 457"/>
                  <a:gd name="T82" fmla="*/ 2147483647 w 215"/>
                  <a:gd name="T83" fmla="*/ 2147483647 h 457"/>
                  <a:gd name="T84" fmla="*/ 2147483647 w 215"/>
                  <a:gd name="T85" fmla="*/ 2147483647 h 457"/>
                  <a:gd name="T86" fmla="*/ 2147483647 w 215"/>
                  <a:gd name="T87" fmla="*/ 2147483647 h 457"/>
                  <a:gd name="T88" fmla="*/ 2147483647 w 215"/>
                  <a:gd name="T89" fmla="*/ 2147483647 h 457"/>
                  <a:gd name="T90" fmla="*/ 2147483647 w 215"/>
                  <a:gd name="T91" fmla="*/ 2147483647 h 457"/>
                  <a:gd name="T92" fmla="*/ 2147483647 w 215"/>
                  <a:gd name="T93" fmla="*/ 2147483647 h 457"/>
                  <a:gd name="T94" fmla="*/ 2147483647 w 215"/>
                  <a:gd name="T95" fmla="*/ 2147483647 h 4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5"/>
                  <a:gd name="T145" fmla="*/ 0 h 457"/>
                  <a:gd name="T146" fmla="*/ 215 w 215"/>
                  <a:gd name="T147" fmla="*/ 457 h 45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5" h="457">
                    <a:moveTo>
                      <a:pt x="172" y="55"/>
                    </a:moveTo>
                    <a:lnTo>
                      <a:pt x="155" y="62"/>
                    </a:lnTo>
                    <a:lnTo>
                      <a:pt x="154" y="67"/>
                    </a:lnTo>
                    <a:lnTo>
                      <a:pt x="132" y="83"/>
                    </a:lnTo>
                    <a:lnTo>
                      <a:pt x="131" y="91"/>
                    </a:lnTo>
                    <a:lnTo>
                      <a:pt x="113" y="106"/>
                    </a:lnTo>
                    <a:lnTo>
                      <a:pt x="103" y="134"/>
                    </a:lnTo>
                    <a:lnTo>
                      <a:pt x="105" y="149"/>
                    </a:lnTo>
                    <a:lnTo>
                      <a:pt x="123" y="163"/>
                    </a:lnTo>
                    <a:lnTo>
                      <a:pt x="126" y="177"/>
                    </a:lnTo>
                    <a:lnTo>
                      <a:pt x="145" y="197"/>
                    </a:lnTo>
                    <a:lnTo>
                      <a:pt x="165" y="218"/>
                    </a:lnTo>
                    <a:lnTo>
                      <a:pt x="174" y="220"/>
                    </a:lnTo>
                    <a:lnTo>
                      <a:pt x="179" y="227"/>
                    </a:lnTo>
                    <a:lnTo>
                      <a:pt x="182" y="225"/>
                    </a:lnTo>
                    <a:lnTo>
                      <a:pt x="186" y="237"/>
                    </a:lnTo>
                    <a:lnTo>
                      <a:pt x="199" y="251"/>
                    </a:lnTo>
                    <a:lnTo>
                      <a:pt x="208" y="278"/>
                    </a:lnTo>
                    <a:lnTo>
                      <a:pt x="214" y="327"/>
                    </a:lnTo>
                    <a:lnTo>
                      <a:pt x="215" y="333"/>
                    </a:lnTo>
                    <a:lnTo>
                      <a:pt x="211" y="340"/>
                    </a:lnTo>
                    <a:lnTo>
                      <a:pt x="209" y="341"/>
                    </a:lnTo>
                    <a:lnTo>
                      <a:pt x="210" y="363"/>
                    </a:lnTo>
                    <a:lnTo>
                      <a:pt x="204" y="374"/>
                    </a:lnTo>
                    <a:lnTo>
                      <a:pt x="179" y="385"/>
                    </a:lnTo>
                    <a:lnTo>
                      <a:pt x="174" y="392"/>
                    </a:lnTo>
                    <a:lnTo>
                      <a:pt x="153" y="402"/>
                    </a:lnTo>
                    <a:lnTo>
                      <a:pt x="138" y="402"/>
                    </a:lnTo>
                    <a:lnTo>
                      <a:pt x="134" y="412"/>
                    </a:lnTo>
                    <a:lnTo>
                      <a:pt x="126" y="417"/>
                    </a:lnTo>
                    <a:lnTo>
                      <a:pt x="130" y="423"/>
                    </a:lnTo>
                    <a:lnTo>
                      <a:pt x="128" y="427"/>
                    </a:lnTo>
                    <a:lnTo>
                      <a:pt x="114" y="416"/>
                    </a:lnTo>
                    <a:lnTo>
                      <a:pt x="118" y="428"/>
                    </a:lnTo>
                    <a:lnTo>
                      <a:pt x="118" y="432"/>
                    </a:lnTo>
                    <a:lnTo>
                      <a:pt x="104" y="438"/>
                    </a:lnTo>
                    <a:lnTo>
                      <a:pt x="85" y="457"/>
                    </a:lnTo>
                    <a:lnTo>
                      <a:pt x="81" y="457"/>
                    </a:lnTo>
                    <a:lnTo>
                      <a:pt x="80" y="454"/>
                    </a:lnTo>
                    <a:lnTo>
                      <a:pt x="82" y="452"/>
                    </a:lnTo>
                    <a:lnTo>
                      <a:pt x="79" y="433"/>
                    </a:lnTo>
                    <a:lnTo>
                      <a:pt x="79" y="424"/>
                    </a:lnTo>
                    <a:lnTo>
                      <a:pt x="85" y="413"/>
                    </a:lnTo>
                    <a:lnTo>
                      <a:pt x="72" y="406"/>
                    </a:lnTo>
                    <a:lnTo>
                      <a:pt x="68" y="399"/>
                    </a:lnTo>
                    <a:lnTo>
                      <a:pt x="81" y="396"/>
                    </a:lnTo>
                    <a:lnTo>
                      <a:pt x="84" y="388"/>
                    </a:lnTo>
                    <a:lnTo>
                      <a:pt x="92" y="389"/>
                    </a:lnTo>
                    <a:lnTo>
                      <a:pt x="111" y="381"/>
                    </a:lnTo>
                    <a:lnTo>
                      <a:pt x="112" y="363"/>
                    </a:lnTo>
                    <a:lnTo>
                      <a:pt x="126" y="361"/>
                    </a:lnTo>
                    <a:lnTo>
                      <a:pt x="128" y="355"/>
                    </a:lnTo>
                    <a:lnTo>
                      <a:pt x="142" y="351"/>
                    </a:lnTo>
                    <a:lnTo>
                      <a:pt x="152" y="344"/>
                    </a:lnTo>
                    <a:lnTo>
                      <a:pt x="156" y="345"/>
                    </a:lnTo>
                    <a:lnTo>
                      <a:pt x="160" y="341"/>
                    </a:lnTo>
                    <a:lnTo>
                      <a:pt x="162" y="306"/>
                    </a:lnTo>
                    <a:lnTo>
                      <a:pt x="156" y="290"/>
                    </a:lnTo>
                    <a:lnTo>
                      <a:pt x="158" y="270"/>
                    </a:lnTo>
                    <a:lnTo>
                      <a:pt x="158" y="251"/>
                    </a:lnTo>
                    <a:lnTo>
                      <a:pt x="148" y="222"/>
                    </a:lnTo>
                    <a:lnTo>
                      <a:pt x="135" y="212"/>
                    </a:lnTo>
                    <a:lnTo>
                      <a:pt x="131" y="212"/>
                    </a:lnTo>
                    <a:lnTo>
                      <a:pt x="128" y="204"/>
                    </a:lnTo>
                    <a:lnTo>
                      <a:pt x="123" y="188"/>
                    </a:lnTo>
                    <a:lnTo>
                      <a:pt x="111" y="181"/>
                    </a:lnTo>
                    <a:lnTo>
                      <a:pt x="88" y="154"/>
                    </a:lnTo>
                    <a:lnTo>
                      <a:pt x="85" y="146"/>
                    </a:lnTo>
                    <a:lnTo>
                      <a:pt x="52" y="125"/>
                    </a:lnTo>
                    <a:lnTo>
                      <a:pt x="55" y="113"/>
                    </a:lnTo>
                    <a:lnTo>
                      <a:pt x="69" y="113"/>
                    </a:lnTo>
                    <a:lnTo>
                      <a:pt x="77" y="105"/>
                    </a:lnTo>
                    <a:lnTo>
                      <a:pt x="78" y="100"/>
                    </a:lnTo>
                    <a:lnTo>
                      <a:pt x="64" y="80"/>
                    </a:lnTo>
                    <a:lnTo>
                      <a:pt x="59" y="73"/>
                    </a:lnTo>
                    <a:lnTo>
                      <a:pt x="29" y="74"/>
                    </a:lnTo>
                    <a:lnTo>
                      <a:pt x="20" y="65"/>
                    </a:lnTo>
                    <a:lnTo>
                      <a:pt x="21" y="54"/>
                    </a:lnTo>
                    <a:lnTo>
                      <a:pt x="18" y="49"/>
                    </a:lnTo>
                    <a:lnTo>
                      <a:pt x="0" y="25"/>
                    </a:lnTo>
                    <a:lnTo>
                      <a:pt x="8" y="15"/>
                    </a:lnTo>
                    <a:lnTo>
                      <a:pt x="24" y="22"/>
                    </a:lnTo>
                    <a:lnTo>
                      <a:pt x="35" y="16"/>
                    </a:lnTo>
                    <a:lnTo>
                      <a:pt x="39" y="19"/>
                    </a:lnTo>
                    <a:lnTo>
                      <a:pt x="47" y="16"/>
                    </a:lnTo>
                    <a:lnTo>
                      <a:pt x="49" y="20"/>
                    </a:lnTo>
                    <a:lnTo>
                      <a:pt x="59" y="13"/>
                    </a:lnTo>
                    <a:lnTo>
                      <a:pt x="67" y="14"/>
                    </a:lnTo>
                    <a:lnTo>
                      <a:pt x="90" y="0"/>
                    </a:lnTo>
                    <a:lnTo>
                      <a:pt x="113" y="11"/>
                    </a:lnTo>
                    <a:lnTo>
                      <a:pt x="131" y="13"/>
                    </a:lnTo>
                    <a:lnTo>
                      <a:pt x="133" y="19"/>
                    </a:lnTo>
                    <a:lnTo>
                      <a:pt x="131" y="26"/>
                    </a:lnTo>
                    <a:lnTo>
                      <a:pt x="138" y="42"/>
                    </a:lnTo>
                    <a:lnTo>
                      <a:pt x="153" y="52"/>
                    </a:lnTo>
                    <a:lnTo>
                      <a:pt x="172" y="55"/>
                    </a:lnTo>
                    <a:close/>
                  </a:path>
                </a:pathLst>
              </a:custGeom>
              <a:solidFill>
                <a:srgbClr val="EE9024"/>
              </a:solidFill>
              <a:ln w="12700">
                <a:noFill/>
                <a:round/>
                <a:headEnd/>
                <a:tailEnd/>
              </a:ln>
            </p:spPr>
            <p:txBody>
              <a:bodyPr/>
              <a:lstStyle/>
              <a:p>
                <a:endParaRPr lang="en-GB"/>
              </a:p>
            </p:txBody>
          </p:sp>
          <p:sp>
            <p:nvSpPr>
              <p:cNvPr id="36055" name="Freeform 216"/>
              <p:cNvSpPr>
                <a:spLocks noChangeAspect="1"/>
              </p:cNvSpPr>
              <p:nvPr/>
            </p:nvSpPr>
            <p:spPr bwMode="auto">
              <a:xfrm>
                <a:off x="9087655" y="5213352"/>
                <a:ext cx="237606" cy="473885"/>
              </a:xfrm>
              <a:custGeom>
                <a:avLst/>
                <a:gdLst>
                  <a:gd name="T0" fmla="*/ 2147483647 w 238"/>
                  <a:gd name="T1" fmla="*/ 2147483647 h 465"/>
                  <a:gd name="T2" fmla="*/ 2147483647 w 238"/>
                  <a:gd name="T3" fmla="*/ 2147483647 h 465"/>
                  <a:gd name="T4" fmla="*/ 2147483647 w 238"/>
                  <a:gd name="T5" fmla="*/ 2147483647 h 465"/>
                  <a:gd name="T6" fmla="*/ 2147483647 w 238"/>
                  <a:gd name="T7" fmla="*/ 2147483647 h 465"/>
                  <a:gd name="T8" fmla="*/ 2147483647 w 238"/>
                  <a:gd name="T9" fmla="*/ 2147483647 h 465"/>
                  <a:gd name="T10" fmla="*/ 2147483647 w 238"/>
                  <a:gd name="T11" fmla="*/ 2147483647 h 465"/>
                  <a:gd name="T12" fmla="*/ 2147483647 w 238"/>
                  <a:gd name="T13" fmla="*/ 2147483647 h 465"/>
                  <a:gd name="T14" fmla="*/ 2147483647 w 238"/>
                  <a:gd name="T15" fmla="*/ 2147483647 h 465"/>
                  <a:gd name="T16" fmla="*/ 2147483647 w 238"/>
                  <a:gd name="T17" fmla="*/ 2147483647 h 465"/>
                  <a:gd name="T18" fmla="*/ 2147483647 w 238"/>
                  <a:gd name="T19" fmla="*/ 2147483647 h 465"/>
                  <a:gd name="T20" fmla="*/ 2147483647 w 238"/>
                  <a:gd name="T21" fmla="*/ 2147483647 h 465"/>
                  <a:gd name="T22" fmla="*/ 2147483647 w 238"/>
                  <a:gd name="T23" fmla="*/ 2147483647 h 465"/>
                  <a:gd name="T24" fmla="*/ 2147483647 w 238"/>
                  <a:gd name="T25" fmla="*/ 2147483647 h 465"/>
                  <a:gd name="T26" fmla="*/ 2147483647 w 238"/>
                  <a:gd name="T27" fmla="*/ 2147483647 h 465"/>
                  <a:gd name="T28" fmla="*/ 2147483647 w 238"/>
                  <a:gd name="T29" fmla="*/ 2147483647 h 465"/>
                  <a:gd name="T30" fmla="*/ 2147483647 w 238"/>
                  <a:gd name="T31" fmla="*/ 2147483647 h 465"/>
                  <a:gd name="T32" fmla="*/ 2147483647 w 238"/>
                  <a:gd name="T33" fmla="*/ 2147483647 h 465"/>
                  <a:gd name="T34" fmla="*/ 2147483647 w 238"/>
                  <a:gd name="T35" fmla="*/ 2147483647 h 465"/>
                  <a:gd name="T36" fmla="*/ 2147483647 w 238"/>
                  <a:gd name="T37" fmla="*/ 2147483647 h 465"/>
                  <a:gd name="T38" fmla="*/ 2147483647 w 238"/>
                  <a:gd name="T39" fmla="*/ 2147483647 h 465"/>
                  <a:gd name="T40" fmla="*/ 2147483647 w 238"/>
                  <a:gd name="T41" fmla="*/ 2147483647 h 465"/>
                  <a:gd name="T42" fmla="*/ 2147483647 w 238"/>
                  <a:gd name="T43" fmla="*/ 2147483647 h 465"/>
                  <a:gd name="T44" fmla="*/ 2147483647 w 238"/>
                  <a:gd name="T45" fmla="*/ 2147483647 h 465"/>
                  <a:gd name="T46" fmla="*/ 2147483647 w 238"/>
                  <a:gd name="T47" fmla="*/ 2147483647 h 465"/>
                  <a:gd name="T48" fmla="*/ 2147483647 w 238"/>
                  <a:gd name="T49" fmla="*/ 2147483647 h 465"/>
                  <a:gd name="T50" fmla="*/ 2147483647 w 238"/>
                  <a:gd name="T51" fmla="*/ 2147483647 h 465"/>
                  <a:gd name="T52" fmla="*/ 2147483647 w 238"/>
                  <a:gd name="T53" fmla="*/ 2147483647 h 465"/>
                  <a:gd name="T54" fmla="*/ 2147483647 w 238"/>
                  <a:gd name="T55" fmla="*/ 0 h 465"/>
                  <a:gd name="T56" fmla="*/ 2147483647 w 238"/>
                  <a:gd name="T57" fmla="*/ 2147483647 h 465"/>
                  <a:gd name="T58" fmla="*/ 2147483647 w 238"/>
                  <a:gd name="T59" fmla="*/ 2147483647 h 465"/>
                  <a:gd name="T60" fmla="*/ 2147483647 w 238"/>
                  <a:gd name="T61" fmla="*/ 2147483647 h 465"/>
                  <a:gd name="T62" fmla="*/ 2147483647 w 238"/>
                  <a:gd name="T63" fmla="*/ 2147483647 h 465"/>
                  <a:gd name="T64" fmla="*/ 2147483647 w 238"/>
                  <a:gd name="T65" fmla="*/ 2147483647 h 465"/>
                  <a:gd name="T66" fmla="*/ 2147483647 w 238"/>
                  <a:gd name="T67" fmla="*/ 2147483647 h 465"/>
                  <a:gd name="T68" fmla="*/ 2147483647 w 238"/>
                  <a:gd name="T69" fmla="*/ 2147483647 h 465"/>
                  <a:gd name="T70" fmla="*/ 2147483647 w 238"/>
                  <a:gd name="T71" fmla="*/ 2147483647 h 465"/>
                  <a:gd name="T72" fmla="*/ 2147483647 w 238"/>
                  <a:gd name="T73" fmla="*/ 2147483647 h 465"/>
                  <a:gd name="T74" fmla="*/ 2147483647 w 238"/>
                  <a:gd name="T75" fmla="*/ 2147483647 h 465"/>
                  <a:gd name="T76" fmla="*/ 2147483647 w 238"/>
                  <a:gd name="T77" fmla="*/ 2147483647 h 465"/>
                  <a:gd name="T78" fmla="*/ 2147483647 w 238"/>
                  <a:gd name="T79" fmla="*/ 2147483647 h 465"/>
                  <a:gd name="T80" fmla="*/ 2147483647 w 238"/>
                  <a:gd name="T81" fmla="*/ 2147483647 h 465"/>
                  <a:gd name="T82" fmla="*/ 2147483647 w 238"/>
                  <a:gd name="T83" fmla="*/ 2147483647 h 465"/>
                  <a:gd name="T84" fmla="*/ 2147483647 w 238"/>
                  <a:gd name="T85" fmla="*/ 2147483647 h 465"/>
                  <a:gd name="T86" fmla="*/ 2147483647 w 238"/>
                  <a:gd name="T87" fmla="*/ 2147483647 h 465"/>
                  <a:gd name="T88" fmla="*/ 2147483647 w 238"/>
                  <a:gd name="T89" fmla="*/ 2147483647 h 465"/>
                  <a:gd name="T90" fmla="*/ 2147483647 w 238"/>
                  <a:gd name="T91" fmla="*/ 2147483647 h 4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8"/>
                  <a:gd name="T139" fmla="*/ 0 h 465"/>
                  <a:gd name="T140" fmla="*/ 238 w 238"/>
                  <a:gd name="T141" fmla="*/ 465 h 4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8" h="465">
                    <a:moveTo>
                      <a:pt x="160" y="284"/>
                    </a:moveTo>
                    <a:lnTo>
                      <a:pt x="152" y="271"/>
                    </a:lnTo>
                    <a:lnTo>
                      <a:pt x="142" y="266"/>
                    </a:lnTo>
                    <a:lnTo>
                      <a:pt x="129" y="253"/>
                    </a:lnTo>
                    <a:lnTo>
                      <a:pt x="101" y="254"/>
                    </a:lnTo>
                    <a:lnTo>
                      <a:pt x="99" y="227"/>
                    </a:lnTo>
                    <a:lnTo>
                      <a:pt x="79" y="226"/>
                    </a:lnTo>
                    <a:lnTo>
                      <a:pt x="71" y="228"/>
                    </a:lnTo>
                    <a:lnTo>
                      <a:pt x="73" y="241"/>
                    </a:lnTo>
                    <a:lnTo>
                      <a:pt x="70" y="268"/>
                    </a:lnTo>
                    <a:lnTo>
                      <a:pt x="61" y="284"/>
                    </a:lnTo>
                    <a:lnTo>
                      <a:pt x="57" y="304"/>
                    </a:lnTo>
                    <a:lnTo>
                      <a:pt x="47" y="326"/>
                    </a:lnTo>
                    <a:lnTo>
                      <a:pt x="50" y="357"/>
                    </a:lnTo>
                    <a:lnTo>
                      <a:pt x="68" y="357"/>
                    </a:lnTo>
                    <a:lnTo>
                      <a:pt x="75" y="379"/>
                    </a:lnTo>
                    <a:lnTo>
                      <a:pt x="83" y="391"/>
                    </a:lnTo>
                    <a:lnTo>
                      <a:pt x="90" y="415"/>
                    </a:lnTo>
                    <a:lnTo>
                      <a:pt x="100" y="426"/>
                    </a:lnTo>
                    <a:lnTo>
                      <a:pt x="119" y="428"/>
                    </a:lnTo>
                    <a:lnTo>
                      <a:pt x="138" y="449"/>
                    </a:lnTo>
                    <a:lnTo>
                      <a:pt x="134" y="457"/>
                    </a:lnTo>
                    <a:lnTo>
                      <a:pt x="122" y="456"/>
                    </a:lnTo>
                    <a:lnTo>
                      <a:pt x="109" y="465"/>
                    </a:lnTo>
                    <a:lnTo>
                      <a:pt x="109" y="449"/>
                    </a:lnTo>
                    <a:lnTo>
                      <a:pt x="102" y="442"/>
                    </a:lnTo>
                    <a:lnTo>
                      <a:pt x="78" y="434"/>
                    </a:lnTo>
                    <a:lnTo>
                      <a:pt x="80" y="442"/>
                    </a:lnTo>
                    <a:lnTo>
                      <a:pt x="47" y="401"/>
                    </a:lnTo>
                    <a:lnTo>
                      <a:pt x="33" y="387"/>
                    </a:lnTo>
                    <a:lnTo>
                      <a:pt x="22" y="388"/>
                    </a:lnTo>
                    <a:lnTo>
                      <a:pt x="21" y="365"/>
                    </a:lnTo>
                    <a:lnTo>
                      <a:pt x="32" y="328"/>
                    </a:lnTo>
                    <a:lnTo>
                      <a:pt x="40" y="307"/>
                    </a:lnTo>
                    <a:lnTo>
                      <a:pt x="50" y="296"/>
                    </a:lnTo>
                    <a:lnTo>
                      <a:pt x="61" y="276"/>
                    </a:lnTo>
                    <a:lnTo>
                      <a:pt x="46" y="238"/>
                    </a:lnTo>
                    <a:lnTo>
                      <a:pt x="42" y="213"/>
                    </a:lnTo>
                    <a:lnTo>
                      <a:pt x="21" y="194"/>
                    </a:lnTo>
                    <a:lnTo>
                      <a:pt x="18" y="185"/>
                    </a:lnTo>
                    <a:lnTo>
                      <a:pt x="19" y="177"/>
                    </a:lnTo>
                    <a:lnTo>
                      <a:pt x="28" y="166"/>
                    </a:lnTo>
                    <a:lnTo>
                      <a:pt x="29" y="155"/>
                    </a:lnTo>
                    <a:lnTo>
                      <a:pt x="36" y="144"/>
                    </a:lnTo>
                    <a:lnTo>
                      <a:pt x="33" y="140"/>
                    </a:lnTo>
                    <a:lnTo>
                      <a:pt x="28" y="138"/>
                    </a:lnTo>
                    <a:lnTo>
                      <a:pt x="27" y="114"/>
                    </a:lnTo>
                    <a:lnTo>
                      <a:pt x="10" y="100"/>
                    </a:lnTo>
                    <a:lnTo>
                      <a:pt x="0" y="74"/>
                    </a:lnTo>
                    <a:lnTo>
                      <a:pt x="5" y="71"/>
                    </a:lnTo>
                    <a:lnTo>
                      <a:pt x="5" y="59"/>
                    </a:lnTo>
                    <a:lnTo>
                      <a:pt x="13" y="36"/>
                    </a:lnTo>
                    <a:lnTo>
                      <a:pt x="37" y="33"/>
                    </a:lnTo>
                    <a:lnTo>
                      <a:pt x="57" y="17"/>
                    </a:lnTo>
                    <a:lnTo>
                      <a:pt x="69" y="13"/>
                    </a:lnTo>
                    <a:lnTo>
                      <a:pt x="79" y="0"/>
                    </a:lnTo>
                    <a:lnTo>
                      <a:pt x="79" y="6"/>
                    </a:lnTo>
                    <a:lnTo>
                      <a:pt x="82" y="6"/>
                    </a:lnTo>
                    <a:lnTo>
                      <a:pt x="88" y="13"/>
                    </a:lnTo>
                    <a:lnTo>
                      <a:pt x="89" y="29"/>
                    </a:lnTo>
                    <a:lnTo>
                      <a:pt x="89" y="32"/>
                    </a:lnTo>
                    <a:lnTo>
                      <a:pt x="107" y="35"/>
                    </a:lnTo>
                    <a:lnTo>
                      <a:pt x="106" y="62"/>
                    </a:lnTo>
                    <a:lnTo>
                      <a:pt x="99" y="90"/>
                    </a:lnTo>
                    <a:lnTo>
                      <a:pt x="101" y="100"/>
                    </a:lnTo>
                    <a:lnTo>
                      <a:pt x="129" y="80"/>
                    </a:lnTo>
                    <a:lnTo>
                      <a:pt x="138" y="80"/>
                    </a:lnTo>
                    <a:lnTo>
                      <a:pt x="141" y="85"/>
                    </a:lnTo>
                    <a:lnTo>
                      <a:pt x="150" y="89"/>
                    </a:lnTo>
                    <a:lnTo>
                      <a:pt x="161" y="84"/>
                    </a:lnTo>
                    <a:lnTo>
                      <a:pt x="166" y="75"/>
                    </a:lnTo>
                    <a:lnTo>
                      <a:pt x="178" y="74"/>
                    </a:lnTo>
                    <a:lnTo>
                      <a:pt x="184" y="74"/>
                    </a:lnTo>
                    <a:lnTo>
                      <a:pt x="208" y="100"/>
                    </a:lnTo>
                    <a:lnTo>
                      <a:pt x="212" y="112"/>
                    </a:lnTo>
                    <a:lnTo>
                      <a:pt x="214" y="138"/>
                    </a:lnTo>
                    <a:lnTo>
                      <a:pt x="223" y="147"/>
                    </a:lnTo>
                    <a:lnTo>
                      <a:pt x="228" y="147"/>
                    </a:lnTo>
                    <a:lnTo>
                      <a:pt x="238" y="161"/>
                    </a:lnTo>
                    <a:lnTo>
                      <a:pt x="238" y="170"/>
                    </a:lnTo>
                    <a:lnTo>
                      <a:pt x="236" y="195"/>
                    </a:lnTo>
                    <a:lnTo>
                      <a:pt x="229" y="203"/>
                    </a:lnTo>
                    <a:lnTo>
                      <a:pt x="223" y="205"/>
                    </a:lnTo>
                    <a:lnTo>
                      <a:pt x="218" y="201"/>
                    </a:lnTo>
                    <a:lnTo>
                      <a:pt x="193" y="202"/>
                    </a:lnTo>
                    <a:lnTo>
                      <a:pt x="169" y="200"/>
                    </a:lnTo>
                    <a:lnTo>
                      <a:pt x="149" y="217"/>
                    </a:lnTo>
                    <a:lnTo>
                      <a:pt x="142" y="226"/>
                    </a:lnTo>
                    <a:lnTo>
                      <a:pt x="141" y="236"/>
                    </a:lnTo>
                    <a:lnTo>
                      <a:pt x="147" y="254"/>
                    </a:lnTo>
                    <a:lnTo>
                      <a:pt x="158" y="267"/>
                    </a:lnTo>
                    <a:lnTo>
                      <a:pt x="160" y="284"/>
                    </a:lnTo>
                    <a:close/>
                  </a:path>
                </a:pathLst>
              </a:custGeom>
              <a:solidFill>
                <a:srgbClr val="EE9024"/>
              </a:solidFill>
              <a:ln w="12700">
                <a:noFill/>
                <a:round/>
                <a:headEnd/>
                <a:tailEnd/>
              </a:ln>
            </p:spPr>
            <p:txBody>
              <a:bodyPr/>
              <a:lstStyle/>
              <a:p>
                <a:endParaRPr lang="en-GB"/>
              </a:p>
            </p:txBody>
          </p:sp>
          <p:sp>
            <p:nvSpPr>
              <p:cNvPr id="36056" name="Freeform 218"/>
              <p:cNvSpPr>
                <a:spLocks noChangeAspect="1"/>
              </p:cNvSpPr>
              <p:nvPr/>
            </p:nvSpPr>
            <p:spPr bwMode="auto">
              <a:xfrm>
                <a:off x="8538328" y="5558801"/>
                <a:ext cx="65396" cy="117364"/>
              </a:xfrm>
              <a:custGeom>
                <a:avLst/>
                <a:gdLst>
                  <a:gd name="T0" fmla="*/ 2147483647 w 66"/>
                  <a:gd name="T1" fmla="*/ 0 h 118"/>
                  <a:gd name="T2" fmla="*/ 2147483647 w 66"/>
                  <a:gd name="T3" fmla="*/ 0 h 118"/>
                  <a:gd name="T4" fmla="*/ 2147483647 w 66"/>
                  <a:gd name="T5" fmla="*/ 2147483647 h 118"/>
                  <a:gd name="T6" fmla="*/ 2147483647 w 66"/>
                  <a:gd name="T7" fmla="*/ 2147483647 h 118"/>
                  <a:gd name="T8" fmla="*/ 2147483647 w 66"/>
                  <a:gd name="T9" fmla="*/ 2147483647 h 118"/>
                  <a:gd name="T10" fmla="*/ 0 w 66"/>
                  <a:gd name="T11" fmla="*/ 2147483647 h 118"/>
                  <a:gd name="T12" fmla="*/ 2147483647 w 66"/>
                  <a:gd name="T13" fmla="*/ 2147483647 h 118"/>
                  <a:gd name="T14" fmla="*/ 2147483647 w 66"/>
                  <a:gd name="T15" fmla="*/ 2147483647 h 118"/>
                  <a:gd name="T16" fmla="*/ 2147483647 w 66"/>
                  <a:gd name="T17" fmla="*/ 2147483647 h 118"/>
                  <a:gd name="T18" fmla="*/ 2147483647 w 66"/>
                  <a:gd name="T19" fmla="*/ 2147483647 h 118"/>
                  <a:gd name="T20" fmla="*/ 2147483647 w 66"/>
                  <a:gd name="T21" fmla="*/ 2147483647 h 118"/>
                  <a:gd name="T22" fmla="*/ 2147483647 w 66"/>
                  <a:gd name="T23" fmla="*/ 2147483647 h 118"/>
                  <a:gd name="T24" fmla="*/ 2147483647 w 66"/>
                  <a:gd name="T25" fmla="*/ 2147483647 h 118"/>
                  <a:gd name="T26" fmla="*/ 2147483647 w 66"/>
                  <a:gd name="T27" fmla="*/ 2147483647 h 118"/>
                  <a:gd name="T28" fmla="*/ 2147483647 w 66"/>
                  <a:gd name="T29" fmla="*/ 0 h 118"/>
                  <a:gd name="T30" fmla="*/ 2147483647 w 66"/>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18"/>
                  <a:gd name="T50" fmla="*/ 66 w 66"/>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18">
                    <a:moveTo>
                      <a:pt x="11" y="0"/>
                    </a:moveTo>
                    <a:lnTo>
                      <a:pt x="8" y="3"/>
                    </a:lnTo>
                    <a:lnTo>
                      <a:pt x="19" y="12"/>
                    </a:lnTo>
                    <a:lnTo>
                      <a:pt x="12" y="15"/>
                    </a:lnTo>
                    <a:lnTo>
                      <a:pt x="5" y="53"/>
                    </a:lnTo>
                    <a:lnTo>
                      <a:pt x="0" y="53"/>
                    </a:lnTo>
                    <a:lnTo>
                      <a:pt x="5" y="93"/>
                    </a:lnTo>
                    <a:lnTo>
                      <a:pt x="17" y="116"/>
                    </a:lnTo>
                    <a:lnTo>
                      <a:pt x="33" y="118"/>
                    </a:lnTo>
                    <a:lnTo>
                      <a:pt x="57" y="104"/>
                    </a:lnTo>
                    <a:lnTo>
                      <a:pt x="63" y="95"/>
                    </a:lnTo>
                    <a:lnTo>
                      <a:pt x="66" y="70"/>
                    </a:lnTo>
                    <a:lnTo>
                      <a:pt x="52" y="43"/>
                    </a:lnTo>
                    <a:lnTo>
                      <a:pt x="37" y="19"/>
                    </a:lnTo>
                    <a:lnTo>
                      <a:pt x="20" y="3"/>
                    </a:lnTo>
                    <a:lnTo>
                      <a:pt x="11" y="0"/>
                    </a:lnTo>
                    <a:close/>
                  </a:path>
                </a:pathLst>
              </a:custGeom>
              <a:solidFill>
                <a:srgbClr val="EE9024"/>
              </a:solidFill>
              <a:ln w="12700">
                <a:noFill/>
                <a:round/>
                <a:headEnd/>
                <a:tailEnd/>
              </a:ln>
            </p:spPr>
            <p:txBody>
              <a:bodyPr/>
              <a:lstStyle/>
              <a:p>
                <a:endParaRPr lang="en-GB"/>
              </a:p>
            </p:txBody>
          </p:sp>
          <p:sp>
            <p:nvSpPr>
              <p:cNvPr id="36057" name="Freeform 219"/>
              <p:cNvSpPr>
                <a:spLocks noChangeAspect="1"/>
              </p:cNvSpPr>
              <p:nvPr/>
            </p:nvSpPr>
            <p:spPr bwMode="auto">
              <a:xfrm>
                <a:off x="8187369" y="4684106"/>
                <a:ext cx="893747" cy="923412"/>
              </a:xfrm>
              <a:custGeom>
                <a:avLst/>
                <a:gdLst>
                  <a:gd name="T0" fmla="*/ 2147483647 w 887"/>
                  <a:gd name="T1" fmla="*/ 2147483647 h 916"/>
                  <a:gd name="T2" fmla="*/ 2147483647 w 887"/>
                  <a:gd name="T3" fmla="*/ 2147483647 h 916"/>
                  <a:gd name="T4" fmla="*/ 2147483647 w 887"/>
                  <a:gd name="T5" fmla="*/ 2147483647 h 916"/>
                  <a:gd name="T6" fmla="*/ 2147483647 w 887"/>
                  <a:gd name="T7" fmla="*/ 2147483647 h 916"/>
                  <a:gd name="T8" fmla="*/ 2147483647 w 887"/>
                  <a:gd name="T9" fmla="*/ 2147483647 h 916"/>
                  <a:gd name="T10" fmla="*/ 2147483647 w 887"/>
                  <a:gd name="T11" fmla="*/ 2147483647 h 916"/>
                  <a:gd name="T12" fmla="*/ 2147483647 w 887"/>
                  <a:gd name="T13" fmla="*/ 2147483647 h 916"/>
                  <a:gd name="T14" fmla="*/ 2147483647 w 887"/>
                  <a:gd name="T15" fmla="*/ 2147483647 h 916"/>
                  <a:gd name="T16" fmla="*/ 2147483647 w 887"/>
                  <a:gd name="T17" fmla="*/ 2147483647 h 916"/>
                  <a:gd name="T18" fmla="*/ 2147483647 w 887"/>
                  <a:gd name="T19" fmla="*/ 2147483647 h 916"/>
                  <a:gd name="T20" fmla="*/ 2147483647 w 887"/>
                  <a:gd name="T21" fmla="*/ 2147483647 h 916"/>
                  <a:gd name="T22" fmla="*/ 2147483647 w 887"/>
                  <a:gd name="T23" fmla="*/ 2147483647 h 916"/>
                  <a:gd name="T24" fmla="*/ 2147483647 w 887"/>
                  <a:gd name="T25" fmla="*/ 2147483647 h 916"/>
                  <a:gd name="T26" fmla="*/ 2147483647 w 887"/>
                  <a:gd name="T27" fmla="*/ 2147483647 h 916"/>
                  <a:gd name="T28" fmla="*/ 2147483647 w 887"/>
                  <a:gd name="T29" fmla="*/ 2147483647 h 916"/>
                  <a:gd name="T30" fmla="*/ 2147483647 w 887"/>
                  <a:gd name="T31" fmla="*/ 2147483647 h 916"/>
                  <a:gd name="T32" fmla="*/ 2147483647 w 887"/>
                  <a:gd name="T33" fmla="*/ 2147483647 h 916"/>
                  <a:gd name="T34" fmla="*/ 2147483647 w 887"/>
                  <a:gd name="T35" fmla="*/ 2147483647 h 916"/>
                  <a:gd name="T36" fmla="*/ 2147483647 w 887"/>
                  <a:gd name="T37" fmla="*/ 2147483647 h 916"/>
                  <a:gd name="T38" fmla="*/ 2147483647 w 887"/>
                  <a:gd name="T39" fmla="*/ 2147483647 h 916"/>
                  <a:gd name="T40" fmla="*/ 2147483647 w 887"/>
                  <a:gd name="T41" fmla="*/ 2147483647 h 916"/>
                  <a:gd name="T42" fmla="*/ 2147483647 w 887"/>
                  <a:gd name="T43" fmla="*/ 2147483647 h 916"/>
                  <a:gd name="T44" fmla="*/ 2147483647 w 887"/>
                  <a:gd name="T45" fmla="*/ 2147483647 h 916"/>
                  <a:gd name="T46" fmla="*/ 2147483647 w 887"/>
                  <a:gd name="T47" fmla="*/ 2147483647 h 916"/>
                  <a:gd name="T48" fmla="*/ 2147483647 w 887"/>
                  <a:gd name="T49" fmla="*/ 2147483647 h 916"/>
                  <a:gd name="T50" fmla="*/ 2147483647 w 887"/>
                  <a:gd name="T51" fmla="*/ 2147483647 h 916"/>
                  <a:gd name="T52" fmla="*/ 2147483647 w 887"/>
                  <a:gd name="T53" fmla="*/ 2147483647 h 916"/>
                  <a:gd name="T54" fmla="*/ 2147483647 w 887"/>
                  <a:gd name="T55" fmla="*/ 2147483647 h 916"/>
                  <a:gd name="T56" fmla="*/ 2147483647 w 887"/>
                  <a:gd name="T57" fmla="*/ 2147483647 h 916"/>
                  <a:gd name="T58" fmla="*/ 2147483647 w 887"/>
                  <a:gd name="T59" fmla="*/ 2147483647 h 916"/>
                  <a:gd name="T60" fmla="*/ 2147483647 w 887"/>
                  <a:gd name="T61" fmla="*/ 2147483647 h 916"/>
                  <a:gd name="T62" fmla="*/ 2147483647 w 887"/>
                  <a:gd name="T63" fmla="*/ 2147483647 h 916"/>
                  <a:gd name="T64" fmla="*/ 2147483647 w 887"/>
                  <a:gd name="T65" fmla="*/ 2147483647 h 916"/>
                  <a:gd name="T66" fmla="*/ 2147483647 w 887"/>
                  <a:gd name="T67" fmla="*/ 2147483647 h 916"/>
                  <a:gd name="T68" fmla="*/ 2147483647 w 887"/>
                  <a:gd name="T69" fmla="*/ 2147483647 h 916"/>
                  <a:gd name="T70" fmla="*/ 2147483647 w 887"/>
                  <a:gd name="T71" fmla="*/ 2147483647 h 916"/>
                  <a:gd name="T72" fmla="*/ 2147483647 w 887"/>
                  <a:gd name="T73" fmla="*/ 2147483647 h 916"/>
                  <a:gd name="T74" fmla="*/ 2147483647 w 887"/>
                  <a:gd name="T75" fmla="*/ 2147483647 h 916"/>
                  <a:gd name="T76" fmla="*/ 2147483647 w 887"/>
                  <a:gd name="T77" fmla="*/ 2147483647 h 916"/>
                  <a:gd name="T78" fmla="*/ 2147483647 w 887"/>
                  <a:gd name="T79" fmla="*/ 2147483647 h 916"/>
                  <a:gd name="T80" fmla="*/ 2147483647 w 887"/>
                  <a:gd name="T81" fmla="*/ 2147483647 h 916"/>
                  <a:gd name="T82" fmla="*/ 2147483647 w 887"/>
                  <a:gd name="T83" fmla="*/ 2147483647 h 916"/>
                  <a:gd name="T84" fmla="*/ 2147483647 w 887"/>
                  <a:gd name="T85" fmla="*/ 2147483647 h 916"/>
                  <a:gd name="T86" fmla="*/ 2147483647 w 887"/>
                  <a:gd name="T87" fmla="*/ 2147483647 h 916"/>
                  <a:gd name="T88" fmla="*/ 2147483647 w 887"/>
                  <a:gd name="T89" fmla="*/ 2147483647 h 916"/>
                  <a:gd name="T90" fmla="*/ 2147483647 w 887"/>
                  <a:gd name="T91" fmla="*/ 2147483647 h 916"/>
                  <a:gd name="T92" fmla="*/ 2147483647 w 887"/>
                  <a:gd name="T93" fmla="*/ 2147483647 h 916"/>
                  <a:gd name="T94" fmla="*/ 2147483647 w 887"/>
                  <a:gd name="T95" fmla="*/ 2147483647 h 916"/>
                  <a:gd name="T96" fmla="*/ 2147483647 w 887"/>
                  <a:gd name="T97" fmla="*/ 2147483647 h 916"/>
                  <a:gd name="T98" fmla="*/ 2147483647 w 887"/>
                  <a:gd name="T99" fmla="*/ 2147483647 h 916"/>
                  <a:gd name="T100" fmla="*/ 2147483647 w 887"/>
                  <a:gd name="T101" fmla="*/ 2147483647 h 916"/>
                  <a:gd name="T102" fmla="*/ 2147483647 w 887"/>
                  <a:gd name="T103" fmla="*/ 2147483647 h 916"/>
                  <a:gd name="T104" fmla="*/ 2147483647 w 887"/>
                  <a:gd name="T105" fmla="*/ 2147483647 h 916"/>
                  <a:gd name="T106" fmla="*/ 2147483647 w 887"/>
                  <a:gd name="T107" fmla="*/ 2147483647 h 916"/>
                  <a:gd name="T108" fmla="*/ 2147483647 w 887"/>
                  <a:gd name="T109" fmla="*/ 2147483647 h 916"/>
                  <a:gd name="T110" fmla="*/ 2147483647 w 887"/>
                  <a:gd name="T111" fmla="*/ 2147483647 h 916"/>
                  <a:gd name="T112" fmla="*/ 0 w 887"/>
                  <a:gd name="T113" fmla="*/ 2147483647 h 9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87"/>
                  <a:gd name="T172" fmla="*/ 0 h 916"/>
                  <a:gd name="T173" fmla="*/ 887 w 887"/>
                  <a:gd name="T174" fmla="*/ 916 h 9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87" h="916">
                    <a:moveTo>
                      <a:pt x="1" y="430"/>
                    </a:moveTo>
                    <a:lnTo>
                      <a:pt x="6" y="432"/>
                    </a:lnTo>
                    <a:lnTo>
                      <a:pt x="16" y="446"/>
                    </a:lnTo>
                    <a:lnTo>
                      <a:pt x="26" y="455"/>
                    </a:lnTo>
                    <a:lnTo>
                      <a:pt x="49" y="455"/>
                    </a:lnTo>
                    <a:lnTo>
                      <a:pt x="64" y="450"/>
                    </a:lnTo>
                    <a:lnTo>
                      <a:pt x="68" y="445"/>
                    </a:lnTo>
                    <a:lnTo>
                      <a:pt x="69" y="448"/>
                    </a:lnTo>
                    <a:lnTo>
                      <a:pt x="65" y="459"/>
                    </a:lnTo>
                    <a:lnTo>
                      <a:pt x="54" y="468"/>
                    </a:lnTo>
                    <a:lnTo>
                      <a:pt x="34" y="473"/>
                    </a:lnTo>
                    <a:lnTo>
                      <a:pt x="29" y="468"/>
                    </a:lnTo>
                    <a:lnTo>
                      <a:pt x="26" y="471"/>
                    </a:lnTo>
                    <a:lnTo>
                      <a:pt x="28" y="480"/>
                    </a:lnTo>
                    <a:lnTo>
                      <a:pt x="69" y="520"/>
                    </a:lnTo>
                    <a:lnTo>
                      <a:pt x="92" y="520"/>
                    </a:lnTo>
                    <a:lnTo>
                      <a:pt x="115" y="510"/>
                    </a:lnTo>
                    <a:lnTo>
                      <a:pt x="120" y="499"/>
                    </a:lnTo>
                    <a:lnTo>
                      <a:pt x="124" y="469"/>
                    </a:lnTo>
                    <a:lnTo>
                      <a:pt x="127" y="473"/>
                    </a:lnTo>
                    <a:lnTo>
                      <a:pt x="144" y="473"/>
                    </a:lnTo>
                    <a:lnTo>
                      <a:pt x="140" y="477"/>
                    </a:lnTo>
                    <a:lnTo>
                      <a:pt x="135" y="477"/>
                    </a:lnTo>
                    <a:lnTo>
                      <a:pt x="132" y="484"/>
                    </a:lnTo>
                    <a:lnTo>
                      <a:pt x="132" y="491"/>
                    </a:lnTo>
                    <a:lnTo>
                      <a:pt x="138" y="495"/>
                    </a:lnTo>
                    <a:lnTo>
                      <a:pt x="135" y="508"/>
                    </a:lnTo>
                    <a:lnTo>
                      <a:pt x="138" y="511"/>
                    </a:lnTo>
                    <a:lnTo>
                      <a:pt x="141" y="530"/>
                    </a:lnTo>
                    <a:lnTo>
                      <a:pt x="137" y="556"/>
                    </a:lnTo>
                    <a:lnTo>
                      <a:pt x="140" y="577"/>
                    </a:lnTo>
                    <a:lnTo>
                      <a:pt x="145" y="574"/>
                    </a:lnTo>
                    <a:lnTo>
                      <a:pt x="145" y="576"/>
                    </a:lnTo>
                    <a:lnTo>
                      <a:pt x="142" y="598"/>
                    </a:lnTo>
                    <a:lnTo>
                      <a:pt x="152" y="631"/>
                    </a:lnTo>
                    <a:lnTo>
                      <a:pt x="156" y="657"/>
                    </a:lnTo>
                    <a:lnTo>
                      <a:pt x="168" y="681"/>
                    </a:lnTo>
                    <a:lnTo>
                      <a:pt x="171" y="689"/>
                    </a:lnTo>
                    <a:lnTo>
                      <a:pt x="177" y="689"/>
                    </a:lnTo>
                    <a:lnTo>
                      <a:pt x="175" y="695"/>
                    </a:lnTo>
                    <a:lnTo>
                      <a:pt x="178" y="706"/>
                    </a:lnTo>
                    <a:lnTo>
                      <a:pt x="187" y="715"/>
                    </a:lnTo>
                    <a:lnTo>
                      <a:pt x="201" y="748"/>
                    </a:lnTo>
                    <a:lnTo>
                      <a:pt x="211" y="788"/>
                    </a:lnTo>
                    <a:lnTo>
                      <a:pt x="231" y="812"/>
                    </a:lnTo>
                    <a:lnTo>
                      <a:pt x="259" y="889"/>
                    </a:lnTo>
                    <a:lnTo>
                      <a:pt x="281" y="916"/>
                    </a:lnTo>
                    <a:lnTo>
                      <a:pt x="290" y="916"/>
                    </a:lnTo>
                    <a:lnTo>
                      <a:pt x="302" y="905"/>
                    </a:lnTo>
                    <a:lnTo>
                      <a:pt x="307" y="888"/>
                    </a:lnTo>
                    <a:lnTo>
                      <a:pt x="328" y="880"/>
                    </a:lnTo>
                    <a:lnTo>
                      <a:pt x="328" y="870"/>
                    </a:lnTo>
                    <a:lnTo>
                      <a:pt x="340" y="849"/>
                    </a:lnTo>
                    <a:lnTo>
                      <a:pt x="354" y="850"/>
                    </a:lnTo>
                    <a:lnTo>
                      <a:pt x="353" y="808"/>
                    </a:lnTo>
                    <a:lnTo>
                      <a:pt x="370" y="761"/>
                    </a:lnTo>
                    <a:lnTo>
                      <a:pt x="369" y="754"/>
                    </a:lnTo>
                    <a:lnTo>
                      <a:pt x="363" y="747"/>
                    </a:lnTo>
                    <a:lnTo>
                      <a:pt x="367" y="747"/>
                    </a:lnTo>
                    <a:lnTo>
                      <a:pt x="362" y="730"/>
                    </a:lnTo>
                    <a:lnTo>
                      <a:pt x="364" y="718"/>
                    </a:lnTo>
                    <a:lnTo>
                      <a:pt x="361" y="696"/>
                    </a:lnTo>
                    <a:lnTo>
                      <a:pt x="370" y="682"/>
                    </a:lnTo>
                    <a:lnTo>
                      <a:pt x="380" y="679"/>
                    </a:lnTo>
                    <a:lnTo>
                      <a:pt x="386" y="681"/>
                    </a:lnTo>
                    <a:lnTo>
                      <a:pt x="390" y="680"/>
                    </a:lnTo>
                    <a:lnTo>
                      <a:pt x="393" y="674"/>
                    </a:lnTo>
                    <a:lnTo>
                      <a:pt x="398" y="666"/>
                    </a:lnTo>
                    <a:lnTo>
                      <a:pt x="412" y="662"/>
                    </a:lnTo>
                    <a:lnTo>
                      <a:pt x="426" y="658"/>
                    </a:lnTo>
                    <a:lnTo>
                      <a:pt x="431" y="641"/>
                    </a:lnTo>
                    <a:lnTo>
                      <a:pt x="485" y="599"/>
                    </a:lnTo>
                    <a:lnTo>
                      <a:pt x="511" y="569"/>
                    </a:lnTo>
                    <a:lnTo>
                      <a:pt x="534" y="555"/>
                    </a:lnTo>
                    <a:lnTo>
                      <a:pt x="551" y="549"/>
                    </a:lnTo>
                    <a:lnTo>
                      <a:pt x="572" y="525"/>
                    </a:lnTo>
                    <a:lnTo>
                      <a:pt x="569" y="511"/>
                    </a:lnTo>
                    <a:lnTo>
                      <a:pt x="572" y="503"/>
                    </a:lnTo>
                    <a:lnTo>
                      <a:pt x="599" y="490"/>
                    </a:lnTo>
                    <a:lnTo>
                      <a:pt x="605" y="478"/>
                    </a:lnTo>
                    <a:lnTo>
                      <a:pt x="605" y="491"/>
                    </a:lnTo>
                    <a:lnTo>
                      <a:pt x="611" y="497"/>
                    </a:lnTo>
                    <a:lnTo>
                      <a:pt x="621" y="495"/>
                    </a:lnTo>
                    <a:lnTo>
                      <a:pt x="622" y="488"/>
                    </a:lnTo>
                    <a:lnTo>
                      <a:pt x="625" y="496"/>
                    </a:lnTo>
                    <a:lnTo>
                      <a:pt x="630" y="495"/>
                    </a:lnTo>
                    <a:lnTo>
                      <a:pt x="625" y="466"/>
                    </a:lnTo>
                    <a:lnTo>
                      <a:pt x="621" y="458"/>
                    </a:lnTo>
                    <a:lnTo>
                      <a:pt x="622" y="444"/>
                    </a:lnTo>
                    <a:lnTo>
                      <a:pt x="616" y="428"/>
                    </a:lnTo>
                    <a:lnTo>
                      <a:pt x="618" y="406"/>
                    </a:lnTo>
                    <a:lnTo>
                      <a:pt x="599" y="390"/>
                    </a:lnTo>
                    <a:lnTo>
                      <a:pt x="602" y="383"/>
                    </a:lnTo>
                    <a:lnTo>
                      <a:pt x="609" y="380"/>
                    </a:lnTo>
                    <a:lnTo>
                      <a:pt x="611" y="376"/>
                    </a:lnTo>
                    <a:lnTo>
                      <a:pt x="622" y="375"/>
                    </a:lnTo>
                    <a:lnTo>
                      <a:pt x="620" y="367"/>
                    </a:lnTo>
                    <a:lnTo>
                      <a:pt x="608" y="365"/>
                    </a:lnTo>
                    <a:lnTo>
                      <a:pt x="604" y="355"/>
                    </a:lnTo>
                    <a:lnTo>
                      <a:pt x="616" y="334"/>
                    </a:lnTo>
                    <a:lnTo>
                      <a:pt x="625" y="347"/>
                    </a:lnTo>
                    <a:lnTo>
                      <a:pt x="628" y="336"/>
                    </a:lnTo>
                    <a:lnTo>
                      <a:pt x="631" y="337"/>
                    </a:lnTo>
                    <a:lnTo>
                      <a:pt x="636" y="350"/>
                    </a:lnTo>
                    <a:lnTo>
                      <a:pt x="639" y="348"/>
                    </a:lnTo>
                    <a:lnTo>
                      <a:pt x="644" y="352"/>
                    </a:lnTo>
                    <a:lnTo>
                      <a:pt x="649" y="344"/>
                    </a:lnTo>
                    <a:lnTo>
                      <a:pt x="654" y="367"/>
                    </a:lnTo>
                    <a:lnTo>
                      <a:pt x="663" y="375"/>
                    </a:lnTo>
                    <a:lnTo>
                      <a:pt x="711" y="375"/>
                    </a:lnTo>
                    <a:lnTo>
                      <a:pt x="732" y="382"/>
                    </a:lnTo>
                    <a:lnTo>
                      <a:pt x="716" y="402"/>
                    </a:lnTo>
                    <a:lnTo>
                      <a:pt x="696" y="416"/>
                    </a:lnTo>
                    <a:lnTo>
                      <a:pt x="695" y="420"/>
                    </a:lnTo>
                    <a:lnTo>
                      <a:pt x="700" y="439"/>
                    </a:lnTo>
                    <a:lnTo>
                      <a:pt x="705" y="440"/>
                    </a:lnTo>
                    <a:lnTo>
                      <a:pt x="712" y="449"/>
                    </a:lnTo>
                    <a:lnTo>
                      <a:pt x="719" y="433"/>
                    </a:lnTo>
                    <a:lnTo>
                      <a:pt x="724" y="425"/>
                    </a:lnTo>
                    <a:lnTo>
                      <a:pt x="727" y="425"/>
                    </a:lnTo>
                    <a:lnTo>
                      <a:pt x="737" y="452"/>
                    </a:lnTo>
                    <a:lnTo>
                      <a:pt x="742" y="486"/>
                    </a:lnTo>
                    <a:lnTo>
                      <a:pt x="757" y="478"/>
                    </a:lnTo>
                    <a:lnTo>
                      <a:pt x="754" y="460"/>
                    </a:lnTo>
                    <a:lnTo>
                      <a:pt x="755" y="454"/>
                    </a:lnTo>
                    <a:lnTo>
                      <a:pt x="764" y="452"/>
                    </a:lnTo>
                    <a:lnTo>
                      <a:pt x="765" y="426"/>
                    </a:lnTo>
                    <a:lnTo>
                      <a:pt x="769" y="422"/>
                    </a:lnTo>
                    <a:lnTo>
                      <a:pt x="789" y="422"/>
                    </a:lnTo>
                    <a:lnTo>
                      <a:pt x="791" y="419"/>
                    </a:lnTo>
                    <a:lnTo>
                      <a:pt x="804" y="388"/>
                    </a:lnTo>
                    <a:lnTo>
                      <a:pt x="805" y="377"/>
                    </a:lnTo>
                    <a:lnTo>
                      <a:pt x="821" y="359"/>
                    </a:lnTo>
                    <a:lnTo>
                      <a:pt x="820" y="344"/>
                    </a:lnTo>
                    <a:lnTo>
                      <a:pt x="823" y="335"/>
                    </a:lnTo>
                    <a:lnTo>
                      <a:pt x="840" y="325"/>
                    </a:lnTo>
                    <a:lnTo>
                      <a:pt x="850" y="313"/>
                    </a:lnTo>
                    <a:lnTo>
                      <a:pt x="865" y="308"/>
                    </a:lnTo>
                    <a:lnTo>
                      <a:pt x="875" y="312"/>
                    </a:lnTo>
                    <a:lnTo>
                      <a:pt x="877" y="293"/>
                    </a:lnTo>
                    <a:lnTo>
                      <a:pt x="887" y="286"/>
                    </a:lnTo>
                    <a:lnTo>
                      <a:pt x="887" y="278"/>
                    </a:lnTo>
                    <a:lnTo>
                      <a:pt x="885" y="273"/>
                    </a:lnTo>
                    <a:lnTo>
                      <a:pt x="880" y="269"/>
                    </a:lnTo>
                    <a:lnTo>
                      <a:pt x="856" y="267"/>
                    </a:lnTo>
                    <a:lnTo>
                      <a:pt x="858" y="252"/>
                    </a:lnTo>
                    <a:lnTo>
                      <a:pt x="852" y="249"/>
                    </a:lnTo>
                    <a:lnTo>
                      <a:pt x="852" y="239"/>
                    </a:lnTo>
                    <a:lnTo>
                      <a:pt x="845" y="233"/>
                    </a:lnTo>
                    <a:lnTo>
                      <a:pt x="823" y="243"/>
                    </a:lnTo>
                    <a:lnTo>
                      <a:pt x="802" y="239"/>
                    </a:lnTo>
                    <a:lnTo>
                      <a:pt x="755" y="276"/>
                    </a:lnTo>
                    <a:lnTo>
                      <a:pt x="716" y="292"/>
                    </a:lnTo>
                    <a:lnTo>
                      <a:pt x="715" y="299"/>
                    </a:lnTo>
                    <a:lnTo>
                      <a:pt x="729" y="306"/>
                    </a:lnTo>
                    <a:lnTo>
                      <a:pt x="729" y="318"/>
                    </a:lnTo>
                    <a:lnTo>
                      <a:pt x="724" y="320"/>
                    </a:lnTo>
                    <a:lnTo>
                      <a:pt x="653" y="328"/>
                    </a:lnTo>
                    <a:lnTo>
                      <a:pt x="630" y="323"/>
                    </a:lnTo>
                    <a:lnTo>
                      <a:pt x="626" y="313"/>
                    </a:lnTo>
                    <a:lnTo>
                      <a:pt x="631" y="306"/>
                    </a:lnTo>
                    <a:lnTo>
                      <a:pt x="625" y="304"/>
                    </a:lnTo>
                    <a:lnTo>
                      <a:pt x="628" y="289"/>
                    </a:lnTo>
                    <a:lnTo>
                      <a:pt x="625" y="283"/>
                    </a:lnTo>
                    <a:lnTo>
                      <a:pt x="606" y="288"/>
                    </a:lnTo>
                    <a:lnTo>
                      <a:pt x="602" y="298"/>
                    </a:lnTo>
                    <a:lnTo>
                      <a:pt x="602" y="314"/>
                    </a:lnTo>
                    <a:lnTo>
                      <a:pt x="600" y="318"/>
                    </a:lnTo>
                    <a:lnTo>
                      <a:pt x="606" y="326"/>
                    </a:lnTo>
                    <a:lnTo>
                      <a:pt x="603" y="337"/>
                    </a:lnTo>
                    <a:lnTo>
                      <a:pt x="578" y="338"/>
                    </a:lnTo>
                    <a:lnTo>
                      <a:pt x="511" y="325"/>
                    </a:lnTo>
                    <a:lnTo>
                      <a:pt x="492" y="307"/>
                    </a:lnTo>
                    <a:lnTo>
                      <a:pt x="445" y="305"/>
                    </a:lnTo>
                    <a:lnTo>
                      <a:pt x="438" y="297"/>
                    </a:lnTo>
                    <a:lnTo>
                      <a:pt x="409" y="286"/>
                    </a:lnTo>
                    <a:lnTo>
                      <a:pt x="388" y="268"/>
                    </a:lnTo>
                    <a:lnTo>
                      <a:pt x="381" y="264"/>
                    </a:lnTo>
                    <a:lnTo>
                      <a:pt x="377" y="267"/>
                    </a:lnTo>
                    <a:lnTo>
                      <a:pt x="370" y="258"/>
                    </a:lnTo>
                    <a:lnTo>
                      <a:pt x="364" y="257"/>
                    </a:lnTo>
                    <a:lnTo>
                      <a:pt x="364" y="252"/>
                    </a:lnTo>
                    <a:lnTo>
                      <a:pt x="371" y="242"/>
                    </a:lnTo>
                    <a:lnTo>
                      <a:pt x="372" y="223"/>
                    </a:lnTo>
                    <a:lnTo>
                      <a:pt x="387" y="207"/>
                    </a:lnTo>
                    <a:lnTo>
                      <a:pt x="393" y="207"/>
                    </a:lnTo>
                    <a:lnTo>
                      <a:pt x="362" y="191"/>
                    </a:lnTo>
                    <a:lnTo>
                      <a:pt x="360" y="185"/>
                    </a:lnTo>
                    <a:lnTo>
                      <a:pt x="349" y="184"/>
                    </a:lnTo>
                    <a:lnTo>
                      <a:pt x="347" y="179"/>
                    </a:lnTo>
                    <a:lnTo>
                      <a:pt x="330" y="181"/>
                    </a:lnTo>
                    <a:lnTo>
                      <a:pt x="330" y="174"/>
                    </a:lnTo>
                    <a:lnTo>
                      <a:pt x="322" y="165"/>
                    </a:lnTo>
                    <a:lnTo>
                      <a:pt x="324" y="145"/>
                    </a:lnTo>
                    <a:lnTo>
                      <a:pt x="316" y="136"/>
                    </a:lnTo>
                    <a:lnTo>
                      <a:pt x="314" y="126"/>
                    </a:lnTo>
                    <a:lnTo>
                      <a:pt x="322" y="122"/>
                    </a:lnTo>
                    <a:lnTo>
                      <a:pt x="330" y="132"/>
                    </a:lnTo>
                    <a:lnTo>
                      <a:pt x="336" y="131"/>
                    </a:lnTo>
                    <a:lnTo>
                      <a:pt x="340" y="124"/>
                    </a:lnTo>
                    <a:lnTo>
                      <a:pt x="344" y="126"/>
                    </a:lnTo>
                    <a:lnTo>
                      <a:pt x="349" y="119"/>
                    </a:lnTo>
                    <a:lnTo>
                      <a:pt x="343" y="111"/>
                    </a:lnTo>
                    <a:lnTo>
                      <a:pt x="343" y="104"/>
                    </a:lnTo>
                    <a:lnTo>
                      <a:pt x="336" y="102"/>
                    </a:lnTo>
                    <a:lnTo>
                      <a:pt x="330" y="96"/>
                    </a:lnTo>
                    <a:lnTo>
                      <a:pt x="332" y="82"/>
                    </a:lnTo>
                    <a:lnTo>
                      <a:pt x="329" y="74"/>
                    </a:lnTo>
                    <a:lnTo>
                      <a:pt x="343" y="74"/>
                    </a:lnTo>
                    <a:lnTo>
                      <a:pt x="348" y="70"/>
                    </a:lnTo>
                    <a:lnTo>
                      <a:pt x="350" y="58"/>
                    </a:lnTo>
                    <a:lnTo>
                      <a:pt x="356" y="57"/>
                    </a:lnTo>
                    <a:lnTo>
                      <a:pt x="356" y="53"/>
                    </a:lnTo>
                    <a:lnTo>
                      <a:pt x="363" y="46"/>
                    </a:lnTo>
                    <a:lnTo>
                      <a:pt x="372" y="17"/>
                    </a:lnTo>
                    <a:lnTo>
                      <a:pt x="369" y="16"/>
                    </a:lnTo>
                    <a:lnTo>
                      <a:pt x="363" y="21"/>
                    </a:lnTo>
                    <a:lnTo>
                      <a:pt x="361" y="13"/>
                    </a:lnTo>
                    <a:lnTo>
                      <a:pt x="356" y="14"/>
                    </a:lnTo>
                    <a:lnTo>
                      <a:pt x="351" y="11"/>
                    </a:lnTo>
                    <a:lnTo>
                      <a:pt x="351" y="6"/>
                    </a:lnTo>
                    <a:lnTo>
                      <a:pt x="340" y="0"/>
                    </a:lnTo>
                    <a:lnTo>
                      <a:pt x="323" y="3"/>
                    </a:lnTo>
                    <a:lnTo>
                      <a:pt x="300" y="20"/>
                    </a:lnTo>
                    <a:lnTo>
                      <a:pt x="291" y="20"/>
                    </a:lnTo>
                    <a:lnTo>
                      <a:pt x="271" y="33"/>
                    </a:lnTo>
                    <a:lnTo>
                      <a:pt x="266" y="45"/>
                    </a:lnTo>
                    <a:lnTo>
                      <a:pt x="252" y="44"/>
                    </a:lnTo>
                    <a:lnTo>
                      <a:pt x="247" y="48"/>
                    </a:lnTo>
                    <a:lnTo>
                      <a:pt x="239" y="47"/>
                    </a:lnTo>
                    <a:lnTo>
                      <a:pt x="227" y="53"/>
                    </a:lnTo>
                    <a:lnTo>
                      <a:pt x="189" y="41"/>
                    </a:lnTo>
                    <a:lnTo>
                      <a:pt x="177" y="45"/>
                    </a:lnTo>
                    <a:lnTo>
                      <a:pt x="172" y="57"/>
                    </a:lnTo>
                    <a:lnTo>
                      <a:pt x="179" y="62"/>
                    </a:lnTo>
                    <a:lnTo>
                      <a:pt x="176" y="67"/>
                    </a:lnTo>
                    <a:lnTo>
                      <a:pt x="187" y="73"/>
                    </a:lnTo>
                    <a:lnTo>
                      <a:pt x="179" y="81"/>
                    </a:lnTo>
                    <a:lnTo>
                      <a:pt x="187" y="91"/>
                    </a:lnTo>
                    <a:lnTo>
                      <a:pt x="178" y="100"/>
                    </a:lnTo>
                    <a:lnTo>
                      <a:pt x="190" y="110"/>
                    </a:lnTo>
                    <a:lnTo>
                      <a:pt x="189" y="114"/>
                    </a:lnTo>
                    <a:lnTo>
                      <a:pt x="200" y="116"/>
                    </a:lnTo>
                    <a:lnTo>
                      <a:pt x="201" y="126"/>
                    </a:lnTo>
                    <a:lnTo>
                      <a:pt x="218" y="129"/>
                    </a:lnTo>
                    <a:lnTo>
                      <a:pt x="221" y="138"/>
                    </a:lnTo>
                    <a:lnTo>
                      <a:pt x="218" y="143"/>
                    </a:lnTo>
                    <a:lnTo>
                      <a:pt x="200" y="147"/>
                    </a:lnTo>
                    <a:lnTo>
                      <a:pt x="197" y="157"/>
                    </a:lnTo>
                    <a:lnTo>
                      <a:pt x="201" y="166"/>
                    </a:lnTo>
                    <a:lnTo>
                      <a:pt x="197" y="173"/>
                    </a:lnTo>
                    <a:lnTo>
                      <a:pt x="206" y="178"/>
                    </a:lnTo>
                    <a:lnTo>
                      <a:pt x="198" y="178"/>
                    </a:lnTo>
                    <a:lnTo>
                      <a:pt x="190" y="185"/>
                    </a:lnTo>
                    <a:lnTo>
                      <a:pt x="175" y="205"/>
                    </a:lnTo>
                    <a:lnTo>
                      <a:pt x="173" y="213"/>
                    </a:lnTo>
                    <a:lnTo>
                      <a:pt x="161" y="219"/>
                    </a:lnTo>
                    <a:lnTo>
                      <a:pt x="145" y="248"/>
                    </a:lnTo>
                    <a:lnTo>
                      <a:pt x="129" y="262"/>
                    </a:lnTo>
                    <a:lnTo>
                      <a:pt x="114" y="286"/>
                    </a:lnTo>
                    <a:lnTo>
                      <a:pt x="94" y="288"/>
                    </a:lnTo>
                    <a:lnTo>
                      <a:pt x="85" y="294"/>
                    </a:lnTo>
                    <a:lnTo>
                      <a:pt x="74" y="283"/>
                    </a:lnTo>
                    <a:lnTo>
                      <a:pt x="46" y="314"/>
                    </a:lnTo>
                    <a:lnTo>
                      <a:pt x="46" y="329"/>
                    </a:lnTo>
                    <a:lnTo>
                      <a:pt x="66" y="335"/>
                    </a:lnTo>
                    <a:lnTo>
                      <a:pt x="64" y="356"/>
                    </a:lnTo>
                    <a:lnTo>
                      <a:pt x="69" y="362"/>
                    </a:lnTo>
                    <a:lnTo>
                      <a:pt x="79" y="363"/>
                    </a:lnTo>
                    <a:lnTo>
                      <a:pt x="79" y="374"/>
                    </a:lnTo>
                    <a:lnTo>
                      <a:pt x="91" y="392"/>
                    </a:lnTo>
                    <a:lnTo>
                      <a:pt x="89" y="403"/>
                    </a:lnTo>
                    <a:lnTo>
                      <a:pt x="92" y="405"/>
                    </a:lnTo>
                    <a:lnTo>
                      <a:pt x="81" y="409"/>
                    </a:lnTo>
                    <a:lnTo>
                      <a:pt x="74" y="403"/>
                    </a:lnTo>
                    <a:lnTo>
                      <a:pt x="59" y="412"/>
                    </a:lnTo>
                    <a:lnTo>
                      <a:pt x="51" y="412"/>
                    </a:lnTo>
                    <a:lnTo>
                      <a:pt x="47" y="407"/>
                    </a:lnTo>
                    <a:lnTo>
                      <a:pt x="26" y="408"/>
                    </a:lnTo>
                    <a:lnTo>
                      <a:pt x="24" y="405"/>
                    </a:lnTo>
                    <a:lnTo>
                      <a:pt x="22" y="417"/>
                    </a:lnTo>
                    <a:lnTo>
                      <a:pt x="7" y="417"/>
                    </a:lnTo>
                    <a:lnTo>
                      <a:pt x="0" y="426"/>
                    </a:lnTo>
                    <a:lnTo>
                      <a:pt x="1" y="430"/>
                    </a:lnTo>
                    <a:close/>
                  </a:path>
                </a:pathLst>
              </a:custGeom>
              <a:solidFill>
                <a:srgbClr val="EE9024"/>
              </a:solidFill>
              <a:ln w="12700">
                <a:solidFill>
                  <a:schemeClr val="bg1"/>
                </a:solidFill>
                <a:round/>
                <a:headEnd/>
                <a:tailEnd/>
              </a:ln>
            </p:spPr>
            <p:txBody>
              <a:bodyPr/>
              <a:lstStyle/>
              <a:p>
                <a:endParaRPr lang="en-GB"/>
              </a:p>
            </p:txBody>
          </p:sp>
          <p:sp>
            <p:nvSpPr>
              <p:cNvPr id="36058" name="Freeform 220"/>
              <p:cNvSpPr>
                <a:spLocks noChangeAspect="1"/>
              </p:cNvSpPr>
              <p:nvPr/>
            </p:nvSpPr>
            <p:spPr bwMode="auto">
              <a:xfrm>
                <a:off x="7967202" y="4644246"/>
                <a:ext cx="514449" cy="469457"/>
              </a:xfrm>
              <a:custGeom>
                <a:avLst/>
                <a:gdLst>
                  <a:gd name="T0" fmla="*/ 2147483647 w 508"/>
                  <a:gd name="T1" fmla="*/ 2147483647 h 465"/>
                  <a:gd name="T2" fmla="*/ 2147483647 w 508"/>
                  <a:gd name="T3" fmla="*/ 2147483647 h 465"/>
                  <a:gd name="T4" fmla="*/ 2147483647 w 508"/>
                  <a:gd name="T5" fmla="*/ 2147483647 h 465"/>
                  <a:gd name="T6" fmla="*/ 2147483647 w 508"/>
                  <a:gd name="T7" fmla="*/ 2147483647 h 465"/>
                  <a:gd name="T8" fmla="*/ 2147483647 w 508"/>
                  <a:gd name="T9" fmla="*/ 2147483647 h 465"/>
                  <a:gd name="T10" fmla="*/ 2147483647 w 508"/>
                  <a:gd name="T11" fmla="*/ 2147483647 h 465"/>
                  <a:gd name="T12" fmla="*/ 2147483647 w 508"/>
                  <a:gd name="T13" fmla="*/ 2147483647 h 465"/>
                  <a:gd name="T14" fmla="*/ 2147483647 w 508"/>
                  <a:gd name="T15" fmla="*/ 2147483647 h 465"/>
                  <a:gd name="T16" fmla="*/ 2147483647 w 508"/>
                  <a:gd name="T17" fmla="*/ 2147483647 h 465"/>
                  <a:gd name="T18" fmla="*/ 2147483647 w 508"/>
                  <a:gd name="T19" fmla="*/ 2147483647 h 465"/>
                  <a:gd name="T20" fmla="*/ 2147483647 w 508"/>
                  <a:gd name="T21" fmla="*/ 2147483647 h 465"/>
                  <a:gd name="T22" fmla="*/ 2147483647 w 508"/>
                  <a:gd name="T23" fmla="*/ 2147483647 h 465"/>
                  <a:gd name="T24" fmla="*/ 2147483647 w 508"/>
                  <a:gd name="T25" fmla="*/ 2147483647 h 465"/>
                  <a:gd name="T26" fmla="*/ 2147483647 w 508"/>
                  <a:gd name="T27" fmla="*/ 2147483647 h 465"/>
                  <a:gd name="T28" fmla="*/ 2147483647 w 508"/>
                  <a:gd name="T29" fmla="*/ 0 h 465"/>
                  <a:gd name="T30" fmla="*/ 2147483647 w 508"/>
                  <a:gd name="T31" fmla="*/ 2147483647 h 465"/>
                  <a:gd name="T32" fmla="*/ 2147483647 w 508"/>
                  <a:gd name="T33" fmla="*/ 2147483647 h 465"/>
                  <a:gd name="T34" fmla="*/ 2147483647 w 508"/>
                  <a:gd name="T35" fmla="*/ 2147483647 h 465"/>
                  <a:gd name="T36" fmla="*/ 2147483647 w 508"/>
                  <a:gd name="T37" fmla="*/ 2147483647 h 465"/>
                  <a:gd name="T38" fmla="*/ 2147483647 w 508"/>
                  <a:gd name="T39" fmla="*/ 2147483647 h 465"/>
                  <a:gd name="T40" fmla="*/ 2147483647 w 508"/>
                  <a:gd name="T41" fmla="*/ 2147483647 h 465"/>
                  <a:gd name="T42" fmla="*/ 2147483647 w 508"/>
                  <a:gd name="T43" fmla="*/ 2147483647 h 465"/>
                  <a:gd name="T44" fmla="*/ 2147483647 w 508"/>
                  <a:gd name="T45" fmla="*/ 2147483647 h 465"/>
                  <a:gd name="T46" fmla="*/ 2147483647 w 508"/>
                  <a:gd name="T47" fmla="*/ 2147483647 h 465"/>
                  <a:gd name="T48" fmla="*/ 2147483647 w 508"/>
                  <a:gd name="T49" fmla="*/ 2147483647 h 465"/>
                  <a:gd name="T50" fmla="*/ 2147483647 w 508"/>
                  <a:gd name="T51" fmla="*/ 2147483647 h 465"/>
                  <a:gd name="T52" fmla="*/ 2147483647 w 508"/>
                  <a:gd name="T53" fmla="*/ 2147483647 h 465"/>
                  <a:gd name="T54" fmla="*/ 2147483647 w 508"/>
                  <a:gd name="T55" fmla="*/ 2147483647 h 465"/>
                  <a:gd name="T56" fmla="*/ 2147483647 w 508"/>
                  <a:gd name="T57" fmla="*/ 2147483647 h 465"/>
                  <a:gd name="T58" fmla="*/ 2147483647 w 508"/>
                  <a:gd name="T59" fmla="*/ 2147483647 h 465"/>
                  <a:gd name="T60" fmla="*/ 2147483647 w 508"/>
                  <a:gd name="T61" fmla="*/ 2147483647 h 465"/>
                  <a:gd name="T62" fmla="*/ 2147483647 w 508"/>
                  <a:gd name="T63" fmla="*/ 2147483647 h 465"/>
                  <a:gd name="T64" fmla="*/ 2147483647 w 508"/>
                  <a:gd name="T65" fmla="*/ 2147483647 h 465"/>
                  <a:gd name="T66" fmla="*/ 2147483647 w 508"/>
                  <a:gd name="T67" fmla="*/ 2147483647 h 465"/>
                  <a:gd name="T68" fmla="*/ 2147483647 w 508"/>
                  <a:gd name="T69" fmla="*/ 2147483647 h 465"/>
                  <a:gd name="T70" fmla="*/ 2147483647 w 508"/>
                  <a:gd name="T71" fmla="*/ 2147483647 h 465"/>
                  <a:gd name="T72" fmla="*/ 2147483647 w 508"/>
                  <a:gd name="T73" fmla="*/ 2147483647 h 465"/>
                  <a:gd name="T74" fmla="*/ 2147483647 w 508"/>
                  <a:gd name="T75" fmla="*/ 2147483647 h 465"/>
                  <a:gd name="T76" fmla="*/ 2147483647 w 508"/>
                  <a:gd name="T77" fmla="*/ 2147483647 h 465"/>
                  <a:gd name="T78" fmla="*/ 2147483647 w 508"/>
                  <a:gd name="T79" fmla="*/ 2147483647 h 465"/>
                  <a:gd name="T80" fmla="*/ 2147483647 w 508"/>
                  <a:gd name="T81" fmla="*/ 2147483647 h 465"/>
                  <a:gd name="T82" fmla="*/ 2147483647 w 508"/>
                  <a:gd name="T83" fmla="*/ 2147483647 h 465"/>
                  <a:gd name="T84" fmla="*/ 2147483647 w 508"/>
                  <a:gd name="T85" fmla="*/ 2147483647 h 465"/>
                  <a:gd name="T86" fmla="*/ 2147483647 w 508"/>
                  <a:gd name="T87" fmla="*/ 2147483647 h 465"/>
                  <a:gd name="T88" fmla="*/ 2147483647 w 508"/>
                  <a:gd name="T89" fmla="*/ 2147483647 h 465"/>
                  <a:gd name="T90" fmla="*/ 2147483647 w 508"/>
                  <a:gd name="T91" fmla="*/ 2147483647 h 465"/>
                  <a:gd name="T92" fmla="*/ 2147483647 w 508"/>
                  <a:gd name="T93" fmla="*/ 2147483647 h 465"/>
                  <a:gd name="T94" fmla="*/ 0 w 508"/>
                  <a:gd name="T95" fmla="*/ 2147483647 h 4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8"/>
                  <a:gd name="T145" fmla="*/ 0 h 465"/>
                  <a:gd name="T146" fmla="*/ 508 w 508"/>
                  <a:gd name="T147" fmla="*/ 465 h 4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8" h="465">
                    <a:moveTo>
                      <a:pt x="2" y="260"/>
                    </a:moveTo>
                    <a:lnTo>
                      <a:pt x="49" y="274"/>
                    </a:lnTo>
                    <a:lnTo>
                      <a:pt x="78" y="271"/>
                    </a:lnTo>
                    <a:lnTo>
                      <a:pt x="97" y="274"/>
                    </a:lnTo>
                    <a:lnTo>
                      <a:pt x="106" y="267"/>
                    </a:lnTo>
                    <a:lnTo>
                      <a:pt x="127" y="268"/>
                    </a:lnTo>
                    <a:lnTo>
                      <a:pt x="162" y="260"/>
                    </a:lnTo>
                    <a:lnTo>
                      <a:pt x="166" y="256"/>
                    </a:lnTo>
                    <a:lnTo>
                      <a:pt x="164" y="248"/>
                    </a:lnTo>
                    <a:lnTo>
                      <a:pt x="167" y="223"/>
                    </a:lnTo>
                    <a:lnTo>
                      <a:pt x="180" y="210"/>
                    </a:lnTo>
                    <a:lnTo>
                      <a:pt x="207" y="207"/>
                    </a:lnTo>
                    <a:lnTo>
                      <a:pt x="210" y="204"/>
                    </a:lnTo>
                    <a:lnTo>
                      <a:pt x="204" y="202"/>
                    </a:lnTo>
                    <a:lnTo>
                      <a:pt x="219" y="192"/>
                    </a:lnTo>
                    <a:lnTo>
                      <a:pt x="232" y="194"/>
                    </a:lnTo>
                    <a:lnTo>
                      <a:pt x="229" y="192"/>
                    </a:lnTo>
                    <a:lnTo>
                      <a:pt x="233" y="190"/>
                    </a:lnTo>
                    <a:lnTo>
                      <a:pt x="243" y="198"/>
                    </a:lnTo>
                    <a:lnTo>
                      <a:pt x="255" y="186"/>
                    </a:lnTo>
                    <a:lnTo>
                      <a:pt x="253" y="168"/>
                    </a:lnTo>
                    <a:lnTo>
                      <a:pt x="258" y="161"/>
                    </a:lnTo>
                    <a:lnTo>
                      <a:pt x="263" y="144"/>
                    </a:lnTo>
                    <a:lnTo>
                      <a:pt x="274" y="143"/>
                    </a:lnTo>
                    <a:lnTo>
                      <a:pt x="286" y="134"/>
                    </a:lnTo>
                    <a:lnTo>
                      <a:pt x="281" y="121"/>
                    </a:lnTo>
                    <a:lnTo>
                      <a:pt x="275" y="115"/>
                    </a:lnTo>
                    <a:lnTo>
                      <a:pt x="275" y="111"/>
                    </a:lnTo>
                    <a:lnTo>
                      <a:pt x="296" y="113"/>
                    </a:lnTo>
                    <a:lnTo>
                      <a:pt x="306" y="110"/>
                    </a:lnTo>
                    <a:lnTo>
                      <a:pt x="312" y="99"/>
                    </a:lnTo>
                    <a:lnTo>
                      <a:pt x="307" y="92"/>
                    </a:lnTo>
                    <a:lnTo>
                      <a:pt x="325" y="70"/>
                    </a:lnTo>
                    <a:lnTo>
                      <a:pt x="326" y="57"/>
                    </a:lnTo>
                    <a:lnTo>
                      <a:pt x="323" y="45"/>
                    </a:lnTo>
                    <a:lnTo>
                      <a:pt x="314" y="36"/>
                    </a:lnTo>
                    <a:lnTo>
                      <a:pt x="316" y="31"/>
                    </a:lnTo>
                    <a:lnTo>
                      <a:pt x="326" y="21"/>
                    </a:lnTo>
                    <a:lnTo>
                      <a:pt x="334" y="22"/>
                    </a:lnTo>
                    <a:lnTo>
                      <a:pt x="341" y="13"/>
                    </a:lnTo>
                    <a:lnTo>
                      <a:pt x="355" y="7"/>
                    </a:lnTo>
                    <a:lnTo>
                      <a:pt x="388" y="4"/>
                    </a:lnTo>
                    <a:lnTo>
                      <a:pt x="403" y="6"/>
                    </a:lnTo>
                    <a:lnTo>
                      <a:pt x="417" y="0"/>
                    </a:lnTo>
                    <a:lnTo>
                      <a:pt x="438" y="3"/>
                    </a:lnTo>
                    <a:lnTo>
                      <a:pt x="440" y="12"/>
                    </a:lnTo>
                    <a:lnTo>
                      <a:pt x="447" y="9"/>
                    </a:lnTo>
                    <a:lnTo>
                      <a:pt x="453" y="13"/>
                    </a:lnTo>
                    <a:lnTo>
                      <a:pt x="457" y="20"/>
                    </a:lnTo>
                    <a:lnTo>
                      <a:pt x="458" y="31"/>
                    </a:lnTo>
                    <a:lnTo>
                      <a:pt x="455" y="34"/>
                    </a:lnTo>
                    <a:lnTo>
                      <a:pt x="464" y="44"/>
                    </a:lnTo>
                    <a:lnTo>
                      <a:pt x="475" y="41"/>
                    </a:lnTo>
                    <a:lnTo>
                      <a:pt x="475" y="46"/>
                    </a:lnTo>
                    <a:lnTo>
                      <a:pt x="480" y="50"/>
                    </a:lnTo>
                    <a:lnTo>
                      <a:pt x="508" y="59"/>
                    </a:lnTo>
                    <a:lnTo>
                      <a:pt x="488" y="72"/>
                    </a:lnTo>
                    <a:lnTo>
                      <a:pt x="483" y="84"/>
                    </a:lnTo>
                    <a:lnTo>
                      <a:pt x="469" y="83"/>
                    </a:lnTo>
                    <a:lnTo>
                      <a:pt x="464" y="87"/>
                    </a:lnTo>
                    <a:lnTo>
                      <a:pt x="456" y="86"/>
                    </a:lnTo>
                    <a:lnTo>
                      <a:pt x="444" y="92"/>
                    </a:lnTo>
                    <a:lnTo>
                      <a:pt x="406" y="80"/>
                    </a:lnTo>
                    <a:lnTo>
                      <a:pt x="394" y="84"/>
                    </a:lnTo>
                    <a:lnTo>
                      <a:pt x="389" y="96"/>
                    </a:lnTo>
                    <a:lnTo>
                      <a:pt x="396" y="101"/>
                    </a:lnTo>
                    <a:lnTo>
                      <a:pt x="393" y="106"/>
                    </a:lnTo>
                    <a:lnTo>
                      <a:pt x="404" y="112"/>
                    </a:lnTo>
                    <a:lnTo>
                      <a:pt x="396" y="120"/>
                    </a:lnTo>
                    <a:lnTo>
                      <a:pt x="404" y="130"/>
                    </a:lnTo>
                    <a:lnTo>
                      <a:pt x="395" y="139"/>
                    </a:lnTo>
                    <a:lnTo>
                      <a:pt x="407" y="149"/>
                    </a:lnTo>
                    <a:lnTo>
                      <a:pt x="406" y="153"/>
                    </a:lnTo>
                    <a:lnTo>
                      <a:pt x="417" y="155"/>
                    </a:lnTo>
                    <a:lnTo>
                      <a:pt x="418" y="165"/>
                    </a:lnTo>
                    <a:lnTo>
                      <a:pt x="435" y="168"/>
                    </a:lnTo>
                    <a:lnTo>
                      <a:pt x="438" y="177"/>
                    </a:lnTo>
                    <a:lnTo>
                      <a:pt x="435" y="182"/>
                    </a:lnTo>
                    <a:lnTo>
                      <a:pt x="417" y="186"/>
                    </a:lnTo>
                    <a:lnTo>
                      <a:pt x="414" y="196"/>
                    </a:lnTo>
                    <a:lnTo>
                      <a:pt x="418" y="205"/>
                    </a:lnTo>
                    <a:lnTo>
                      <a:pt x="414" y="212"/>
                    </a:lnTo>
                    <a:lnTo>
                      <a:pt x="423" y="217"/>
                    </a:lnTo>
                    <a:lnTo>
                      <a:pt x="415" y="217"/>
                    </a:lnTo>
                    <a:lnTo>
                      <a:pt x="407" y="224"/>
                    </a:lnTo>
                    <a:lnTo>
                      <a:pt x="392" y="244"/>
                    </a:lnTo>
                    <a:lnTo>
                      <a:pt x="390" y="252"/>
                    </a:lnTo>
                    <a:lnTo>
                      <a:pt x="378" y="258"/>
                    </a:lnTo>
                    <a:lnTo>
                      <a:pt x="362" y="287"/>
                    </a:lnTo>
                    <a:lnTo>
                      <a:pt x="346" y="301"/>
                    </a:lnTo>
                    <a:lnTo>
                      <a:pt x="331" y="325"/>
                    </a:lnTo>
                    <a:lnTo>
                      <a:pt x="311" y="327"/>
                    </a:lnTo>
                    <a:lnTo>
                      <a:pt x="302" y="333"/>
                    </a:lnTo>
                    <a:lnTo>
                      <a:pt x="291" y="322"/>
                    </a:lnTo>
                    <a:lnTo>
                      <a:pt x="263" y="353"/>
                    </a:lnTo>
                    <a:lnTo>
                      <a:pt x="263" y="368"/>
                    </a:lnTo>
                    <a:lnTo>
                      <a:pt x="283" y="374"/>
                    </a:lnTo>
                    <a:lnTo>
                      <a:pt x="281" y="395"/>
                    </a:lnTo>
                    <a:lnTo>
                      <a:pt x="286" y="401"/>
                    </a:lnTo>
                    <a:lnTo>
                      <a:pt x="296" y="402"/>
                    </a:lnTo>
                    <a:lnTo>
                      <a:pt x="296" y="413"/>
                    </a:lnTo>
                    <a:lnTo>
                      <a:pt x="308" y="431"/>
                    </a:lnTo>
                    <a:lnTo>
                      <a:pt x="306" y="442"/>
                    </a:lnTo>
                    <a:lnTo>
                      <a:pt x="309" y="444"/>
                    </a:lnTo>
                    <a:lnTo>
                      <a:pt x="298" y="448"/>
                    </a:lnTo>
                    <a:lnTo>
                      <a:pt x="291" y="442"/>
                    </a:lnTo>
                    <a:lnTo>
                      <a:pt x="276" y="451"/>
                    </a:lnTo>
                    <a:lnTo>
                      <a:pt x="268" y="451"/>
                    </a:lnTo>
                    <a:lnTo>
                      <a:pt x="264" y="446"/>
                    </a:lnTo>
                    <a:lnTo>
                      <a:pt x="243" y="447"/>
                    </a:lnTo>
                    <a:lnTo>
                      <a:pt x="241" y="444"/>
                    </a:lnTo>
                    <a:lnTo>
                      <a:pt x="239" y="456"/>
                    </a:lnTo>
                    <a:lnTo>
                      <a:pt x="224" y="456"/>
                    </a:lnTo>
                    <a:lnTo>
                      <a:pt x="217" y="465"/>
                    </a:lnTo>
                    <a:lnTo>
                      <a:pt x="216" y="464"/>
                    </a:lnTo>
                    <a:lnTo>
                      <a:pt x="201" y="459"/>
                    </a:lnTo>
                    <a:lnTo>
                      <a:pt x="198" y="455"/>
                    </a:lnTo>
                    <a:lnTo>
                      <a:pt x="190" y="433"/>
                    </a:lnTo>
                    <a:lnTo>
                      <a:pt x="177" y="428"/>
                    </a:lnTo>
                    <a:lnTo>
                      <a:pt x="175" y="417"/>
                    </a:lnTo>
                    <a:lnTo>
                      <a:pt x="170" y="412"/>
                    </a:lnTo>
                    <a:lnTo>
                      <a:pt x="161" y="408"/>
                    </a:lnTo>
                    <a:lnTo>
                      <a:pt x="125" y="413"/>
                    </a:lnTo>
                    <a:lnTo>
                      <a:pt x="116" y="412"/>
                    </a:lnTo>
                    <a:lnTo>
                      <a:pt x="113" y="418"/>
                    </a:lnTo>
                    <a:lnTo>
                      <a:pt x="98" y="411"/>
                    </a:lnTo>
                    <a:lnTo>
                      <a:pt x="83" y="411"/>
                    </a:lnTo>
                    <a:lnTo>
                      <a:pt x="72" y="416"/>
                    </a:lnTo>
                    <a:lnTo>
                      <a:pt x="50" y="415"/>
                    </a:lnTo>
                    <a:lnTo>
                      <a:pt x="42" y="418"/>
                    </a:lnTo>
                    <a:lnTo>
                      <a:pt x="37" y="416"/>
                    </a:lnTo>
                    <a:lnTo>
                      <a:pt x="26" y="422"/>
                    </a:lnTo>
                    <a:lnTo>
                      <a:pt x="23" y="418"/>
                    </a:lnTo>
                    <a:lnTo>
                      <a:pt x="30" y="386"/>
                    </a:lnTo>
                    <a:lnTo>
                      <a:pt x="42" y="374"/>
                    </a:lnTo>
                    <a:lnTo>
                      <a:pt x="64" y="367"/>
                    </a:lnTo>
                    <a:lnTo>
                      <a:pt x="72" y="359"/>
                    </a:lnTo>
                    <a:lnTo>
                      <a:pt x="73" y="352"/>
                    </a:lnTo>
                    <a:lnTo>
                      <a:pt x="60" y="347"/>
                    </a:lnTo>
                    <a:lnTo>
                      <a:pt x="57" y="316"/>
                    </a:lnTo>
                    <a:lnTo>
                      <a:pt x="23" y="297"/>
                    </a:lnTo>
                    <a:lnTo>
                      <a:pt x="12" y="274"/>
                    </a:lnTo>
                    <a:lnTo>
                      <a:pt x="0" y="262"/>
                    </a:lnTo>
                    <a:lnTo>
                      <a:pt x="2" y="260"/>
                    </a:lnTo>
                    <a:close/>
                  </a:path>
                </a:pathLst>
              </a:custGeom>
              <a:solidFill>
                <a:srgbClr val="EE9024"/>
              </a:solidFill>
              <a:ln w="12700">
                <a:noFill/>
                <a:round/>
                <a:headEnd/>
                <a:tailEnd/>
              </a:ln>
            </p:spPr>
            <p:txBody>
              <a:bodyPr/>
              <a:lstStyle/>
              <a:p>
                <a:endParaRPr lang="en-GB"/>
              </a:p>
            </p:txBody>
          </p:sp>
          <p:sp>
            <p:nvSpPr>
              <p:cNvPr id="36059" name="Freeform 222"/>
              <p:cNvSpPr>
                <a:spLocks noChangeAspect="1"/>
              </p:cNvSpPr>
              <p:nvPr/>
            </p:nvSpPr>
            <p:spPr bwMode="auto">
              <a:xfrm>
                <a:off x="7799352" y="5007411"/>
                <a:ext cx="26158" cy="13287"/>
              </a:xfrm>
              <a:custGeom>
                <a:avLst/>
                <a:gdLst>
                  <a:gd name="T0" fmla="*/ 2147483647 w 27"/>
                  <a:gd name="T1" fmla="*/ 0 h 15"/>
                  <a:gd name="T2" fmla="*/ 2147483647 w 27"/>
                  <a:gd name="T3" fmla="*/ 0 h 15"/>
                  <a:gd name="T4" fmla="*/ 0 w 27"/>
                  <a:gd name="T5" fmla="*/ 2147483647 h 15"/>
                  <a:gd name="T6" fmla="*/ 2147483647 w 27"/>
                  <a:gd name="T7" fmla="*/ 2147483647 h 15"/>
                  <a:gd name="T8" fmla="*/ 2147483647 w 27"/>
                  <a:gd name="T9" fmla="*/ 0 h 15"/>
                  <a:gd name="T10" fmla="*/ 0 60000 65536"/>
                  <a:gd name="T11" fmla="*/ 0 60000 65536"/>
                  <a:gd name="T12" fmla="*/ 0 60000 65536"/>
                  <a:gd name="T13" fmla="*/ 0 60000 65536"/>
                  <a:gd name="T14" fmla="*/ 0 60000 65536"/>
                  <a:gd name="T15" fmla="*/ 0 w 27"/>
                  <a:gd name="T16" fmla="*/ 0 h 15"/>
                  <a:gd name="T17" fmla="*/ 27 w 27"/>
                  <a:gd name="T18" fmla="*/ 15 h 15"/>
                </a:gdLst>
                <a:ahLst/>
                <a:cxnLst>
                  <a:cxn ang="T10">
                    <a:pos x="T0" y="T1"/>
                  </a:cxn>
                  <a:cxn ang="T11">
                    <a:pos x="T2" y="T3"/>
                  </a:cxn>
                  <a:cxn ang="T12">
                    <a:pos x="T4" y="T5"/>
                  </a:cxn>
                  <a:cxn ang="T13">
                    <a:pos x="T6" y="T7"/>
                  </a:cxn>
                  <a:cxn ang="T14">
                    <a:pos x="T8" y="T9"/>
                  </a:cxn>
                </a:cxnLst>
                <a:rect l="T15" t="T16" r="T17" b="T18"/>
                <a:pathLst>
                  <a:path w="27" h="15">
                    <a:moveTo>
                      <a:pt x="27" y="0"/>
                    </a:moveTo>
                    <a:lnTo>
                      <a:pt x="14" y="1"/>
                    </a:lnTo>
                    <a:lnTo>
                      <a:pt x="0" y="15"/>
                    </a:lnTo>
                    <a:lnTo>
                      <a:pt x="14" y="10"/>
                    </a:lnTo>
                    <a:lnTo>
                      <a:pt x="27" y="0"/>
                    </a:lnTo>
                    <a:close/>
                  </a:path>
                </a:pathLst>
              </a:custGeom>
              <a:solidFill>
                <a:srgbClr val="F2E1AD"/>
              </a:solidFill>
              <a:ln w="12700">
                <a:noFill/>
                <a:round/>
                <a:headEnd/>
                <a:tailEnd/>
              </a:ln>
            </p:spPr>
            <p:txBody>
              <a:bodyPr/>
              <a:lstStyle/>
              <a:p>
                <a:endParaRPr lang="en-GB"/>
              </a:p>
            </p:txBody>
          </p:sp>
          <p:sp>
            <p:nvSpPr>
              <p:cNvPr id="36060" name="Freeform 223"/>
              <p:cNvSpPr>
                <a:spLocks noChangeAspect="1"/>
              </p:cNvSpPr>
              <p:nvPr/>
            </p:nvSpPr>
            <p:spPr bwMode="auto">
              <a:xfrm>
                <a:off x="7821151" y="5029555"/>
                <a:ext cx="13079" cy="19930"/>
              </a:xfrm>
              <a:custGeom>
                <a:avLst/>
                <a:gdLst>
                  <a:gd name="T0" fmla="*/ 2147483647 w 11"/>
                  <a:gd name="T1" fmla="*/ 2147483647 h 20"/>
                  <a:gd name="T2" fmla="*/ 2147483647 w 11"/>
                  <a:gd name="T3" fmla="*/ 2147483647 h 20"/>
                  <a:gd name="T4" fmla="*/ 0 w 11"/>
                  <a:gd name="T5" fmla="*/ 2147483647 h 20"/>
                  <a:gd name="T6" fmla="*/ 2147483647 w 11"/>
                  <a:gd name="T7" fmla="*/ 0 h 20"/>
                  <a:gd name="T8" fmla="*/ 2147483647 w 11"/>
                  <a:gd name="T9" fmla="*/ 0 h 20"/>
                  <a:gd name="T10" fmla="*/ 2147483647 w 11"/>
                  <a:gd name="T11" fmla="*/ 2147483647 h 20"/>
                  <a:gd name="T12" fmla="*/ 0 60000 65536"/>
                  <a:gd name="T13" fmla="*/ 0 60000 65536"/>
                  <a:gd name="T14" fmla="*/ 0 60000 65536"/>
                  <a:gd name="T15" fmla="*/ 0 60000 65536"/>
                  <a:gd name="T16" fmla="*/ 0 60000 65536"/>
                  <a:gd name="T17" fmla="*/ 0 60000 65536"/>
                  <a:gd name="T18" fmla="*/ 0 w 11"/>
                  <a:gd name="T19" fmla="*/ 0 h 20"/>
                  <a:gd name="T20" fmla="*/ 11 w 1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 h="20">
                    <a:moveTo>
                      <a:pt x="7" y="20"/>
                    </a:moveTo>
                    <a:lnTo>
                      <a:pt x="1" y="18"/>
                    </a:lnTo>
                    <a:lnTo>
                      <a:pt x="0" y="6"/>
                    </a:lnTo>
                    <a:lnTo>
                      <a:pt x="5" y="1"/>
                    </a:lnTo>
                    <a:lnTo>
                      <a:pt x="11" y="0"/>
                    </a:lnTo>
                    <a:lnTo>
                      <a:pt x="7" y="20"/>
                    </a:lnTo>
                    <a:close/>
                  </a:path>
                </a:pathLst>
              </a:custGeom>
              <a:solidFill>
                <a:srgbClr val="F2E1AD"/>
              </a:solidFill>
              <a:ln w="12700">
                <a:noFill/>
                <a:round/>
                <a:headEnd/>
                <a:tailEnd/>
              </a:ln>
            </p:spPr>
            <p:txBody>
              <a:bodyPr/>
              <a:lstStyle/>
              <a:p>
                <a:endParaRPr lang="en-GB"/>
              </a:p>
            </p:txBody>
          </p:sp>
          <p:sp>
            <p:nvSpPr>
              <p:cNvPr id="36061" name="Freeform 224"/>
              <p:cNvSpPr>
                <a:spLocks noChangeAspect="1"/>
              </p:cNvSpPr>
              <p:nvPr/>
            </p:nvSpPr>
            <p:spPr bwMode="auto">
              <a:xfrm>
                <a:off x="7747035" y="5095988"/>
                <a:ext cx="8719" cy="2214"/>
              </a:xfrm>
              <a:custGeom>
                <a:avLst/>
                <a:gdLst>
                  <a:gd name="T0" fmla="*/ 0 w 9"/>
                  <a:gd name="T1" fmla="*/ 0 h 5"/>
                  <a:gd name="T2" fmla="*/ 2147483647 w 9"/>
                  <a:gd name="T3" fmla="*/ 0 h 5"/>
                  <a:gd name="T4" fmla="*/ 2147483647 w 9"/>
                  <a:gd name="T5" fmla="*/ 0 h 5"/>
                  <a:gd name="T6" fmla="*/ 0 w 9"/>
                  <a:gd name="T7" fmla="*/ 0 h 5"/>
                  <a:gd name="T8" fmla="*/ 0 60000 65536"/>
                  <a:gd name="T9" fmla="*/ 0 60000 65536"/>
                  <a:gd name="T10" fmla="*/ 0 60000 65536"/>
                  <a:gd name="T11" fmla="*/ 0 60000 65536"/>
                  <a:gd name="T12" fmla="*/ 0 w 9"/>
                  <a:gd name="T13" fmla="*/ 0 h 5"/>
                  <a:gd name="T14" fmla="*/ 9 w 9"/>
                  <a:gd name="T15" fmla="*/ 5 h 5"/>
                </a:gdLst>
                <a:ahLst/>
                <a:cxnLst>
                  <a:cxn ang="T8">
                    <a:pos x="T0" y="T1"/>
                  </a:cxn>
                  <a:cxn ang="T9">
                    <a:pos x="T2" y="T3"/>
                  </a:cxn>
                  <a:cxn ang="T10">
                    <a:pos x="T4" y="T5"/>
                  </a:cxn>
                  <a:cxn ang="T11">
                    <a:pos x="T6" y="T7"/>
                  </a:cxn>
                </a:cxnLst>
                <a:rect l="T12" t="T13" r="T14" b="T15"/>
                <a:pathLst>
                  <a:path w="9" h="5">
                    <a:moveTo>
                      <a:pt x="0" y="5"/>
                    </a:moveTo>
                    <a:lnTo>
                      <a:pt x="9" y="3"/>
                    </a:lnTo>
                    <a:lnTo>
                      <a:pt x="4" y="0"/>
                    </a:lnTo>
                    <a:lnTo>
                      <a:pt x="0" y="5"/>
                    </a:lnTo>
                    <a:close/>
                  </a:path>
                </a:pathLst>
              </a:custGeom>
              <a:solidFill>
                <a:srgbClr val="88CBDF"/>
              </a:solidFill>
              <a:ln w="12700">
                <a:noFill/>
                <a:round/>
                <a:headEnd/>
                <a:tailEnd/>
              </a:ln>
            </p:spPr>
            <p:txBody>
              <a:bodyPr/>
              <a:lstStyle/>
              <a:p>
                <a:endParaRPr lang="en-GB"/>
              </a:p>
            </p:txBody>
          </p:sp>
          <p:sp>
            <p:nvSpPr>
              <p:cNvPr id="36062" name="Freeform 227"/>
              <p:cNvSpPr>
                <a:spLocks noChangeAspect="1"/>
              </p:cNvSpPr>
              <p:nvPr/>
            </p:nvSpPr>
            <p:spPr bwMode="auto">
              <a:xfrm>
                <a:off x="7151931" y="4847973"/>
                <a:ext cx="13079" cy="11072"/>
              </a:xfrm>
              <a:custGeom>
                <a:avLst/>
                <a:gdLst>
                  <a:gd name="T0" fmla="*/ 2147483647 w 11"/>
                  <a:gd name="T1" fmla="*/ 2147483647 h 13"/>
                  <a:gd name="T2" fmla="*/ 2147483647 w 11"/>
                  <a:gd name="T3" fmla="*/ 2147483647 h 13"/>
                  <a:gd name="T4" fmla="*/ 2147483647 w 11"/>
                  <a:gd name="T5" fmla="*/ 2147483647 h 13"/>
                  <a:gd name="T6" fmla="*/ 2147483647 w 11"/>
                  <a:gd name="T7" fmla="*/ 0 h 13"/>
                  <a:gd name="T8" fmla="*/ 2147483647 w 11"/>
                  <a:gd name="T9" fmla="*/ 0 h 13"/>
                  <a:gd name="T10" fmla="*/ 0 w 11"/>
                  <a:gd name="T11" fmla="*/ 2147483647 h 13"/>
                  <a:gd name="T12" fmla="*/ 2147483647 w 11"/>
                  <a:gd name="T13" fmla="*/ 2147483647 h 13"/>
                  <a:gd name="T14" fmla="*/ 0 60000 65536"/>
                  <a:gd name="T15" fmla="*/ 0 60000 65536"/>
                  <a:gd name="T16" fmla="*/ 0 60000 65536"/>
                  <a:gd name="T17" fmla="*/ 0 60000 65536"/>
                  <a:gd name="T18" fmla="*/ 0 60000 65536"/>
                  <a:gd name="T19" fmla="*/ 0 60000 65536"/>
                  <a:gd name="T20" fmla="*/ 0 60000 65536"/>
                  <a:gd name="T21" fmla="*/ 0 w 11"/>
                  <a:gd name="T22" fmla="*/ 0 h 13"/>
                  <a:gd name="T23" fmla="*/ 11 w 1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3">
                    <a:moveTo>
                      <a:pt x="2" y="13"/>
                    </a:moveTo>
                    <a:lnTo>
                      <a:pt x="6" y="11"/>
                    </a:lnTo>
                    <a:lnTo>
                      <a:pt x="6" y="8"/>
                    </a:lnTo>
                    <a:lnTo>
                      <a:pt x="11" y="2"/>
                    </a:lnTo>
                    <a:lnTo>
                      <a:pt x="9" y="0"/>
                    </a:lnTo>
                    <a:lnTo>
                      <a:pt x="0" y="7"/>
                    </a:lnTo>
                    <a:lnTo>
                      <a:pt x="2" y="13"/>
                    </a:lnTo>
                    <a:close/>
                  </a:path>
                </a:pathLst>
              </a:custGeom>
              <a:solidFill>
                <a:srgbClr val="88CBDF"/>
              </a:solidFill>
              <a:ln w="12700">
                <a:noFill/>
                <a:round/>
                <a:headEnd/>
                <a:tailEnd/>
              </a:ln>
            </p:spPr>
            <p:txBody>
              <a:bodyPr/>
              <a:lstStyle/>
              <a:p>
                <a:endParaRPr lang="en-GB"/>
              </a:p>
            </p:txBody>
          </p:sp>
          <p:sp>
            <p:nvSpPr>
              <p:cNvPr id="36063" name="Freeform 228"/>
              <p:cNvSpPr>
                <a:spLocks noChangeAspect="1"/>
              </p:cNvSpPr>
              <p:nvPr/>
            </p:nvSpPr>
            <p:spPr bwMode="auto">
              <a:xfrm>
                <a:off x="7154111" y="4783755"/>
                <a:ext cx="45777" cy="141723"/>
              </a:xfrm>
              <a:custGeom>
                <a:avLst/>
                <a:gdLst>
                  <a:gd name="T0" fmla="*/ 0 w 44"/>
                  <a:gd name="T1" fmla="*/ 2147483647 h 136"/>
                  <a:gd name="T2" fmla="*/ 2147483647 w 44"/>
                  <a:gd name="T3" fmla="*/ 2147483647 h 136"/>
                  <a:gd name="T4" fmla="*/ 2147483647 w 44"/>
                  <a:gd name="T5" fmla="*/ 2147483647 h 136"/>
                  <a:gd name="T6" fmla="*/ 2147483647 w 44"/>
                  <a:gd name="T7" fmla="*/ 2147483647 h 136"/>
                  <a:gd name="T8" fmla="*/ 2147483647 w 44"/>
                  <a:gd name="T9" fmla="*/ 2147483647 h 136"/>
                  <a:gd name="T10" fmla="*/ 2147483647 w 44"/>
                  <a:gd name="T11" fmla="*/ 2147483647 h 136"/>
                  <a:gd name="T12" fmla="*/ 2147483647 w 44"/>
                  <a:gd name="T13" fmla="*/ 2147483647 h 136"/>
                  <a:gd name="T14" fmla="*/ 2147483647 w 44"/>
                  <a:gd name="T15" fmla="*/ 2147483647 h 136"/>
                  <a:gd name="T16" fmla="*/ 2147483647 w 44"/>
                  <a:gd name="T17" fmla="*/ 2147483647 h 136"/>
                  <a:gd name="T18" fmla="*/ 2147483647 w 44"/>
                  <a:gd name="T19" fmla="*/ 0 h 136"/>
                  <a:gd name="T20" fmla="*/ 2147483647 w 44"/>
                  <a:gd name="T21" fmla="*/ 0 h 136"/>
                  <a:gd name="T22" fmla="*/ 2147483647 w 44"/>
                  <a:gd name="T23" fmla="*/ 2147483647 h 136"/>
                  <a:gd name="T24" fmla="*/ 2147483647 w 44"/>
                  <a:gd name="T25" fmla="*/ 2147483647 h 136"/>
                  <a:gd name="T26" fmla="*/ 2147483647 w 44"/>
                  <a:gd name="T27" fmla="*/ 2147483647 h 136"/>
                  <a:gd name="T28" fmla="*/ 2147483647 w 44"/>
                  <a:gd name="T29" fmla="*/ 2147483647 h 136"/>
                  <a:gd name="T30" fmla="*/ 2147483647 w 44"/>
                  <a:gd name="T31" fmla="*/ 2147483647 h 136"/>
                  <a:gd name="T32" fmla="*/ 2147483647 w 44"/>
                  <a:gd name="T33" fmla="*/ 2147483647 h 136"/>
                  <a:gd name="T34" fmla="*/ 2147483647 w 44"/>
                  <a:gd name="T35" fmla="*/ 2147483647 h 136"/>
                  <a:gd name="T36" fmla="*/ 2147483647 w 44"/>
                  <a:gd name="T37" fmla="*/ 2147483647 h 136"/>
                  <a:gd name="T38" fmla="*/ 2147483647 w 44"/>
                  <a:gd name="T39" fmla="*/ 2147483647 h 136"/>
                  <a:gd name="T40" fmla="*/ 2147483647 w 44"/>
                  <a:gd name="T41" fmla="*/ 2147483647 h 136"/>
                  <a:gd name="T42" fmla="*/ 2147483647 w 44"/>
                  <a:gd name="T43" fmla="*/ 2147483647 h 136"/>
                  <a:gd name="T44" fmla="*/ 2147483647 w 44"/>
                  <a:gd name="T45" fmla="*/ 2147483647 h 136"/>
                  <a:gd name="T46" fmla="*/ 2147483647 w 44"/>
                  <a:gd name="T47" fmla="*/ 2147483647 h 136"/>
                  <a:gd name="T48" fmla="*/ 2147483647 w 44"/>
                  <a:gd name="T49" fmla="*/ 2147483647 h 136"/>
                  <a:gd name="T50" fmla="*/ 2147483647 w 44"/>
                  <a:gd name="T51" fmla="*/ 2147483647 h 136"/>
                  <a:gd name="T52" fmla="*/ 2147483647 w 44"/>
                  <a:gd name="T53" fmla="*/ 2147483647 h 136"/>
                  <a:gd name="T54" fmla="*/ 2147483647 w 44"/>
                  <a:gd name="T55" fmla="*/ 2147483647 h 136"/>
                  <a:gd name="T56" fmla="*/ 2147483647 w 44"/>
                  <a:gd name="T57" fmla="*/ 2147483647 h 136"/>
                  <a:gd name="T58" fmla="*/ 2147483647 w 44"/>
                  <a:gd name="T59" fmla="*/ 2147483647 h 136"/>
                  <a:gd name="T60" fmla="*/ 0 w 44"/>
                  <a:gd name="T61" fmla="*/ 2147483647 h 1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
                  <a:gd name="T94" fmla="*/ 0 h 136"/>
                  <a:gd name="T95" fmla="*/ 44 w 44"/>
                  <a:gd name="T96" fmla="*/ 136 h 1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 h="136">
                    <a:moveTo>
                      <a:pt x="0" y="74"/>
                    </a:moveTo>
                    <a:lnTo>
                      <a:pt x="4" y="72"/>
                    </a:lnTo>
                    <a:lnTo>
                      <a:pt x="4" y="69"/>
                    </a:lnTo>
                    <a:lnTo>
                      <a:pt x="9" y="63"/>
                    </a:lnTo>
                    <a:lnTo>
                      <a:pt x="7" y="61"/>
                    </a:lnTo>
                    <a:lnTo>
                      <a:pt x="12" y="55"/>
                    </a:lnTo>
                    <a:lnTo>
                      <a:pt x="15" y="46"/>
                    </a:lnTo>
                    <a:lnTo>
                      <a:pt x="26" y="5"/>
                    </a:lnTo>
                    <a:lnTo>
                      <a:pt x="40" y="6"/>
                    </a:lnTo>
                    <a:lnTo>
                      <a:pt x="41" y="0"/>
                    </a:lnTo>
                    <a:lnTo>
                      <a:pt x="44" y="1"/>
                    </a:lnTo>
                    <a:lnTo>
                      <a:pt x="41" y="19"/>
                    </a:lnTo>
                    <a:lnTo>
                      <a:pt x="41" y="31"/>
                    </a:lnTo>
                    <a:lnTo>
                      <a:pt x="37" y="25"/>
                    </a:lnTo>
                    <a:lnTo>
                      <a:pt x="29" y="25"/>
                    </a:lnTo>
                    <a:lnTo>
                      <a:pt x="23" y="36"/>
                    </a:lnTo>
                    <a:lnTo>
                      <a:pt x="24" y="49"/>
                    </a:lnTo>
                    <a:lnTo>
                      <a:pt x="32" y="52"/>
                    </a:lnTo>
                    <a:lnTo>
                      <a:pt x="25" y="54"/>
                    </a:lnTo>
                    <a:lnTo>
                      <a:pt x="20" y="66"/>
                    </a:lnTo>
                    <a:lnTo>
                      <a:pt x="23" y="68"/>
                    </a:lnTo>
                    <a:lnTo>
                      <a:pt x="35" y="62"/>
                    </a:lnTo>
                    <a:lnTo>
                      <a:pt x="38" y="64"/>
                    </a:lnTo>
                    <a:lnTo>
                      <a:pt x="38" y="77"/>
                    </a:lnTo>
                    <a:lnTo>
                      <a:pt x="29" y="96"/>
                    </a:lnTo>
                    <a:lnTo>
                      <a:pt x="24" y="135"/>
                    </a:lnTo>
                    <a:lnTo>
                      <a:pt x="22" y="136"/>
                    </a:lnTo>
                    <a:lnTo>
                      <a:pt x="15" y="119"/>
                    </a:lnTo>
                    <a:lnTo>
                      <a:pt x="9" y="103"/>
                    </a:lnTo>
                    <a:lnTo>
                      <a:pt x="4" y="86"/>
                    </a:lnTo>
                    <a:lnTo>
                      <a:pt x="0" y="74"/>
                    </a:lnTo>
                    <a:close/>
                  </a:path>
                </a:pathLst>
              </a:custGeom>
              <a:solidFill>
                <a:srgbClr val="EE9024"/>
              </a:solidFill>
              <a:ln w="12700">
                <a:noFill/>
                <a:round/>
                <a:headEnd/>
                <a:tailEnd/>
              </a:ln>
            </p:spPr>
            <p:txBody>
              <a:bodyPr/>
              <a:lstStyle/>
              <a:p>
                <a:endParaRPr lang="en-GB"/>
              </a:p>
            </p:txBody>
          </p:sp>
          <p:sp>
            <p:nvSpPr>
              <p:cNvPr id="36064" name="Freeform 231"/>
              <p:cNvSpPr>
                <a:spLocks noChangeAspect="1"/>
              </p:cNvSpPr>
              <p:nvPr/>
            </p:nvSpPr>
            <p:spPr bwMode="auto">
              <a:xfrm>
                <a:off x="6620042" y="6546431"/>
                <a:ext cx="494830" cy="438455"/>
              </a:xfrm>
              <a:custGeom>
                <a:avLst/>
                <a:gdLst>
                  <a:gd name="T0" fmla="*/ 2147483647 w 495"/>
                  <a:gd name="T1" fmla="*/ 2147483647 h 436"/>
                  <a:gd name="T2" fmla="*/ 2147483647 w 495"/>
                  <a:gd name="T3" fmla="*/ 2147483647 h 436"/>
                  <a:gd name="T4" fmla="*/ 2147483647 w 495"/>
                  <a:gd name="T5" fmla="*/ 2147483647 h 436"/>
                  <a:gd name="T6" fmla="*/ 0 w 495"/>
                  <a:gd name="T7" fmla="*/ 2147483647 h 436"/>
                  <a:gd name="T8" fmla="*/ 2147483647 w 495"/>
                  <a:gd name="T9" fmla="*/ 2147483647 h 436"/>
                  <a:gd name="T10" fmla="*/ 2147483647 w 495"/>
                  <a:gd name="T11" fmla="*/ 2147483647 h 436"/>
                  <a:gd name="T12" fmla="*/ 2147483647 w 495"/>
                  <a:gd name="T13" fmla="*/ 2147483647 h 436"/>
                  <a:gd name="T14" fmla="*/ 2147483647 w 495"/>
                  <a:gd name="T15" fmla="*/ 2147483647 h 436"/>
                  <a:gd name="T16" fmla="*/ 2147483647 w 495"/>
                  <a:gd name="T17" fmla="*/ 2147483647 h 436"/>
                  <a:gd name="T18" fmla="*/ 2147483647 w 495"/>
                  <a:gd name="T19" fmla="*/ 2147483647 h 436"/>
                  <a:gd name="T20" fmla="*/ 2147483647 w 495"/>
                  <a:gd name="T21" fmla="*/ 2147483647 h 436"/>
                  <a:gd name="T22" fmla="*/ 2147483647 w 495"/>
                  <a:gd name="T23" fmla="*/ 2147483647 h 436"/>
                  <a:gd name="T24" fmla="*/ 2147483647 w 495"/>
                  <a:gd name="T25" fmla="*/ 2147483647 h 436"/>
                  <a:gd name="T26" fmla="*/ 2147483647 w 495"/>
                  <a:gd name="T27" fmla="*/ 2147483647 h 436"/>
                  <a:gd name="T28" fmla="*/ 2147483647 w 495"/>
                  <a:gd name="T29" fmla="*/ 2147483647 h 436"/>
                  <a:gd name="T30" fmla="*/ 2147483647 w 495"/>
                  <a:gd name="T31" fmla="*/ 2147483647 h 436"/>
                  <a:gd name="T32" fmla="*/ 2147483647 w 495"/>
                  <a:gd name="T33" fmla="*/ 2147483647 h 436"/>
                  <a:gd name="T34" fmla="*/ 2147483647 w 495"/>
                  <a:gd name="T35" fmla="*/ 2147483647 h 436"/>
                  <a:gd name="T36" fmla="*/ 2147483647 w 495"/>
                  <a:gd name="T37" fmla="*/ 2147483647 h 436"/>
                  <a:gd name="T38" fmla="*/ 2147483647 w 495"/>
                  <a:gd name="T39" fmla="*/ 2147483647 h 436"/>
                  <a:gd name="T40" fmla="*/ 2147483647 w 495"/>
                  <a:gd name="T41" fmla="*/ 2147483647 h 436"/>
                  <a:gd name="T42" fmla="*/ 2147483647 w 495"/>
                  <a:gd name="T43" fmla="*/ 2147483647 h 436"/>
                  <a:gd name="T44" fmla="*/ 2147483647 w 495"/>
                  <a:gd name="T45" fmla="*/ 2147483647 h 436"/>
                  <a:gd name="T46" fmla="*/ 2147483647 w 495"/>
                  <a:gd name="T47" fmla="*/ 2147483647 h 436"/>
                  <a:gd name="T48" fmla="*/ 2147483647 w 495"/>
                  <a:gd name="T49" fmla="*/ 2147483647 h 436"/>
                  <a:gd name="T50" fmla="*/ 2147483647 w 495"/>
                  <a:gd name="T51" fmla="*/ 2147483647 h 436"/>
                  <a:gd name="T52" fmla="*/ 2147483647 w 495"/>
                  <a:gd name="T53" fmla="*/ 0 h 436"/>
                  <a:gd name="T54" fmla="*/ 2147483647 w 495"/>
                  <a:gd name="T55" fmla="*/ 2147483647 h 436"/>
                  <a:gd name="T56" fmla="*/ 2147483647 w 495"/>
                  <a:gd name="T57" fmla="*/ 2147483647 h 436"/>
                  <a:gd name="T58" fmla="*/ 2147483647 w 495"/>
                  <a:gd name="T59" fmla="*/ 2147483647 h 436"/>
                  <a:gd name="T60" fmla="*/ 2147483647 w 495"/>
                  <a:gd name="T61" fmla="*/ 2147483647 h 436"/>
                  <a:gd name="T62" fmla="*/ 2147483647 w 495"/>
                  <a:gd name="T63" fmla="*/ 2147483647 h 436"/>
                  <a:gd name="T64" fmla="*/ 2147483647 w 495"/>
                  <a:gd name="T65" fmla="*/ 2147483647 h 436"/>
                  <a:gd name="T66" fmla="*/ 2147483647 w 495"/>
                  <a:gd name="T67" fmla="*/ 2147483647 h 436"/>
                  <a:gd name="T68" fmla="*/ 2147483647 w 495"/>
                  <a:gd name="T69" fmla="*/ 2147483647 h 436"/>
                  <a:gd name="T70" fmla="*/ 2147483647 w 495"/>
                  <a:gd name="T71" fmla="*/ 2147483647 h 436"/>
                  <a:gd name="T72" fmla="*/ 2147483647 w 495"/>
                  <a:gd name="T73" fmla="*/ 2147483647 h 4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5"/>
                  <a:gd name="T112" fmla="*/ 0 h 436"/>
                  <a:gd name="T113" fmla="*/ 495 w 495"/>
                  <a:gd name="T114" fmla="*/ 436 h 4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5" h="436">
                    <a:moveTo>
                      <a:pt x="78" y="232"/>
                    </a:moveTo>
                    <a:lnTo>
                      <a:pt x="39" y="232"/>
                    </a:lnTo>
                    <a:lnTo>
                      <a:pt x="32" y="226"/>
                    </a:lnTo>
                    <a:lnTo>
                      <a:pt x="32" y="218"/>
                    </a:lnTo>
                    <a:lnTo>
                      <a:pt x="18" y="208"/>
                    </a:lnTo>
                    <a:lnTo>
                      <a:pt x="11" y="209"/>
                    </a:lnTo>
                    <a:lnTo>
                      <a:pt x="6" y="219"/>
                    </a:lnTo>
                    <a:lnTo>
                      <a:pt x="0" y="221"/>
                    </a:lnTo>
                    <a:lnTo>
                      <a:pt x="29" y="290"/>
                    </a:lnTo>
                    <a:lnTo>
                      <a:pt x="54" y="335"/>
                    </a:lnTo>
                    <a:lnTo>
                      <a:pt x="56" y="358"/>
                    </a:lnTo>
                    <a:lnTo>
                      <a:pt x="50" y="367"/>
                    </a:lnTo>
                    <a:lnTo>
                      <a:pt x="44" y="363"/>
                    </a:lnTo>
                    <a:lnTo>
                      <a:pt x="41" y="373"/>
                    </a:lnTo>
                    <a:lnTo>
                      <a:pt x="47" y="377"/>
                    </a:lnTo>
                    <a:lnTo>
                      <a:pt x="46" y="381"/>
                    </a:lnTo>
                    <a:lnTo>
                      <a:pt x="59" y="400"/>
                    </a:lnTo>
                    <a:lnTo>
                      <a:pt x="57" y="413"/>
                    </a:lnTo>
                    <a:lnTo>
                      <a:pt x="60" y="425"/>
                    </a:lnTo>
                    <a:lnTo>
                      <a:pt x="62" y="413"/>
                    </a:lnTo>
                    <a:lnTo>
                      <a:pt x="71" y="413"/>
                    </a:lnTo>
                    <a:lnTo>
                      <a:pt x="70" y="423"/>
                    </a:lnTo>
                    <a:lnTo>
                      <a:pt x="84" y="425"/>
                    </a:lnTo>
                    <a:lnTo>
                      <a:pt x="86" y="431"/>
                    </a:lnTo>
                    <a:lnTo>
                      <a:pt x="92" y="435"/>
                    </a:lnTo>
                    <a:lnTo>
                      <a:pt x="108" y="436"/>
                    </a:lnTo>
                    <a:lnTo>
                      <a:pt x="118" y="428"/>
                    </a:lnTo>
                    <a:lnTo>
                      <a:pt x="162" y="423"/>
                    </a:lnTo>
                    <a:lnTo>
                      <a:pt x="163" y="419"/>
                    </a:lnTo>
                    <a:lnTo>
                      <a:pt x="175" y="412"/>
                    </a:lnTo>
                    <a:lnTo>
                      <a:pt x="183" y="411"/>
                    </a:lnTo>
                    <a:lnTo>
                      <a:pt x="201" y="415"/>
                    </a:lnTo>
                    <a:lnTo>
                      <a:pt x="218" y="410"/>
                    </a:lnTo>
                    <a:lnTo>
                      <a:pt x="253" y="417"/>
                    </a:lnTo>
                    <a:lnTo>
                      <a:pt x="258" y="410"/>
                    </a:lnTo>
                    <a:lnTo>
                      <a:pt x="280" y="413"/>
                    </a:lnTo>
                    <a:lnTo>
                      <a:pt x="278" y="405"/>
                    </a:lnTo>
                    <a:lnTo>
                      <a:pt x="282" y="401"/>
                    </a:lnTo>
                    <a:lnTo>
                      <a:pt x="311" y="400"/>
                    </a:lnTo>
                    <a:lnTo>
                      <a:pt x="323" y="393"/>
                    </a:lnTo>
                    <a:lnTo>
                      <a:pt x="366" y="359"/>
                    </a:lnTo>
                    <a:lnTo>
                      <a:pt x="394" y="325"/>
                    </a:lnTo>
                    <a:lnTo>
                      <a:pt x="412" y="309"/>
                    </a:lnTo>
                    <a:lnTo>
                      <a:pt x="452" y="241"/>
                    </a:lnTo>
                    <a:lnTo>
                      <a:pt x="483" y="214"/>
                    </a:lnTo>
                    <a:lnTo>
                      <a:pt x="495" y="156"/>
                    </a:lnTo>
                    <a:lnTo>
                      <a:pt x="472" y="155"/>
                    </a:lnTo>
                    <a:lnTo>
                      <a:pt x="470" y="124"/>
                    </a:lnTo>
                    <a:lnTo>
                      <a:pt x="468" y="73"/>
                    </a:lnTo>
                    <a:lnTo>
                      <a:pt x="457" y="19"/>
                    </a:lnTo>
                    <a:lnTo>
                      <a:pt x="445" y="9"/>
                    </a:lnTo>
                    <a:lnTo>
                      <a:pt x="434" y="6"/>
                    </a:lnTo>
                    <a:lnTo>
                      <a:pt x="413" y="6"/>
                    </a:lnTo>
                    <a:lnTo>
                      <a:pt x="396" y="0"/>
                    </a:lnTo>
                    <a:lnTo>
                      <a:pt x="390" y="3"/>
                    </a:lnTo>
                    <a:lnTo>
                      <a:pt x="354" y="23"/>
                    </a:lnTo>
                    <a:lnTo>
                      <a:pt x="334" y="38"/>
                    </a:lnTo>
                    <a:lnTo>
                      <a:pt x="318" y="58"/>
                    </a:lnTo>
                    <a:lnTo>
                      <a:pt x="308" y="71"/>
                    </a:lnTo>
                    <a:lnTo>
                      <a:pt x="285" y="93"/>
                    </a:lnTo>
                    <a:lnTo>
                      <a:pt x="273" y="115"/>
                    </a:lnTo>
                    <a:lnTo>
                      <a:pt x="250" y="120"/>
                    </a:lnTo>
                    <a:lnTo>
                      <a:pt x="222" y="110"/>
                    </a:lnTo>
                    <a:lnTo>
                      <a:pt x="208" y="111"/>
                    </a:lnTo>
                    <a:lnTo>
                      <a:pt x="172" y="153"/>
                    </a:lnTo>
                    <a:lnTo>
                      <a:pt x="153" y="158"/>
                    </a:lnTo>
                    <a:lnTo>
                      <a:pt x="129" y="154"/>
                    </a:lnTo>
                    <a:lnTo>
                      <a:pt x="127" y="149"/>
                    </a:lnTo>
                    <a:lnTo>
                      <a:pt x="132" y="130"/>
                    </a:lnTo>
                    <a:lnTo>
                      <a:pt x="131" y="118"/>
                    </a:lnTo>
                    <a:lnTo>
                      <a:pt x="104" y="88"/>
                    </a:lnTo>
                    <a:lnTo>
                      <a:pt x="104" y="125"/>
                    </a:lnTo>
                    <a:lnTo>
                      <a:pt x="104" y="162"/>
                    </a:lnTo>
                    <a:lnTo>
                      <a:pt x="104" y="216"/>
                    </a:lnTo>
                    <a:lnTo>
                      <a:pt x="78" y="232"/>
                    </a:lnTo>
                    <a:close/>
                  </a:path>
                </a:pathLst>
              </a:custGeom>
              <a:solidFill>
                <a:srgbClr val="EE9024"/>
              </a:solidFill>
              <a:ln w="12700">
                <a:solidFill>
                  <a:schemeClr val="bg1"/>
                </a:solidFill>
                <a:round/>
                <a:headEnd/>
                <a:tailEnd/>
              </a:ln>
            </p:spPr>
            <p:txBody>
              <a:bodyPr/>
              <a:lstStyle/>
              <a:p>
                <a:endParaRPr lang="en-GB"/>
              </a:p>
            </p:txBody>
          </p:sp>
          <p:sp>
            <p:nvSpPr>
              <p:cNvPr id="36065" name="Freeform 232"/>
              <p:cNvSpPr>
                <a:spLocks noChangeAspect="1"/>
              </p:cNvSpPr>
              <p:nvPr/>
            </p:nvSpPr>
            <p:spPr bwMode="auto">
              <a:xfrm>
                <a:off x="6471811" y="6034901"/>
                <a:ext cx="381477" cy="380880"/>
              </a:xfrm>
              <a:custGeom>
                <a:avLst/>
                <a:gdLst>
                  <a:gd name="T0" fmla="*/ 2147483647 w 381"/>
                  <a:gd name="T1" fmla="*/ 2147483647 h 377"/>
                  <a:gd name="T2" fmla="*/ 2147483647 w 381"/>
                  <a:gd name="T3" fmla="*/ 2147483647 h 377"/>
                  <a:gd name="T4" fmla="*/ 2147483647 w 381"/>
                  <a:gd name="T5" fmla="*/ 2147483647 h 377"/>
                  <a:gd name="T6" fmla="*/ 2147483647 w 381"/>
                  <a:gd name="T7" fmla="*/ 2147483647 h 377"/>
                  <a:gd name="T8" fmla="*/ 2147483647 w 381"/>
                  <a:gd name="T9" fmla="*/ 2147483647 h 377"/>
                  <a:gd name="T10" fmla="*/ 0 w 381"/>
                  <a:gd name="T11" fmla="*/ 2147483647 h 377"/>
                  <a:gd name="T12" fmla="*/ 0 w 381"/>
                  <a:gd name="T13" fmla="*/ 2147483647 h 377"/>
                  <a:gd name="T14" fmla="*/ 2147483647 w 381"/>
                  <a:gd name="T15" fmla="*/ 2147483647 h 377"/>
                  <a:gd name="T16" fmla="*/ 2147483647 w 381"/>
                  <a:gd name="T17" fmla="*/ 2147483647 h 377"/>
                  <a:gd name="T18" fmla="*/ 2147483647 w 381"/>
                  <a:gd name="T19" fmla="*/ 2147483647 h 377"/>
                  <a:gd name="T20" fmla="*/ 2147483647 w 381"/>
                  <a:gd name="T21" fmla="*/ 2147483647 h 377"/>
                  <a:gd name="T22" fmla="*/ 2147483647 w 381"/>
                  <a:gd name="T23" fmla="*/ 2147483647 h 377"/>
                  <a:gd name="T24" fmla="*/ 2147483647 w 381"/>
                  <a:gd name="T25" fmla="*/ 2147483647 h 377"/>
                  <a:gd name="T26" fmla="*/ 2147483647 w 381"/>
                  <a:gd name="T27" fmla="*/ 2147483647 h 377"/>
                  <a:gd name="T28" fmla="*/ 2147483647 w 381"/>
                  <a:gd name="T29" fmla="*/ 2147483647 h 377"/>
                  <a:gd name="T30" fmla="*/ 2147483647 w 381"/>
                  <a:gd name="T31" fmla="*/ 2147483647 h 377"/>
                  <a:gd name="T32" fmla="*/ 2147483647 w 381"/>
                  <a:gd name="T33" fmla="*/ 0 h 377"/>
                  <a:gd name="T34" fmla="*/ 2147483647 w 381"/>
                  <a:gd name="T35" fmla="*/ 0 h 377"/>
                  <a:gd name="T36" fmla="*/ 2147483647 w 381"/>
                  <a:gd name="T37" fmla="*/ 2147483647 h 377"/>
                  <a:gd name="T38" fmla="*/ 2147483647 w 381"/>
                  <a:gd name="T39" fmla="*/ 2147483647 h 377"/>
                  <a:gd name="T40" fmla="*/ 2147483647 w 381"/>
                  <a:gd name="T41" fmla="*/ 2147483647 h 377"/>
                  <a:gd name="T42" fmla="*/ 2147483647 w 381"/>
                  <a:gd name="T43" fmla="*/ 2147483647 h 377"/>
                  <a:gd name="T44" fmla="*/ 2147483647 w 381"/>
                  <a:gd name="T45" fmla="*/ 2147483647 h 377"/>
                  <a:gd name="T46" fmla="*/ 2147483647 w 381"/>
                  <a:gd name="T47" fmla="*/ 2147483647 h 377"/>
                  <a:gd name="T48" fmla="*/ 2147483647 w 381"/>
                  <a:gd name="T49" fmla="*/ 2147483647 h 377"/>
                  <a:gd name="T50" fmla="*/ 2147483647 w 381"/>
                  <a:gd name="T51" fmla="*/ 2147483647 h 377"/>
                  <a:gd name="T52" fmla="*/ 2147483647 w 381"/>
                  <a:gd name="T53" fmla="*/ 2147483647 h 377"/>
                  <a:gd name="T54" fmla="*/ 2147483647 w 381"/>
                  <a:gd name="T55" fmla="*/ 2147483647 h 377"/>
                  <a:gd name="T56" fmla="*/ 2147483647 w 381"/>
                  <a:gd name="T57" fmla="*/ 2147483647 h 377"/>
                  <a:gd name="T58" fmla="*/ 2147483647 w 381"/>
                  <a:gd name="T59" fmla="*/ 2147483647 h 377"/>
                  <a:gd name="T60" fmla="*/ 2147483647 w 381"/>
                  <a:gd name="T61" fmla="*/ 2147483647 h 377"/>
                  <a:gd name="T62" fmla="*/ 2147483647 w 381"/>
                  <a:gd name="T63" fmla="*/ 2147483647 h 377"/>
                  <a:gd name="T64" fmla="*/ 2147483647 w 381"/>
                  <a:gd name="T65" fmla="*/ 2147483647 h 377"/>
                  <a:gd name="T66" fmla="*/ 2147483647 w 381"/>
                  <a:gd name="T67" fmla="*/ 2147483647 h 377"/>
                  <a:gd name="T68" fmla="*/ 2147483647 w 381"/>
                  <a:gd name="T69" fmla="*/ 2147483647 h 377"/>
                  <a:gd name="T70" fmla="*/ 2147483647 w 381"/>
                  <a:gd name="T71" fmla="*/ 2147483647 h 3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1"/>
                  <a:gd name="T109" fmla="*/ 0 h 377"/>
                  <a:gd name="T110" fmla="*/ 381 w 381"/>
                  <a:gd name="T111" fmla="*/ 377 h 3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1" h="377">
                    <a:moveTo>
                      <a:pt x="203" y="354"/>
                    </a:moveTo>
                    <a:lnTo>
                      <a:pt x="170" y="354"/>
                    </a:lnTo>
                    <a:lnTo>
                      <a:pt x="135" y="354"/>
                    </a:lnTo>
                    <a:lnTo>
                      <a:pt x="102" y="354"/>
                    </a:lnTo>
                    <a:lnTo>
                      <a:pt x="69" y="354"/>
                    </a:lnTo>
                    <a:lnTo>
                      <a:pt x="51" y="340"/>
                    </a:lnTo>
                    <a:lnTo>
                      <a:pt x="46" y="340"/>
                    </a:lnTo>
                    <a:lnTo>
                      <a:pt x="33" y="340"/>
                    </a:lnTo>
                    <a:lnTo>
                      <a:pt x="19" y="349"/>
                    </a:lnTo>
                    <a:lnTo>
                      <a:pt x="13" y="346"/>
                    </a:lnTo>
                    <a:lnTo>
                      <a:pt x="1" y="353"/>
                    </a:lnTo>
                    <a:lnTo>
                      <a:pt x="0" y="332"/>
                    </a:lnTo>
                    <a:lnTo>
                      <a:pt x="3" y="338"/>
                    </a:lnTo>
                    <a:lnTo>
                      <a:pt x="3" y="310"/>
                    </a:lnTo>
                    <a:lnTo>
                      <a:pt x="7" y="306"/>
                    </a:lnTo>
                    <a:lnTo>
                      <a:pt x="13" y="287"/>
                    </a:lnTo>
                    <a:lnTo>
                      <a:pt x="23" y="243"/>
                    </a:lnTo>
                    <a:lnTo>
                      <a:pt x="29" y="229"/>
                    </a:lnTo>
                    <a:lnTo>
                      <a:pt x="37" y="221"/>
                    </a:lnTo>
                    <a:lnTo>
                      <a:pt x="37" y="215"/>
                    </a:lnTo>
                    <a:lnTo>
                      <a:pt x="49" y="209"/>
                    </a:lnTo>
                    <a:lnTo>
                      <a:pt x="59" y="196"/>
                    </a:lnTo>
                    <a:lnTo>
                      <a:pt x="63" y="181"/>
                    </a:lnTo>
                    <a:lnTo>
                      <a:pt x="64" y="159"/>
                    </a:lnTo>
                    <a:lnTo>
                      <a:pt x="66" y="155"/>
                    </a:lnTo>
                    <a:lnTo>
                      <a:pt x="64" y="145"/>
                    </a:lnTo>
                    <a:lnTo>
                      <a:pt x="51" y="128"/>
                    </a:lnTo>
                    <a:lnTo>
                      <a:pt x="44" y="102"/>
                    </a:lnTo>
                    <a:lnTo>
                      <a:pt x="51" y="91"/>
                    </a:lnTo>
                    <a:lnTo>
                      <a:pt x="49" y="75"/>
                    </a:lnTo>
                    <a:lnTo>
                      <a:pt x="36" y="38"/>
                    </a:lnTo>
                    <a:lnTo>
                      <a:pt x="21" y="14"/>
                    </a:lnTo>
                    <a:lnTo>
                      <a:pt x="51" y="1"/>
                    </a:lnTo>
                    <a:lnTo>
                      <a:pt x="73" y="1"/>
                    </a:lnTo>
                    <a:lnTo>
                      <a:pt x="95" y="0"/>
                    </a:lnTo>
                    <a:lnTo>
                      <a:pt x="117" y="0"/>
                    </a:lnTo>
                    <a:lnTo>
                      <a:pt x="141" y="0"/>
                    </a:lnTo>
                    <a:lnTo>
                      <a:pt x="151" y="9"/>
                    </a:lnTo>
                    <a:lnTo>
                      <a:pt x="161" y="46"/>
                    </a:lnTo>
                    <a:lnTo>
                      <a:pt x="180" y="68"/>
                    </a:lnTo>
                    <a:lnTo>
                      <a:pt x="186" y="70"/>
                    </a:lnTo>
                    <a:lnTo>
                      <a:pt x="213" y="65"/>
                    </a:lnTo>
                    <a:lnTo>
                      <a:pt x="233" y="66"/>
                    </a:lnTo>
                    <a:lnTo>
                      <a:pt x="240" y="36"/>
                    </a:lnTo>
                    <a:lnTo>
                      <a:pt x="277" y="32"/>
                    </a:lnTo>
                    <a:lnTo>
                      <a:pt x="277" y="45"/>
                    </a:lnTo>
                    <a:lnTo>
                      <a:pt x="304" y="45"/>
                    </a:lnTo>
                    <a:lnTo>
                      <a:pt x="307" y="51"/>
                    </a:lnTo>
                    <a:lnTo>
                      <a:pt x="311" y="94"/>
                    </a:lnTo>
                    <a:lnTo>
                      <a:pt x="308" y="110"/>
                    </a:lnTo>
                    <a:lnTo>
                      <a:pt x="317" y="145"/>
                    </a:lnTo>
                    <a:lnTo>
                      <a:pt x="314" y="161"/>
                    </a:lnTo>
                    <a:lnTo>
                      <a:pt x="323" y="167"/>
                    </a:lnTo>
                    <a:lnTo>
                      <a:pt x="329" y="158"/>
                    </a:lnTo>
                    <a:lnTo>
                      <a:pt x="348" y="157"/>
                    </a:lnTo>
                    <a:lnTo>
                      <a:pt x="369" y="157"/>
                    </a:lnTo>
                    <a:lnTo>
                      <a:pt x="376" y="153"/>
                    </a:lnTo>
                    <a:lnTo>
                      <a:pt x="378" y="157"/>
                    </a:lnTo>
                    <a:lnTo>
                      <a:pt x="373" y="212"/>
                    </a:lnTo>
                    <a:lnTo>
                      <a:pt x="381" y="219"/>
                    </a:lnTo>
                    <a:lnTo>
                      <a:pt x="358" y="219"/>
                    </a:lnTo>
                    <a:lnTo>
                      <a:pt x="336" y="219"/>
                    </a:lnTo>
                    <a:lnTo>
                      <a:pt x="315" y="219"/>
                    </a:lnTo>
                    <a:lnTo>
                      <a:pt x="315" y="241"/>
                    </a:lnTo>
                    <a:lnTo>
                      <a:pt x="315" y="263"/>
                    </a:lnTo>
                    <a:lnTo>
                      <a:pt x="315" y="295"/>
                    </a:lnTo>
                    <a:lnTo>
                      <a:pt x="316" y="330"/>
                    </a:lnTo>
                    <a:lnTo>
                      <a:pt x="351" y="362"/>
                    </a:lnTo>
                    <a:lnTo>
                      <a:pt x="297" y="377"/>
                    </a:lnTo>
                    <a:lnTo>
                      <a:pt x="255" y="368"/>
                    </a:lnTo>
                    <a:lnTo>
                      <a:pt x="225" y="369"/>
                    </a:lnTo>
                    <a:lnTo>
                      <a:pt x="215" y="366"/>
                    </a:lnTo>
                    <a:lnTo>
                      <a:pt x="203" y="354"/>
                    </a:lnTo>
                    <a:close/>
                  </a:path>
                </a:pathLst>
              </a:custGeom>
              <a:solidFill>
                <a:srgbClr val="EE9024"/>
              </a:solidFill>
              <a:ln w="12700">
                <a:solidFill>
                  <a:schemeClr val="bg1"/>
                </a:solidFill>
                <a:round/>
                <a:headEnd/>
                <a:tailEnd/>
              </a:ln>
            </p:spPr>
            <p:txBody>
              <a:bodyPr/>
              <a:lstStyle/>
              <a:p>
                <a:endParaRPr lang="en-GB"/>
              </a:p>
            </p:txBody>
          </p:sp>
          <p:sp>
            <p:nvSpPr>
              <p:cNvPr id="36066" name="Freeform 233"/>
              <p:cNvSpPr>
                <a:spLocks noChangeAspect="1"/>
              </p:cNvSpPr>
              <p:nvPr/>
            </p:nvSpPr>
            <p:spPr bwMode="auto">
              <a:xfrm>
                <a:off x="6881626" y="6336062"/>
                <a:ext cx="237606" cy="230299"/>
              </a:xfrm>
              <a:custGeom>
                <a:avLst/>
                <a:gdLst>
                  <a:gd name="T0" fmla="*/ 2147483647 w 237"/>
                  <a:gd name="T1" fmla="*/ 2147483647 h 224"/>
                  <a:gd name="T2" fmla="*/ 2147483647 w 237"/>
                  <a:gd name="T3" fmla="*/ 2147483647 h 224"/>
                  <a:gd name="T4" fmla="*/ 2147483647 w 237"/>
                  <a:gd name="T5" fmla="*/ 2147483647 h 224"/>
                  <a:gd name="T6" fmla="*/ 2147483647 w 237"/>
                  <a:gd name="T7" fmla="*/ 2147483647 h 224"/>
                  <a:gd name="T8" fmla="*/ 2147483647 w 237"/>
                  <a:gd name="T9" fmla="*/ 2147483647 h 224"/>
                  <a:gd name="T10" fmla="*/ 2147483647 w 237"/>
                  <a:gd name="T11" fmla="*/ 2147483647 h 224"/>
                  <a:gd name="T12" fmla="*/ 2147483647 w 237"/>
                  <a:gd name="T13" fmla="*/ 2147483647 h 224"/>
                  <a:gd name="T14" fmla="*/ 2147483647 w 237"/>
                  <a:gd name="T15" fmla="*/ 2147483647 h 224"/>
                  <a:gd name="T16" fmla="*/ 2147483647 w 237"/>
                  <a:gd name="T17" fmla="*/ 2147483647 h 224"/>
                  <a:gd name="T18" fmla="*/ 2147483647 w 237"/>
                  <a:gd name="T19" fmla="*/ 2147483647 h 224"/>
                  <a:gd name="T20" fmla="*/ 2147483647 w 237"/>
                  <a:gd name="T21" fmla="*/ 2147483647 h 224"/>
                  <a:gd name="T22" fmla="*/ 2147483647 w 237"/>
                  <a:gd name="T23" fmla="*/ 0 h 224"/>
                  <a:gd name="T24" fmla="*/ 2147483647 w 237"/>
                  <a:gd name="T25" fmla="*/ 0 h 224"/>
                  <a:gd name="T26" fmla="*/ 2147483647 w 237"/>
                  <a:gd name="T27" fmla="*/ 0 h 224"/>
                  <a:gd name="T28" fmla="*/ 2147483647 w 237"/>
                  <a:gd name="T29" fmla="*/ 2147483647 h 224"/>
                  <a:gd name="T30" fmla="*/ 2147483647 w 237"/>
                  <a:gd name="T31" fmla="*/ 2147483647 h 224"/>
                  <a:gd name="T32" fmla="*/ 2147483647 w 237"/>
                  <a:gd name="T33" fmla="*/ 2147483647 h 224"/>
                  <a:gd name="T34" fmla="*/ 2147483647 w 237"/>
                  <a:gd name="T35" fmla="*/ 2147483647 h 224"/>
                  <a:gd name="T36" fmla="*/ 2147483647 w 237"/>
                  <a:gd name="T37" fmla="*/ 2147483647 h 224"/>
                  <a:gd name="T38" fmla="*/ 2147483647 w 237"/>
                  <a:gd name="T39" fmla="*/ 2147483647 h 224"/>
                  <a:gd name="T40" fmla="*/ 2147483647 w 237"/>
                  <a:gd name="T41" fmla="*/ 2147483647 h 224"/>
                  <a:gd name="T42" fmla="*/ 2147483647 w 237"/>
                  <a:gd name="T43" fmla="*/ 2147483647 h 224"/>
                  <a:gd name="T44" fmla="*/ 2147483647 w 237"/>
                  <a:gd name="T45" fmla="*/ 2147483647 h 224"/>
                  <a:gd name="T46" fmla="*/ 2147483647 w 237"/>
                  <a:gd name="T47" fmla="*/ 2147483647 h 224"/>
                  <a:gd name="T48" fmla="*/ 2147483647 w 237"/>
                  <a:gd name="T49" fmla="*/ 2147483647 h 224"/>
                  <a:gd name="T50" fmla="*/ 2147483647 w 237"/>
                  <a:gd name="T51" fmla="*/ 2147483647 h 224"/>
                  <a:gd name="T52" fmla="*/ 2147483647 w 237"/>
                  <a:gd name="T53" fmla="*/ 2147483647 h 224"/>
                  <a:gd name="T54" fmla="*/ 2147483647 w 237"/>
                  <a:gd name="T55" fmla="*/ 2147483647 h 224"/>
                  <a:gd name="T56" fmla="*/ 2147483647 w 237"/>
                  <a:gd name="T57" fmla="*/ 2147483647 h 224"/>
                  <a:gd name="T58" fmla="*/ 2147483647 w 237"/>
                  <a:gd name="T59" fmla="*/ 2147483647 h 224"/>
                  <a:gd name="T60" fmla="*/ 2147483647 w 237"/>
                  <a:gd name="T61" fmla="*/ 2147483647 h 224"/>
                  <a:gd name="T62" fmla="*/ 2147483647 w 237"/>
                  <a:gd name="T63" fmla="*/ 2147483647 h 224"/>
                  <a:gd name="T64" fmla="*/ 2147483647 w 237"/>
                  <a:gd name="T65" fmla="*/ 2147483647 h 224"/>
                  <a:gd name="T66" fmla="*/ 2147483647 w 237"/>
                  <a:gd name="T67" fmla="*/ 2147483647 h 224"/>
                  <a:gd name="T68" fmla="*/ 2147483647 w 237"/>
                  <a:gd name="T69" fmla="*/ 2147483647 h 224"/>
                  <a:gd name="T70" fmla="*/ 2147483647 w 237"/>
                  <a:gd name="T71" fmla="*/ 2147483647 h 224"/>
                  <a:gd name="T72" fmla="*/ 2147483647 w 237"/>
                  <a:gd name="T73" fmla="*/ 2147483647 h 224"/>
                  <a:gd name="T74" fmla="*/ 2147483647 w 237"/>
                  <a:gd name="T75" fmla="*/ 2147483647 h 224"/>
                  <a:gd name="T76" fmla="*/ 0 w 237"/>
                  <a:gd name="T77" fmla="*/ 2147483647 h 224"/>
                  <a:gd name="T78" fmla="*/ 0 w 237"/>
                  <a:gd name="T79" fmla="*/ 2147483647 h 224"/>
                  <a:gd name="T80" fmla="*/ 2147483647 w 237"/>
                  <a:gd name="T81" fmla="*/ 2147483647 h 224"/>
                  <a:gd name="T82" fmla="*/ 2147483647 w 237"/>
                  <a:gd name="T83" fmla="*/ 2147483647 h 224"/>
                  <a:gd name="T84" fmla="*/ 2147483647 w 237"/>
                  <a:gd name="T85" fmla="*/ 2147483647 h 224"/>
                  <a:gd name="T86" fmla="*/ 2147483647 w 237"/>
                  <a:gd name="T87" fmla="*/ 2147483647 h 224"/>
                  <a:gd name="T88" fmla="*/ 2147483647 w 237"/>
                  <a:gd name="T89" fmla="*/ 2147483647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7"/>
                  <a:gd name="T136" fmla="*/ 0 h 224"/>
                  <a:gd name="T137" fmla="*/ 237 w 237"/>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7" h="224">
                    <a:moveTo>
                      <a:pt x="55" y="71"/>
                    </a:moveTo>
                    <a:lnTo>
                      <a:pt x="63" y="69"/>
                    </a:lnTo>
                    <a:lnTo>
                      <a:pt x="76" y="54"/>
                    </a:lnTo>
                    <a:lnTo>
                      <a:pt x="87" y="48"/>
                    </a:lnTo>
                    <a:lnTo>
                      <a:pt x="88" y="42"/>
                    </a:lnTo>
                    <a:lnTo>
                      <a:pt x="99" y="38"/>
                    </a:lnTo>
                    <a:lnTo>
                      <a:pt x="108" y="40"/>
                    </a:lnTo>
                    <a:lnTo>
                      <a:pt x="113" y="34"/>
                    </a:lnTo>
                    <a:lnTo>
                      <a:pt x="106" y="30"/>
                    </a:lnTo>
                    <a:lnTo>
                      <a:pt x="107" y="25"/>
                    </a:lnTo>
                    <a:lnTo>
                      <a:pt x="108" y="12"/>
                    </a:lnTo>
                    <a:lnTo>
                      <a:pt x="138" y="0"/>
                    </a:lnTo>
                    <a:lnTo>
                      <a:pt x="147" y="3"/>
                    </a:lnTo>
                    <a:lnTo>
                      <a:pt x="156" y="1"/>
                    </a:lnTo>
                    <a:lnTo>
                      <a:pt x="156" y="11"/>
                    </a:lnTo>
                    <a:lnTo>
                      <a:pt x="187" y="13"/>
                    </a:lnTo>
                    <a:lnTo>
                      <a:pt x="227" y="29"/>
                    </a:lnTo>
                    <a:lnTo>
                      <a:pt x="232" y="33"/>
                    </a:lnTo>
                    <a:lnTo>
                      <a:pt x="237" y="59"/>
                    </a:lnTo>
                    <a:lnTo>
                      <a:pt x="237" y="84"/>
                    </a:lnTo>
                    <a:lnTo>
                      <a:pt x="229" y="108"/>
                    </a:lnTo>
                    <a:lnTo>
                      <a:pt x="234" y="139"/>
                    </a:lnTo>
                    <a:lnTo>
                      <a:pt x="210" y="195"/>
                    </a:lnTo>
                    <a:lnTo>
                      <a:pt x="196" y="209"/>
                    </a:lnTo>
                    <a:lnTo>
                      <a:pt x="194" y="224"/>
                    </a:lnTo>
                    <a:lnTo>
                      <a:pt x="182" y="214"/>
                    </a:lnTo>
                    <a:lnTo>
                      <a:pt x="171" y="211"/>
                    </a:lnTo>
                    <a:lnTo>
                      <a:pt x="150" y="211"/>
                    </a:lnTo>
                    <a:lnTo>
                      <a:pt x="133" y="205"/>
                    </a:lnTo>
                    <a:lnTo>
                      <a:pt x="127" y="208"/>
                    </a:lnTo>
                    <a:lnTo>
                      <a:pt x="107" y="198"/>
                    </a:lnTo>
                    <a:lnTo>
                      <a:pt x="93" y="196"/>
                    </a:lnTo>
                    <a:lnTo>
                      <a:pt x="84" y="189"/>
                    </a:lnTo>
                    <a:lnTo>
                      <a:pt x="78" y="159"/>
                    </a:lnTo>
                    <a:lnTo>
                      <a:pt x="53" y="139"/>
                    </a:lnTo>
                    <a:lnTo>
                      <a:pt x="44" y="137"/>
                    </a:lnTo>
                    <a:lnTo>
                      <a:pt x="27" y="120"/>
                    </a:lnTo>
                    <a:lnTo>
                      <a:pt x="15" y="95"/>
                    </a:lnTo>
                    <a:lnTo>
                      <a:pt x="3" y="78"/>
                    </a:lnTo>
                    <a:lnTo>
                      <a:pt x="0" y="70"/>
                    </a:lnTo>
                    <a:lnTo>
                      <a:pt x="23" y="74"/>
                    </a:lnTo>
                    <a:lnTo>
                      <a:pt x="39" y="72"/>
                    </a:lnTo>
                    <a:lnTo>
                      <a:pt x="45" y="77"/>
                    </a:lnTo>
                    <a:lnTo>
                      <a:pt x="51" y="75"/>
                    </a:lnTo>
                    <a:lnTo>
                      <a:pt x="55" y="71"/>
                    </a:lnTo>
                    <a:close/>
                  </a:path>
                </a:pathLst>
              </a:custGeom>
              <a:solidFill>
                <a:srgbClr val="EE9024"/>
              </a:solidFill>
              <a:ln w="12700">
                <a:noFill/>
                <a:round/>
                <a:headEnd/>
                <a:tailEnd/>
              </a:ln>
            </p:spPr>
            <p:txBody>
              <a:bodyPr/>
              <a:lstStyle/>
              <a:p>
                <a:endParaRPr lang="en-GB"/>
              </a:p>
            </p:txBody>
          </p:sp>
          <p:sp>
            <p:nvSpPr>
              <p:cNvPr id="36067" name="Freeform 234"/>
              <p:cNvSpPr>
                <a:spLocks noChangeAspect="1"/>
              </p:cNvSpPr>
              <p:nvPr/>
            </p:nvSpPr>
            <p:spPr bwMode="auto">
              <a:xfrm>
                <a:off x="6720316" y="6406923"/>
                <a:ext cx="287743" cy="296732"/>
              </a:xfrm>
              <a:custGeom>
                <a:avLst/>
                <a:gdLst>
                  <a:gd name="T0" fmla="*/ 2147483647 w 286"/>
                  <a:gd name="T1" fmla="*/ 2147483647 h 294"/>
                  <a:gd name="T2" fmla="*/ 2147483647 w 286"/>
                  <a:gd name="T3" fmla="*/ 2147483647 h 294"/>
                  <a:gd name="T4" fmla="*/ 2147483647 w 286"/>
                  <a:gd name="T5" fmla="*/ 2147483647 h 294"/>
                  <a:gd name="T6" fmla="*/ 2147483647 w 286"/>
                  <a:gd name="T7" fmla="*/ 2147483647 h 294"/>
                  <a:gd name="T8" fmla="*/ 2147483647 w 286"/>
                  <a:gd name="T9" fmla="*/ 2147483647 h 294"/>
                  <a:gd name="T10" fmla="*/ 2147483647 w 286"/>
                  <a:gd name="T11" fmla="*/ 2147483647 h 294"/>
                  <a:gd name="T12" fmla="*/ 2147483647 w 286"/>
                  <a:gd name="T13" fmla="*/ 2147483647 h 294"/>
                  <a:gd name="T14" fmla="*/ 2147483647 w 286"/>
                  <a:gd name="T15" fmla="*/ 2147483647 h 294"/>
                  <a:gd name="T16" fmla="*/ 2147483647 w 286"/>
                  <a:gd name="T17" fmla="*/ 2147483647 h 294"/>
                  <a:gd name="T18" fmla="*/ 2147483647 w 286"/>
                  <a:gd name="T19" fmla="*/ 2147483647 h 294"/>
                  <a:gd name="T20" fmla="*/ 2147483647 w 286"/>
                  <a:gd name="T21" fmla="*/ 0 h 294"/>
                  <a:gd name="T22" fmla="*/ 2147483647 w 286"/>
                  <a:gd name="T23" fmla="*/ 0 h 294"/>
                  <a:gd name="T24" fmla="*/ 2147483647 w 286"/>
                  <a:gd name="T25" fmla="*/ 2147483647 h 294"/>
                  <a:gd name="T26" fmla="*/ 2147483647 w 286"/>
                  <a:gd name="T27" fmla="*/ 2147483647 h 294"/>
                  <a:gd name="T28" fmla="*/ 2147483647 w 286"/>
                  <a:gd name="T29" fmla="*/ 2147483647 h 294"/>
                  <a:gd name="T30" fmla="*/ 2147483647 w 286"/>
                  <a:gd name="T31" fmla="*/ 2147483647 h 294"/>
                  <a:gd name="T32" fmla="*/ 2147483647 w 286"/>
                  <a:gd name="T33" fmla="*/ 2147483647 h 294"/>
                  <a:gd name="T34" fmla="*/ 2147483647 w 286"/>
                  <a:gd name="T35" fmla="*/ 2147483647 h 294"/>
                  <a:gd name="T36" fmla="*/ 2147483647 w 286"/>
                  <a:gd name="T37" fmla="*/ 2147483647 h 294"/>
                  <a:gd name="T38" fmla="*/ 2147483647 w 286"/>
                  <a:gd name="T39" fmla="*/ 2147483647 h 294"/>
                  <a:gd name="T40" fmla="*/ 2147483647 w 286"/>
                  <a:gd name="T41" fmla="*/ 2147483647 h 294"/>
                  <a:gd name="T42" fmla="*/ 2147483647 w 286"/>
                  <a:gd name="T43" fmla="*/ 2147483647 h 294"/>
                  <a:gd name="T44" fmla="*/ 0 w 286"/>
                  <a:gd name="T45" fmla="*/ 2147483647 h 294"/>
                  <a:gd name="T46" fmla="*/ 0 w 286"/>
                  <a:gd name="T47" fmla="*/ 2147483647 h 294"/>
                  <a:gd name="T48" fmla="*/ 0 w 286"/>
                  <a:gd name="T49" fmla="*/ 2147483647 h 294"/>
                  <a:gd name="T50" fmla="*/ 0 w 286"/>
                  <a:gd name="T51" fmla="*/ 2147483647 h 294"/>
                  <a:gd name="T52" fmla="*/ 2147483647 w 286"/>
                  <a:gd name="T53" fmla="*/ 2147483647 h 294"/>
                  <a:gd name="T54" fmla="*/ 2147483647 w 286"/>
                  <a:gd name="T55" fmla="*/ 2147483647 h 294"/>
                  <a:gd name="T56" fmla="*/ 2147483647 w 286"/>
                  <a:gd name="T57" fmla="*/ 2147483647 h 294"/>
                  <a:gd name="T58" fmla="*/ 2147483647 w 286"/>
                  <a:gd name="T59" fmla="*/ 2147483647 h 294"/>
                  <a:gd name="T60" fmla="*/ 2147483647 w 286"/>
                  <a:gd name="T61" fmla="*/ 2147483647 h 294"/>
                  <a:gd name="T62" fmla="*/ 2147483647 w 286"/>
                  <a:gd name="T63" fmla="*/ 2147483647 h 294"/>
                  <a:gd name="T64" fmla="*/ 2147483647 w 286"/>
                  <a:gd name="T65" fmla="*/ 2147483647 h 294"/>
                  <a:gd name="T66" fmla="*/ 2147483647 w 286"/>
                  <a:gd name="T67" fmla="*/ 2147483647 h 294"/>
                  <a:gd name="T68" fmla="*/ 2147483647 w 286"/>
                  <a:gd name="T69" fmla="*/ 2147483647 h 294"/>
                  <a:gd name="T70" fmla="*/ 2147483647 w 286"/>
                  <a:gd name="T71" fmla="*/ 2147483647 h 294"/>
                  <a:gd name="T72" fmla="*/ 2147483647 w 286"/>
                  <a:gd name="T73" fmla="*/ 2147483647 h 294"/>
                  <a:gd name="T74" fmla="*/ 2147483647 w 286"/>
                  <a:gd name="T75" fmla="*/ 2147483647 h 294"/>
                  <a:gd name="T76" fmla="*/ 2147483647 w 286"/>
                  <a:gd name="T77" fmla="*/ 2147483647 h 294"/>
                  <a:gd name="T78" fmla="*/ 2147483647 w 286"/>
                  <a:gd name="T79" fmla="*/ 2147483647 h 294"/>
                  <a:gd name="T80" fmla="*/ 2147483647 w 286"/>
                  <a:gd name="T81" fmla="*/ 2147483647 h 294"/>
                  <a:gd name="T82" fmla="*/ 2147483647 w 286"/>
                  <a:gd name="T83" fmla="*/ 2147483647 h 2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294"/>
                  <a:gd name="T128" fmla="*/ 286 w 286"/>
                  <a:gd name="T129" fmla="*/ 294 h 2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294">
                    <a:moveTo>
                      <a:pt x="286" y="139"/>
                    </a:moveTo>
                    <a:lnTo>
                      <a:pt x="266" y="129"/>
                    </a:lnTo>
                    <a:lnTo>
                      <a:pt x="252" y="127"/>
                    </a:lnTo>
                    <a:lnTo>
                      <a:pt x="243" y="120"/>
                    </a:lnTo>
                    <a:lnTo>
                      <a:pt x="237" y="90"/>
                    </a:lnTo>
                    <a:lnTo>
                      <a:pt x="212" y="70"/>
                    </a:lnTo>
                    <a:lnTo>
                      <a:pt x="203" y="68"/>
                    </a:lnTo>
                    <a:lnTo>
                      <a:pt x="186" y="51"/>
                    </a:lnTo>
                    <a:lnTo>
                      <a:pt x="174" y="26"/>
                    </a:lnTo>
                    <a:lnTo>
                      <a:pt x="162" y="9"/>
                    </a:lnTo>
                    <a:lnTo>
                      <a:pt x="159" y="1"/>
                    </a:lnTo>
                    <a:lnTo>
                      <a:pt x="149" y="0"/>
                    </a:lnTo>
                    <a:lnTo>
                      <a:pt x="143" y="5"/>
                    </a:lnTo>
                    <a:lnTo>
                      <a:pt x="128" y="10"/>
                    </a:lnTo>
                    <a:lnTo>
                      <a:pt x="111" y="26"/>
                    </a:lnTo>
                    <a:lnTo>
                      <a:pt x="105" y="12"/>
                    </a:lnTo>
                    <a:lnTo>
                      <a:pt x="91" y="9"/>
                    </a:lnTo>
                    <a:lnTo>
                      <a:pt x="31" y="22"/>
                    </a:lnTo>
                    <a:lnTo>
                      <a:pt x="31" y="52"/>
                    </a:lnTo>
                    <a:lnTo>
                      <a:pt x="31" y="74"/>
                    </a:lnTo>
                    <a:lnTo>
                      <a:pt x="31" y="101"/>
                    </a:lnTo>
                    <a:lnTo>
                      <a:pt x="31" y="133"/>
                    </a:lnTo>
                    <a:lnTo>
                      <a:pt x="3" y="132"/>
                    </a:lnTo>
                    <a:lnTo>
                      <a:pt x="0" y="134"/>
                    </a:lnTo>
                    <a:lnTo>
                      <a:pt x="0" y="181"/>
                    </a:lnTo>
                    <a:lnTo>
                      <a:pt x="0" y="224"/>
                    </a:lnTo>
                    <a:lnTo>
                      <a:pt x="27" y="254"/>
                    </a:lnTo>
                    <a:lnTo>
                      <a:pt x="28" y="266"/>
                    </a:lnTo>
                    <a:lnTo>
                      <a:pt x="23" y="285"/>
                    </a:lnTo>
                    <a:lnTo>
                      <a:pt x="25" y="290"/>
                    </a:lnTo>
                    <a:lnTo>
                      <a:pt x="49" y="294"/>
                    </a:lnTo>
                    <a:lnTo>
                      <a:pt x="68" y="289"/>
                    </a:lnTo>
                    <a:lnTo>
                      <a:pt x="104" y="247"/>
                    </a:lnTo>
                    <a:lnTo>
                      <a:pt x="118" y="246"/>
                    </a:lnTo>
                    <a:lnTo>
                      <a:pt x="146" y="256"/>
                    </a:lnTo>
                    <a:lnTo>
                      <a:pt x="169" y="251"/>
                    </a:lnTo>
                    <a:lnTo>
                      <a:pt x="181" y="229"/>
                    </a:lnTo>
                    <a:lnTo>
                      <a:pt x="204" y="207"/>
                    </a:lnTo>
                    <a:lnTo>
                      <a:pt x="214" y="194"/>
                    </a:lnTo>
                    <a:lnTo>
                      <a:pt x="230" y="174"/>
                    </a:lnTo>
                    <a:lnTo>
                      <a:pt x="250" y="159"/>
                    </a:lnTo>
                    <a:lnTo>
                      <a:pt x="286" y="139"/>
                    </a:lnTo>
                    <a:close/>
                  </a:path>
                </a:pathLst>
              </a:custGeom>
              <a:solidFill>
                <a:srgbClr val="EE9024"/>
              </a:solidFill>
              <a:ln w="12700">
                <a:solidFill>
                  <a:schemeClr val="bg1"/>
                </a:solidFill>
                <a:round/>
                <a:headEnd/>
                <a:tailEnd/>
              </a:ln>
            </p:spPr>
            <p:txBody>
              <a:bodyPr/>
              <a:lstStyle/>
              <a:p>
                <a:endParaRPr lang="en-GB"/>
              </a:p>
            </p:txBody>
          </p:sp>
          <p:sp>
            <p:nvSpPr>
              <p:cNvPr id="36068" name="Freeform 235"/>
              <p:cNvSpPr>
                <a:spLocks noChangeAspect="1"/>
              </p:cNvSpPr>
              <p:nvPr/>
            </p:nvSpPr>
            <p:spPr bwMode="auto">
              <a:xfrm>
                <a:off x="6473991" y="6380350"/>
                <a:ext cx="407636" cy="400810"/>
              </a:xfrm>
              <a:custGeom>
                <a:avLst/>
                <a:gdLst>
                  <a:gd name="T0" fmla="*/ 2147483647 w 408"/>
                  <a:gd name="T1" fmla="*/ 2147483647 h 396"/>
                  <a:gd name="T2" fmla="*/ 2147483647 w 408"/>
                  <a:gd name="T3" fmla="*/ 2147483647 h 396"/>
                  <a:gd name="T4" fmla="*/ 2147483647 w 408"/>
                  <a:gd name="T5" fmla="*/ 2147483647 h 396"/>
                  <a:gd name="T6" fmla="*/ 2147483647 w 408"/>
                  <a:gd name="T7" fmla="*/ 2147483647 h 396"/>
                  <a:gd name="T8" fmla="*/ 2147483647 w 408"/>
                  <a:gd name="T9" fmla="*/ 2147483647 h 396"/>
                  <a:gd name="T10" fmla="*/ 2147483647 w 408"/>
                  <a:gd name="T11" fmla="*/ 0 h 396"/>
                  <a:gd name="T12" fmla="*/ 2147483647 w 408"/>
                  <a:gd name="T13" fmla="*/ 0 h 396"/>
                  <a:gd name="T14" fmla="*/ 2147483647 w 408"/>
                  <a:gd name="T15" fmla="*/ 0 h 396"/>
                  <a:gd name="T16" fmla="*/ 2147483647 w 408"/>
                  <a:gd name="T17" fmla="*/ 2147483647 h 396"/>
                  <a:gd name="T18" fmla="*/ 2147483647 w 408"/>
                  <a:gd name="T19" fmla="*/ 2147483647 h 396"/>
                  <a:gd name="T20" fmla="*/ 0 w 408"/>
                  <a:gd name="T21" fmla="*/ 2147483647 h 396"/>
                  <a:gd name="T22" fmla="*/ 0 w 408"/>
                  <a:gd name="T23" fmla="*/ 2147483647 h 396"/>
                  <a:gd name="T24" fmla="*/ 2147483647 w 408"/>
                  <a:gd name="T25" fmla="*/ 2147483647 h 396"/>
                  <a:gd name="T26" fmla="*/ 2147483647 w 408"/>
                  <a:gd name="T27" fmla="*/ 2147483647 h 396"/>
                  <a:gd name="T28" fmla="*/ 2147483647 w 408"/>
                  <a:gd name="T29" fmla="*/ 2147483647 h 396"/>
                  <a:gd name="T30" fmla="*/ 2147483647 w 408"/>
                  <a:gd name="T31" fmla="*/ 2147483647 h 396"/>
                  <a:gd name="T32" fmla="*/ 2147483647 w 408"/>
                  <a:gd name="T33" fmla="*/ 2147483647 h 396"/>
                  <a:gd name="T34" fmla="*/ 2147483647 w 408"/>
                  <a:gd name="T35" fmla="*/ 2147483647 h 396"/>
                  <a:gd name="T36" fmla="*/ 2147483647 w 408"/>
                  <a:gd name="T37" fmla="*/ 2147483647 h 396"/>
                  <a:gd name="T38" fmla="*/ 2147483647 w 408"/>
                  <a:gd name="T39" fmla="*/ 2147483647 h 396"/>
                  <a:gd name="T40" fmla="*/ 2147483647 w 408"/>
                  <a:gd name="T41" fmla="*/ 2147483647 h 396"/>
                  <a:gd name="T42" fmla="*/ 2147483647 w 408"/>
                  <a:gd name="T43" fmla="*/ 2147483647 h 396"/>
                  <a:gd name="T44" fmla="*/ 2147483647 w 408"/>
                  <a:gd name="T45" fmla="*/ 2147483647 h 396"/>
                  <a:gd name="T46" fmla="*/ 2147483647 w 408"/>
                  <a:gd name="T47" fmla="*/ 2147483647 h 396"/>
                  <a:gd name="T48" fmla="*/ 2147483647 w 408"/>
                  <a:gd name="T49" fmla="*/ 2147483647 h 396"/>
                  <a:gd name="T50" fmla="*/ 2147483647 w 408"/>
                  <a:gd name="T51" fmla="*/ 2147483647 h 396"/>
                  <a:gd name="T52" fmla="*/ 2147483647 w 408"/>
                  <a:gd name="T53" fmla="*/ 2147483647 h 396"/>
                  <a:gd name="T54" fmla="*/ 2147483647 w 408"/>
                  <a:gd name="T55" fmla="*/ 2147483647 h 396"/>
                  <a:gd name="T56" fmla="*/ 2147483647 w 408"/>
                  <a:gd name="T57" fmla="*/ 2147483647 h 396"/>
                  <a:gd name="T58" fmla="*/ 2147483647 w 408"/>
                  <a:gd name="T59" fmla="*/ 2147483647 h 396"/>
                  <a:gd name="T60" fmla="*/ 2147483647 w 408"/>
                  <a:gd name="T61" fmla="*/ 2147483647 h 396"/>
                  <a:gd name="T62" fmla="*/ 2147483647 w 408"/>
                  <a:gd name="T63" fmla="*/ 2147483647 h 396"/>
                  <a:gd name="T64" fmla="*/ 2147483647 w 408"/>
                  <a:gd name="T65" fmla="*/ 2147483647 h 396"/>
                  <a:gd name="T66" fmla="*/ 2147483647 w 408"/>
                  <a:gd name="T67" fmla="*/ 2147483647 h 396"/>
                  <a:gd name="T68" fmla="*/ 2147483647 w 408"/>
                  <a:gd name="T69" fmla="*/ 2147483647 h 396"/>
                  <a:gd name="T70" fmla="*/ 2147483647 w 408"/>
                  <a:gd name="T71" fmla="*/ 2147483647 h 396"/>
                  <a:gd name="T72" fmla="*/ 2147483647 w 408"/>
                  <a:gd name="T73" fmla="*/ 2147483647 h 396"/>
                  <a:gd name="T74" fmla="*/ 2147483647 w 408"/>
                  <a:gd name="T75" fmla="*/ 2147483647 h 396"/>
                  <a:gd name="T76" fmla="*/ 2147483647 w 408"/>
                  <a:gd name="T77" fmla="*/ 2147483647 h 396"/>
                  <a:gd name="T78" fmla="*/ 2147483647 w 408"/>
                  <a:gd name="T79" fmla="*/ 2147483647 h 396"/>
                  <a:gd name="T80" fmla="*/ 2147483647 w 408"/>
                  <a:gd name="T81" fmla="*/ 2147483647 h 396"/>
                  <a:gd name="T82" fmla="*/ 2147483647 w 408"/>
                  <a:gd name="T83" fmla="*/ 2147483647 h 396"/>
                  <a:gd name="T84" fmla="*/ 2147483647 w 408"/>
                  <a:gd name="T85" fmla="*/ 2147483647 h 396"/>
                  <a:gd name="T86" fmla="*/ 2147483647 w 408"/>
                  <a:gd name="T87" fmla="*/ 2147483647 h 396"/>
                  <a:gd name="T88" fmla="*/ 2147483647 w 408"/>
                  <a:gd name="T89" fmla="*/ 2147483647 h 396"/>
                  <a:gd name="T90" fmla="*/ 2147483647 w 408"/>
                  <a:gd name="T91" fmla="*/ 2147483647 h 396"/>
                  <a:gd name="T92" fmla="*/ 2147483647 w 408"/>
                  <a:gd name="T93" fmla="*/ 2147483647 h 396"/>
                  <a:gd name="T94" fmla="*/ 2147483647 w 408"/>
                  <a:gd name="T95" fmla="*/ 2147483647 h 396"/>
                  <a:gd name="T96" fmla="*/ 2147483647 w 408"/>
                  <a:gd name="T97" fmla="*/ 2147483647 h 396"/>
                  <a:gd name="T98" fmla="*/ 2147483647 w 408"/>
                  <a:gd name="T99" fmla="*/ 2147483647 h 396"/>
                  <a:gd name="T100" fmla="*/ 2147483647 w 408"/>
                  <a:gd name="T101" fmla="*/ 2147483647 h 396"/>
                  <a:gd name="T102" fmla="*/ 2147483647 w 408"/>
                  <a:gd name="T103" fmla="*/ 2147483647 h 396"/>
                  <a:gd name="T104" fmla="*/ 2147483647 w 408"/>
                  <a:gd name="T105" fmla="*/ 2147483647 h 396"/>
                  <a:gd name="T106" fmla="*/ 2147483647 w 408"/>
                  <a:gd name="T107" fmla="*/ 2147483647 h 396"/>
                  <a:gd name="T108" fmla="*/ 2147483647 w 408"/>
                  <a:gd name="T109" fmla="*/ 2147483647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8"/>
                  <a:gd name="T166" fmla="*/ 0 h 396"/>
                  <a:gd name="T167" fmla="*/ 408 w 408"/>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8" h="396">
                    <a:moveTo>
                      <a:pt x="202" y="14"/>
                    </a:moveTo>
                    <a:lnTo>
                      <a:pt x="169" y="14"/>
                    </a:lnTo>
                    <a:lnTo>
                      <a:pt x="134" y="14"/>
                    </a:lnTo>
                    <a:lnTo>
                      <a:pt x="101" y="14"/>
                    </a:lnTo>
                    <a:lnTo>
                      <a:pt x="68" y="14"/>
                    </a:lnTo>
                    <a:lnTo>
                      <a:pt x="50" y="0"/>
                    </a:lnTo>
                    <a:lnTo>
                      <a:pt x="45" y="0"/>
                    </a:lnTo>
                    <a:lnTo>
                      <a:pt x="32" y="0"/>
                    </a:lnTo>
                    <a:lnTo>
                      <a:pt x="18" y="9"/>
                    </a:lnTo>
                    <a:lnTo>
                      <a:pt x="12" y="6"/>
                    </a:lnTo>
                    <a:lnTo>
                      <a:pt x="0" y="13"/>
                    </a:lnTo>
                    <a:lnTo>
                      <a:pt x="1" y="40"/>
                    </a:lnTo>
                    <a:lnTo>
                      <a:pt x="30" y="82"/>
                    </a:lnTo>
                    <a:lnTo>
                      <a:pt x="52" y="131"/>
                    </a:lnTo>
                    <a:lnTo>
                      <a:pt x="82" y="181"/>
                    </a:lnTo>
                    <a:lnTo>
                      <a:pt x="83" y="233"/>
                    </a:lnTo>
                    <a:lnTo>
                      <a:pt x="94" y="262"/>
                    </a:lnTo>
                    <a:lnTo>
                      <a:pt x="94" y="287"/>
                    </a:lnTo>
                    <a:lnTo>
                      <a:pt x="106" y="342"/>
                    </a:lnTo>
                    <a:lnTo>
                      <a:pt x="122" y="365"/>
                    </a:lnTo>
                    <a:lnTo>
                      <a:pt x="145" y="385"/>
                    </a:lnTo>
                    <a:lnTo>
                      <a:pt x="151" y="383"/>
                    </a:lnTo>
                    <a:lnTo>
                      <a:pt x="156" y="373"/>
                    </a:lnTo>
                    <a:lnTo>
                      <a:pt x="163" y="372"/>
                    </a:lnTo>
                    <a:lnTo>
                      <a:pt x="177" y="382"/>
                    </a:lnTo>
                    <a:lnTo>
                      <a:pt x="177" y="390"/>
                    </a:lnTo>
                    <a:lnTo>
                      <a:pt x="184" y="396"/>
                    </a:lnTo>
                    <a:lnTo>
                      <a:pt x="223" y="396"/>
                    </a:lnTo>
                    <a:lnTo>
                      <a:pt x="249" y="380"/>
                    </a:lnTo>
                    <a:lnTo>
                      <a:pt x="249" y="326"/>
                    </a:lnTo>
                    <a:lnTo>
                      <a:pt x="249" y="289"/>
                    </a:lnTo>
                    <a:lnTo>
                      <a:pt x="249" y="252"/>
                    </a:lnTo>
                    <a:lnTo>
                      <a:pt x="249" y="209"/>
                    </a:lnTo>
                    <a:lnTo>
                      <a:pt x="249" y="162"/>
                    </a:lnTo>
                    <a:lnTo>
                      <a:pt x="252" y="160"/>
                    </a:lnTo>
                    <a:lnTo>
                      <a:pt x="280" y="161"/>
                    </a:lnTo>
                    <a:lnTo>
                      <a:pt x="280" y="129"/>
                    </a:lnTo>
                    <a:lnTo>
                      <a:pt x="280" y="101"/>
                    </a:lnTo>
                    <a:lnTo>
                      <a:pt x="280" y="81"/>
                    </a:lnTo>
                    <a:lnTo>
                      <a:pt x="280" y="50"/>
                    </a:lnTo>
                    <a:lnTo>
                      <a:pt x="340" y="37"/>
                    </a:lnTo>
                    <a:lnTo>
                      <a:pt x="354" y="40"/>
                    </a:lnTo>
                    <a:lnTo>
                      <a:pt x="360" y="54"/>
                    </a:lnTo>
                    <a:lnTo>
                      <a:pt x="377" y="38"/>
                    </a:lnTo>
                    <a:lnTo>
                      <a:pt x="392" y="33"/>
                    </a:lnTo>
                    <a:lnTo>
                      <a:pt x="398" y="28"/>
                    </a:lnTo>
                    <a:lnTo>
                      <a:pt x="408" y="29"/>
                    </a:lnTo>
                    <a:lnTo>
                      <a:pt x="398" y="19"/>
                    </a:lnTo>
                    <a:lnTo>
                      <a:pt x="377" y="16"/>
                    </a:lnTo>
                    <a:lnTo>
                      <a:pt x="350" y="22"/>
                    </a:lnTo>
                    <a:lnTo>
                      <a:pt x="296" y="37"/>
                    </a:lnTo>
                    <a:lnTo>
                      <a:pt x="254" y="28"/>
                    </a:lnTo>
                    <a:lnTo>
                      <a:pt x="224" y="29"/>
                    </a:lnTo>
                    <a:lnTo>
                      <a:pt x="214" y="26"/>
                    </a:lnTo>
                    <a:lnTo>
                      <a:pt x="202" y="14"/>
                    </a:lnTo>
                    <a:close/>
                  </a:path>
                </a:pathLst>
              </a:custGeom>
              <a:solidFill>
                <a:srgbClr val="EE9024"/>
              </a:solidFill>
              <a:ln w="12700">
                <a:solidFill>
                  <a:schemeClr val="bg1"/>
                </a:solidFill>
                <a:round/>
                <a:headEnd/>
                <a:tailEnd/>
              </a:ln>
            </p:spPr>
            <p:txBody>
              <a:bodyPr/>
              <a:lstStyle/>
              <a:p>
                <a:endParaRPr lang="en-GB"/>
              </a:p>
            </p:txBody>
          </p:sp>
          <p:sp>
            <p:nvSpPr>
              <p:cNvPr id="36069" name="Freeform 236"/>
              <p:cNvSpPr>
                <a:spLocks noChangeAspect="1"/>
              </p:cNvSpPr>
              <p:nvPr/>
            </p:nvSpPr>
            <p:spPr bwMode="auto">
              <a:xfrm>
                <a:off x="6787892" y="6105762"/>
                <a:ext cx="355319" cy="307804"/>
              </a:xfrm>
              <a:custGeom>
                <a:avLst/>
                <a:gdLst>
                  <a:gd name="T0" fmla="*/ 2147483647 w 353"/>
                  <a:gd name="T1" fmla="*/ 2147483647 h 305"/>
                  <a:gd name="T2" fmla="*/ 2147483647 w 353"/>
                  <a:gd name="T3" fmla="*/ 2147483647 h 305"/>
                  <a:gd name="T4" fmla="*/ 2147483647 w 353"/>
                  <a:gd name="T5" fmla="*/ 2147483647 h 305"/>
                  <a:gd name="T6" fmla="*/ 2147483647 w 353"/>
                  <a:gd name="T7" fmla="*/ 2147483647 h 305"/>
                  <a:gd name="T8" fmla="*/ 2147483647 w 353"/>
                  <a:gd name="T9" fmla="*/ 2147483647 h 305"/>
                  <a:gd name="T10" fmla="*/ 2147483647 w 353"/>
                  <a:gd name="T11" fmla="*/ 2147483647 h 305"/>
                  <a:gd name="T12" fmla="*/ 2147483647 w 353"/>
                  <a:gd name="T13" fmla="*/ 2147483647 h 305"/>
                  <a:gd name="T14" fmla="*/ 2147483647 w 353"/>
                  <a:gd name="T15" fmla="*/ 2147483647 h 305"/>
                  <a:gd name="T16" fmla="*/ 2147483647 w 353"/>
                  <a:gd name="T17" fmla="*/ 2147483647 h 305"/>
                  <a:gd name="T18" fmla="*/ 2147483647 w 353"/>
                  <a:gd name="T19" fmla="*/ 2147483647 h 305"/>
                  <a:gd name="T20" fmla="*/ 2147483647 w 353"/>
                  <a:gd name="T21" fmla="*/ 2147483647 h 305"/>
                  <a:gd name="T22" fmla="*/ 2147483647 w 353"/>
                  <a:gd name="T23" fmla="*/ 2147483647 h 305"/>
                  <a:gd name="T24" fmla="*/ 2147483647 w 353"/>
                  <a:gd name="T25" fmla="*/ 2147483647 h 305"/>
                  <a:gd name="T26" fmla="*/ 2147483647 w 353"/>
                  <a:gd name="T27" fmla="*/ 2147483647 h 305"/>
                  <a:gd name="T28" fmla="*/ 2147483647 w 353"/>
                  <a:gd name="T29" fmla="*/ 2147483647 h 305"/>
                  <a:gd name="T30" fmla="*/ 2147483647 w 353"/>
                  <a:gd name="T31" fmla="*/ 2147483647 h 305"/>
                  <a:gd name="T32" fmla="*/ 2147483647 w 353"/>
                  <a:gd name="T33" fmla="*/ 0 h 305"/>
                  <a:gd name="T34" fmla="*/ 2147483647 w 353"/>
                  <a:gd name="T35" fmla="*/ 2147483647 h 305"/>
                  <a:gd name="T36" fmla="*/ 2147483647 w 353"/>
                  <a:gd name="T37" fmla="*/ 2147483647 h 305"/>
                  <a:gd name="T38" fmla="*/ 2147483647 w 353"/>
                  <a:gd name="T39" fmla="*/ 2147483647 h 305"/>
                  <a:gd name="T40" fmla="*/ 2147483647 w 353"/>
                  <a:gd name="T41" fmla="*/ 2147483647 h 305"/>
                  <a:gd name="T42" fmla="*/ 2147483647 w 353"/>
                  <a:gd name="T43" fmla="*/ 2147483647 h 305"/>
                  <a:gd name="T44" fmla="*/ 2147483647 w 353"/>
                  <a:gd name="T45" fmla="*/ 2147483647 h 305"/>
                  <a:gd name="T46" fmla="*/ 2147483647 w 353"/>
                  <a:gd name="T47" fmla="*/ 2147483647 h 305"/>
                  <a:gd name="T48" fmla="*/ 2147483647 w 353"/>
                  <a:gd name="T49" fmla="*/ 2147483647 h 305"/>
                  <a:gd name="T50" fmla="*/ 2147483647 w 353"/>
                  <a:gd name="T51" fmla="*/ 2147483647 h 305"/>
                  <a:gd name="T52" fmla="*/ 2147483647 w 353"/>
                  <a:gd name="T53" fmla="*/ 2147483647 h 305"/>
                  <a:gd name="T54" fmla="*/ 2147483647 w 353"/>
                  <a:gd name="T55" fmla="*/ 2147483647 h 305"/>
                  <a:gd name="T56" fmla="*/ 2147483647 w 353"/>
                  <a:gd name="T57" fmla="*/ 2147483647 h 305"/>
                  <a:gd name="T58" fmla="*/ 2147483647 w 353"/>
                  <a:gd name="T59" fmla="*/ 2147483647 h 305"/>
                  <a:gd name="T60" fmla="*/ 2147483647 w 353"/>
                  <a:gd name="T61" fmla="*/ 2147483647 h 305"/>
                  <a:gd name="T62" fmla="*/ 0 w 353"/>
                  <a:gd name="T63" fmla="*/ 2147483647 h 305"/>
                  <a:gd name="T64" fmla="*/ 0 w 353"/>
                  <a:gd name="T65" fmla="*/ 2147483647 h 305"/>
                  <a:gd name="T66" fmla="*/ 0 w 353"/>
                  <a:gd name="T67" fmla="*/ 2147483647 h 305"/>
                  <a:gd name="T68" fmla="*/ 2147483647 w 353"/>
                  <a:gd name="T69" fmla="*/ 2147483647 h 305"/>
                  <a:gd name="T70" fmla="*/ 2147483647 w 353"/>
                  <a:gd name="T71" fmla="*/ 2147483647 h 305"/>
                  <a:gd name="T72" fmla="*/ 2147483647 w 353"/>
                  <a:gd name="T73" fmla="*/ 2147483647 h 305"/>
                  <a:gd name="T74" fmla="*/ 2147483647 w 353"/>
                  <a:gd name="T75" fmla="*/ 2147483647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3"/>
                  <a:gd name="T115" fmla="*/ 0 h 305"/>
                  <a:gd name="T116" fmla="*/ 353 w 353"/>
                  <a:gd name="T117" fmla="*/ 305 h 3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3" h="305">
                    <a:moveTo>
                      <a:pt x="149" y="299"/>
                    </a:moveTo>
                    <a:lnTo>
                      <a:pt x="171" y="268"/>
                    </a:lnTo>
                    <a:lnTo>
                      <a:pt x="179" y="267"/>
                    </a:lnTo>
                    <a:lnTo>
                      <a:pt x="189" y="258"/>
                    </a:lnTo>
                    <a:lnTo>
                      <a:pt x="200" y="258"/>
                    </a:lnTo>
                    <a:lnTo>
                      <a:pt x="201" y="253"/>
                    </a:lnTo>
                    <a:lnTo>
                      <a:pt x="202" y="240"/>
                    </a:lnTo>
                    <a:lnTo>
                      <a:pt x="232" y="228"/>
                    </a:lnTo>
                    <a:lnTo>
                      <a:pt x="241" y="231"/>
                    </a:lnTo>
                    <a:lnTo>
                      <a:pt x="250" y="229"/>
                    </a:lnTo>
                    <a:lnTo>
                      <a:pt x="242" y="212"/>
                    </a:lnTo>
                    <a:lnTo>
                      <a:pt x="265" y="205"/>
                    </a:lnTo>
                    <a:lnTo>
                      <a:pt x="289" y="197"/>
                    </a:lnTo>
                    <a:lnTo>
                      <a:pt x="315" y="187"/>
                    </a:lnTo>
                    <a:lnTo>
                      <a:pt x="338" y="180"/>
                    </a:lnTo>
                    <a:lnTo>
                      <a:pt x="331" y="178"/>
                    </a:lnTo>
                    <a:lnTo>
                      <a:pt x="325" y="169"/>
                    </a:lnTo>
                    <a:lnTo>
                      <a:pt x="333" y="155"/>
                    </a:lnTo>
                    <a:lnTo>
                      <a:pt x="334" y="139"/>
                    </a:lnTo>
                    <a:lnTo>
                      <a:pt x="348" y="132"/>
                    </a:lnTo>
                    <a:lnTo>
                      <a:pt x="341" y="124"/>
                    </a:lnTo>
                    <a:lnTo>
                      <a:pt x="341" y="104"/>
                    </a:lnTo>
                    <a:lnTo>
                      <a:pt x="345" y="84"/>
                    </a:lnTo>
                    <a:lnTo>
                      <a:pt x="353" y="77"/>
                    </a:lnTo>
                    <a:lnTo>
                      <a:pt x="342" y="50"/>
                    </a:lnTo>
                    <a:lnTo>
                      <a:pt x="339" y="46"/>
                    </a:lnTo>
                    <a:lnTo>
                      <a:pt x="334" y="46"/>
                    </a:lnTo>
                    <a:lnTo>
                      <a:pt x="333" y="38"/>
                    </a:lnTo>
                    <a:lnTo>
                      <a:pt x="296" y="25"/>
                    </a:lnTo>
                    <a:lnTo>
                      <a:pt x="284" y="14"/>
                    </a:lnTo>
                    <a:lnTo>
                      <a:pt x="276" y="13"/>
                    </a:lnTo>
                    <a:lnTo>
                      <a:pt x="272" y="19"/>
                    </a:lnTo>
                    <a:lnTo>
                      <a:pt x="260" y="13"/>
                    </a:lnTo>
                    <a:lnTo>
                      <a:pt x="259" y="0"/>
                    </a:lnTo>
                    <a:lnTo>
                      <a:pt x="218" y="10"/>
                    </a:lnTo>
                    <a:lnTo>
                      <a:pt x="213" y="14"/>
                    </a:lnTo>
                    <a:lnTo>
                      <a:pt x="212" y="21"/>
                    </a:lnTo>
                    <a:lnTo>
                      <a:pt x="208" y="27"/>
                    </a:lnTo>
                    <a:lnTo>
                      <a:pt x="208" y="35"/>
                    </a:lnTo>
                    <a:lnTo>
                      <a:pt x="209" y="56"/>
                    </a:lnTo>
                    <a:lnTo>
                      <a:pt x="209" y="69"/>
                    </a:lnTo>
                    <a:lnTo>
                      <a:pt x="198" y="110"/>
                    </a:lnTo>
                    <a:lnTo>
                      <a:pt x="211" y="125"/>
                    </a:lnTo>
                    <a:lnTo>
                      <a:pt x="232" y="125"/>
                    </a:lnTo>
                    <a:lnTo>
                      <a:pt x="233" y="157"/>
                    </a:lnTo>
                    <a:lnTo>
                      <a:pt x="225" y="151"/>
                    </a:lnTo>
                    <a:lnTo>
                      <a:pt x="219" y="154"/>
                    </a:lnTo>
                    <a:lnTo>
                      <a:pt x="208" y="150"/>
                    </a:lnTo>
                    <a:lnTo>
                      <a:pt x="193" y="139"/>
                    </a:lnTo>
                    <a:lnTo>
                      <a:pt x="184" y="126"/>
                    </a:lnTo>
                    <a:lnTo>
                      <a:pt x="164" y="119"/>
                    </a:lnTo>
                    <a:lnTo>
                      <a:pt x="153" y="109"/>
                    </a:lnTo>
                    <a:lnTo>
                      <a:pt x="128" y="114"/>
                    </a:lnTo>
                    <a:lnTo>
                      <a:pt x="103" y="102"/>
                    </a:lnTo>
                    <a:lnTo>
                      <a:pt x="96" y="89"/>
                    </a:lnTo>
                    <a:lnTo>
                      <a:pt x="76" y="96"/>
                    </a:lnTo>
                    <a:lnTo>
                      <a:pt x="70" y="80"/>
                    </a:lnTo>
                    <a:lnTo>
                      <a:pt x="61" y="82"/>
                    </a:lnTo>
                    <a:lnTo>
                      <a:pt x="63" y="86"/>
                    </a:lnTo>
                    <a:lnTo>
                      <a:pt x="58" y="141"/>
                    </a:lnTo>
                    <a:lnTo>
                      <a:pt x="66" y="148"/>
                    </a:lnTo>
                    <a:lnTo>
                      <a:pt x="43" y="148"/>
                    </a:lnTo>
                    <a:lnTo>
                      <a:pt x="21" y="148"/>
                    </a:lnTo>
                    <a:lnTo>
                      <a:pt x="0" y="148"/>
                    </a:lnTo>
                    <a:lnTo>
                      <a:pt x="0" y="169"/>
                    </a:lnTo>
                    <a:lnTo>
                      <a:pt x="0" y="192"/>
                    </a:lnTo>
                    <a:lnTo>
                      <a:pt x="0" y="224"/>
                    </a:lnTo>
                    <a:lnTo>
                      <a:pt x="1" y="259"/>
                    </a:lnTo>
                    <a:lnTo>
                      <a:pt x="36" y="291"/>
                    </a:lnTo>
                    <a:lnTo>
                      <a:pt x="63" y="285"/>
                    </a:lnTo>
                    <a:lnTo>
                      <a:pt x="84" y="288"/>
                    </a:lnTo>
                    <a:lnTo>
                      <a:pt x="94" y="298"/>
                    </a:lnTo>
                    <a:lnTo>
                      <a:pt x="117" y="302"/>
                    </a:lnTo>
                    <a:lnTo>
                      <a:pt x="133" y="300"/>
                    </a:lnTo>
                    <a:lnTo>
                      <a:pt x="139" y="305"/>
                    </a:lnTo>
                    <a:lnTo>
                      <a:pt x="145" y="303"/>
                    </a:lnTo>
                    <a:lnTo>
                      <a:pt x="149" y="299"/>
                    </a:lnTo>
                    <a:close/>
                  </a:path>
                </a:pathLst>
              </a:custGeom>
              <a:solidFill>
                <a:srgbClr val="EE9024"/>
              </a:solidFill>
              <a:ln w="12700">
                <a:noFill/>
                <a:round/>
                <a:headEnd/>
                <a:tailEnd/>
              </a:ln>
            </p:spPr>
            <p:txBody>
              <a:bodyPr/>
              <a:lstStyle/>
              <a:p>
                <a:endParaRPr lang="en-GB"/>
              </a:p>
            </p:txBody>
          </p:sp>
          <p:sp>
            <p:nvSpPr>
              <p:cNvPr id="36070" name="Freeform 237"/>
              <p:cNvSpPr>
                <a:spLocks noChangeAspect="1"/>
              </p:cNvSpPr>
              <p:nvPr/>
            </p:nvSpPr>
            <p:spPr bwMode="auto">
              <a:xfrm>
                <a:off x="7032037" y="6174409"/>
                <a:ext cx="322621" cy="527031"/>
              </a:xfrm>
              <a:custGeom>
                <a:avLst/>
                <a:gdLst>
                  <a:gd name="T0" fmla="*/ 2147483647 w 322"/>
                  <a:gd name="T1" fmla="*/ 2147483647 h 521"/>
                  <a:gd name="T2" fmla="*/ 2147483647 w 322"/>
                  <a:gd name="T3" fmla="*/ 2147483647 h 521"/>
                  <a:gd name="T4" fmla="*/ 2147483647 w 322"/>
                  <a:gd name="T5" fmla="*/ 2147483647 h 521"/>
                  <a:gd name="T6" fmla="*/ 2147483647 w 322"/>
                  <a:gd name="T7" fmla="*/ 2147483647 h 521"/>
                  <a:gd name="T8" fmla="*/ 2147483647 w 322"/>
                  <a:gd name="T9" fmla="*/ 2147483647 h 521"/>
                  <a:gd name="T10" fmla="*/ 2147483647 w 322"/>
                  <a:gd name="T11" fmla="*/ 2147483647 h 521"/>
                  <a:gd name="T12" fmla="*/ 2147483647 w 322"/>
                  <a:gd name="T13" fmla="*/ 2147483647 h 521"/>
                  <a:gd name="T14" fmla="*/ 2147483647 w 322"/>
                  <a:gd name="T15" fmla="*/ 2147483647 h 521"/>
                  <a:gd name="T16" fmla="*/ 2147483647 w 322"/>
                  <a:gd name="T17" fmla="*/ 2147483647 h 521"/>
                  <a:gd name="T18" fmla="*/ 2147483647 w 322"/>
                  <a:gd name="T19" fmla="*/ 2147483647 h 521"/>
                  <a:gd name="T20" fmla="*/ 2147483647 w 322"/>
                  <a:gd name="T21" fmla="*/ 2147483647 h 521"/>
                  <a:gd name="T22" fmla="*/ 2147483647 w 322"/>
                  <a:gd name="T23" fmla="*/ 2147483647 h 521"/>
                  <a:gd name="T24" fmla="*/ 2147483647 w 322"/>
                  <a:gd name="T25" fmla="*/ 2147483647 h 521"/>
                  <a:gd name="T26" fmla="*/ 2147483647 w 322"/>
                  <a:gd name="T27" fmla="*/ 2147483647 h 521"/>
                  <a:gd name="T28" fmla="*/ 2147483647 w 322"/>
                  <a:gd name="T29" fmla="*/ 2147483647 h 521"/>
                  <a:gd name="T30" fmla="*/ 2147483647 w 322"/>
                  <a:gd name="T31" fmla="*/ 2147483647 h 521"/>
                  <a:gd name="T32" fmla="*/ 2147483647 w 322"/>
                  <a:gd name="T33" fmla="*/ 2147483647 h 521"/>
                  <a:gd name="T34" fmla="*/ 2147483647 w 322"/>
                  <a:gd name="T35" fmla="*/ 2147483647 h 521"/>
                  <a:gd name="T36" fmla="*/ 2147483647 w 322"/>
                  <a:gd name="T37" fmla="*/ 2147483647 h 521"/>
                  <a:gd name="T38" fmla="*/ 2147483647 w 322"/>
                  <a:gd name="T39" fmla="*/ 2147483647 h 521"/>
                  <a:gd name="T40" fmla="*/ 2147483647 w 322"/>
                  <a:gd name="T41" fmla="*/ 2147483647 h 521"/>
                  <a:gd name="T42" fmla="*/ 2147483647 w 322"/>
                  <a:gd name="T43" fmla="*/ 2147483647 h 521"/>
                  <a:gd name="T44" fmla="*/ 2147483647 w 322"/>
                  <a:gd name="T45" fmla="*/ 2147483647 h 521"/>
                  <a:gd name="T46" fmla="*/ 2147483647 w 322"/>
                  <a:gd name="T47" fmla="*/ 2147483647 h 521"/>
                  <a:gd name="T48" fmla="*/ 2147483647 w 322"/>
                  <a:gd name="T49" fmla="*/ 2147483647 h 521"/>
                  <a:gd name="T50" fmla="*/ 2147483647 w 322"/>
                  <a:gd name="T51" fmla="*/ 2147483647 h 521"/>
                  <a:gd name="T52" fmla="*/ 2147483647 w 322"/>
                  <a:gd name="T53" fmla="*/ 2147483647 h 521"/>
                  <a:gd name="T54" fmla="*/ 2147483647 w 322"/>
                  <a:gd name="T55" fmla="*/ 2147483647 h 521"/>
                  <a:gd name="T56" fmla="*/ 2147483647 w 322"/>
                  <a:gd name="T57" fmla="*/ 2147483647 h 521"/>
                  <a:gd name="T58" fmla="*/ 2147483647 w 322"/>
                  <a:gd name="T59" fmla="*/ 2147483647 h 521"/>
                  <a:gd name="T60" fmla="*/ 2147483647 w 322"/>
                  <a:gd name="T61" fmla="*/ 2147483647 h 521"/>
                  <a:gd name="T62" fmla="*/ 2147483647 w 322"/>
                  <a:gd name="T63" fmla="*/ 2147483647 h 521"/>
                  <a:gd name="T64" fmla="*/ 2147483647 w 322"/>
                  <a:gd name="T65" fmla="*/ 2147483647 h 521"/>
                  <a:gd name="T66" fmla="*/ 2147483647 w 322"/>
                  <a:gd name="T67" fmla="*/ 2147483647 h 521"/>
                  <a:gd name="T68" fmla="*/ 2147483647 w 322"/>
                  <a:gd name="T69" fmla="*/ 2147483647 h 521"/>
                  <a:gd name="T70" fmla="*/ 2147483647 w 322"/>
                  <a:gd name="T71" fmla="*/ 2147483647 h 521"/>
                  <a:gd name="T72" fmla="*/ 2147483647 w 322"/>
                  <a:gd name="T73" fmla="*/ 2147483647 h 521"/>
                  <a:gd name="T74" fmla="*/ 2147483647 w 322"/>
                  <a:gd name="T75" fmla="*/ 2147483647 h 521"/>
                  <a:gd name="T76" fmla="*/ 2147483647 w 322"/>
                  <a:gd name="T77" fmla="*/ 2147483647 h 521"/>
                  <a:gd name="T78" fmla="*/ 2147483647 w 322"/>
                  <a:gd name="T79" fmla="*/ 2147483647 h 521"/>
                  <a:gd name="T80" fmla="*/ 2147483647 w 322"/>
                  <a:gd name="T81" fmla="*/ 2147483647 h 521"/>
                  <a:gd name="T82" fmla="*/ 0 w 322"/>
                  <a:gd name="T83" fmla="*/ 2147483647 h 521"/>
                  <a:gd name="T84" fmla="*/ 2147483647 w 322"/>
                  <a:gd name="T85" fmla="*/ 2147483647 h 521"/>
                  <a:gd name="T86" fmla="*/ 2147483647 w 322"/>
                  <a:gd name="T87" fmla="*/ 2147483647 h 521"/>
                  <a:gd name="T88" fmla="*/ 2147483647 w 322"/>
                  <a:gd name="T89" fmla="*/ 2147483647 h 521"/>
                  <a:gd name="T90" fmla="*/ 2147483647 w 322"/>
                  <a:gd name="T91" fmla="*/ 2147483647 h 521"/>
                  <a:gd name="T92" fmla="*/ 2147483647 w 322"/>
                  <a:gd name="T93" fmla="*/ 2147483647 h 521"/>
                  <a:gd name="T94" fmla="*/ 2147483647 w 322"/>
                  <a:gd name="T95" fmla="*/ 2147483647 h 521"/>
                  <a:gd name="T96" fmla="*/ 2147483647 w 322"/>
                  <a:gd name="T97" fmla="*/ 2147483647 h 521"/>
                  <a:gd name="T98" fmla="*/ 2147483647 w 322"/>
                  <a:gd name="T99" fmla="*/ 2147483647 h 521"/>
                  <a:gd name="T100" fmla="*/ 2147483647 w 322"/>
                  <a:gd name="T101" fmla="*/ 2147483647 h 521"/>
                  <a:gd name="T102" fmla="*/ 2147483647 w 322"/>
                  <a:gd name="T103" fmla="*/ 2147483647 h 521"/>
                  <a:gd name="T104" fmla="*/ 2147483647 w 322"/>
                  <a:gd name="T105" fmla="*/ 2147483647 h 5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2"/>
                  <a:gd name="T160" fmla="*/ 0 h 521"/>
                  <a:gd name="T161" fmla="*/ 322 w 322"/>
                  <a:gd name="T162" fmla="*/ 521 h 5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2" h="521">
                    <a:moveTo>
                      <a:pt x="147" y="97"/>
                    </a:moveTo>
                    <a:lnTo>
                      <a:pt x="142" y="63"/>
                    </a:lnTo>
                    <a:lnTo>
                      <a:pt x="150" y="36"/>
                    </a:lnTo>
                    <a:lnTo>
                      <a:pt x="173" y="37"/>
                    </a:lnTo>
                    <a:lnTo>
                      <a:pt x="182" y="33"/>
                    </a:lnTo>
                    <a:lnTo>
                      <a:pt x="194" y="41"/>
                    </a:lnTo>
                    <a:lnTo>
                      <a:pt x="210" y="36"/>
                    </a:lnTo>
                    <a:lnTo>
                      <a:pt x="231" y="36"/>
                    </a:lnTo>
                    <a:lnTo>
                      <a:pt x="240" y="28"/>
                    </a:lnTo>
                    <a:lnTo>
                      <a:pt x="253" y="26"/>
                    </a:lnTo>
                    <a:lnTo>
                      <a:pt x="261" y="30"/>
                    </a:lnTo>
                    <a:lnTo>
                      <a:pt x="271" y="29"/>
                    </a:lnTo>
                    <a:lnTo>
                      <a:pt x="302" y="18"/>
                    </a:lnTo>
                    <a:lnTo>
                      <a:pt x="315" y="6"/>
                    </a:lnTo>
                    <a:lnTo>
                      <a:pt x="316" y="0"/>
                    </a:lnTo>
                    <a:lnTo>
                      <a:pt x="319" y="6"/>
                    </a:lnTo>
                    <a:lnTo>
                      <a:pt x="322" y="9"/>
                    </a:lnTo>
                    <a:lnTo>
                      <a:pt x="322" y="19"/>
                    </a:lnTo>
                    <a:lnTo>
                      <a:pt x="312" y="42"/>
                    </a:lnTo>
                    <a:lnTo>
                      <a:pt x="314" y="74"/>
                    </a:lnTo>
                    <a:lnTo>
                      <a:pt x="311" y="78"/>
                    </a:lnTo>
                    <a:lnTo>
                      <a:pt x="314" y="82"/>
                    </a:lnTo>
                    <a:lnTo>
                      <a:pt x="314" y="118"/>
                    </a:lnTo>
                    <a:lnTo>
                      <a:pt x="318" y="118"/>
                    </a:lnTo>
                    <a:lnTo>
                      <a:pt x="320" y="121"/>
                    </a:lnTo>
                    <a:lnTo>
                      <a:pt x="318" y="126"/>
                    </a:lnTo>
                    <a:lnTo>
                      <a:pt x="322" y="128"/>
                    </a:lnTo>
                    <a:lnTo>
                      <a:pt x="322" y="132"/>
                    </a:lnTo>
                    <a:lnTo>
                      <a:pt x="312" y="149"/>
                    </a:lnTo>
                    <a:lnTo>
                      <a:pt x="316" y="150"/>
                    </a:lnTo>
                    <a:lnTo>
                      <a:pt x="315" y="159"/>
                    </a:lnTo>
                    <a:lnTo>
                      <a:pt x="299" y="177"/>
                    </a:lnTo>
                    <a:lnTo>
                      <a:pt x="290" y="182"/>
                    </a:lnTo>
                    <a:lnTo>
                      <a:pt x="293" y="184"/>
                    </a:lnTo>
                    <a:lnTo>
                      <a:pt x="291" y="190"/>
                    </a:lnTo>
                    <a:lnTo>
                      <a:pt x="273" y="200"/>
                    </a:lnTo>
                    <a:lnTo>
                      <a:pt x="270" y="205"/>
                    </a:lnTo>
                    <a:lnTo>
                      <a:pt x="247" y="212"/>
                    </a:lnTo>
                    <a:lnTo>
                      <a:pt x="222" y="223"/>
                    </a:lnTo>
                    <a:lnTo>
                      <a:pt x="207" y="235"/>
                    </a:lnTo>
                    <a:lnTo>
                      <a:pt x="205" y="241"/>
                    </a:lnTo>
                    <a:lnTo>
                      <a:pt x="195" y="244"/>
                    </a:lnTo>
                    <a:lnTo>
                      <a:pt x="200" y="248"/>
                    </a:lnTo>
                    <a:lnTo>
                      <a:pt x="187" y="264"/>
                    </a:lnTo>
                    <a:lnTo>
                      <a:pt x="184" y="264"/>
                    </a:lnTo>
                    <a:lnTo>
                      <a:pt x="182" y="258"/>
                    </a:lnTo>
                    <a:lnTo>
                      <a:pt x="178" y="267"/>
                    </a:lnTo>
                    <a:lnTo>
                      <a:pt x="147" y="297"/>
                    </a:lnTo>
                    <a:lnTo>
                      <a:pt x="140" y="298"/>
                    </a:lnTo>
                    <a:lnTo>
                      <a:pt x="139" y="320"/>
                    </a:lnTo>
                    <a:lnTo>
                      <a:pt x="149" y="329"/>
                    </a:lnTo>
                    <a:lnTo>
                      <a:pt x="150" y="332"/>
                    </a:lnTo>
                    <a:lnTo>
                      <a:pt x="160" y="371"/>
                    </a:lnTo>
                    <a:lnTo>
                      <a:pt x="162" y="369"/>
                    </a:lnTo>
                    <a:lnTo>
                      <a:pt x="164" y="371"/>
                    </a:lnTo>
                    <a:lnTo>
                      <a:pt x="163" y="404"/>
                    </a:lnTo>
                    <a:lnTo>
                      <a:pt x="156" y="430"/>
                    </a:lnTo>
                    <a:lnTo>
                      <a:pt x="157" y="435"/>
                    </a:lnTo>
                    <a:lnTo>
                      <a:pt x="163" y="425"/>
                    </a:lnTo>
                    <a:lnTo>
                      <a:pt x="161" y="434"/>
                    </a:lnTo>
                    <a:lnTo>
                      <a:pt x="150" y="451"/>
                    </a:lnTo>
                    <a:lnTo>
                      <a:pt x="142" y="456"/>
                    </a:lnTo>
                    <a:lnTo>
                      <a:pt x="107" y="469"/>
                    </a:lnTo>
                    <a:lnTo>
                      <a:pt x="83" y="483"/>
                    </a:lnTo>
                    <a:lnTo>
                      <a:pt x="73" y="496"/>
                    </a:lnTo>
                    <a:lnTo>
                      <a:pt x="81" y="505"/>
                    </a:lnTo>
                    <a:lnTo>
                      <a:pt x="87" y="500"/>
                    </a:lnTo>
                    <a:lnTo>
                      <a:pt x="84" y="521"/>
                    </a:lnTo>
                    <a:lnTo>
                      <a:pt x="61" y="520"/>
                    </a:lnTo>
                    <a:lnTo>
                      <a:pt x="59" y="489"/>
                    </a:lnTo>
                    <a:lnTo>
                      <a:pt x="57" y="438"/>
                    </a:lnTo>
                    <a:lnTo>
                      <a:pt x="46" y="384"/>
                    </a:lnTo>
                    <a:lnTo>
                      <a:pt x="48" y="369"/>
                    </a:lnTo>
                    <a:lnTo>
                      <a:pt x="62" y="355"/>
                    </a:lnTo>
                    <a:lnTo>
                      <a:pt x="86" y="299"/>
                    </a:lnTo>
                    <a:lnTo>
                      <a:pt x="81" y="268"/>
                    </a:lnTo>
                    <a:lnTo>
                      <a:pt x="89" y="244"/>
                    </a:lnTo>
                    <a:lnTo>
                      <a:pt x="89" y="219"/>
                    </a:lnTo>
                    <a:lnTo>
                      <a:pt x="84" y="193"/>
                    </a:lnTo>
                    <a:lnTo>
                      <a:pt x="79" y="189"/>
                    </a:lnTo>
                    <a:lnTo>
                      <a:pt x="39" y="173"/>
                    </a:lnTo>
                    <a:lnTo>
                      <a:pt x="8" y="171"/>
                    </a:lnTo>
                    <a:lnTo>
                      <a:pt x="8" y="161"/>
                    </a:lnTo>
                    <a:lnTo>
                      <a:pt x="0" y="144"/>
                    </a:lnTo>
                    <a:lnTo>
                      <a:pt x="23" y="137"/>
                    </a:lnTo>
                    <a:lnTo>
                      <a:pt x="47" y="129"/>
                    </a:lnTo>
                    <a:lnTo>
                      <a:pt x="73" y="119"/>
                    </a:lnTo>
                    <a:lnTo>
                      <a:pt x="96" y="112"/>
                    </a:lnTo>
                    <a:lnTo>
                      <a:pt x="109" y="129"/>
                    </a:lnTo>
                    <a:lnTo>
                      <a:pt x="132" y="126"/>
                    </a:lnTo>
                    <a:lnTo>
                      <a:pt x="137" y="129"/>
                    </a:lnTo>
                    <a:lnTo>
                      <a:pt x="139" y="151"/>
                    </a:lnTo>
                    <a:lnTo>
                      <a:pt x="130" y="171"/>
                    </a:lnTo>
                    <a:lnTo>
                      <a:pt x="134" y="181"/>
                    </a:lnTo>
                    <a:lnTo>
                      <a:pt x="156" y="201"/>
                    </a:lnTo>
                    <a:lnTo>
                      <a:pt x="153" y="208"/>
                    </a:lnTo>
                    <a:lnTo>
                      <a:pt x="160" y="208"/>
                    </a:lnTo>
                    <a:lnTo>
                      <a:pt x="161" y="198"/>
                    </a:lnTo>
                    <a:lnTo>
                      <a:pt x="158" y="190"/>
                    </a:lnTo>
                    <a:lnTo>
                      <a:pt x="160" y="181"/>
                    </a:lnTo>
                    <a:lnTo>
                      <a:pt x="175" y="172"/>
                    </a:lnTo>
                    <a:lnTo>
                      <a:pt x="179" y="157"/>
                    </a:lnTo>
                    <a:lnTo>
                      <a:pt x="175" y="149"/>
                    </a:lnTo>
                    <a:lnTo>
                      <a:pt x="179" y="139"/>
                    </a:lnTo>
                    <a:lnTo>
                      <a:pt x="175" y="129"/>
                    </a:lnTo>
                    <a:lnTo>
                      <a:pt x="147" y="97"/>
                    </a:lnTo>
                    <a:close/>
                  </a:path>
                </a:pathLst>
              </a:custGeom>
              <a:solidFill>
                <a:srgbClr val="EE9024"/>
              </a:solidFill>
              <a:ln w="12700">
                <a:solidFill>
                  <a:schemeClr val="bg1"/>
                </a:solidFill>
                <a:round/>
                <a:headEnd/>
                <a:tailEnd/>
              </a:ln>
            </p:spPr>
            <p:txBody>
              <a:bodyPr/>
              <a:lstStyle/>
              <a:p>
                <a:endParaRPr lang="en-GB"/>
              </a:p>
            </p:txBody>
          </p:sp>
          <p:sp>
            <p:nvSpPr>
              <p:cNvPr id="36071" name="Freeform 238"/>
              <p:cNvSpPr>
                <a:spLocks noChangeAspect="1"/>
              </p:cNvSpPr>
              <p:nvPr/>
            </p:nvSpPr>
            <p:spPr bwMode="auto">
              <a:xfrm>
                <a:off x="5588964" y="5344002"/>
                <a:ext cx="187469" cy="132865"/>
              </a:xfrm>
              <a:custGeom>
                <a:avLst/>
                <a:gdLst>
                  <a:gd name="T0" fmla="*/ 2147483647 w 189"/>
                  <a:gd name="T1" fmla="*/ 2147483647 h 135"/>
                  <a:gd name="T2" fmla="*/ 2147483647 w 189"/>
                  <a:gd name="T3" fmla="*/ 2147483647 h 135"/>
                  <a:gd name="T4" fmla="*/ 2147483647 w 189"/>
                  <a:gd name="T5" fmla="*/ 2147483647 h 135"/>
                  <a:gd name="T6" fmla="*/ 2147483647 w 189"/>
                  <a:gd name="T7" fmla="*/ 2147483647 h 135"/>
                  <a:gd name="T8" fmla="*/ 2147483647 w 189"/>
                  <a:gd name="T9" fmla="*/ 2147483647 h 135"/>
                  <a:gd name="T10" fmla="*/ 2147483647 w 189"/>
                  <a:gd name="T11" fmla="*/ 2147483647 h 135"/>
                  <a:gd name="T12" fmla="*/ 2147483647 w 189"/>
                  <a:gd name="T13" fmla="*/ 2147483647 h 135"/>
                  <a:gd name="T14" fmla="*/ 2147483647 w 189"/>
                  <a:gd name="T15" fmla="*/ 2147483647 h 135"/>
                  <a:gd name="T16" fmla="*/ 2147483647 w 189"/>
                  <a:gd name="T17" fmla="*/ 2147483647 h 135"/>
                  <a:gd name="T18" fmla="*/ 2147483647 w 189"/>
                  <a:gd name="T19" fmla="*/ 2147483647 h 135"/>
                  <a:gd name="T20" fmla="*/ 2147483647 w 189"/>
                  <a:gd name="T21" fmla="*/ 2147483647 h 135"/>
                  <a:gd name="T22" fmla="*/ 2147483647 w 189"/>
                  <a:gd name="T23" fmla="*/ 2147483647 h 135"/>
                  <a:gd name="T24" fmla="*/ 2147483647 w 189"/>
                  <a:gd name="T25" fmla="*/ 2147483647 h 135"/>
                  <a:gd name="T26" fmla="*/ 2147483647 w 189"/>
                  <a:gd name="T27" fmla="*/ 2147483647 h 135"/>
                  <a:gd name="T28" fmla="*/ 2147483647 w 189"/>
                  <a:gd name="T29" fmla="*/ 2147483647 h 135"/>
                  <a:gd name="T30" fmla="*/ 2147483647 w 189"/>
                  <a:gd name="T31" fmla="*/ 2147483647 h 135"/>
                  <a:gd name="T32" fmla="*/ 0 w 189"/>
                  <a:gd name="T33" fmla="*/ 2147483647 h 135"/>
                  <a:gd name="T34" fmla="*/ 0 w 189"/>
                  <a:gd name="T35" fmla="*/ 2147483647 h 135"/>
                  <a:gd name="T36" fmla="*/ 2147483647 w 189"/>
                  <a:gd name="T37" fmla="*/ 2147483647 h 135"/>
                  <a:gd name="T38" fmla="*/ 2147483647 w 189"/>
                  <a:gd name="T39" fmla="*/ 2147483647 h 135"/>
                  <a:gd name="T40" fmla="*/ 2147483647 w 189"/>
                  <a:gd name="T41" fmla="*/ 2147483647 h 135"/>
                  <a:gd name="T42" fmla="*/ 2147483647 w 189"/>
                  <a:gd name="T43" fmla="*/ 2147483647 h 135"/>
                  <a:gd name="T44" fmla="*/ 2147483647 w 189"/>
                  <a:gd name="T45" fmla="*/ 2147483647 h 135"/>
                  <a:gd name="T46" fmla="*/ 2147483647 w 189"/>
                  <a:gd name="T47" fmla="*/ 2147483647 h 135"/>
                  <a:gd name="T48" fmla="*/ 2147483647 w 189"/>
                  <a:gd name="T49" fmla="*/ 0 h 135"/>
                  <a:gd name="T50" fmla="*/ 2147483647 w 189"/>
                  <a:gd name="T51" fmla="*/ 0 h 135"/>
                  <a:gd name="T52" fmla="*/ 2147483647 w 189"/>
                  <a:gd name="T53" fmla="*/ 2147483647 h 135"/>
                  <a:gd name="T54" fmla="*/ 2147483647 w 189"/>
                  <a:gd name="T55" fmla="*/ 2147483647 h 135"/>
                  <a:gd name="T56" fmla="*/ 2147483647 w 189"/>
                  <a:gd name="T57" fmla="*/ 2147483647 h 135"/>
                  <a:gd name="T58" fmla="*/ 2147483647 w 189"/>
                  <a:gd name="T59" fmla="*/ 2147483647 h 135"/>
                  <a:gd name="T60" fmla="*/ 2147483647 w 189"/>
                  <a:gd name="T61" fmla="*/ 2147483647 h 135"/>
                  <a:gd name="T62" fmla="*/ 2147483647 w 189"/>
                  <a:gd name="T63" fmla="*/ 2147483647 h 135"/>
                  <a:gd name="T64" fmla="*/ 2147483647 w 189"/>
                  <a:gd name="T65" fmla="*/ 2147483647 h 135"/>
                  <a:gd name="T66" fmla="*/ 2147483647 w 189"/>
                  <a:gd name="T67" fmla="*/ 2147483647 h 135"/>
                  <a:gd name="T68" fmla="*/ 2147483647 w 189"/>
                  <a:gd name="T69" fmla="*/ 2147483647 h 135"/>
                  <a:gd name="T70" fmla="*/ 2147483647 w 189"/>
                  <a:gd name="T71" fmla="*/ 2147483647 h 135"/>
                  <a:gd name="T72" fmla="*/ 2147483647 w 189"/>
                  <a:gd name="T73" fmla="*/ 2147483647 h 135"/>
                  <a:gd name="T74" fmla="*/ 2147483647 w 189"/>
                  <a:gd name="T75" fmla="*/ 2147483647 h 135"/>
                  <a:gd name="T76" fmla="*/ 2147483647 w 189"/>
                  <a:gd name="T77" fmla="*/ 2147483647 h 135"/>
                  <a:gd name="T78" fmla="*/ 2147483647 w 189"/>
                  <a:gd name="T79" fmla="*/ 2147483647 h 135"/>
                  <a:gd name="T80" fmla="*/ 2147483647 w 189"/>
                  <a:gd name="T81" fmla="*/ 2147483647 h 135"/>
                  <a:gd name="T82" fmla="*/ 2147483647 w 189"/>
                  <a:gd name="T83" fmla="*/ 2147483647 h 135"/>
                  <a:gd name="T84" fmla="*/ 2147483647 w 189"/>
                  <a:gd name="T85" fmla="*/ 2147483647 h 135"/>
                  <a:gd name="T86" fmla="*/ 2147483647 w 189"/>
                  <a:gd name="T87" fmla="*/ 2147483647 h 135"/>
                  <a:gd name="T88" fmla="*/ 2147483647 w 189"/>
                  <a:gd name="T89" fmla="*/ 2147483647 h 135"/>
                  <a:gd name="T90" fmla="*/ 2147483647 w 189"/>
                  <a:gd name="T91" fmla="*/ 2147483647 h 135"/>
                  <a:gd name="T92" fmla="*/ 2147483647 w 189"/>
                  <a:gd name="T93" fmla="*/ 2147483647 h 135"/>
                  <a:gd name="T94" fmla="*/ 2147483647 w 189"/>
                  <a:gd name="T95" fmla="*/ 2147483647 h 135"/>
                  <a:gd name="T96" fmla="*/ 2147483647 w 189"/>
                  <a:gd name="T97" fmla="*/ 2147483647 h 135"/>
                  <a:gd name="T98" fmla="*/ 2147483647 w 189"/>
                  <a:gd name="T99" fmla="*/ 2147483647 h 135"/>
                  <a:gd name="T100" fmla="*/ 2147483647 w 189"/>
                  <a:gd name="T101" fmla="*/ 2147483647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135"/>
                  <a:gd name="T155" fmla="*/ 189 w 189"/>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135">
                    <a:moveTo>
                      <a:pt x="25" y="133"/>
                    </a:moveTo>
                    <a:lnTo>
                      <a:pt x="25" y="113"/>
                    </a:lnTo>
                    <a:lnTo>
                      <a:pt x="27" y="109"/>
                    </a:lnTo>
                    <a:lnTo>
                      <a:pt x="53" y="107"/>
                    </a:lnTo>
                    <a:lnTo>
                      <a:pt x="55" y="103"/>
                    </a:lnTo>
                    <a:lnTo>
                      <a:pt x="66" y="103"/>
                    </a:lnTo>
                    <a:lnTo>
                      <a:pt x="75" y="96"/>
                    </a:lnTo>
                    <a:lnTo>
                      <a:pt x="103" y="107"/>
                    </a:lnTo>
                    <a:lnTo>
                      <a:pt x="115" y="101"/>
                    </a:lnTo>
                    <a:lnTo>
                      <a:pt x="115" y="96"/>
                    </a:lnTo>
                    <a:lnTo>
                      <a:pt x="97" y="99"/>
                    </a:lnTo>
                    <a:lnTo>
                      <a:pt x="76" y="88"/>
                    </a:lnTo>
                    <a:lnTo>
                      <a:pt x="67" y="89"/>
                    </a:lnTo>
                    <a:lnTo>
                      <a:pt x="61" y="96"/>
                    </a:lnTo>
                    <a:lnTo>
                      <a:pt x="30" y="96"/>
                    </a:lnTo>
                    <a:lnTo>
                      <a:pt x="8" y="60"/>
                    </a:lnTo>
                    <a:lnTo>
                      <a:pt x="3" y="64"/>
                    </a:lnTo>
                    <a:lnTo>
                      <a:pt x="0" y="59"/>
                    </a:lnTo>
                    <a:lnTo>
                      <a:pt x="9" y="56"/>
                    </a:lnTo>
                    <a:lnTo>
                      <a:pt x="20" y="47"/>
                    </a:lnTo>
                    <a:lnTo>
                      <a:pt x="30" y="30"/>
                    </a:lnTo>
                    <a:lnTo>
                      <a:pt x="32" y="17"/>
                    </a:lnTo>
                    <a:lnTo>
                      <a:pt x="38" y="4"/>
                    </a:lnTo>
                    <a:lnTo>
                      <a:pt x="57" y="6"/>
                    </a:lnTo>
                    <a:lnTo>
                      <a:pt x="75" y="0"/>
                    </a:lnTo>
                    <a:lnTo>
                      <a:pt x="97" y="0"/>
                    </a:lnTo>
                    <a:lnTo>
                      <a:pt x="113" y="16"/>
                    </a:lnTo>
                    <a:lnTo>
                      <a:pt x="124" y="16"/>
                    </a:lnTo>
                    <a:lnTo>
                      <a:pt x="131" y="31"/>
                    </a:lnTo>
                    <a:lnTo>
                      <a:pt x="140" y="36"/>
                    </a:lnTo>
                    <a:lnTo>
                      <a:pt x="144" y="43"/>
                    </a:lnTo>
                    <a:lnTo>
                      <a:pt x="143" y="44"/>
                    </a:lnTo>
                    <a:lnTo>
                      <a:pt x="164" y="59"/>
                    </a:lnTo>
                    <a:lnTo>
                      <a:pt x="165" y="70"/>
                    </a:lnTo>
                    <a:lnTo>
                      <a:pt x="169" y="75"/>
                    </a:lnTo>
                    <a:lnTo>
                      <a:pt x="171" y="85"/>
                    </a:lnTo>
                    <a:lnTo>
                      <a:pt x="169" y="93"/>
                    </a:lnTo>
                    <a:lnTo>
                      <a:pt x="175" y="103"/>
                    </a:lnTo>
                    <a:lnTo>
                      <a:pt x="181" y="101"/>
                    </a:lnTo>
                    <a:lnTo>
                      <a:pt x="189" y="114"/>
                    </a:lnTo>
                    <a:lnTo>
                      <a:pt x="189" y="131"/>
                    </a:lnTo>
                    <a:lnTo>
                      <a:pt x="159" y="135"/>
                    </a:lnTo>
                    <a:lnTo>
                      <a:pt x="143" y="128"/>
                    </a:lnTo>
                    <a:lnTo>
                      <a:pt x="137" y="130"/>
                    </a:lnTo>
                    <a:lnTo>
                      <a:pt x="136" y="125"/>
                    </a:lnTo>
                    <a:lnTo>
                      <a:pt x="117" y="123"/>
                    </a:lnTo>
                    <a:lnTo>
                      <a:pt x="75" y="124"/>
                    </a:lnTo>
                    <a:lnTo>
                      <a:pt x="57" y="130"/>
                    </a:lnTo>
                    <a:lnTo>
                      <a:pt x="40" y="130"/>
                    </a:lnTo>
                    <a:lnTo>
                      <a:pt x="32" y="134"/>
                    </a:lnTo>
                    <a:lnTo>
                      <a:pt x="25" y="133"/>
                    </a:lnTo>
                    <a:close/>
                  </a:path>
                </a:pathLst>
              </a:custGeom>
              <a:solidFill>
                <a:srgbClr val="EE9024"/>
              </a:solidFill>
              <a:ln w="12700">
                <a:solidFill>
                  <a:schemeClr val="bg1"/>
                </a:solidFill>
                <a:round/>
                <a:headEnd/>
                <a:tailEnd/>
              </a:ln>
            </p:spPr>
            <p:txBody>
              <a:bodyPr/>
              <a:lstStyle/>
              <a:p>
                <a:endParaRPr lang="en-GB"/>
              </a:p>
            </p:txBody>
          </p:sp>
          <p:sp>
            <p:nvSpPr>
              <p:cNvPr id="36072" name="Freeform 239"/>
              <p:cNvSpPr>
                <a:spLocks noChangeAspect="1"/>
              </p:cNvSpPr>
              <p:nvPr/>
            </p:nvSpPr>
            <p:spPr bwMode="auto">
              <a:xfrm>
                <a:off x="6201507" y="5432579"/>
                <a:ext cx="353139" cy="298946"/>
              </a:xfrm>
              <a:custGeom>
                <a:avLst/>
                <a:gdLst>
                  <a:gd name="T0" fmla="*/ 2147483647 w 354"/>
                  <a:gd name="T1" fmla="*/ 2147483647 h 293"/>
                  <a:gd name="T2" fmla="*/ 2147483647 w 354"/>
                  <a:gd name="T3" fmla="*/ 2147483647 h 293"/>
                  <a:gd name="T4" fmla="*/ 2147483647 w 354"/>
                  <a:gd name="T5" fmla="*/ 2147483647 h 293"/>
                  <a:gd name="T6" fmla="*/ 2147483647 w 354"/>
                  <a:gd name="T7" fmla="*/ 2147483647 h 293"/>
                  <a:gd name="T8" fmla="*/ 2147483647 w 354"/>
                  <a:gd name="T9" fmla="*/ 2147483647 h 293"/>
                  <a:gd name="T10" fmla="*/ 2147483647 w 354"/>
                  <a:gd name="T11" fmla="*/ 2147483647 h 293"/>
                  <a:gd name="T12" fmla="*/ 2147483647 w 354"/>
                  <a:gd name="T13" fmla="*/ 2147483647 h 293"/>
                  <a:gd name="T14" fmla="*/ 2147483647 w 354"/>
                  <a:gd name="T15" fmla="*/ 2147483647 h 293"/>
                  <a:gd name="T16" fmla="*/ 2147483647 w 354"/>
                  <a:gd name="T17" fmla="*/ 2147483647 h 293"/>
                  <a:gd name="T18" fmla="*/ 2147483647 w 354"/>
                  <a:gd name="T19" fmla="*/ 2147483647 h 293"/>
                  <a:gd name="T20" fmla="*/ 2147483647 w 354"/>
                  <a:gd name="T21" fmla="*/ 2147483647 h 293"/>
                  <a:gd name="T22" fmla="*/ 2147483647 w 354"/>
                  <a:gd name="T23" fmla="*/ 2147483647 h 293"/>
                  <a:gd name="T24" fmla="*/ 2147483647 w 354"/>
                  <a:gd name="T25" fmla="*/ 2147483647 h 293"/>
                  <a:gd name="T26" fmla="*/ 2147483647 w 354"/>
                  <a:gd name="T27" fmla="*/ 2147483647 h 293"/>
                  <a:gd name="T28" fmla="*/ 2147483647 w 354"/>
                  <a:gd name="T29" fmla="*/ 2147483647 h 293"/>
                  <a:gd name="T30" fmla="*/ 2147483647 w 354"/>
                  <a:gd name="T31" fmla="*/ 2147483647 h 293"/>
                  <a:gd name="T32" fmla="*/ 2147483647 w 354"/>
                  <a:gd name="T33" fmla="*/ 2147483647 h 293"/>
                  <a:gd name="T34" fmla="*/ 2147483647 w 354"/>
                  <a:gd name="T35" fmla="*/ 2147483647 h 293"/>
                  <a:gd name="T36" fmla="*/ 2147483647 w 354"/>
                  <a:gd name="T37" fmla="*/ 0 h 293"/>
                  <a:gd name="T38" fmla="*/ 2147483647 w 354"/>
                  <a:gd name="T39" fmla="*/ 2147483647 h 293"/>
                  <a:gd name="T40" fmla="*/ 2147483647 w 354"/>
                  <a:gd name="T41" fmla="*/ 2147483647 h 293"/>
                  <a:gd name="T42" fmla="*/ 2147483647 w 354"/>
                  <a:gd name="T43" fmla="*/ 2147483647 h 293"/>
                  <a:gd name="T44" fmla="*/ 2147483647 w 354"/>
                  <a:gd name="T45" fmla="*/ 2147483647 h 293"/>
                  <a:gd name="T46" fmla="*/ 2147483647 w 354"/>
                  <a:gd name="T47" fmla="*/ 2147483647 h 293"/>
                  <a:gd name="T48" fmla="*/ 2147483647 w 354"/>
                  <a:gd name="T49" fmla="*/ 2147483647 h 293"/>
                  <a:gd name="T50" fmla="*/ 2147483647 w 354"/>
                  <a:gd name="T51" fmla="*/ 2147483647 h 293"/>
                  <a:gd name="T52" fmla="*/ 2147483647 w 354"/>
                  <a:gd name="T53" fmla="*/ 0 h 293"/>
                  <a:gd name="T54" fmla="*/ 2147483647 w 354"/>
                  <a:gd name="T55" fmla="*/ 2147483647 h 293"/>
                  <a:gd name="T56" fmla="*/ 2147483647 w 354"/>
                  <a:gd name="T57" fmla="*/ 2147483647 h 293"/>
                  <a:gd name="T58" fmla="*/ 2147483647 w 354"/>
                  <a:gd name="T59" fmla="*/ 2147483647 h 293"/>
                  <a:gd name="T60" fmla="*/ 2147483647 w 354"/>
                  <a:gd name="T61" fmla="*/ 2147483647 h 293"/>
                  <a:gd name="T62" fmla="*/ 2147483647 w 354"/>
                  <a:gd name="T63" fmla="*/ 2147483647 h 293"/>
                  <a:gd name="T64" fmla="*/ 2147483647 w 354"/>
                  <a:gd name="T65" fmla="*/ 2147483647 h 293"/>
                  <a:gd name="T66" fmla="*/ 0 w 354"/>
                  <a:gd name="T67" fmla="*/ 2147483647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4"/>
                  <a:gd name="T103" fmla="*/ 0 h 293"/>
                  <a:gd name="T104" fmla="*/ 354 w 354"/>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4" h="293">
                    <a:moveTo>
                      <a:pt x="3" y="230"/>
                    </a:moveTo>
                    <a:lnTo>
                      <a:pt x="48" y="229"/>
                    </a:lnTo>
                    <a:lnTo>
                      <a:pt x="64" y="237"/>
                    </a:lnTo>
                    <a:lnTo>
                      <a:pt x="70" y="244"/>
                    </a:lnTo>
                    <a:lnTo>
                      <a:pt x="78" y="256"/>
                    </a:lnTo>
                    <a:lnTo>
                      <a:pt x="83" y="258"/>
                    </a:lnTo>
                    <a:lnTo>
                      <a:pt x="80" y="259"/>
                    </a:lnTo>
                    <a:lnTo>
                      <a:pt x="83" y="276"/>
                    </a:lnTo>
                    <a:lnTo>
                      <a:pt x="92" y="287"/>
                    </a:lnTo>
                    <a:lnTo>
                      <a:pt x="101" y="289"/>
                    </a:lnTo>
                    <a:lnTo>
                      <a:pt x="106" y="288"/>
                    </a:lnTo>
                    <a:lnTo>
                      <a:pt x="107" y="293"/>
                    </a:lnTo>
                    <a:lnTo>
                      <a:pt x="116" y="288"/>
                    </a:lnTo>
                    <a:lnTo>
                      <a:pt x="124" y="288"/>
                    </a:lnTo>
                    <a:lnTo>
                      <a:pt x="133" y="280"/>
                    </a:lnTo>
                    <a:lnTo>
                      <a:pt x="145" y="286"/>
                    </a:lnTo>
                    <a:lnTo>
                      <a:pt x="165" y="284"/>
                    </a:lnTo>
                    <a:lnTo>
                      <a:pt x="168" y="273"/>
                    </a:lnTo>
                    <a:lnTo>
                      <a:pt x="172" y="278"/>
                    </a:lnTo>
                    <a:lnTo>
                      <a:pt x="182" y="260"/>
                    </a:lnTo>
                    <a:lnTo>
                      <a:pt x="185" y="244"/>
                    </a:lnTo>
                    <a:lnTo>
                      <a:pt x="194" y="229"/>
                    </a:lnTo>
                    <a:lnTo>
                      <a:pt x="204" y="222"/>
                    </a:lnTo>
                    <a:lnTo>
                      <a:pt x="207" y="213"/>
                    </a:lnTo>
                    <a:lnTo>
                      <a:pt x="237" y="211"/>
                    </a:lnTo>
                    <a:lnTo>
                      <a:pt x="252" y="226"/>
                    </a:lnTo>
                    <a:lnTo>
                      <a:pt x="263" y="223"/>
                    </a:lnTo>
                    <a:lnTo>
                      <a:pt x="282" y="187"/>
                    </a:lnTo>
                    <a:lnTo>
                      <a:pt x="289" y="165"/>
                    </a:lnTo>
                    <a:lnTo>
                      <a:pt x="304" y="152"/>
                    </a:lnTo>
                    <a:lnTo>
                      <a:pt x="311" y="120"/>
                    </a:lnTo>
                    <a:lnTo>
                      <a:pt x="324" y="88"/>
                    </a:lnTo>
                    <a:lnTo>
                      <a:pt x="331" y="79"/>
                    </a:lnTo>
                    <a:lnTo>
                      <a:pt x="354" y="66"/>
                    </a:lnTo>
                    <a:lnTo>
                      <a:pt x="353" y="49"/>
                    </a:lnTo>
                    <a:lnTo>
                      <a:pt x="344" y="40"/>
                    </a:lnTo>
                    <a:lnTo>
                      <a:pt x="344" y="21"/>
                    </a:lnTo>
                    <a:lnTo>
                      <a:pt x="326" y="0"/>
                    </a:lnTo>
                    <a:lnTo>
                      <a:pt x="316" y="0"/>
                    </a:lnTo>
                    <a:lnTo>
                      <a:pt x="311" y="9"/>
                    </a:lnTo>
                    <a:lnTo>
                      <a:pt x="304" y="9"/>
                    </a:lnTo>
                    <a:lnTo>
                      <a:pt x="291" y="20"/>
                    </a:lnTo>
                    <a:lnTo>
                      <a:pt x="270" y="14"/>
                    </a:lnTo>
                    <a:lnTo>
                      <a:pt x="229" y="16"/>
                    </a:lnTo>
                    <a:lnTo>
                      <a:pt x="207" y="31"/>
                    </a:lnTo>
                    <a:lnTo>
                      <a:pt x="200" y="32"/>
                    </a:lnTo>
                    <a:lnTo>
                      <a:pt x="180" y="28"/>
                    </a:lnTo>
                    <a:lnTo>
                      <a:pt x="158" y="16"/>
                    </a:lnTo>
                    <a:lnTo>
                      <a:pt x="145" y="17"/>
                    </a:lnTo>
                    <a:lnTo>
                      <a:pt x="133" y="27"/>
                    </a:lnTo>
                    <a:lnTo>
                      <a:pt x="129" y="27"/>
                    </a:lnTo>
                    <a:lnTo>
                      <a:pt x="110" y="11"/>
                    </a:lnTo>
                    <a:lnTo>
                      <a:pt x="89" y="0"/>
                    </a:lnTo>
                    <a:lnTo>
                      <a:pt x="63" y="2"/>
                    </a:lnTo>
                    <a:lnTo>
                      <a:pt x="43" y="11"/>
                    </a:lnTo>
                    <a:lnTo>
                      <a:pt x="38" y="31"/>
                    </a:lnTo>
                    <a:lnTo>
                      <a:pt x="27" y="42"/>
                    </a:lnTo>
                    <a:lnTo>
                      <a:pt x="27" y="65"/>
                    </a:lnTo>
                    <a:lnTo>
                      <a:pt x="23" y="75"/>
                    </a:lnTo>
                    <a:lnTo>
                      <a:pt x="30" y="85"/>
                    </a:lnTo>
                    <a:lnTo>
                      <a:pt x="32" y="103"/>
                    </a:lnTo>
                    <a:lnTo>
                      <a:pt x="26" y="108"/>
                    </a:lnTo>
                    <a:lnTo>
                      <a:pt x="29" y="115"/>
                    </a:lnTo>
                    <a:lnTo>
                      <a:pt x="27" y="120"/>
                    </a:lnTo>
                    <a:lnTo>
                      <a:pt x="14" y="131"/>
                    </a:lnTo>
                    <a:lnTo>
                      <a:pt x="12" y="146"/>
                    </a:lnTo>
                    <a:lnTo>
                      <a:pt x="3" y="163"/>
                    </a:lnTo>
                    <a:lnTo>
                      <a:pt x="0" y="207"/>
                    </a:lnTo>
                    <a:lnTo>
                      <a:pt x="3" y="230"/>
                    </a:lnTo>
                    <a:close/>
                  </a:path>
                </a:pathLst>
              </a:custGeom>
              <a:solidFill>
                <a:srgbClr val="EE9024"/>
              </a:solidFill>
              <a:ln w="12700">
                <a:solidFill>
                  <a:schemeClr val="bg1"/>
                </a:solidFill>
                <a:round/>
                <a:headEnd/>
                <a:tailEnd/>
              </a:ln>
            </p:spPr>
            <p:txBody>
              <a:bodyPr/>
              <a:lstStyle/>
              <a:p>
                <a:endParaRPr lang="en-GB"/>
              </a:p>
            </p:txBody>
          </p:sp>
          <p:sp>
            <p:nvSpPr>
              <p:cNvPr id="36073" name="Freeform 240"/>
              <p:cNvSpPr>
                <a:spLocks noChangeAspect="1"/>
              </p:cNvSpPr>
              <p:nvPr/>
            </p:nvSpPr>
            <p:spPr bwMode="auto">
              <a:xfrm>
                <a:off x="6345379" y="4630960"/>
                <a:ext cx="115533" cy="256872"/>
              </a:xfrm>
              <a:custGeom>
                <a:avLst/>
                <a:gdLst>
                  <a:gd name="T0" fmla="*/ 2147483647 w 120"/>
                  <a:gd name="T1" fmla="*/ 2147483647 h 255"/>
                  <a:gd name="T2" fmla="*/ 2147483647 w 120"/>
                  <a:gd name="T3" fmla="*/ 2147483647 h 255"/>
                  <a:gd name="T4" fmla="*/ 2147483647 w 120"/>
                  <a:gd name="T5" fmla="*/ 2147483647 h 255"/>
                  <a:gd name="T6" fmla="*/ 2147483647 w 120"/>
                  <a:gd name="T7" fmla="*/ 2147483647 h 255"/>
                  <a:gd name="T8" fmla="*/ 2147483647 w 120"/>
                  <a:gd name="T9" fmla="*/ 2147483647 h 255"/>
                  <a:gd name="T10" fmla="*/ 2147483647 w 120"/>
                  <a:gd name="T11" fmla="*/ 2147483647 h 255"/>
                  <a:gd name="T12" fmla="*/ 0 w 120"/>
                  <a:gd name="T13" fmla="*/ 2147483647 h 255"/>
                  <a:gd name="T14" fmla="*/ 2147483647 w 120"/>
                  <a:gd name="T15" fmla="*/ 2147483647 h 255"/>
                  <a:gd name="T16" fmla="*/ 2147483647 w 120"/>
                  <a:gd name="T17" fmla="*/ 2147483647 h 255"/>
                  <a:gd name="T18" fmla="*/ 2147483647 w 120"/>
                  <a:gd name="T19" fmla="*/ 2147483647 h 255"/>
                  <a:gd name="T20" fmla="*/ 2147483647 w 120"/>
                  <a:gd name="T21" fmla="*/ 2147483647 h 255"/>
                  <a:gd name="T22" fmla="*/ 2147483647 w 120"/>
                  <a:gd name="T23" fmla="*/ 2147483647 h 255"/>
                  <a:gd name="T24" fmla="*/ 2147483647 w 120"/>
                  <a:gd name="T25" fmla="*/ 2147483647 h 255"/>
                  <a:gd name="T26" fmla="*/ 2147483647 w 120"/>
                  <a:gd name="T27" fmla="*/ 2147483647 h 255"/>
                  <a:gd name="T28" fmla="*/ 2147483647 w 120"/>
                  <a:gd name="T29" fmla="*/ 2147483647 h 255"/>
                  <a:gd name="T30" fmla="*/ 2147483647 w 120"/>
                  <a:gd name="T31" fmla="*/ 2147483647 h 255"/>
                  <a:gd name="T32" fmla="*/ 2147483647 w 120"/>
                  <a:gd name="T33" fmla="*/ 2147483647 h 255"/>
                  <a:gd name="T34" fmla="*/ 2147483647 w 120"/>
                  <a:gd name="T35" fmla="*/ 2147483647 h 255"/>
                  <a:gd name="T36" fmla="*/ 2147483647 w 120"/>
                  <a:gd name="T37" fmla="*/ 2147483647 h 255"/>
                  <a:gd name="T38" fmla="*/ 2147483647 w 120"/>
                  <a:gd name="T39" fmla="*/ 2147483647 h 255"/>
                  <a:gd name="T40" fmla="*/ 2147483647 w 120"/>
                  <a:gd name="T41" fmla="*/ 2147483647 h 255"/>
                  <a:gd name="T42" fmla="*/ 2147483647 w 120"/>
                  <a:gd name="T43" fmla="*/ 2147483647 h 255"/>
                  <a:gd name="T44" fmla="*/ 2147483647 w 120"/>
                  <a:gd name="T45" fmla="*/ 2147483647 h 255"/>
                  <a:gd name="T46" fmla="*/ 2147483647 w 120"/>
                  <a:gd name="T47" fmla="*/ 2147483647 h 255"/>
                  <a:gd name="T48" fmla="*/ 2147483647 w 120"/>
                  <a:gd name="T49" fmla="*/ 2147483647 h 255"/>
                  <a:gd name="T50" fmla="*/ 2147483647 w 120"/>
                  <a:gd name="T51" fmla="*/ 2147483647 h 255"/>
                  <a:gd name="T52" fmla="*/ 2147483647 w 120"/>
                  <a:gd name="T53" fmla="*/ 2147483647 h 255"/>
                  <a:gd name="T54" fmla="*/ 2147483647 w 120"/>
                  <a:gd name="T55" fmla="*/ 2147483647 h 255"/>
                  <a:gd name="T56" fmla="*/ 2147483647 w 120"/>
                  <a:gd name="T57" fmla="*/ 2147483647 h 255"/>
                  <a:gd name="T58" fmla="*/ 2147483647 w 120"/>
                  <a:gd name="T59" fmla="*/ 2147483647 h 255"/>
                  <a:gd name="T60" fmla="*/ 2147483647 w 120"/>
                  <a:gd name="T61" fmla="*/ 2147483647 h 255"/>
                  <a:gd name="T62" fmla="*/ 2147483647 w 120"/>
                  <a:gd name="T63" fmla="*/ 2147483647 h 255"/>
                  <a:gd name="T64" fmla="*/ 2147483647 w 120"/>
                  <a:gd name="T65" fmla="*/ 2147483647 h 255"/>
                  <a:gd name="T66" fmla="*/ 2147483647 w 120"/>
                  <a:gd name="T67" fmla="*/ 2147483647 h 255"/>
                  <a:gd name="T68" fmla="*/ 2147483647 w 120"/>
                  <a:gd name="T69" fmla="*/ 2147483647 h 255"/>
                  <a:gd name="T70" fmla="*/ 2147483647 w 120"/>
                  <a:gd name="T71" fmla="*/ 2147483647 h 255"/>
                  <a:gd name="T72" fmla="*/ 2147483647 w 120"/>
                  <a:gd name="T73" fmla="*/ 2147483647 h 255"/>
                  <a:gd name="T74" fmla="*/ 2147483647 w 120"/>
                  <a:gd name="T75" fmla="*/ 2147483647 h 255"/>
                  <a:gd name="T76" fmla="*/ 2147483647 w 120"/>
                  <a:gd name="T77" fmla="*/ 2147483647 h 255"/>
                  <a:gd name="T78" fmla="*/ 2147483647 w 120"/>
                  <a:gd name="T79" fmla="*/ 2147483647 h 255"/>
                  <a:gd name="T80" fmla="*/ 2147483647 w 120"/>
                  <a:gd name="T81" fmla="*/ 2147483647 h 255"/>
                  <a:gd name="T82" fmla="*/ 2147483647 w 120"/>
                  <a:gd name="T83" fmla="*/ 2147483647 h 255"/>
                  <a:gd name="T84" fmla="*/ 2147483647 w 120"/>
                  <a:gd name="T85" fmla="*/ 2147483647 h 255"/>
                  <a:gd name="T86" fmla="*/ 2147483647 w 120"/>
                  <a:gd name="T87" fmla="*/ 0 h 255"/>
                  <a:gd name="T88" fmla="*/ 2147483647 w 120"/>
                  <a:gd name="T89" fmla="*/ 2147483647 h 255"/>
                  <a:gd name="T90" fmla="*/ 2147483647 w 120"/>
                  <a:gd name="T91" fmla="*/ 2147483647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255"/>
                  <a:gd name="T140" fmla="*/ 120 w 120"/>
                  <a:gd name="T141" fmla="*/ 255 h 2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255">
                    <a:moveTo>
                      <a:pt x="41" y="15"/>
                    </a:moveTo>
                    <a:lnTo>
                      <a:pt x="27" y="30"/>
                    </a:lnTo>
                    <a:lnTo>
                      <a:pt x="32" y="34"/>
                    </a:lnTo>
                    <a:lnTo>
                      <a:pt x="29" y="57"/>
                    </a:lnTo>
                    <a:lnTo>
                      <a:pt x="32" y="82"/>
                    </a:lnTo>
                    <a:lnTo>
                      <a:pt x="27" y="103"/>
                    </a:lnTo>
                    <a:lnTo>
                      <a:pt x="0" y="126"/>
                    </a:lnTo>
                    <a:lnTo>
                      <a:pt x="7" y="150"/>
                    </a:lnTo>
                    <a:lnTo>
                      <a:pt x="20" y="158"/>
                    </a:lnTo>
                    <a:lnTo>
                      <a:pt x="24" y="169"/>
                    </a:lnTo>
                    <a:lnTo>
                      <a:pt x="24" y="179"/>
                    </a:lnTo>
                    <a:lnTo>
                      <a:pt x="50" y="194"/>
                    </a:lnTo>
                    <a:lnTo>
                      <a:pt x="61" y="255"/>
                    </a:lnTo>
                    <a:lnTo>
                      <a:pt x="74" y="250"/>
                    </a:lnTo>
                    <a:lnTo>
                      <a:pt x="83" y="240"/>
                    </a:lnTo>
                    <a:lnTo>
                      <a:pt x="80" y="219"/>
                    </a:lnTo>
                    <a:lnTo>
                      <a:pt x="83" y="209"/>
                    </a:lnTo>
                    <a:lnTo>
                      <a:pt x="118" y="183"/>
                    </a:lnTo>
                    <a:lnTo>
                      <a:pt x="120" y="177"/>
                    </a:lnTo>
                    <a:lnTo>
                      <a:pt x="120" y="155"/>
                    </a:lnTo>
                    <a:lnTo>
                      <a:pt x="111" y="154"/>
                    </a:lnTo>
                    <a:lnTo>
                      <a:pt x="104" y="139"/>
                    </a:lnTo>
                    <a:lnTo>
                      <a:pt x="98" y="143"/>
                    </a:lnTo>
                    <a:lnTo>
                      <a:pt x="93" y="136"/>
                    </a:lnTo>
                    <a:lnTo>
                      <a:pt x="83" y="136"/>
                    </a:lnTo>
                    <a:lnTo>
                      <a:pt x="78" y="133"/>
                    </a:lnTo>
                    <a:lnTo>
                      <a:pt x="76" y="126"/>
                    </a:lnTo>
                    <a:lnTo>
                      <a:pt x="76" y="119"/>
                    </a:lnTo>
                    <a:lnTo>
                      <a:pt x="82" y="122"/>
                    </a:lnTo>
                    <a:lnTo>
                      <a:pt x="83" y="113"/>
                    </a:lnTo>
                    <a:lnTo>
                      <a:pt x="106" y="96"/>
                    </a:lnTo>
                    <a:lnTo>
                      <a:pt x="114" y="78"/>
                    </a:lnTo>
                    <a:lnTo>
                      <a:pt x="111" y="65"/>
                    </a:lnTo>
                    <a:lnTo>
                      <a:pt x="99" y="57"/>
                    </a:lnTo>
                    <a:lnTo>
                      <a:pt x="94" y="45"/>
                    </a:lnTo>
                    <a:lnTo>
                      <a:pt x="97" y="37"/>
                    </a:lnTo>
                    <a:lnTo>
                      <a:pt x="108" y="30"/>
                    </a:lnTo>
                    <a:lnTo>
                      <a:pt x="113" y="18"/>
                    </a:lnTo>
                    <a:lnTo>
                      <a:pt x="111" y="12"/>
                    </a:lnTo>
                    <a:lnTo>
                      <a:pt x="94" y="23"/>
                    </a:lnTo>
                    <a:lnTo>
                      <a:pt x="88" y="20"/>
                    </a:lnTo>
                    <a:lnTo>
                      <a:pt x="87" y="9"/>
                    </a:lnTo>
                    <a:lnTo>
                      <a:pt x="86" y="5"/>
                    </a:lnTo>
                    <a:lnTo>
                      <a:pt x="70" y="0"/>
                    </a:lnTo>
                    <a:lnTo>
                      <a:pt x="57" y="4"/>
                    </a:lnTo>
                    <a:lnTo>
                      <a:pt x="41" y="15"/>
                    </a:lnTo>
                    <a:close/>
                  </a:path>
                </a:pathLst>
              </a:custGeom>
              <a:solidFill>
                <a:srgbClr val="EE9024"/>
              </a:solidFill>
              <a:ln w="12700">
                <a:solidFill>
                  <a:schemeClr val="bg1"/>
                </a:solidFill>
                <a:round/>
                <a:headEnd/>
                <a:tailEnd/>
              </a:ln>
            </p:spPr>
            <p:txBody>
              <a:bodyPr/>
              <a:lstStyle/>
              <a:p>
                <a:endParaRPr lang="en-GB"/>
              </a:p>
            </p:txBody>
          </p:sp>
          <p:sp>
            <p:nvSpPr>
              <p:cNvPr id="36074" name="Freeform 241"/>
              <p:cNvSpPr>
                <a:spLocks noChangeAspect="1"/>
              </p:cNvSpPr>
              <p:nvPr/>
            </p:nvSpPr>
            <p:spPr bwMode="auto">
              <a:xfrm>
                <a:off x="5726296" y="4686320"/>
                <a:ext cx="364038" cy="294518"/>
              </a:xfrm>
              <a:custGeom>
                <a:avLst/>
                <a:gdLst>
                  <a:gd name="T0" fmla="*/ 2147483647 w 362"/>
                  <a:gd name="T1" fmla="*/ 2147483647 h 290"/>
                  <a:gd name="T2" fmla="*/ 2147483647 w 362"/>
                  <a:gd name="T3" fmla="*/ 2147483647 h 290"/>
                  <a:gd name="T4" fmla="*/ 2147483647 w 362"/>
                  <a:gd name="T5" fmla="*/ 2147483647 h 290"/>
                  <a:gd name="T6" fmla="*/ 2147483647 w 362"/>
                  <a:gd name="T7" fmla="*/ 2147483647 h 290"/>
                  <a:gd name="T8" fmla="*/ 0 w 362"/>
                  <a:gd name="T9" fmla="*/ 2147483647 h 290"/>
                  <a:gd name="T10" fmla="*/ 0 w 362"/>
                  <a:gd name="T11" fmla="*/ 2147483647 h 290"/>
                  <a:gd name="T12" fmla="*/ 2147483647 w 362"/>
                  <a:gd name="T13" fmla="*/ 2147483647 h 290"/>
                  <a:gd name="T14" fmla="*/ 2147483647 w 362"/>
                  <a:gd name="T15" fmla="*/ 2147483647 h 290"/>
                  <a:gd name="T16" fmla="*/ 2147483647 w 362"/>
                  <a:gd name="T17" fmla="*/ 2147483647 h 290"/>
                  <a:gd name="T18" fmla="*/ 2147483647 w 362"/>
                  <a:gd name="T19" fmla="*/ 2147483647 h 290"/>
                  <a:gd name="T20" fmla="*/ 2147483647 w 362"/>
                  <a:gd name="T21" fmla="*/ 2147483647 h 290"/>
                  <a:gd name="T22" fmla="*/ 2147483647 w 362"/>
                  <a:gd name="T23" fmla="*/ 2147483647 h 290"/>
                  <a:gd name="T24" fmla="*/ 2147483647 w 362"/>
                  <a:gd name="T25" fmla="*/ 2147483647 h 290"/>
                  <a:gd name="T26" fmla="*/ 2147483647 w 362"/>
                  <a:gd name="T27" fmla="*/ 2147483647 h 290"/>
                  <a:gd name="T28" fmla="*/ 2147483647 w 362"/>
                  <a:gd name="T29" fmla="*/ 2147483647 h 290"/>
                  <a:gd name="T30" fmla="*/ 2147483647 w 362"/>
                  <a:gd name="T31" fmla="*/ 2147483647 h 290"/>
                  <a:gd name="T32" fmla="*/ 2147483647 w 362"/>
                  <a:gd name="T33" fmla="*/ 2147483647 h 290"/>
                  <a:gd name="T34" fmla="*/ 2147483647 w 362"/>
                  <a:gd name="T35" fmla="*/ 2147483647 h 290"/>
                  <a:gd name="T36" fmla="*/ 2147483647 w 362"/>
                  <a:gd name="T37" fmla="*/ 2147483647 h 290"/>
                  <a:gd name="T38" fmla="*/ 2147483647 w 362"/>
                  <a:gd name="T39" fmla="*/ 2147483647 h 290"/>
                  <a:gd name="T40" fmla="*/ 2147483647 w 362"/>
                  <a:gd name="T41" fmla="*/ 2147483647 h 290"/>
                  <a:gd name="T42" fmla="*/ 2147483647 w 362"/>
                  <a:gd name="T43" fmla="*/ 2147483647 h 290"/>
                  <a:gd name="T44" fmla="*/ 2147483647 w 362"/>
                  <a:gd name="T45" fmla="*/ 0 h 290"/>
                  <a:gd name="T46" fmla="*/ 2147483647 w 362"/>
                  <a:gd name="T47" fmla="*/ 2147483647 h 290"/>
                  <a:gd name="T48" fmla="*/ 2147483647 w 362"/>
                  <a:gd name="T49" fmla="*/ 2147483647 h 290"/>
                  <a:gd name="T50" fmla="*/ 2147483647 w 362"/>
                  <a:gd name="T51" fmla="*/ 2147483647 h 290"/>
                  <a:gd name="T52" fmla="*/ 2147483647 w 362"/>
                  <a:gd name="T53" fmla="*/ 2147483647 h 290"/>
                  <a:gd name="T54" fmla="*/ 2147483647 w 362"/>
                  <a:gd name="T55" fmla="*/ 2147483647 h 290"/>
                  <a:gd name="T56" fmla="*/ 2147483647 w 362"/>
                  <a:gd name="T57" fmla="*/ 2147483647 h 290"/>
                  <a:gd name="T58" fmla="*/ 2147483647 w 362"/>
                  <a:gd name="T59" fmla="*/ 2147483647 h 290"/>
                  <a:gd name="T60" fmla="*/ 2147483647 w 362"/>
                  <a:gd name="T61" fmla="*/ 2147483647 h 290"/>
                  <a:gd name="T62" fmla="*/ 2147483647 w 362"/>
                  <a:gd name="T63" fmla="*/ 2147483647 h 290"/>
                  <a:gd name="T64" fmla="*/ 2147483647 w 362"/>
                  <a:gd name="T65" fmla="*/ 2147483647 h 290"/>
                  <a:gd name="T66" fmla="*/ 2147483647 w 362"/>
                  <a:gd name="T67" fmla="*/ 2147483647 h 290"/>
                  <a:gd name="T68" fmla="*/ 2147483647 w 362"/>
                  <a:gd name="T69" fmla="*/ 2147483647 h 290"/>
                  <a:gd name="T70" fmla="*/ 2147483647 w 362"/>
                  <a:gd name="T71" fmla="*/ 2147483647 h 290"/>
                  <a:gd name="T72" fmla="*/ 2147483647 w 362"/>
                  <a:gd name="T73" fmla="*/ 2147483647 h 290"/>
                  <a:gd name="T74" fmla="*/ 2147483647 w 362"/>
                  <a:gd name="T75" fmla="*/ 2147483647 h 290"/>
                  <a:gd name="T76" fmla="*/ 2147483647 w 362"/>
                  <a:gd name="T77" fmla="*/ 2147483647 h 290"/>
                  <a:gd name="T78" fmla="*/ 2147483647 w 362"/>
                  <a:gd name="T79" fmla="*/ 2147483647 h 290"/>
                  <a:gd name="T80" fmla="*/ 2147483647 w 362"/>
                  <a:gd name="T81" fmla="*/ 2147483647 h 290"/>
                  <a:gd name="T82" fmla="*/ 2147483647 w 362"/>
                  <a:gd name="T83" fmla="*/ 2147483647 h 290"/>
                  <a:gd name="T84" fmla="*/ 2147483647 w 362"/>
                  <a:gd name="T85" fmla="*/ 2147483647 h 290"/>
                  <a:gd name="T86" fmla="*/ 2147483647 w 362"/>
                  <a:gd name="T87" fmla="*/ 2147483647 h 290"/>
                  <a:gd name="T88" fmla="*/ 2147483647 w 362"/>
                  <a:gd name="T89" fmla="*/ 2147483647 h 290"/>
                  <a:gd name="T90" fmla="*/ 2147483647 w 362"/>
                  <a:gd name="T91" fmla="*/ 2147483647 h 290"/>
                  <a:gd name="T92" fmla="*/ 2147483647 w 362"/>
                  <a:gd name="T93" fmla="*/ 2147483647 h 290"/>
                  <a:gd name="T94" fmla="*/ 2147483647 w 362"/>
                  <a:gd name="T95" fmla="*/ 2147483647 h 290"/>
                  <a:gd name="T96" fmla="*/ 2147483647 w 362"/>
                  <a:gd name="T97" fmla="*/ 2147483647 h 290"/>
                  <a:gd name="T98" fmla="*/ 2147483647 w 362"/>
                  <a:gd name="T99" fmla="*/ 2147483647 h 290"/>
                  <a:gd name="T100" fmla="*/ 2147483647 w 362"/>
                  <a:gd name="T101" fmla="*/ 2147483647 h 290"/>
                  <a:gd name="T102" fmla="*/ 2147483647 w 362"/>
                  <a:gd name="T103" fmla="*/ 2147483647 h 290"/>
                  <a:gd name="T104" fmla="*/ 2147483647 w 362"/>
                  <a:gd name="T105" fmla="*/ 2147483647 h 290"/>
                  <a:gd name="T106" fmla="*/ 2147483647 w 362"/>
                  <a:gd name="T107" fmla="*/ 2147483647 h 290"/>
                  <a:gd name="T108" fmla="*/ 2147483647 w 362"/>
                  <a:gd name="T109" fmla="*/ 2147483647 h 290"/>
                  <a:gd name="T110" fmla="*/ 2147483647 w 362"/>
                  <a:gd name="T111" fmla="*/ 2147483647 h 290"/>
                  <a:gd name="T112" fmla="*/ 2147483647 w 362"/>
                  <a:gd name="T113" fmla="*/ 2147483647 h 290"/>
                  <a:gd name="T114" fmla="*/ 2147483647 w 362"/>
                  <a:gd name="T115" fmla="*/ 2147483647 h 290"/>
                  <a:gd name="T116" fmla="*/ 2147483647 w 362"/>
                  <a:gd name="T117" fmla="*/ 2147483647 h 290"/>
                  <a:gd name="T118" fmla="*/ 2147483647 w 362"/>
                  <a:gd name="T119" fmla="*/ 2147483647 h 290"/>
                  <a:gd name="T120" fmla="*/ 2147483647 w 362"/>
                  <a:gd name="T121" fmla="*/ 2147483647 h 290"/>
                  <a:gd name="T122" fmla="*/ 2147483647 w 362"/>
                  <a:gd name="T123" fmla="*/ 2147483647 h 290"/>
                  <a:gd name="T124" fmla="*/ 2147483647 w 362"/>
                  <a:gd name="T125" fmla="*/ 2147483647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2"/>
                  <a:gd name="T190" fmla="*/ 0 h 290"/>
                  <a:gd name="T191" fmla="*/ 362 w 362"/>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2" h="290">
                    <a:moveTo>
                      <a:pt x="132" y="289"/>
                    </a:moveTo>
                    <a:lnTo>
                      <a:pt x="99" y="289"/>
                    </a:lnTo>
                    <a:lnTo>
                      <a:pt x="67" y="289"/>
                    </a:lnTo>
                    <a:lnTo>
                      <a:pt x="34" y="290"/>
                    </a:lnTo>
                    <a:lnTo>
                      <a:pt x="0" y="290"/>
                    </a:lnTo>
                    <a:lnTo>
                      <a:pt x="2" y="283"/>
                    </a:lnTo>
                    <a:lnTo>
                      <a:pt x="42" y="272"/>
                    </a:lnTo>
                    <a:lnTo>
                      <a:pt x="56" y="260"/>
                    </a:lnTo>
                    <a:lnTo>
                      <a:pt x="82" y="240"/>
                    </a:lnTo>
                    <a:lnTo>
                      <a:pt x="91" y="225"/>
                    </a:lnTo>
                    <a:lnTo>
                      <a:pt x="101" y="209"/>
                    </a:lnTo>
                    <a:lnTo>
                      <a:pt x="100" y="199"/>
                    </a:lnTo>
                    <a:lnTo>
                      <a:pt x="95" y="189"/>
                    </a:lnTo>
                    <a:lnTo>
                      <a:pt x="98" y="163"/>
                    </a:lnTo>
                    <a:lnTo>
                      <a:pt x="108" y="144"/>
                    </a:lnTo>
                    <a:lnTo>
                      <a:pt x="115" y="141"/>
                    </a:lnTo>
                    <a:lnTo>
                      <a:pt x="117" y="122"/>
                    </a:lnTo>
                    <a:lnTo>
                      <a:pt x="140" y="95"/>
                    </a:lnTo>
                    <a:lnTo>
                      <a:pt x="173" y="81"/>
                    </a:lnTo>
                    <a:lnTo>
                      <a:pt x="191" y="65"/>
                    </a:lnTo>
                    <a:lnTo>
                      <a:pt x="202" y="48"/>
                    </a:lnTo>
                    <a:lnTo>
                      <a:pt x="217" y="5"/>
                    </a:lnTo>
                    <a:lnTo>
                      <a:pt x="231" y="0"/>
                    </a:lnTo>
                    <a:lnTo>
                      <a:pt x="244" y="18"/>
                    </a:lnTo>
                    <a:lnTo>
                      <a:pt x="262" y="27"/>
                    </a:lnTo>
                    <a:lnTo>
                      <a:pt x="302" y="21"/>
                    </a:lnTo>
                    <a:lnTo>
                      <a:pt x="317" y="29"/>
                    </a:lnTo>
                    <a:lnTo>
                      <a:pt x="321" y="29"/>
                    </a:lnTo>
                    <a:lnTo>
                      <a:pt x="333" y="30"/>
                    </a:lnTo>
                    <a:lnTo>
                      <a:pt x="330" y="32"/>
                    </a:lnTo>
                    <a:lnTo>
                      <a:pt x="330" y="35"/>
                    </a:lnTo>
                    <a:lnTo>
                      <a:pt x="339" y="41"/>
                    </a:lnTo>
                    <a:lnTo>
                      <a:pt x="338" y="43"/>
                    </a:lnTo>
                    <a:lnTo>
                      <a:pt x="341" y="49"/>
                    </a:lnTo>
                    <a:lnTo>
                      <a:pt x="339" y="53"/>
                    </a:lnTo>
                    <a:lnTo>
                      <a:pt x="342" y="64"/>
                    </a:lnTo>
                    <a:lnTo>
                      <a:pt x="340" y="77"/>
                    </a:lnTo>
                    <a:lnTo>
                      <a:pt x="344" y="83"/>
                    </a:lnTo>
                    <a:lnTo>
                      <a:pt x="343" y="92"/>
                    </a:lnTo>
                    <a:lnTo>
                      <a:pt x="347" y="104"/>
                    </a:lnTo>
                    <a:lnTo>
                      <a:pt x="351" y="112"/>
                    </a:lnTo>
                    <a:lnTo>
                      <a:pt x="362" y="121"/>
                    </a:lnTo>
                    <a:lnTo>
                      <a:pt x="355" y="126"/>
                    </a:lnTo>
                    <a:lnTo>
                      <a:pt x="358" y="134"/>
                    </a:lnTo>
                    <a:lnTo>
                      <a:pt x="306" y="135"/>
                    </a:lnTo>
                    <a:lnTo>
                      <a:pt x="302" y="145"/>
                    </a:lnTo>
                    <a:lnTo>
                      <a:pt x="278" y="152"/>
                    </a:lnTo>
                    <a:lnTo>
                      <a:pt x="277" y="159"/>
                    </a:lnTo>
                    <a:lnTo>
                      <a:pt x="281" y="161"/>
                    </a:lnTo>
                    <a:lnTo>
                      <a:pt x="277" y="169"/>
                    </a:lnTo>
                    <a:lnTo>
                      <a:pt x="284" y="172"/>
                    </a:lnTo>
                    <a:lnTo>
                      <a:pt x="283" y="176"/>
                    </a:lnTo>
                    <a:lnTo>
                      <a:pt x="247" y="191"/>
                    </a:lnTo>
                    <a:lnTo>
                      <a:pt x="234" y="206"/>
                    </a:lnTo>
                    <a:lnTo>
                      <a:pt x="224" y="213"/>
                    </a:lnTo>
                    <a:lnTo>
                      <a:pt x="196" y="215"/>
                    </a:lnTo>
                    <a:lnTo>
                      <a:pt x="193" y="223"/>
                    </a:lnTo>
                    <a:lnTo>
                      <a:pt x="178" y="222"/>
                    </a:lnTo>
                    <a:lnTo>
                      <a:pt x="165" y="232"/>
                    </a:lnTo>
                    <a:lnTo>
                      <a:pt x="158" y="233"/>
                    </a:lnTo>
                    <a:lnTo>
                      <a:pt x="147" y="240"/>
                    </a:lnTo>
                    <a:lnTo>
                      <a:pt x="132" y="251"/>
                    </a:lnTo>
                    <a:lnTo>
                      <a:pt x="132" y="289"/>
                    </a:lnTo>
                    <a:close/>
                  </a:path>
                </a:pathLst>
              </a:custGeom>
              <a:solidFill>
                <a:srgbClr val="EE9024"/>
              </a:solidFill>
              <a:ln w="12700">
                <a:noFill/>
                <a:round/>
                <a:headEnd/>
                <a:tailEnd/>
              </a:ln>
            </p:spPr>
            <p:txBody>
              <a:bodyPr/>
              <a:lstStyle/>
              <a:p>
                <a:endParaRPr lang="en-GB"/>
              </a:p>
            </p:txBody>
          </p:sp>
          <p:sp>
            <p:nvSpPr>
              <p:cNvPr id="36075" name="Freeform 242"/>
              <p:cNvSpPr>
                <a:spLocks noChangeAspect="1"/>
              </p:cNvSpPr>
              <p:nvPr/>
            </p:nvSpPr>
            <p:spPr bwMode="auto">
              <a:xfrm>
                <a:off x="5859268" y="4639818"/>
                <a:ext cx="616903" cy="628895"/>
              </a:xfrm>
              <a:custGeom>
                <a:avLst/>
                <a:gdLst>
                  <a:gd name="T0" fmla="*/ 2147483647 w 612"/>
                  <a:gd name="T1" fmla="*/ 2147483647 h 621"/>
                  <a:gd name="T2" fmla="*/ 2147483647 w 612"/>
                  <a:gd name="T3" fmla="*/ 2147483647 h 621"/>
                  <a:gd name="T4" fmla="*/ 2147483647 w 612"/>
                  <a:gd name="T5" fmla="*/ 2147483647 h 621"/>
                  <a:gd name="T6" fmla="*/ 2147483647 w 612"/>
                  <a:gd name="T7" fmla="*/ 2147483647 h 621"/>
                  <a:gd name="T8" fmla="*/ 2147483647 w 612"/>
                  <a:gd name="T9" fmla="*/ 2147483647 h 621"/>
                  <a:gd name="T10" fmla="*/ 2147483647 w 612"/>
                  <a:gd name="T11" fmla="*/ 2147483647 h 621"/>
                  <a:gd name="T12" fmla="*/ 2147483647 w 612"/>
                  <a:gd name="T13" fmla="*/ 2147483647 h 621"/>
                  <a:gd name="T14" fmla="*/ 2147483647 w 612"/>
                  <a:gd name="T15" fmla="*/ 2147483647 h 621"/>
                  <a:gd name="T16" fmla="*/ 2147483647 w 612"/>
                  <a:gd name="T17" fmla="*/ 2147483647 h 621"/>
                  <a:gd name="T18" fmla="*/ 2147483647 w 612"/>
                  <a:gd name="T19" fmla="*/ 2147483647 h 621"/>
                  <a:gd name="T20" fmla="*/ 2147483647 w 612"/>
                  <a:gd name="T21" fmla="*/ 2147483647 h 621"/>
                  <a:gd name="T22" fmla="*/ 2147483647 w 612"/>
                  <a:gd name="T23" fmla="*/ 2147483647 h 621"/>
                  <a:gd name="T24" fmla="*/ 2147483647 w 612"/>
                  <a:gd name="T25" fmla="*/ 2147483647 h 621"/>
                  <a:gd name="T26" fmla="*/ 2147483647 w 612"/>
                  <a:gd name="T27" fmla="*/ 2147483647 h 621"/>
                  <a:gd name="T28" fmla="*/ 2147483647 w 612"/>
                  <a:gd name="T29" fmla="*/ 2147483647 h 621"/>
                  <a:gd name="T30" fmla="*/ 2147483647 w 612"/>
                  <a:gd name="T31" fmla="*/ 2147483647 h 621"/>
                  <a:gd name="T32" fmla="*/ 2147483647 w 612"/>
                  <a:gd name="T33" fmla="*/ 2147483647 h 621"/>
                  <a:gd name="T34" fmla="*/ 2147483647 w 612"/>
                  <a:gd name="T35" fmla="*/ 2147483647 h 621"/>
                  <a:gd name="T36" fmla="*/ 2147483647 w 612"/>
                  <a:gd name="T37" fmla="*/ 2147483647 h 621"/>
                  <a:gd name="T38" fmla="*/ 2147483647 w 612"/>
                  <a:gd name="T39" fmla="*/ 2147483647 h 621"/>
                  <a:gd name="T40" fmla="*/ 2147483647 w 612"/>
                  <a:gd name="T41" fmla="*/ 2147483647 h 621"/>
                  <a:gd name="T42" fmla="*/ 2147483647 w 612"/>
                  <a:gd name="T43" fmla="*/ 2147483647 h 621"/>
                  <a:gd name="T44" fmla="*/ 2147483647 w 612"/>
                  <a:gd name="T45" fmla="*/ 2147483647 h 621"/>
                  <a:gd name="T46" fmla="*/ 2147483647 w 612"/>
                  <a:gd name="T47" fmla="*/ 2147483647 h 621"/>
                  <a:gd name="T48" fmla="*/ 2147483647 w 612"/>
                  <a:gd name="T49" fmla="*/ 2147483647 h 621"/>
                  <a:gd name="T50" fmla="*/ 2147483647 w 612"/>
                  <a:gd name="T51" fmla="*/ 2147483647 h 621"/>
                  <a:gd name="T52" fmla="*/ 2147483647 w 612"/>
                  <a:gd name="T53" fmla="*/ 2147483647 h 621"/>
                  <a:gd name="T54" fmla="*/ 2147483647 w 612"/>
                  <a:gd name="T55" fmla="*/ 2147483647 h 621"/>
                  <a:gd name="T56" fmla="*/ 2147483647 w 612"/>
                  <a:gd name="T57" fmla="*/ 2147483647 h 621"/>
                  <a:gd name="T58" fmla="*/ 2147483647 w 612"/>
                  <a:gd name="T59" fmla="*/ 2147483647 h 621"/>
                  <a:gd name="T60" fmla="*/ 2147483647 w 612"/>
                  <a:gd name="T61" fmla="*/ 2147483647 h 621"/>
                  <a:gd name="T62" fmla="*/ 2147483647 w 612"/>
                  <a:gd name="T63" fmla="*/ 0 h 621"/>
                  <a:gd name="T64" fmla="*/ 2147483647 w 612"/>
                  <a:gd name="T65" fmla="*/ 0 h 621"/>
                  <a:gd name="T66" fmla="*/ 2147483647 w 612"/>
                  <a:gd name="T67" fmla="*/ 2147483647 h 621"/>
                  <a:gd name="T68" fmla="*/ 2147483647 w 612"/>
                  <a:gd name="T69" fmla="*/ 2147483647 h 621"/>
                  <a:gd name="T70" fmla="*/ 2147483647 w 612"/>
                  <a:gd name="T71" fmla="*/ 2147483647 h 621"/>
                  <a:gd name="T72" fmla="*/ 2147483647 w 612"/>
                  <a:gd name="T73" fmla="*/ 2147483647 h 621"/>
                  <a:gd name="T74" fmla="*/ 2147483647 w 612"/>
                  <a:gd name="T75" fmla="*/ 2147483647 h 621"/>
                  <a:gd name="T76" fmla="*/ 2147483647 w 612"/>
                  <a:gd name="T77" fmla="*/ 2147483647 h 621"/>
                  <a:gd name="T78" fmla="*/ 2147483647 w 612"/>
                  <a:gd name="T79" fmla="*/ 2147483647 h 621"/>
                  <a:gd name="T80" fmla="*/ 2147483647 w 612"/>
                  <a:gd name="T81" fmla="*/ 2147483647 h 621"/>
                  <a:gd name="T82" fmla="*/ 2147483647 w 612"/>
                  <a:gd name="T83" fmla="*/ 2147483647 h 621"/>
                  <a:gd name="T84" fmla="*/ 2147483647 w 612"/>
                  <a:gd name="T85" fmla="*/ 2147483647 h 621"/>
                  <a:gd name="T86" fmla="*/ 2147483647 w 612"/>
                  <a:gd name="T87" fmla="*/ 2147483647 h 621"/>
                  <a:gd name="T88" fmla="*/ 2147483647 w 612"/>
                  <a:gd name="T89" fmla="*/ 2147483647 h 621"/>
                  <a:gd name="T90" fmla="*/ 2147483647 w 612"/>
                  <a:gd name="T91" fmla="*/ 2147483647 h 621"/>
                  <a:gd name="T92" fmla="*/ 2147483647 w 612"/>
                  <a:gd name="T93" fmla="*/ 2147483647 h 621"/>
                  <a:gd name="T94" fmla="*/ 2147483647 w 612"/>
                  <a:gd name="T95" fmla="*/ 2147483647 h 621"/>
                  <a:gd name="T96" fmla="*/ 2147483647 w 612"/>
                  <a:gd name="T97" fmla="*/ 2147483647 h 621"/>
                  <a:gd name="T98" fmla="*/ 2147483647 w 612"/>
                  <a:gd name="T99" fmla="*/ 2147483647 h 621"/>
                  <a:gd name="T100" fmla="*/ 2147483647 w 612"/>
                  <a:gd name="T101" fmla="*/ 2147483647 h 621"/>
                  <a:gd name="T102" fmla="*/ 2147483647 w 612"/>
                  <a:gd name="T103" fmla="*/ 2147483647 h 621"/>
                  <a:gd name="T104" fmla="*/ 2147483647 w 612"/>
                  <a:gd name="T105" fmla="*/ 2147483647 h 621"/>
                  <a:gd name="T106" fmla="*/ 2147483647 w 612"/>
                  <a:gd name="T107" fmla="*/ 2147483647 h 621"/>
                  <a:gd name="T108" fmla="*/ 2147483647 w 612"/>
                  <a:gd name="T109" fmla="*/ 2147483647 h 621"/>
                  <a:gd name="T110" fmla="*/ 2147483647 w 612"/>
                  <a:gd name="T111" fmla="*/ 2147483647 h 621"/>
                  <a:gd name="T112" fmla="*/ 0 w 612"/>
                  <a:gd name="T113" fmla="*/ 2147483647 h 6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2"/>
                  <a:gd name="T172" fmla="*/ 0 h 621"/>
                  <a:gd name="T173" fmla="*/ 612 w 612"/>
                  <a:gd name="T174" fmla="*/ 621 h 6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2" h="621">
                    <a:moveTo>
                      <a:pt x="1" y="351"/>
                    </a:moveTo>
                    <a:lnTo>
                      <a:pt x="29" y="370"/>
                    </a:lnTo>
                    <a:lnTo>
                      <a:pt x="57" y="389"/>
                    </a:lnTo>
                    <a:lnTo>
                      <a:pt x="85" y="408"/>
                    </a:lnTo>
                    <a:lnTo>
                      <a:pt x="112" y="427"/>
                    </a:lnTo>
                    <a:lnTo>
                      <a:pt x="135" y="442"/>
                    </a:lnTo>
                    <a:lnTo>
                      <a:pt x="158" y="458"/>
                    </a:lnTo>
                    <a:lnTo>
                      <a:pt x="180" y="473"/>
                    </a:lnTo>
                    <a:lnTo>
                      <a:pt x="202" y="489"/>
                    </a:lnTo>
                    <a:lnTo>
                      <a:pt x="225" y="504"/>
                    </a:lnTo>
                    <a:lnTo>
                      <a:pt x="247" y="520"/>
                    </a:lnTo>
                    <a:lnTo>
                      <a:pt x="268" y="536"/>
                    </a:lnTo>
                    <a:lnTo>
                      <a:pt x="291" y="550"/>
                    </a:lnTo>
                    <a:lnTo>
                      <a:pt x="293" y="562"/>
                    </a:lnTo>
                    <a:lnTo>
                      <a:pt x="307" y="568"/>
                    </a:lnTo>
                    <a:lnTo>
                      <a:pt x="313" y="578"/>
                    </a:lnTo>
                    <a:lnTo>
                      <a:pt x="327" y="580"/>
                    </a:lnTo>
                    <a:lnTo>
                      <a:pt x="332" y="587"/>
                    </a:lnTo>
                    <a:lnTo>
                      <a:pt x="354" y="593"/>
                    </a:lnTo>
                    <a:lnTo>
                      <a:pt x="357" y="606"/>
                    </a:lnTo>
                    <a:lnTo>
                      <a:pt x="353" y="617"/>
                    </a:lnTo>
                    <a:lnTo>
                      <a:pt x="358" y="621"/>
                    </a:lnTo>
                    <a:lnTo>
                      <a:pt x="383" y="616"/>
                    </a:lnTo>
                    <a:lnTo>
                      <a:pt x="406" y="610"/>
                    </a:lnTo>
                    <a:lnTo>
                      <a:pt x="430" y="604"/>
                    </a:lnTo>
                    <a:lnTo>
                      <a:pt x="447" y="591"/>
                    </a:lnTo>
                    <a:lnTo>
                      <a:pt x="463" y="579"/>
                    </a:lnTo>
                    <a:lnTo>
                      <a:pt x="480" y="566"/>
                    </a:lnTo>
                    <a:lnTo>
                      <a:pt x="498" y="552"/>
                    </a:lnTo>
                    <a:lnTo>
                      <a:pt x="512" y="543"/>
                    </a:lnTo>
                    <a:lnTo>
                      <a:pt x="527" y="533"/>
                    </a:lnTo>
                    <a:lnTo>
                      <a:pt x="541" y="524"/>
                    </a:lnTo>
                    <a:lnTo>
                      <a:pt x="555" y="514"/>
                    </a:lnTo>
                    <a:lnTo>
                      <a:pt x="570" y="504"/>
                    </a:lnTo>
                    <a:lnTo>
                      <a:pt x="584" y="496"/>
                    </a:lnTo>
                    <a:lnTo>
                      <a:pt x="599" y="486"/>
                    </a:lnTo>
                    <a:lnTo>
                      <a:pt x="612" y="476"/>
                    </a:lnTo>
                    <a:lnTo>
                      <a:pt x="600" y="449"/>
                    </a:lnTo>
                    <a:lnTo>
                      <a:pt x="583" y="441"/>
                    </a:lnTo>
                    <a:lnTo>
                      <a:pt x="567" y="441"/>
                    </a:lnTo>
                    <a:lnTo>
                      <a:pt x="559" y="432"/>
                    </a:lnTo>
                    <a:lnTo>
                      <a:pt x="557" y="416"/>
                    </a:lnTo>
                    <a:lnTo>
                      <a:pt x="539" y="387"/>
                    </a:lnTo>
                    <a:lnTo>
                      <a:pt x="539" y="382"/>
                    </a:lnTo>
                    <a:lnTo>
                      <a:pt x="550" y="378"/>
                    </a:lnTo>
                    <a:lnTo>
                      <a:pt x="552" y="335"/>
                    </a:lnTo>
                    <a:lnTo>
                      <a:pt x="548" y="280"/>
                    </a:lnTo>
                    <a:lnTo>
                      <a:pt x="535" y="260"/>
                    </a:lnTo>
                    <a:lnTo>
                      <a:pt x="535" y="252"/>
                    </a:lnTo>
                    <a:lnTo>
                      <a:pt x="542" y="246"/>
                    </a:lnTo>
                    <a:lnTo>
                      <a:pt x="531" y="185"/>
                    </a:lnTo>
                    <a:lnTo>
                      <a:pt x="505" y="170"/>
                    </a:lnTo>
                    <a:lnTo>
                      <a:pt x="505" y="160"/>
                    </a:lnTo>
                    <a:lnTo>
                      <a:pt x="501" y="149"/>
                    </a:lnTo>
                    <a:lnTo>
                      <a:pt x="488" y="141"/>
                    </a:lnTo>
                    <a:lnTo>
                      <a:pt x="481" y="117"/>
                    </a:lnTo>
                    <a:lnTo>
                      <a:pt x="508" y="94"/>
                    </a:lnTo>
                    <a:lnTo>
                      <a:pt x="513" y="73"/>
                    </a:lnTo>
                    <a:lnTo>
                      <a:pt x="510" y="48"/>
                    </a:lnTo>
                    <a:lnTo>
                      <a:pt x="513" y="25"/>
                    </a:lnTo>
                    <a:lnTo>
                      <a:pt x="508" y="21"/>
                    </a:lnTo>
                    <a:lnTo>
                      <a:pt x="522" y="6"/>
                    </a:lnTo>
                    <a:lnTo>
                      <a:pt x="495" y="8"/>
                    </a:lnTo>
                    <a:lnTo>
                      <a:pt x="480" y="0"/>
                    </a:lnTo>
                    <a:lnTo>
                      <a:pt x="471" y="7"/>
                    </a:lnTo>
                    <a:lnTo>
                      <a:pt x="451" y="0"/>
                    </a:lnTo>
                    <a:lnTo>
                      <a:pt x="447" y="7"/>
                    </a:lnTo>
                    <a:lnTo>
                      <a:pt x="421" y="15"/>
                    </a:lnTo>
                    <a:lnTo>
                      <a:pt x="410" y="8"/>
                    </a:lnTo>
                    <a:lnTo>
                      <a:pt x="379" y="7"/>
                    </a:lnTo>
                    <a:lnTo>
                      <a:pt x="366" y="13"/>
                    </a:lnTo>
                    <a:lnTo>
                      <a:pt x="352" y="11"/>
                    </a:lnTo>
                    <a:lnTo>
                      <a:pt x="341" y="18"/>
                    </a:lnTo>
                    <a:lnTo>
                      <a:pt x="299" y="23"/>
                    </a:lnTo>
                    <a:lnTo>
                      <a:pt x="270" y="36"/>
                    </a:lnTo>
                    <a:lnTo>
                      <a:pt x="267" y="40"/>
                    </a:lnTo>
                    <a:lnTo>
                      <a:pt x="262" y="46"/>
                    </a:lnTo>
                    <a:lnTo>
                      <a:pt x="237" y="50"/>
                    </a:lnTo>
                    <a:lnTo>
                      <a:pt x="221" y="68"/>
                    </a:lnTo>
                    <a:lnTo>
                      <a:pt x="201" y="76"/>
                    </a:lnTo>
                    <a:lnTo>
                      <a:pt x="198" y="78"/>
                    </a:lnTo>
                    <a:lnTo>
                      <a:pt x="198" y="81"/>
                    </a:lnTo>
                    <a:lnTo>
                      <a:pt x="207" y="87"/>
                    </a:lnTo>
                    <a:lnTo>
                      <a:pt x="206" y="89"/>
                    </a:lnTo>
                    <a:lnTo>
                      <a:pt x="209" y="95"/>
                    </a:lnTo>
                    <a:lnTo>
                      <a:pt x="207" y="99"/>
                    </a:lnTo>
                    <a:lnTo>
                      <a:pt x="210" y="110"/>
                    </a:lnTo>
                    <a:lnTo>
                      <a:pt x="208" y="123"/>
                    </a:lnTo>
                    <a:lnTo>
                      <a:pt x="212" y="129"/>
                    </a:lnTo>
                    <a:lnTo>
                      <a:pt x="211" y="138"/>
                    </a:lnTo>
                    <a:lnTo>
                      <a:pt x="215" y="150"/>
                    </a:lnTo>
                    <a:lnTo>
                      <a:pt x="219" y="158"/>
                    </a:lnTo>
                    <a:lnTo>
                      <a:pt x="230" y="167"/>
                    </a:lnTo>
                    <a:lnTo>
                      <a:pt x="223" y="172"/>
                    </a:lnTo>
                    <a:lnTo>
                      <a:pt x="226" y="180"/>
                    </a:lnTo>
                    <a:lnTo>
                      <a:pt x="174" y="181"/>
                    </a:lnTo>
                    <a:lnTo>
                      <a:pt x="170" y="191"/>
                    </a:lnTo>
                    <a:lnTo>
                      <a:pt x="146" y="198"/>
                    </a:lnTo>
                    <a:lnTo>
                      <a:pt x="145" y="205"/>
                    </a:lnTo>
                    <a:lnTo>
                      <a:pt x="149" y="207"/>
                    </a:lnTo>
                    <a:lnTo>
                      <a:pt x="145" y="215"/>
                    </a:lnTo>
                    <a:lnTo>
                      <a:pt x="152" y="218"/>
                    </a:lnTo>
                    <a:lnTo>
                      <a:pt x="151" y="222"/>
                    </a:lnTo>
                    <a:lnTo>
                      <a:pt x="115" y="237"/>
                    </a:lnTo>
                    <a:lnTo>
                      <a:pt x="102" y="252"/>
                    </a:lnTo>
                    <a:lnTo>
                      <a:pt x="92" y="259"/>
                    </a:lnTo>
                    <a:lnTo>
                      <a:pt x="64" y="261"/>
                    </a:lnTo>
                    <a:lnTo>
                      <a:pt x="61" y="269"/>
                    </a:lnTo>
                    <a:lnTo>
                      <a:pt x="46" y="268"/>
                    </a:lnTo>
                    <a:lnTo>
                      <a:pt x="33" y="278"/>
                    </a:lnTo>
                    <a:lnTo>
                      <a:pt x="26" y="279"/>
                    </a:lnTo>
                    <a:lnTo>
                      <a:pt x="15" y="286"/>
                    </a:lnTo>
                    <a:lnTo>
                      <a:pt x="0" y="297"/>
                    </a:lnTo>
                    <a:lnTo>
                      <a:pt x="0" y="335"/>
                    </a:lnTo>
                    <a:lnTo>
                      <a:pt x="1" y="351"/>
                    </a:lnTo>
                    <a:close/>
                  </a:path>
                </a:pathLst>
              </a:custGeom>
              <a:solidFill>
                <a:srgbClr val="EA9024"/>
              </a:solidFill>
              <a:ln w="12700">
                <a:solidFill>
                  <a:schemeClr val="bg1"/>
                </a:solidFill>
                <a:round/>
                <a:headEnd/>
                <a:tailEnd/>
              </a:ln>
            </p:spPr>
            <p:txBody>
              <a:bodyPr/>
              <a:lstStyle/>
              <a:p>
                <a:endParaRPr lang="en-GB"/>
              </a:p>
            </p:txBody>
          </p:sp>
          <p:sp>
            <p:nvSpPr>
              <p:cNvPr id="36076" name="Freeform 243"/>
              <p:cNvSpPr>
                <a:spLocks noChangeAspect="1"/>
              </p:cNvSpPr>
              <p:nvPr/>
            </p:nvSpPr>
            <p:spPr bwMode="auto">
              <a:xfrm>
                <a:off x="6864188" y="4841330"/>
                <a:ext cx="342240" cy="336591"/>
              </a:xfrm>
              <a:custGeom>
                <a:avLst/>
                <a:gdLst>
                  <a:gd name="T0" fmla="*/ 2147483647 w 338"/>
                  <a:gd name="T1" fmla="*/ 2147483647 h 333"/>
                  <a:gd name="T2" fmla="*/ 2147483647 w 338"/>
                  <a:gd name="T3" fmla="*/ 2147483647 h 333"/>
                  <a:gd name="T4" fmla="*/ 2147483647 w 338"/>
                  <a:gd name="T5" fmla="*/ 2147483647 h 333"/>
                  <a:gd name="T6" fmla="*/ 2147483647 w 338"/>
                  <a:gd name="T7" fmla="*/ 2147483647 h 333"/>
                  <a:gd name="T8" fmla="*/ 2147483647 w 338"/>
                  <a:gd name="T9" fmla="*/ 2147483647 h 333"/>
                  <a:gd name="T10" fmla="*/ 2147483647 w 338"/>
                  <a:gd name="T11" fmla="*/ 2147483647 h 333"/>
                  <a:gd name="T12" fmla="*/ 2147483647 w 338"/>
                  <a:gd name="T13" fmla="*/ 2147483647 h 333"/>
                  <a:gd name="T14" fmla="*/ 2147483647 w 338"/>
                  <a:gd name="T15" fmla="*/ 2147483647 h 333"/>
                  <a:gd name="T16" fmla="*/ 2147483647 w 338"/>
                  <a:gd name="T17" fmla="*/ 2147483647 h 333"/>
                  <a:gd name="T18" fmla="*/ 2147483647 w 338"/>
                  <a:gd name="T19" fmla="*/ 2147483647 h 333"/>
                  <a:gd name="T20" fmla="*/ 2147483647 w 338"/>
                  <a:gd name="T21" fmla="*/ 0 h 333"/>
                  <a:gd name="T22" fmla="*/ 2147483647 w 338"/>
                  <a:gd name="T23" fmla="*/ 2147483647 h 333"/>
                  <a:gd name="T24" fmla="*/ 0 w 338"/>
                  <a:gd name="T25" fmla="*/ 2147483647 h 333"/>
                  <a:gd name="T26" fmla="*/ 2147483647 w 338"/>
                  <a:gd name="T27" fmla="*/ 2147483647 h 333"/>
                  <a:gd name="T28" fmla="*/ 2147483647 w 338"/>
                  <a:gd name="T29" fmla="*/ 2147483647 h 333"/>
                  <a:gd name="T30" fmla="*/ 2147483647 w 338"/>
                  <a:gd name="T31" fmla="*/ 2147483647 h 333"/>
                  <a:gd name="T32" fmla="*/ 2147483647 w 338"/>
                  <a:gd name="T33" fmla="*/ 2147483647 h 333"/>
                  <a:gd name="T34" fmla="*/ 2147483647 w 338"/>
                  <a:gd name="T35" fmla="*/ 2147483647 h 333"/>
                  <a:gd name="T36" fmla="*/ 2147483647 w 338"/>
                  <a:gd name="T37" fmla="*/ 2147483647 h 333"/>
                  <a:gd name="T38" fmla="*/ 2147483647 w 338"/>
                  <a:gd name="T39" fmla="*/ 2147483647 h 333"/>
                  <a:gd name="T40" fmla="*/ 2147483647 w 338"/>
                  <a:gd name="T41" fmla="*/ 2147483647 h 333"/>
                  <a:gd name="T42" fmla="*/ 2147483647 w 338"/>
                  <a:gd name="T43" fmla="*/ 2147483647 h 333"/>
                  <a:gd name="T44" fmla="*/ 2147483647 w 338"/>
                  <a:gd name="T45" fmla="*/ 2147483647 h 333"/>
                  <a:gd name="T46" fmla="*/ 2147483647 w 338"/>
                  <a:gd name="T47" fmla="*/ 2147483647 h 333"/>
                  <a:gd name="T48" fmla="*/ 2147483647 w 338"/>
                  <a:gd name="T49" fmla="*/ 2147483647 h 333"/>
                  <a:gd name="T50" fmla="*/ 2147483647 w 338"/>
                  <a:gd name="T51" fmla="*/ 2147483647 h 333"/>
                  <a:gd name="T52" fmla="*/ 2147483647 w 338"/>
                  <a:gd name="T53" fmla="*/ 2147483647 h 333"/>
                  <a:gd name="T54" fmla="*/ 2147483647 w 338"/>
                  <a:gd name="T55" fmla="*/ 2147483647 h 333"/>
                  <a:gd name="T56" fmla="*/ 2147483647 w 338"/>
                  <a:gd name="T57" fmla="*/ 2147483647 h 333"/>
                  <a:gd name="T58" fmla="*/ 2147483647 w 338"/>
                  <a:gd name="T59" fmla="*/ 2147483647 h 333"/>
                  <a:gd name="T60" fmla="*/ 2147483647 w 338"/>
                  <a:gd name="T61" fmla="*/ 2147483647 h 333"/>
                  <a:gd name="T62" fmla="*/ 2147483647 w 338"/>
                  <a:gd name="T63" fmla="*/ 2147483647 h 333"/>
                  <a:gd name="T64" fmla="*/ 2147483647 w 338"/>
                  <a:gd name="T65" fmla="*/ 2147483647 h 333"/>
                  <a:gd name="T66" fmla="*/ 2147483647 w 338"/>
                  <a:gd name="T67" fmla="*/ 2147483647 h 333"/>
                  <a:gd name="T68" fmla="*/ 2147483647 w 338"/>
                  <a:gd name="T69" fmla="*/ 2147483647 h 333"/>
                  <a:gd name="T70" fmla="*/ 2147483647 w 338"/>
                  <a:gd name="T71" fmla="*/ 2147483647 h 333"/>
                  <a:gd name="T72" fmla="*/ 2147483647 w 338"/>
                  <a:gd name="T73" fmla="*/ 2147483647 h 333"/>
                  <a:gd name="T74" fmla="*/ 2147483647 w 338"/>
                  <a:gd name="T75" fmla="*/ 2147483647 h 333"/>
                  <a:gd name="T76" fmla="*/ 2147483647 w 338"/>
                  <a:gd name="T77" fmla="*/ 2147483647 h 333"/>
                  <a:gd name="T78" fmla="*/ 2147483647 w 338"/>
                  <a:gd name="T79" fmla="*/ 2147483647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333"/>
                  <a:gd name="T122" fmla="*/ 338 w 338"/>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333">
                    <a:moveTo>
                      <a:pt x="289" y="17"/>
                    </a:moveTo>
                    <a:lnTo>
                      <a:pt x="287" y="11"/>
                    </a:lnTo>
                    <a:lnTo>
                      <a:pt x="271" y="20"/>
                    </a:lnTo>
                    <a:lnTo>
                      <a:pt x="258" y="22"/>
                    </a:lnTo>
                    <a:lnTo>
                      <a:pt x="256" y="19"/>
                    </a:lnTo>
                    <a:lnTo>
                      <a:pt x="241" y="22"/>
                    </a:lnTo>
                    <a:lnTo>
                      <a:pt x="236" y="16"/>
                    </a:lnTo>
                    <a:lnTo>
                      <a:pt x="229" y="14"/>
                    </a:lnTo>
                    <a:lnTo>
                      <a:pt x="229" y="15"/>
                    </a:lnTo>
                    <a:lnTo>
                      <a:pt x="221" y="4"/>
                    </a:lnTo>
                    <a:lnTo>
                      <a:pt x="214" y="6"/>
                    </a:lnTo>
                    <a:lnTo>
                      <a:pt x="199" y="6"/>
                    </a:lnTo>
                    <a:lnTo>
                      <a:pt x="195" y="5"/>
                    </a:lnTo>
                    <a:lnTo>
                      <a:pt x="180" y="11"/>
                    </a:lnTo>
                    <a:lnTo>
                      <a:pt x="185" y="5"/>
                    </a:lnTo>
                    <a:lnTo>
                      <a:pt x="172" y="7"/>
                    </a:lnTo>
                    <a:lnTo>
                      <a:pt x="132" y="29"/>
                    </a:lnTo>
                    <a:lnTo>
                      <a:pt x="68" y="7"/>
                    </a:lnTo>
                    <a:lnTo>
                      <a:pt x="37" y="1"/>
                    </a:lnTo>
                    <a:lnTo>
                      <a:pt x="20" y="5"/>
                    </a:lnTo>
                    <a:lnTo>
                      <a:pt x="14" y="0"/>
                    </a:lnTo>
                    <a:lnTo>
                      <a:pt x="11" y="1"/>
                    </a:lnTo>
                    <a:lnTo>
                      <a:pt x="4" y="11"/>
                    </a:lnTo>
                    <a:lnTo>
                      <a:pt x="7" y="46"/>
                    </a:lnTo>
                    <a:lnTo>
                      <a:pt x="0" y="55"/>
                    </a:lnTo>
                    <a:lnTo>
                      <a:pt x="1" y="66"/>
                    </a:lnTo>
                    <a:lnTo>
                      <a:pt x="6" y="74"/>
                    </a:lnTo>
                    <a:lnTo>
                      <a:pt x="4" y="80"/>
                    </a:lnTo>
                    <a:lnTo>
                      <a:pt x="14" y="90"/>
                    </a:lnTo>
                    <a:lnTo>
                      <a:pt x="14" y="120"/>
                    </a:lnTo>
                    <a:lnTo>
                      <a:pt x="14" y="150"/>
                    </a:lnTo>
                    <a:lnTo>
                      <a:pt x="14" y="180"/>
                    </a:lnTo>
                    <a:lnTo>
                      <a:pt x="14" y="209"/>
                    </a:lnTo>
                    <a:lnTo>
                      <a:pt x="14" y="239"/>
                    </a:lnTo>
                    <a:lnTo>
                      <a:pt x="14" y="268"/>
                    </a:lnTo>
                    <a:lnTo>
                      <a:pt x="14" y="297"/>
                    </a:lnTo>
                    <a:lnTo>
                      <a:pt x="14" y="326"/>
                    </a:lnTo>
                    <a:lnTo>
                      <a:pt x="37" y="326"/>
                    </a:lnTo>
                    <a:lnTo>
                      <a:pt x="61" y="326"/>
                    </a:lnTo>
                    <a:lnTo>
                      <a:pt x="84" y="326"/>
                    </a:lnTo>
                    <a:lnTo>
                      <a:pt x="108" y="326"/>
                    </a:lnTo>
                    <a:lnTo>
                      <a:pt x="132" y="326"/>
                    </a:lnTo>
                    <a:lnTo>
                      <a:pt x="155" y="326"/>
                    </a:lnTo>
                    <a:lnTo>
                      <a:pt x="178" y="326"/>
                    </a:lnTo>
                    <a:lnTo>
                      <a:pt x="202" y="326"/>
                    </a:lnTo>
                    <a:lnTo>
                      <a:pt x="206" y="319"/>
                    </a:lnTo>
                    <a:lnTo>
                      <a:pt x="209" y="319"/>
                    </a:lnTo>
                    <a:lnTo>
                      <a:pt x="207" y="326"/>
                    </a:lnTo>
                    <a:lnTo>
                      <a:pt x="234" y="326"/>
                    </a:lnTo>
                    <a:lnTo>
                      <a:pt x="261" y="326"/>
                    </a:lnTo>
                    <a:lnTo>
                      <a:pt x="272" y="333"/>
                    </a:lnTo>
                    <a:lnTo>
                      <a:pt x="286" y="332"/>
                    </a:lnTo>
                    <a:lnTo>
                      <a:pt x="289" y="319"/>
                    </a:lnTo>
                    <a:lnTo>
                      <a:pt x="306" y="314"/>
                    </a:lnTo>
                    <a:lnTo>
                      <a:pt x="314" y="298"/>
                    </a:lnTo>
                    <a:lnTo>
                      <a:pt x="321" y="300"/>
                    </a:lnTo>
                    <a:lnTo>
                      <a:pt x="333" y="290"/>
                    </a:lnTo>
                    <a:lnTo>
                      <a:pt x="328" y="263"/>
                    </a:lnTo>
                    <a:lnTo>
                      <a:pt x="338" y="262"/>
                    </a:lnTo>
                    <a:lnTo>
                      <a:pt x="319" y="245"/>
                    </a:lnTo>
                    <a:lnTo>
                      <a:pt x="285" y="178"/>
                    </a:lnTo>
                    <a:lnTo>
                      <a:pt x="279" y="153"/>
                    </a:lnTo>
                    <a:lnTo>
                      <a:pt x="271" y="141"/>
                    </a:lnTo>
                    <a:lnTo>
                      <a:pt x="269" y="128"/>
                    </a:lnTo>
                    <a:lnTo>
                      <a:pt x="253" y="112"/>
                    </a:lnTo>
                    <a:lnTo>
                      <a:pt x="245" y="97"/>
                    </a:lnTo>
                    <a:lnTo>
                      <a:pt x="243" y="82"/>
                    </a:lnTo>
                    <a:lnTo>
                      <a:pt x="236" y="71"/>
                    </a:lnTo>
                    <a:lnTo>
                      <a:pt x="241" y="57"/>
                    </a:lnTo>
                    <a:lnTo>
                      <a:pt x="247" y="75"/>
                    </a:lnTo>
                    <a:lnTo>
                      <a:pt x="261" y="97"/>
                    </a:lnTo>
                    <a:lnTo>
                      <a:pt x="263" y="107"/>
                    </a:lnTo>
                    <a:lnTo>
                      <a:pt x="286" y="133"/>
                    </a:lnTo>
                    <a:lnTo>
                      <a:pt x="297" y="129"/>
                    </a:lnTo>
                    <a:lnTo>
                      <a:pt x="298" y="117"/>
                    </a:lnTo>
                    <a:lnTo>
                      <a:pt x="311" y="79"/>
                    </a:lnTo>
                    <a:lnTo>
                      <a:pt x="304" y="62"/>
                    </a:lnTo>
                    <a:lnTo>
                      <a:pt x="298" y="46"/>
                    </a:lnTo>
                    <a:lnTo>
                      <a:pt x="293" y="29"/>
                    </a:lnTo>
                    <a:lnTo>
                      <a:pt x="289" y="17"/>
                    </a:lnTo>
                    <a:close/>
                  </a:path>
                </a:pathLst>
              </a:custGeom>
              <a:solidFill>
                <a:srgbClr val="EE9024"/>
              </a:solidFill>
              <a:ln w="12700">
                <a:solidFill>
                  <a:schemeClr val="bg1"/>
                </a:solidFill>
                <a:round/>
                <a:headEnd/>
                <a:tailEnd/>
              </a:ln>
            </p:spPr>
            <p:txBody>
              <a:bodyPr/>
              <a:lstStyle/>
              <a:p>
                <a:endParaRPr lang="en-GB"/>
              </a:p>
            </p:txBody>
          </p:sp>
          <p:sp>
            <p:nvSpPr>
              <p:cNvPr id="36077" name="Freeform 244"/>
              <p:cNvSpPr>
                <a:spLocks noChangeAspect="1"/>
              </p:cNvSpPr>
              <p:nvPr/>
            </p:nvSpPr>
            <p:spPr bwMode="auto">
              <a:xfrm>
                <a:off x="7670740" y="5036198"/>
                <a:ext cx="161310" cy="117364"/>
              </a:xfrm>
              <a:custGeom>
                <a:avLst/>
                <a:gdLst>
                  <a:gd name="T0" fmla="*/ 2147483647 w 160"/>
                  <a:gd name="T1" fmla="*/ 2147483647 h 118"/>
                  <a:gd name="T2" fmla="*/ 2147483647 w 160"/>
                  <a:gd name="T3" fmla="*/ 2147483647 h 118"/>
                  <a:gd name="T4" fmla="*/ 2147483647 w 160"/>
                  <a:gd name="T5" fmla="*/ 2147483647 h 118"/>
                  <a:gd name="T6" fmla="*/ 2147483647 w 160"/>
                  <a:gd name="T7" fmla="*/ 2147483647 h 118"/>
                  <a:gd name="T8" fmla="*/ 2147483647 w 160"/>
                  <a:gd name="T9" fmla="*/ 2147483647 h 118"/>
                  <a:gd name="T10" fmla="*/ 2147483647 w 160"/>
                  <a:gd name="T11" fmla="*/ 2147483647 h 118"/>
                  <a:gd name="T12" fmla="*/ 0 w 160"/>
                  <a:gd name="T13" fmla="*/ 2147483647 h 118"/>
                  <a:gd name="T14" fmla="*/ 0 w 160"/>
                  <a:gd name="T15" fmla="*/ 2147483647 h 118"/>
                  <a:gd name="T16" fmla="*/ 2147483647 w 160"/>
                  <a:gd name="T17" fmla="*/ 2147483647 h 118"/>
                  <a:gd name="T18" fmla="*/ 2147483647 w 160"/>
                  <a:gd name="T19" fmla="*/ 2147483647 h 118"/>
                  <a:gd name="T20" fmla="*/ 2147483647 w 160"/>
                  <a:gd name="T21" fmla="*/ 2147483647 h 118"/>
                  <a:gd name="T22" fmla="*/ 2147483647 w 160"/>
                  <a:gd name="T23" fmla="*/ 2147483647 h 118"/>
                  <a:gd name="T24" fmla="*/ 2147483647 w 160"/>
                  <a:gd name="T25" fmla="*/ 2147483647 h 118"/>
                  <a:gd name="T26" fmla="*/ 2147483647 w 160"/>
                  <a:gd name="T27" fmla="*/ 2147483647 h 118"/>
                  <a:gd name="T28" fmla="*/ 2147483647 w 160"/>
                  <a:gd name="T29" fmla="*/ 2147483647 h 118"/>
                  <a:gd name="T30" fmla="*/ 2147483647 w 160"/>
                  <a:gd name="T31" fmla="*/ 2147483647 h 118"/>
                  <a:gd name="T32" fmla="*/ 2147483647 w 160"/>
                  <a:gd name="T33" fmla="*/ 2147483647 h 118"/>
                  <a:gd name="T34" fmla="*/ 2147483647 w 160"/>
                  <a:gd name="T35" fmla="*/ 2147483647 h 118"/>
                  <a:gd name="T36" fmla="*/ 2147483647 w 160"/>
                  <a:gd name="T37" fmla="*/ 2147483647 h 118"/>
                  <a:gd name="T38" fmla="*/ 2147483647 w 160"/>
                  <a:gd name="T39" fmla="*/ 2147483647 h 118"/>
                  <a:gd name="T40" fmla="*/ 2147483647 w 160"/>
                  <a:gd name="T41" fmla="*/ 0 h 118"/>
                  <a:gd name="T42" fmla="*/ 2147483647 w 160"/>
                  <a:gd name="T43" fmla="*/ 2147483647 h 118"/>
                  <a:gd name="T44" fmla="*/ 2147483647 w 160"/>
                  <a:gd name="T45" fmla="*/ 2147483647 h 118"/>
                  <a:gd name="T46" fmla="*/ 2147483647 w 160"/>
                  <a:gd name="T47" fmla="*/ 2147483647 h 118"/>
                  <a:gd name="T48" fmla="*/ 2147483647 w 160"/>
                  <a:gd name="T49" fmla="*/ 2147483647 h 118"/>
                  <a:gd name="T50" fmla="*/ 2147483647 w 160"/>
                  <a:gd name="T51" fmla="*/ 2147483647 h 118"/>
                  <a:gd name="T52" fmla="*/ 2147483647 w 160"/>
                  <a:gd name="T53" fmla="*/ 2147483647 h 118"/>
                  <a:gd name="T54" fmla="*/ 2147483647 w 160"/>
                  <a:gd name="T55" fmla="*/ 2147483647 h 118"/>
                  <a:gd name="T56" fmla="*/ 2147483647 w 160"/>
                  <a:gd name="T57" fmla="*/ 2147483647 h 118"/>
                  <a:gd name="T58" fmla="*/ 2147483647 w 160"/>
                  <a:gd name="T59" fmla="*/ 2147483647 h 118"/>
                  <a:gd name="T60" fmla="*/ 2147483647 w 160"/>
                  <a:gd name="T61" fmla="*/ 2147483647 h 118"/>
                  <a:gd name="T62" fmla="*/ 2147483647 w 160"/>
                  <a:gd name="T63" fmla="*/ 2147483647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18"/>
                  <a:gd name="T98" fmla="*/ 160 w 160"/>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18">
                    <a:moveTo>
                      <a:pt x="120" y="118"/>
                    </a:moveTo>
                    <a:lnTo>
                      <a:pt x="98" y="115"/>
                    </a:lnTo>
                    <a:lnTo>
                      <a:pt x="75" y="110"/>
                    </a:lnTo>
                    <a:lnTo>
                      <a:pt x="52" y="106"/>
                    </a:lnTo>
                    <a:lnTo>
                      <a:pt x="29" y="102"/>
                    </a:lnTo>
                    <a:lnTo>
                      <a:pt x="20" y="75"/>
                    </a:lnTo>
                    <a:lnTo>
                      <a:pt x="2" y="59"/>
                    </a:lnTo>
                    <a:lnTo>
                      <a:pt x="0" y="51"/>
                    </a:lnTo>
                    <a:lnTo>
                      <a:pt x="11" y="47"/>
                    </a:lnTo>
                    <a:lnTo>
                      <a:pt x="9" y="59"/>
                    </a:lnTo>
                    <a:lnTo>
                      <a:pt x="20" y="59"/>
                    </a:lnTo>
                    <a:lnTo>
                      <a:pt x="23" y="68"/>
                    </a:lnTo>
                    <a:lnTo>
                      <a:pt x="39" y="69"/>
                    </a:lnTo>
                    <a:lnTo>
                      <a:pt x="49" y="62"/>
                    </a:lnTo>
                    <a:lnTo>
                      <a:pt x="89" y="66"/>
                    </a:lnTo>
                    <a:lnTo>
                      <a:pt x="102" y="58"/>
                    </a:lnTo>
                    <a:lnTo>
                      <a:pt x="102" y="54"/>
                    </a:lnTo>
                    <a:lnTo>
                      <a:pt x="107" y="52"/>
                    </a:lnTo>
                    <a:lnTo>
                      <a:pt x="109" y="45"/>
                    </a:lnTo>
                    <a:lnTo>
                      <a:pt x="131" y="26"/>
                    </a:lnTo>
                    <a:lnTo>
                      <a:pt x="151" y="0"/>
                    </a:lnTo>
                    <a:lnTo>
                      <a:pt x="152" y="12"/>
                    </a:lnTo>
                    <a:lnTo>
                      <a:pt x="158" y="14"/>
                    </a:lnTo>
                    <a:lnTo>
                      <a:pt x="160" y="40"/>
                    </a:lnTo>
                    <a:lnTo>
                      <a:pt x="151" y="40"/>
                    </a:lnTo>
                    <a:lnTo>
                      <a:pt x="141" y="40"/>
                    </a:lnTo>
                    <a:lnTo>
                      <a:pt x="146" y="54"/>
                    </a:lnTo>
                    <a:lnTo>
                      <a:pt x="150" y="66"/>
                    </a:lnTo>
                    <a:lnTo>
                      <a:pt x="132" y="72"/>
                    </a:lnTo>
                    <a:lnTo>
                      <a:pt x="129" y="92"/>
                    </a:lnTo>
                    <a:lnTo>
                      <a:pt x="127" y="112"/>
                    </a:lnTo>
                    <a:lnTo>
                      <a:pt x="120" y="118"/>
                    </a:lnTo>
                    <a:close/>
                  </a:path>
                </a:pathLst>
              </a:custGeom>
              <a:solidFill>
                <a:srgbClr val="EE9024"/>
              </a:solidFill>
              <a:ln w="12700">
                <a:solidFill>
                  <a:schemeClr val="bg1"/>
                </a:solidFill>
                <a:round/>
                <a:headEnd/>
                <a:tailEnd/>
              </a:ln>
            </p:spPr>
            <p:txBody>
              <a:bodyPr/>
              <a:lstStyle/>
              <a:p>
                <a:endParaRPr lang="en-GB"/>
              </a:p>
            </p:txBody>
          </p:sp>
          <p:sp>
            <p:nvSpPr>
              <p:cNvPr id="36078" name="Freeform 245"/>
              <p:cNvSpPr>
                <a:spLocks noChangeAspect="1"/>
              </p:cNvSpPr>
              <p:nvPr/>
            </p:nvSpPr>
            <p:spPr bwMode="auto">
              <a:xfrm>
                <a:off x="7169370" y="4821400"/>
                <a:ext cx="640882" cy="555819"/>
              </a:xfrm>
              <a:custGeom>
                <a:avLst/>
                <a:gdLst>
                  <a:gd name="T0" fmla="*/ 2147483647 w 638"/>
                  <a:gd name="T1" fmla="*/ 2147483647 h 549"/>
                  <a:gd name="T2" fmla="*/ 2147483647 w 638"/>
                  <a:gd name="T3" fmla="*/ 2147483647 h 549"/>
                  <a:gd name="T4" fmla="*/ 2147483647 w 638"/>
                  <a:gd name="T5" fmla="*/ 2147483647 h 549"/>
                  <a:gd name="T6" fmla="*/ 2147483647 w 638"/>
                  <a:gd name="T7" fmla="*/ 2147483647 h 549"/>
                  <a:gd name="T8" fmla="*/ 2147483647 w 638"/>
                  <a:gd name="T9" fmla="*/ 2147483647 h 549"/>
                  <a:gd name="T10" fmla="*/ 2147483647 w 638"/>
                  <a:gd name="T11" fmla="*/ 2147483647 h 549"/>
                  <a:gd name="T12" fmla="*/ 2147483647 w 638"/>
                  <a:gd name="T13" fmla="*/ 2147483647 h 549"/>
                  <a:gd name="T14" fmla="*/ 2147483647 w 638"/>
                  <a:gd name="T15" fmla="*/ 2147483647 h 549"/>
                  <a:gd name="T16" fmla="*/ 2147483647 w 638"/>
                  <a:gd name="T17" fmla="*/ 2147483647 h 549"/>
                  <a:gd name="T18" fmla="*/ 2147483647 w 638"/>
                  <a:gd name="T19" fmla="*/ 2147483647 h 549"/>
                  <a:gd name="T20" fmla="*/ 2147483647 w 638"/>
                  <a:gd name="T21" fmla="*/ 2147483647 h 549"/>
                  <a:gd name="T22" fmla="*/ 2147483647 w 638"/>
                  <a:gd name="T23" fmla="*/ 2147483647 h 549"/>
                  <a:gd name="T24" fmla="*/ 2147483647 w 638"/>
                  <a:gd name="T25" fmla="*/ 2147483647 h 549"/>
                  <a:gd name="T26" fmla="*/ 2147483647 w 638"/>
                  <a:gd name="T27" fmla="*/ 2147483647 h 549"/>
                  <a:gd name="T28" fmla="*/ 2147483647 w 638"/>
                  <a:gd name="T29" fmla="*/ 0 h 549"/>
                  <a:gd name="T30" fmla="*/ 2147483647 w 638"/>
                  <a:gd name="T31" fmla="*/ 2147483647 h 549"/>
                  <a:gd name="T32" fmla="*/ 2147483647 w 638"/>
                  <a:gd name="T33" fmla="*/ 2147483647 h 549"/>
                  <a:gd name="T34" fmla="*/ 2147483647 w 638"/>
                  <a:gd name="T35" fmla="*/ 2147483647 h 549"/>
                  <a:gd name="T36" fmla="*/ 2147483647 w 638"/>
                  <a:gd name="T37" fmla="*/ 2147483647 h 549"/>
                  <a:gd name="T38" fmla="*/ 2147483647 w 638"/>
                  <a:gd name="T39" fmla="*/ 2147483647 h 549"/>
                  <a:gd name="T40" fmla="*/ 0 w 638"/>
                  <a:gd name="T41" fmla="*/ 2147483647 h 549"/>
                  <a:gd name="T42" fmla="*/ 2147483647 w 638"/>
                  <a:gd name="T43" fmla="*/ 2147483647 h 549"/>
                  <a:gd name="T44" fmla="*/ 2147483647 w 638"/>
                  <a:gd name="T45" fmla="*/ 2147483647 h 549"/>
                  <a:gd name="T46" fmla="*/ 2147483647 w 638"/>
                  <a:gd name="T47" fmla="*/ 2147483647 h 549"/>
                  <a:gd name="T48" fmla="*/ 2147483647 w 638"/>
                  <a:gd name="T49" fmla="*/ 2147483647 h 549"/>
                  <a:gd name="T50" fmla="*/ 2147483647 w 638"/>
                  <a:gd name="T51" fmla="*/ 2147483647 h 549"/>
                  <a:gd name="T52" fmla="*/ 2147483647 w 638"/>
                  <a:gd name="T53" fmla="*/ 2147483647 h 549"/>
                  <a:gd name="T54" fmla="*/ 2147483647 w 638"/>
                  <a:gd name="T55" fmla="*/ 2147483647 h 549"/>
                  <a:gd name="T56" fmla="*/ 2147483647 w 638"/>
                  <a:gd name="T57" fmla="*/ 2147483647 h 549"/>
                  <a:gd name="T58" fmla="*/ 2147483647 w 638"/>
                  <a:gd name="T59" fmla="*/ 2147483647 h 549"/>
                  <a:gd name="T60" fmla="*/ 2147483647 w 638"/>
                  <a:gd name="T61" fmla="*/ 2147483647 h 549"/>
                  <a:gd name="T62" fmla="*/ 2147483647 w 638"/>
                  <a:gd name="T63" fmla="*/ 2147483647 h 549"/>
                  <a:gd name="T64" fmla="*/ 2147483647 w 638"/>
                  <a:gd name="T65" fmla="*/ 2147483647 h 549"/>
                  <a:gd name="T66" fmla="*/ 2147483647 w 638"/>
                  <a:gd name="T67" fmla="*/ 2147483647 h 549"/>
                  <a:gd name="T68" fmla="*/ 2147483647 w 638"/>
                  <a:gd name="T69" fmla="*/ 2147483647 h 549"/>
                  <a:gd name="T70" fmla="*/ 2147483647 w 638"/>
                  <a:gd name="T71" fmla="*/ 2147483647 h 549"/>
                  <a:gd name="T72" fmla="*/ 2147483647 w 638"/>
                  <a:gd name="T73" fmla="*/ 2147483647 h 549"/>
                  <a:gd name="T74" fmla="*/ 2147483647 w 638"/>
                  <a:gd name="T75" fmla="*/ 2147483647 h 549"/>
                  <a:gd name="T76" fmla="*/ 2147483647 w 638"/>
                  <a:gd name="T77" fmla="*/ 2147483647 h 549"/>
                  <a:gd name="T78" fmla="*/ 2147483647 w 638"/>
                  <a:gd name="T79" fmla="*/ 2147483647 h 549"/>
                  <a:gd name="T80" fmla="*/ 2147483647 w 638"/>
                  <a:gd name="T81" fmla="*/ 2147483647 h 549"/>
                  <a:gd name="T82" fmla="*/ 2147483647 w 638"/>
                  <a:gd name="T83" fmla="*/ 2147483647 h 549"/>
                  <a:gd name="T84" fmla="*/ 2147483647 w 638"/>
                  <a:gd name="T85" fmla="*/ 2147483647 h 549"/>
                  <a:gd name="T86" fmla="*/ 2147483647 w 638"/>
                  <a:gd name="T87" fmla="*/ 2147483647 h 5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8"/>
                  <a:gd name="T133" fmla="*/ 0 h 549"/>
                  <a:gd name="T134" fmla="*/ 638 w 638"/>
                  <a:gd name="T135" fmla="*/ 549 h 5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8" h="549">
                    <a:moveTo>
                      <a:pt x="617" y="329"/>
                    </a:moveTo>
                    <a:lnTo>
                      <a:pt x="595" y="326"/>
                    </a:lnTo>
                    <a:lnTo>
                      <a:pt x="572" y="321"/>
                    </a:lnTo>
                    <a:lnTo>
                      <a:pt x="549" y="317"/>
                    </a:lnTo>
                    <a:lnTo>
                      <a:pt x="526" y="313"/>
                    </a:lnTo>
                    <a:lnTo>
                      <a:pt x="517" y="286"/>
                    </a:lnTo>
                    <a:lnTo>
                      <a:pt x="499" y="270"/>
                    </a:lnTo>
                    <a:lnTo>
                      <a:pt x="497" y="262"/>
                    </a:lnTo>
                    <a:lnTo>
                      <a:pt x="489" y="255"/>
                    </a:lnTo>
                    <a:lnTo>
                      <a:pt x="483" y="245"/>
                    </a:lnTo>
                    <a:lnTo>
                      <a:pt x="480" y="233"/>
                    </a:lnTo>
                    <a:lnTo>
                      <a:pt x="468" y="219"/>
                    </a:lnTo>
                    <a:lnTo>
                      <a:pt x="472" y="207"/>
                    </a:lnTo>
                    <a:lnTo>
                      <a:pt x="466" y="197"/>
                    </a:lnTo>
                    <a:lnTo>
                      <a:pt x="467" y="190"/>
                    </a:lnTo>
                    <a:lnTo>
                      <a:pt x="445" y="175"/>
                    </a:lnTo>
                    <a:lnTo>
                      <a:pt x="444" y="165"/>
                    </a:lnTo>
                    <a:lnTo>
                      <a:pt x="428" y="151"/>
                    </a:lnTo>
                    <a:lnTo>
                      <a:pt x="416" y="127"/>
                    </a:lnTo>
                    <a:lnTo>
                      <a:pt x="397" y="127"/>
                    </a:lnTo>
                    <a:lnTo>
                      <a:pt x="388" y="115"/>
                    </a:lnTo>
                    <a:lnTo>
                      <a:pt x="363" y="108"/>
                    </a:lnTo>
                    <a:lnTo>
                      <a:pt x="308" y="105"/>
                    </a:lnTo>
                    <a:lnTo>
                      <a:pt x="274" y="88"/>
                    </a:lnTo>
                    <a:lnTo>
                      <a:pt x="272" y="64"/>
                    </a:lnTo>
                    <a:lnTo>
                      <a:pt x="256" y="62"/>
                    </a:lnTo>
                    <a:lnTo>
                      <a:pt x="248" y="49"/>
                    </a:lnTo>
                    <a:lnTo>
                      <a:pt x="217" y="38"/>
                    </a:lnTo>
                    <a:lnTo>
                      <a:pt x="183" y="12"/>
                    </a:lnTo>
                    <a:lnTo>
                      <a:pt x="137" y="0"/>
                    </a:lnTo>
                    <a:lnTo>
                      <a:pt x="127" y="10"/>
                    </a:lnTo>
                    <a:lnTo>
                      <a:pt x="70" y="22"/>
                    </a:lnTo>
                    <a:lnTo>
                      <a:pt x="103" y="56"/>
                    </a:lnTo>
                    <a:lnTo>
                      <a:pt x="90" y="64"/>
                    </a:lnTo>
                    <a:lnTo>
                      <a:pt x="86" y="78"/>
                    </a:lnTo>
                    <a:lnTo>
                      <a:pt x="63" y="81"/>
                    </a:lnTo>
                    <a:lnTo>
                      <a:pt x="54" y="97"/>
                    </a:lnTo>
                    <a:lnTo>
                      <a:pt x="45" y="107"/>
                    </a:lnTo>
                    <a:lnTo>
                      <a:pt x="11" y="102"/>
                    </a:lnTo>
                    <a:lnTo>
                      <a:pt x="10" y="98"/>
                    </a:lnTo>
                    <a:lnTo>
                      <a:pt x="6" y="128"/>
                    </a:lnTo>
                    <a:lnTo>
                      <a:pt x="0" y="144"/>
                    </a:lnTo>
                    <a:lnTo>
                      <a:pt x="4" y="141"/>
                    </a:lnTo>
                    <a:lnTo>
                      <a:pt x="18" y="145"/>
                    </a:lnTo>
                    <a:lnTo>
                      <a:pt x="34" y="176"/>
                    </a:lnTo>
                    <a:lnTo>
                      <a:pt x="49" y="192"/>
                    </a:lnTo>
                    <a:lnTo>
                      <a:pt x="61" y="218"/>
                    </a:lnTo>
                    <a:lnTo>
                      <a:pt x="73" y="233"/>
                    </a:lnTo>
                    <a:lnTo>
                      <a:pt x="79" y="256"/>
                    </a:lnTo>
                    <a:lnTo>
                      <a:pt x="85" y="269"/>
                    </a:lnTo>
                    <a:lnTo>
                      <a:pt x="97" y="271"/>
                    </a:lnTo>
                    <a:lnTo>
                      <a:pt x="114" y="286"/>
                    </a:lnTo>
                    <a:lnTo>
                      <a:pt x="135" y="332"/>
                    </a:lnTo>
                    <a:lnTo>
                      <a:pt x="132" y="348"/>
                    </a:lnTo>
                    <a:lnTo>
                      <a:pt x="143" y="388"/>
                    </a:lnTo>
                    <a:lnTo>
                      <a:pt x="174" y="407"/>
                    </a:lnTo>
                    <a:lnTo>
                      <a:pt x="191" y="426"/>
                    </a:lnTo>
                    <a:lnTo>
                      <a:pt x="197" y="449"/>
                    </a:lnTo>
                    <a:lnTo>
                      <a:pt x="213" y="473"/>
                    </a:lnTo>
                    <a:lnTo>
                      <a:pt x="231" y="489"/>
                    </a:lnTo>
                    <a:lnTo>
                      <a:pt x="233" y="498"/>
                    </a:lnTo>
                    <a:lnTo>
                      <a:pt x="244" y="514"/>
                    </a:lnTo>
                    <a:lnTo>
                      <a:pt x="245" y="523"/>
                    </a:lnTo>
                    <a:lnTo>
                      <a:pt x="251" y="521"/>
                    </a:lnTo>
                    <a:lnTo>
                      <a:pt x="255" y="513"/>
                    </a:lnTo>
                    <a:lnTo>
                      <a:pt x="267" y="503"/>
                    </a:lnTo>
                    <a:lnTo>
                      <a:pt x="298" y="495"/>
                    </a:lnTo>
                    <a:lnTo>
                      <a:pt x="326" y="505"/>
                    </a:lnTo>
                    <a:lnTo>
                      <a:pt x="354" y="514"/>
                    </a:lnTo>
                    <a:lnTo>
                      <a:pt x="354" y="549"/>
                    </a:lnTo>
                    <a:lnTo>
                      <a:pt x="373" y="528"/>
                    </a:lnTo>
                    <a:lnTo>
                      <a:pt x="392" y="507"/>
                    </a:lnTo>
                    <a:lnTo>
                      <a:pt x="411" y="486"/>
                    </a:lnTo>
                    <a:lnTo>
                      <a:pt x="429" y="464"/>
                    </a:lnTo>
                    <a:lnTo>
                      <a:pt x="454" y="459"/>
                    </a:lnTo>
                    <a:lnTo>
                      <a:pt x="478" y="453"/>
                    </a:lnTo>
                    <a:lnTo>
                      <a:pt x="503" y="448"/>
                    </a:lnTo>
                    <a:lnTo>
                      <a:pt x="526" y="442"/>
                    </a:lnTo>
                    <a:lnTo>
                      <a:pt x="549" y="433"/>
                    </a:lnTo>
                    <a:lnTo>
                      <a:pt x="572" y="426"/>
                    </a:lnTo>
                    <a:lnTo>
                      <a:pt x="595" y="418"/>
                    </a:lnTo>
                    <a:lnTo>
                      <a:pt x="617" y="410"/>
                    </a:lnTo>
                    <a:lnTo>
                      <a:pt x="623" y="394"/>
                    </a:lnTo>
                    <a:lnTo>
                      <a:pt x="628" y="378"/>
                    </a:lnTo>
                    <a:lnTo>
                      <a:pt x="633" y="362"/>
                    </a:lnTo>
                    <a:lnTo>
                      <a:pt x="638" y="346"/>
                    </a:lnTo>
                    <a:lnTo>
                      <a:pt x="624" y="323"/>
                    </a:lnTo>
                    <a:lnTo>
                      <a:pt x="617" y="329"/>
                    </a:lnTo>
                    <a:close/>
                  </a:path>
                </a:pathLst>
              </a:custGeom>
              <a:solidFill>
                <a:srgbClr val="EE9024"/>
              </a:solidFill>
              <a:ln w="12700">
                <a:solidFill>
                  <a:schemeClr val="bg1"/>
                </a:solidFill>
                <a:round/>
                <a:headEnd/>
                <a:tailEnd/>
              </a:ln>
            </p:spPr>
            <p:txBody>
              <a:bodyPr/>
              <a:lstStyle/>
              <a:p>
                <a:endParaRPr lang="en-GB"/>
              </a:p>
            </p:txBody>
          </p:sp>
          <p:sp>
            <p:nvSpPr>
              <p:cNvPr id="36079" name="Freeform 246"/>
              <p:cNvSpPr>
                <a:spLocks noChangeAspect="1"/>
              </p:cNvSpPr>
              <p:nvPr/>
            </p:nvSpPr>
            <p:spPr bwMode="auto">
              <a:xfrm>
                <a:off x="7180269" y="4732823"/>
                <a:ext cx="54497" cy="59789"/>
              </a:xfrm>
              <a:custGeom>
                <a:avLst/>
                <a:gdLst>
                  <a:gd name="T0" fmla="*/ 0 w 52"/>
                  <a:gd name="T1" fmla="*/ 2147483647 h 60"/>
                  <a:gd name="T2" fmla="*/ 2147483647 w 52"/>
                  <a:gd name="T3" fmla="*/ 2147483647 h 60"/>
                  <a:gd name="T4" fmla="*/ 2147483647 w 52"/>
                  <a:gd name="T5" fmla="*/ 2147483647 h 60"/>
                  <a:gd name="T6" fmla="*/ 2147483647 w 52"/>
                  <a:gd name="T7" fmla="*/ 0 h 60"/>
                  <a:gd name="T8" fmla="*/ 2147483647 w 52"/>
                  <a:gd name="T9" fmla="*/ 0 h 60"/>
                  <a:gd name="T10" fmla="*/ 2147483647 w 52"/>
                  <a:gd name="T11" fmla="*/ 2147483647 h 60"/>
                  <a:gd name="T12" fmla="*/ 2147483647 w 52"/>
                  <a:gd name="T13" fmla="*/ 2147483647 h 60"/>
                  <a:gd name="T14" fmla="*/ 2147483647 w 52"/>
                  <a:gd name="T15" fmla="*/ 2147483647 h 60"/>
                  <a:gd name="T16" fmla="*/ 2147483647 w 52"/>
                  <a:gd name="T17" fmla="*/ 2147483647 h 60"/>
                  <a:gd name="T18" fmla="*/ 2147483647 w 52"/>
                  <a:gd name="T19" fmla="*/ 2147483647 h 60"/>
                  <a:gd name="T20" fmla="*/ 2147483647 w 52"/>
                  <a:gd name="T21" fmla="*/ 2147483647 h 60"/>
                  <a:gd name="T22" fmla="*/ 2147483647 w 52"/>
                  <a:gd name="T23" fmla="*/ 2147483647 h 60"/>
                  <a:gd name="T24" fmla="*/ 2147483647 w 52"/>
                  <a:gd name="T25" fmla="*/ 2147483647 h 60"/>
                  <a:gd name="T26" fmla="*/ 2147483647 w 52"/>
                  <a:gd name="T27" fmla="*/ 2147483647 h 60"/>
                  <a:gd name="T28" fmla="*/ 2147483647 w 52"/>
                  <a:gd name="T29" fmla="*/ 2147483647 h 60"/>
                  <a:gd name="T30" fmla="*/ 2147483647 w 52"/>
                  <a:gd name="T31" fmla="*/ 2147483647 h 60"/>
                  <a:gd name="T32" fmla="*/ 0 w 52"/>
                  <a:gd name="T33" fmla="*/ 2147483647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60"/>
                  <a:gd name="T53" fmla="*/ 52 w 5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60">
                    <a:moveTo>
                      <a:pt x="0" y="59"/>
                    </a:moveTo>
                    <a:lnTo>
                      <a:pt x="23" y="14"/>
                    </a:lnTo>
                    <a:lnTo>
                      <a:pt x="32" y="6"/>
                    </a:lnTo>
                    <a:lnTo>
                      <a:pt x="31" y="0"/>
                    </a:lnTo>
                    <a:lnTo>
                      <a:pt x="47" y="0"/>
                    </a:lnTo>
                    <a:lnTo>
                      <a:pt x="43" y="6"/>
                    </a:lnTo>
                    <a:lnTo>
                      <a:pt x="50" y="9"/>
                    </a:lnTo>
                    <a:lnTo>
                      <a:pt x="52" y="18"/>
                    </a:lnTo>
                    <a:lnTo>
                      <a:pt x="41" y="27"/>
                    </a:lnTo>
                    <a:lnTo>
                      <a:pt x="43" y="32"/>
                    </a:lnTo>
                    <a:lnTo>
                      <a:pt x="32" y="32"/>
                    </a:lnTo>
                    <a:lnTo>
                      <a:pt x="29" y="39"/>
                    </a:lnTo>
                    <a:lnTo>
                      <a:pt x="32" y="44"/>
                    </a:lnTo>
                    <a:lnTo>
                      <a:pt x="18" y="55"/>
                    </a:lnTo>
                    <a:lnTo>
                      <a:pt x="15" y="54"/>
                    </a:lnTo>
                    <a:lnTo>
                      <a:pt x="14" y="60"/>
                    </a:lnTo>
                    <a:lnTo>
                      <a:pt x="0" y="59"/>
                    </a:lnTo>
                    <a:close/>
                  </a:path>
                </a:pathLst>
              </a:custGeom>
              <a:solidFill>
                <a:srgbClr val="EE9024"/>
              </a:solidFill>
              <a:ln w="12700">
                <a:solidFill>
                  <a:schemeClr val="bg1"/>
                </a:solidFill>
                <a:round/>
                <a:headEnd/>
                <a:tailEnd/>
              </a:ln>
            </p:spPr>
            <p:txBody>
              <a:bodyPr/>
              <a:lstStyle/>
              <a:p>
                <a:endParaRPr lang="en-GB"/>
              </a:p>
            </p:txBody>
          </p:sp>
          <p:sp>
            <p:nvSpPr>
              <p:cNvPr id="36080" name="Freeform 247"/>
              <p:cNvSpPr>
                <a:spLocks noChangeAspect="1"/>
              </p:cNvSpPr>
              <p:nvPr/>
            </p:nvSpPr>
            <p:spPr bwMode="auto">
              <a:xfrm>
                <a:off x="7175909" y="4783755"/>
                <a:ext cx="132972" cy="146152"/>
              </a:xfrm>
              <a:custGeom>
                <a:avLst/>
                <a:gdLst>
                  <a:gd name="T0" fmla="*/ 2147483647 w 131"/>
                  <a:gd name="T1" fmla="*/ 2147483647 h 147"/>
                  <a:gd name="T2" fmla="*/ 2147483647 w 131"/>
                  <a:gd name="T3" fmla="*/ 2147483647 h 147"/>
                  <a:gd name="T4" fmla="*/ 2147483647 w 131"/>
                  <a:gd name="T5" fmla="*/ 2147483647 h 147"/>
                  <a:gd name="T6" fmla="*/ 2147483647 w 131"/>
                  <a:gd name="T7" fmla="*/ 2147483647 h 147"/>
                  <a:gd name="T8" fmla="*/ 2147483647 w 131"/>
                  <a:gd name="T9" fmla="*/ 2147483647 h 147"/>
                  <a:gd name="T10" fmla="*/ 2147483647 w 131"/>
                  <a:gd name="T11" fmla="*/ 2147483647 h 147"/>
                  <a:gd name="T12" fmla="*/ 2147483647 w 131"/>
                  <a:gd name="T13" fmla="*/ 2147483647 h 147"/>
                  <a:gd name="T14" fmla="*/ 2147483647 w 131"/>
                  <a:gd name="T15" fmla="*/ 2147483647 h 147"/>
                  <a:gd name="T16" fmla="*/ 2147483647 w 131"/>
                  <a:gd name="T17" fmla="*/ 2147483647 h 147"/>
                  <a:gd name="T18" fmla="*/ 2147483647 w 131"/>
                  <a:gd name="T19" fmla="*/ 2147483647 h 147"/>
                  <a:gd name="T20" fmla="*/ 2147483647 w 131"/>
                  <a:gd name="T21" fmla="*/ 2147483647 h 147"/>
                  <a:gd name="T22" fmla="*/ 2147483647 w 131"/>
                  <a:gd name="T23" fmla="*/ 0 h 147"/>
                  <a:gd name="T24" fmla="*/ 2147483647 w 131"/>
                  <a:gd name="T25" fmla="*/ 2147483647 h 147"/>
                  <a:gd name="T26" fmla="*/ 2147483647 w 131"/>
                  <a:gd name="T27" fmla="*/ 2147483647 h 147"/>
                  <a:gd name="T28" fmla="*/ 2147483647 w 131"/>
                  <a:gd name="T29" fmla="*/ 2147483647 h 147"/>
                  <a:gd name="T30" fmla="*/ 2147483647 w 131"/>
                  <a:gd name="T31" fmla="*/ 2147483647 h 147"/>
                  <a:gd name="T32" fmla="*/ 2147483647 w 131"/>
                  <a:gd name="T33" fmla="*/ 2147483647 h 147"/>
                  <a:gd name="T34" fmla="*/ 2147483647 w 131"/>
                  <a:gd name="T35" fmla="*/ 2147483647 h 147"/>
                  <a:gd name="T36" fmla="*/ 2147483647 w 131"/>
                  <a:gd name="T37" fmla="*/ 2147483647 h 147"/>
                  <a:gd name="T38" fmla="*/ 0 w 131"/>
                  <a:gd name="T39" fmla="*/ 2147483647 h 147"/>
                  <a:gd name="T40" fmla="*/ 2147483647 w 131"/>
                  <a:gd name="T41" fmla="*/ 2147483647 h 147"/>
                  <a:gd name="T42" fmla="*/ 2147483647 w 131"/>
                  <a:gd name="T43" fmla="*/ 2147483647 h 147"/>
                  <a:gd name="T44" fmla="*/ 2147483647 w 131"/>
                  <a:gd name="T45" fmla="*/ 2147483647 h 147"/>
                  <a:gd name="T46" fmla="*/ 0 w 131"/>
                  <a:gd name="T47" fmla="*/ 2147483647 h 147"/>
                  <a:gd name="T48" fmla="*/ 0 w 131"/>
                  <a:gd name="T49" fmla="*/ 2147483647 h 147"/>
                  <a:gd name="T50" fmla="*/ 2147483647 w 131"/>
                  <a:gd name="T51" fmla="*/ 2147483647 h 147"/>
                  <a:gd name="T52" fmla="*/ 2147483647 w 131"/>
                  <a:gd name="T53" fmla="*/ 2147483647 h 147"/>
                  <a:gd name="T54" fmla="*/ 2147483647 w 131"/>
                  <a:gd name="T55" fmla="*/ 2147483647 h 147"/>
                  <a:gd name="T56" fmla="*/ 2147483647 w 131"/>
                  <a:gd name="T57" fmla="*/ 2147483647 h 147"/>
                  <a:gd name="T58" fmla="*/ 2147483647 w 131"/>
                  <a:gd name="T59" fmla="*/ 2147483647 h 147"/>
                  <a:gd name="T60" fmla="*/ 2147483647 w 131"/>
                  <a:gd name="T61" fmla="*/ 2147483647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1"/>
                  <a:gd name="T94" fmla="*/ 0 h 147"/>
                  <a:gd name="T95" fmla="*/ 131 w 131"/>
                  <a:gd name="T96" fmla="*/ 147 h 1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1" h="147">
                    <a:moveTo>
                      <a:pt x="4" y="138"/>
                    </a:moveTo>
                    <a:lnTo>
                      <a:pt x="5" y="142"/>
                    </a:lnTo>
                    <a:lnTo>
                      <a:pt x="39" y="147"/>
                    </a:lnTo>
                    <a:lnTo>
                      <a:pt x="48" y="137"/>
                    </a:lnTo>
                    <a:lnTo>
                      <a:pt x="57" y="121"/>
                    </a:lnTo>
                    <a:lnTo>
                      <a:pt x="80" y="118"/>
                    </a:lnTo>
                    <a:lnTo>
                      <a:pt x="84" y="104"/>
                    </a:lnTo>
                    <a:lnTo>
                      <a:pt x="97" y="96"/>
                    </a:lnTo>
                    <a:lnTo>
                      <a:pt x="64" y="62"/>
                    </a:lnTo>
                    <a:lnTo>
                      <a:pt x="121" y="50"/>
                    </a:lnTo>
                    <a:lnTo>
                      <a:pt x="131" y="40"/>
                    </a:lnTo>
                    <a:lnTo>
                      <a:pt x="118" y="0"/>
                    </a:lnTo>
                    <a:lnTo>
                      <a:pt x="51" y="36"/>
                    </a:lnTo>
                    <a:lnTo>
                      <a:pt x="43" y="34"/>
                    </a:lnTo>
                    <a:lnTo>
                      <a:pt x="30" y="21"/>
                    </a:lnTo>
                    <a:lnTo>
                      <a:pt x="21" y="22"/>
                    </a:lnTo>
                    <a:lnTo>
                      <a:pt x="21" y="34"/>
                    </a:lnTo>
                    <a:lnTo>
                      <a:pt x="17" y="28"/>
                    </a:lnTo>
                    <a:lnTo>
                      <a:pt x="9" y="28"/>
                    </a:lnTo>
                    <a:lnTo>
                      <a:pt x="3" y="39"/>
                    </a:lnTo>
                    <a:lnTo>
                      <a:pt x="4" y="52"/>
                    </a:lnTo>
                    <a:lnTo>
                      <a:pt x="12" y="55"/>
                    </a:lnTo>
                    <a:lnTo>
                      <a:pt x="5" y="57"/>
                    </a:lnTo>
                    <a:lnTo>
                      <a:pt x="0" y="69"/>
                    </a:lnTo>
                    <a:lnTo>
                      <a:pt x="3" y="71"/>
                    </a:lnTo>
                    <a:lnTo>
                      <a:pt x="15" y="65"/>
                    </a:lnTo>
                    <a:lnTo>
                      <a:pt x="18" y="67"/>
                    </a:lnTo>
                    <a:lnTo>
                      <a:pt x="18" y="80"/>
                    </a:lnTo>
                    <a:lnTo>
                      <a:pt x="9" y="99"/>
                    </a:lnTo>
                    <a:lnTo>
                      <a:pt x="4" y="138"/>
                    </a:lnTo>
                    <a:close/>
                  </a:path>
                </a:pathLst>
              </a:custGeom>
              <a:solidFill>
                <a:srgbClr val="EE9024"/>
              </a:solidFill>
              <a:ln w="12700">
                <a:solidFill>
                  <a:schemeClr val="bg1"/>
                </a:solidFill>
                <a:round/>
                <a:headEnd/>
                <a:tailEnd/>
              </a:ln>
            </p:spPr>
            <p:txBody>
              <a:bodyPr/>
              <a:lstStyle/>
              <a:p>
                <a:endParaRPr lang="en-GB"/>
              </a:p>
            </p:txBody>
          </p:sp>
          <p:sp>
            <p:nvSpPr>
              <p:cNvPr id="36081" name="Freeform 248"/>
              <p:cNvSpPr>
                <a:spLocks noChangeAspect="1"/>
              </p:cNvSpPr>
              <p:nvPr/>
            </p:nvSpPr>
            <p:spPr bwMode="auto">
              <a:xfrm>
                <a:off x="7662020" y="5031770"/>
                <a:ext cx="26158" cy="57575"/>
              </a:xfrm>
              <a:custGeom>
                <a:avLst/>
                <a:gdLst>
                  <a:gd name="T0" fmla="*/ 2147483647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0 w 25"/>
                  <a:gd name="T13" fmla="*/ 2147483647 h 54"/>
                  <a:gd name="T14" fmla="*/ 0 w 25"/>
                  <a:gd name="T15" fmla="*/ 2147483647 h 54"/>
                  <a:gd name="T16" fmla="*/ 2147483647 w 25"/>
                  <a:gd name="T17" fmla="*/ 214748364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54"/>
                  <a:gd name="T29" fmla="*/ 25 w 25"/>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54">
                    <a:moveTo>
                      <a:pt x="8" y="54"/>
                    </a:moveTo>
                    <a:lnTo>
                      <a:pt x="19" y="50"/>
                    </a:lnTo>
                    <a:lnTo>
                      <a:pt x="24" y="39"/>
                    </a:lnTo>
                    <a:lnTo>
                      <a:pt x="21" y="23"/>
                    </a:lnTo>
                    <a:lnTo>
                      <a:pt x="25" y="9"/>
                    </a:lnTo>
                    <a:lnTo>
                      <a:pt x="13" y="0"/>
                    </a:lnTo>
                    <a:lnTo>
                      <a:pt x="0" y="23"/>
                    </a:lnTo>
                    <a:lnTo>
                      <a:pt x="0" y="47"/>
                    </a:lnTo>
                    <a:lnTo>
                      <a:pt x="8" y="54"/>
                    </a:lnTo>
                    <a:close/>
                  </a:path>
                </a:pathLst>
              </a:custGeom>
              <a:solidFill>
                <a:srgbClr val="EE9024"/>
              </a:solidFill>
              <a:ln w="12700">
                <a:solidFill>
                  <a:schemeClr val="bg1"/>
                </a:solidFill>
                <a:round/>
                <a:headEnd/>
                <a:tailEnd/>
              </a:ln>
            </p:spPr>
            <p:txBody>
              <a:bodyPr/>
              <a:lstStyle/>
              <a:p>
                <a:endParaRPr lang="en-GB"/>
              </a:p>
            </p:txBody>
          </p:sp>
          <p:sp>
            <p:nvSpPr>
              <p:cNvPr id="36082" name="Freeform 249"/>
              <p:cNvSpPr>
                <a:spLocks noChangeAspect="1"/>
              </p:cNvSpPr>
              <p:nvPr/>
            </p:nvSpPr>
            <p:spPr bwMode="auto">
              <a:xfrm>
                <a:off x="7699078" y="5078272"/>
                <a:ext cx="235426" cy="267945"/>
              </a:xfrm>
              <a:custGeom>
                <a:avLst/>
                <a:gdLst>
                  <a:gd name="T0" fmla="*/ 2147483647 w 235"/>
                  <a:gd name="T1" fmla="*/ 2147483647 h 267"/>
                  <a:gd name="T2" fmla="*/ 2147483647 w 235"/>
                  <a:gd name="T3" fmla="*/ 2147483647 h 267"/>
                  <a:gd name="T4" fmla="*/ 2147483647 w 235"/>
                  <a:gd name="T5" fmla="*/ 2147483647 h 267"/>
                  <a:gd name="T6" fmla="*/ 2147483647 w 235"/>
                  <a:gd name="T7" fmla="*/ 2147483647 h 267"/>
                  <a:gd name="T8" fmla="*/ 2147483647 w 235"/>
                  <a:gd name="T9" fmla="*/ 2147483647 h 267"/>
                  <a:gd name="T10" fmla="*/ 2147483647 w 235"/>
                  <a:gd name="T11" fmla="*/ 2147483647 h 267"/>
                  <a:gd name="T12" fmla="*/ 2147483647 w 235"/>
                  <a:gd name="T13" fmla="*/ 2147483647 h 267"/>
                  <a:gd name="T14" fmla="*/ 2147483647 w 235"/>
                  <a:gd name="T15" fmla="*/ 2147483647 h 267"/>
                  <a:gd name="T16" fmla="*/ 0 w 235"/>
                  <a:gd name="T17" fmla="*/ 2147483647 h 267"/>
                  <a:gd name="T18" fmla="*/ 2147483647 w 235"/>
                  <a:gd name="T19" fmla="*/ 2147483647 h 267"/>
                  <a:gd name="T20" fmla="*/ 2147483647 w 235"/>
                  <a:gd name="T21" fmla="*/ 2147483647 h 267"/>
                  <a:gd name="T22" fmla="*/ 2147483647 w 235"/>
                  <a:gd name="T23" fmla="*/ 2147483647 h 267"/>
                  <a:gd name="T24" fmla="*/ 2147483647 w 235"/>
                  <a:gd name="T25" fmla="*/ 2147483647 h 267"/>
                  <a:gd name="T26" fmla="*/ 2147483647 w 235"/>
                  <a:gd name="T27" fmla="*/ 2147483647 h 267"/>
                  <a:gd name="T28" fmla="*/ 2147483647 w 235"/>
                  <a:gd name="T29" fmla="*/ 2147483647 h 267"/>
                  <a:gd name="T30" fmla="*/ 2147483647 w 235"/>
                  <a:gd name="T31" fmla="*/ 2147483647 h 267"/>
                  <a:gd name="T32" fmla="*/ 2147483647 w 235"/>
                  <a:gd name="T33" fmla="*/ 2147483647 h 267"/>
                  <a:gd name="T34" fmla="*/ 2147483647 w 235"/>
                  <a:gd name="T35" fmla="*/ 2147483647 h 267"/>
                  <a:gd name="T36" fmla="*/ 2147483647 w 235"/>
                  <a:gd name="T37" fmla="*/ 2147483647 h 267"/>
                  <a:gd name="T38" fmla="*/ 2147483647 w 235"/>
                  <a:gd name="T39" fmla="*/ 2147483647 h 267"/>
                  <a:gd name="T40" fmla="*/ 2147483647 w 235"/>
                  <a:gd name="T41" fmla="*/ 2147483647 h 267"/>
                  <a:gd name="T42" fmla="*/ 2147483647 w 235"/>
                  <a:gd name="T43" fmla="*/ 2147483647 h 267"/>
                  <a:gd name="T44" fmla="*/ 2147483647 w 235"/>
                  <a:gd name="T45" fmla="*/ 2147483647 h 267"/>
                  <a:gd name="T46" fmla="*/ 2147483647 w 235"/>
                  <a:gd name="T47" fmla="*/ 2147483647 h 267"/>
                  <a:gd name="T48" fmla="*/ 2147483647 w 235"/>
                  <a:gd name="T49" fmla="*/ 2147483647 h 267"/>
                  <a:gd name="T50" fmla="*/ 2147483647 w 235"/>
                  <a:gd name="T51" fmla="*/ 2147483647 h 267"/>
                  <a:gd name="T52" fmla="*/ 2147483647 w 235"/>
                  <a:gd name="T53" fmla="*/ 2147483647 h 267"/>
                  <a:gd name="T54" fmla="*/ 2147483647 w 235"/>
                  <a:gd name="T55" fmla="*/ 2147483647 h 267"/>
                  <a:gd name="T56" fmla="*/ 2147483647 w 235"/>
                  <a:gd name="T57" fmla="*/ 2147483647 h 267"/>
                  <a:gd name="T58" fmla="*/ 2147483647 w 235"/>
                  <a:gd name="T59" fmla="*/ 2147483647 h 267"/>
                  <a:gd name="T60" fmla="*/ 2147483647 w 235"/>
                  <a:gd name="T61" fmla="*/ 2147483647 h 267"/>
                  <a:gd name="T62" fmla="*/ 2147483647 w 235"/>
                  <a:gd name="T63" fmla="*/ 2147483647 h 267"/>
                  <a:gd name="T64" fmla="*/ 2147483647 w 235"/>
                  <a:gd name="T65" fmla="*/ 2147483647 h 267"/>
                  <a:gd name="T66" fmla="*/ 2147483647 w 235"/>
                  <a:gd name="T67" fmla="*/ 0 h 267"/>
                  <a:gd name="T68" fmla="*/ 2147483647 w 235"/>
                  <a:gd name="T69" fmla="*/ 0 h 267"/>
                  <a:gd name="T70" fmla="*/ 2147483647 w 235"/>
                  <a:gd name="T71" fmla="*/ 0 h 267"/>
                  <a:gd name="T72" fmla="*/ 2147483647 w 235"/>
                  <a:gd name="T73" fmla="*/ 2147483647 h 267"/>
                  <a:gd name="T74" fmla="*/ 2147483647 w 235"/>
                  <a:gd name="T75" fmla="*/ 2147483647 h 267"/>
                  <a:gd name="T76" fmla="*/ 2147483647 w 235"/>
                  <a:gd name="T77" fmla="*/ 2147483647 h 267"/>
                  <a:gd name="T78" fmla="*/ 2147483647 w 235"/>
                  <a:gd name="T79" fmla="*/ 2147483647 h 267"/>
                  <a:gd name="T80" fmla="*/ 2147483647 w 235"/>
                  <a:gd name="T81" fmla="*/ 2147483647 h 267"/>
                  <a:gd name="T82" fmla="*/ 2147483647 w 235"/>
                  <a:gd name="T83" fmla="*/ 2147483647 h 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5"/>
                  <a:gd name="T127" fmla="*/ 0 h 267"/>
                  <a:gd name="T128" fmla="*/ 235 w 235"/>
                  <a:gd name="T129" fmla="*/ 267 h 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5" h="267">
                    <a:moveTo>
                      <a:pt x="112" y="95"/>
                    </a:moveTo>
                    <a:lnTo>
                      <a:pt x="107" y="111"/>
                    </a:lnTo>
                    <a:lnTo>
                      <a:pt x="102" y="127"/>
                    </a:lnTo>
                    <a:lnTo>
                      <a:pt x="97" y="143"/>
                    </a:lnTo>
                    <a:lnTo>
                      <a:pt x="91" y="159"/>
                    </a:lnTo>
                    <a:lnTo>
                      <a:pt x="69" y="167"/>
                    </a:lnTo>
                    <a:lnTo>
                      <a:pt x="46" y="175"/>
                    </a:lnTo>
                    <a:lnTo>
                      <a:pt x="23" y="182"/>
                    </a:lnTo>
                    <a:lnTo>
                      <a:pt x="0" y="191"/>
                    </a:lnTo>
                    <a:lnTo>
                      <a:pt x="16" y="229"/>
                    </a:lnTo>
                    <a:lnTo>
                      <a:pt x="31" y="267"/>
                    </a:lnTo>
                    <a:lnTo>
                      <a:pt x="64" y="254"/>
                    </a:lnTo>
                    <a:lnTo>
                      <a:pt x="89" y="256"/>
                    </a:lnTo>
                    <a:lnTo>
                      <a:pt x="99" y="247"/>
                    </a:lnTo>
                    <a:lnTo>
                      <a:pt x="99" y="238"/>
                    </a:lnTo>
                    <a:lnTo>
                      <a:pt x="108" y="228"/>
                    </a:lnTo>
                    <a:lnTo>
                      <a:pt x="133" y="223"/>
                    </a:lnTo>
                    <a:lnTo>
                      <a:pt x="144" y="199"/>
                    </a:lnTo>
                    <a:lnTo>
                      <a:pt x="155" y="191"/>
                    </a:lnTo>
                    <a:lnTo>
                      <a:pt x="174" y="189"/>
                    </a:lnTo>
                    <a:lnTo>
                      <a:pt x="173" y="157"/>
                    </a:lnTo>
                    <a:lnTo>
                      <a:pt x="181" y="147"/>
                    </a:lnTo>
                    <a:lnTo>
                      <a:pt x="188" y="140"/>
                    </a:lnTo>
                    <a:lnTo>
                      <a:pt x="191" y="146"/>
                    </a:lnTo>
                    <a:lnTo>
                      <a:pt x="197" y="145"/>
                    </a:lnTo>
                    <a:lnTo>
                      <a:pt x="208" y="125"/>
                    </a:lnTo>
                    <a:lnTo>
                      <a:pt x="230" y="98"/>
                    </a:lnTo>
                    <a:lnTo>
                      <a:pt x="235" y="80"/>
                    </a:lnTo>
                    <a:lnTo>
                      <a:pt x="219" y="68"/>
                    </a:lnTo>
                    <a:lnTo>
                      <a:pt x="202" y="44"/>
                    </a:lnTo>
                    <a:lnTo>
                      <a:pt x="171" y="35"/>
                    </a:lnTo>
                    <a:lnTo>
                      <a:pt x="147" y="22"/>
                    </a:lnTo>
                    <a:lnTo>
                      <a:pt x="133" y="7"/>
                    </a:lnTo>
                    <a:lnTo>
                      <a:pt x="131" y="0"/>
                    </a:lnTo>
                    <a:lnTo>
                      <a:pt x="121" y="0"/>
                    </a:lnTo>
                    <a:lnTo>
                      <a:pt x="112" y="0"/>
                    </a:lnTo>
                    <a:lnTo>
                      <a:pt x="117" y="14"/>
                    </a:lnTo>
                    <a:lnTo>
                      <a:pt x="121" y="26"/>
                    </a:lnTo>
                    <a:lnTo>
                      <a:pt x="103" y="32"/>
                    </a:lnTo>
                    <a:lnTo>
                      <a:pt x="100" y="52"/>
                    </a:lnTo>
                    <a:lnTo>
                      <a:pt x="98" y="72"/>
                    </a:lnTo>
                    <a:lnTo>
                      <a:pt x="112" y="95"/>
                    </a:lnTo>
                    <a:close/>
                  </a:path>
                </a:pathLst>
              </a:custGeom>
              <a:solidFill>
                <a:srgbClr val="EE9024"/>
              </a:solidFill>
              <a:ln w="12700">
                <a:solidFill>
                  <a:schemeClr val="bg1"/>
                </a:solidFill>
                <a:round/>
                <a:headEnd/>
                <a:tailEnd/>
              </a:ln>
            </p:spPr>
            <p:txBody>
              <a:bodyPr/>
              <a:lstStyle/>
              <a:p>
                <a:endParaRPr lang="en-GB"/>
              </a:p>
            </p:txBody>
          </p:sp>
          <p:sp>
            <p:nvSpPr>
              <p:cNvPr id="36083" name="Freeform 252"/>
              <p:cNvSpPr>
                <a:spLocks noChangeAspect="1"/>
              </p:cNvSpPr>
              <p:nvPr/>
            </p:nvSpPr>
            <p:spPr bwMode="auto">
              <a:xfrm>
                <a:off x="6637481" y="4402875"/>
                <a:ext cx="41418" cy="22144"/>
              </a:xfrm>
              <a:custGeom>
                <a:avLst/>
                <a:gdLst>
                  <a:gd name="T0" fmla="*/ 2147483647 w 42"/>
                  <a:gd name="T1" fmla="*/ 2147483647 h 23"/>
                  <a:gd name="T2" fmla="*/ 2147483647 w 42"/>
                  <a:gd name="T3" fmla="*/ 2147483647 h 23"/>
                  <a:gd name="T4" fmla="*/ 2147483647 w 42"/>
                  <a:gd name="T5" fmla="*/ 0 h 23"/>
                  <a:gd name="T6" fmla="*/ 0 w 42"/>
                  <a:gd name="T7" fmla="*/ 0 h 23"/>
                  <a:gd name="T8" fmla="*/ 0 w 42"/>
                  <a:gd name="T9" fmla="*/ 0 h 23"/>
                  <a:gd name="T10" fmla="*/ 2147483647 w 42"/>
                  <a:gd name="T11" fmla="*/ 2147483647 h 23"/>
                  <a:gd name="T12" fmla="*/ 2147483647 w 42"/>
                  <a:gd name="T13" fmla="*/ 2147483647 h 23"/>
                  <a:gd name="T14" fmla="*/ 2147483647 w 42"/>
                  <a:gd name="T15" fmla="*/ 2147483647 h 23"/>
                  <a:gd name="T16" fmla="*/ 2147483647 w 42"/>
                  <a:gd name="T17" fmla="*/ 2147483647 h 23"/>
                  <a:gd name="T18" fmla="*/ 2147483647 w 42"/>
                  <a:gd name="T19" fmla="*/ 2147483647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2147483647 w 42"/>
                  <a:gd name="T33" fmla="*/ 2147483647 h 23"/>
                  <a:gd name="T34" fmla="*/ 2147483647 w 42"/>
                  <a:gd name="T35" fmla="*/ 0 h 23"/>
                  <a:gd name="T36" fmla="*/ 2147483647 w 42"/>
                  <a:gd name="T37" fmla="*/ 2147483647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23"/>
                  <a:gd name="T59" fmla="*/ 42 w 42"/>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23">
                    <a:moveTo>
                      <a:pt x="15" y="6"/>
                    </a:moveTo>
                    <a:lnTo>
                      <a:pt x="11" y="6"/>
                    </a:lnTo>
                    <a:lnTo>
                      <a:pt x="9" y="2"/>
                    </a:lnTo>
                    <a:lnTo>
                      <a:pt x="2" y="0"/>
                    </a:lnTo>
                    <a:lnTo>
                      <a:pt x="0" y="2"/>
                    </a:lnTo>
                    <a:lnTo>
                      <a:pt x="8" y="4"/>
                    </a:lnTo>
                    <a:lnTo>
                      <a:pt x="17" y="10"/>
                    </a:lnTo>
                    <a:lnTo>
                      <a:pt x="26" y="11"/>
                    </a:lnTo>
                    <a:lnTo>
                      <a:pt x="42" y="23"/>
                    </a:lnTo>
                    <a:lnTo>
                      <a:pt x="42" y="19"/>
                    </a:lnTo>
                    <a:lnTo>
                      <a:pt x="40" y="19"/>
                    </a:lnTo>
                    <a:lnTo>
                      <a:pt x="40" y="17"/>
                    </a:lnTo>
                    <a:lnTo>
                      <a:pt x="36" y="16"/>
                    </a:lnTo>
                    <a:lnTo>
                      <a:pt x="30" y="11"/>
                    </a:lnTo>
                    <a:lnTo>
                      <a:pt x="27" y="10"/>
                    </a:lnTo>
                    <a:lnTo>
                      <a:pt x="22" y="7"/>
                    </a:lnTo>
                    <a:lnTo>
                      <a:pt x="22" y="4"/>
                    </a:lnTo>
                    <a:lnTo>
                      <a:pt x="19" y="3"/>
                    </a:lnTo>
                    <a:lnTo>
                      <a:pt x="15" y="6"/>
                    </a:lnTo>
                    <a:close/>
                  </a:path>
                </a:pathLst>
              </a:custGeom>
              <a:solidFill>
                <a:srgbClr val="DCF2D6"/>
              </a:solidFill>
              <a:ln w="12700">
                <a:noFill/>
                <a:round/>
                <a:headEnd/>
                <a:tailEnd/>
              </a:ln>
            </p:spPr>
            <p:txBody>
              <a:bodyPr/>
              <a:lstStyle/>
              <a:p>
                <a:endParaRPr lang="en-GB"/>
              </a:p>
            </p:txBody>
          </p:sp>
          <p:sp>
            <p:nvSpPr>
              <p:cNvPr id="36084" name="Freeform 254"/>
              <p:cNvSpPr>
                <a:spLocks noChangeAspect="1"/>
              </p:cNvSpPr>
              <p:nvPr/>
            </p:nvSpPr>
            <p:spPr bwMode="auto">
              <a:xfrm>
                <a:off x="6735576" y="4591101"/>
                <a:ext cx="15259" cy="11072"/>
              </a:xfrm>
              <a:custGeom>
                <a:avLst/>
                <a:gdLst>
                  <a:gd name="T0" fmla="*/ 2147483647 w 12"/>
                  <a:gd name="T1" fmla="*/ 2147483647 h 13"/>
                  <a:gd name="T2" fmla="*/ 2147483647 w 12"/>
                  <a:gd name="T3" fmla="*/ 2147483647 h 13"/>
                  <a:gd name="T4" fmla="*/ 2147483647 w 12"/>
                  <a:gd name="T5" fmla="*/ 0 h 13"/>
                  <a:gd name="T6" fmla="*/ 0 w 12"/>
                  <a:gd name="T7" fmla="*/ 2147483647 h 13"/>
                  <a:gd name="T8" fmla="*/ 2147483647 w 12"/>
                  <a:gd name="T9" fmla="*/ 2147483647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13"/>
                    </a:moveTo>
                    <a:lnTo>
                      <a:pt x="12" y="7"/>
                    </a:lnTo>
                    <a:lnTo>
                      <a:pt x="8" y="0"/>
                    </a:lnTo>
                    <a:lnTo>
                      <a:pt x="0" y="5"/>
                    </a:lnTo>
                    <a:lnTo>
                      <a:pt x="11" y="13"/>
                    </a:lnTo>
                    <a:close/>
                  </a:path>
                </a:pathLst>
              </a:custGeom>
              <a:solidFill>
                <a:srgbClr val="EE9024"/>
              </a:solidFill>
              <a:ln w="12700">
                <a:noFill/>
                <a:round/>
                <a:headEnd/>
                <a:tailEnd/>
              </a:ln>
            </p:spPr>
            <p:txBody>
              <a:bodyPr/>
              <a:lstStyle/>
              <a:p>
                <a:endParaRPr lang="en-GB"/>
              </a:p>
            </p:txBody>
          </p:sp>
          <p:sp>
            <p:nvSpPr>
              <p:cNvPr id="36085" name="Freeform 255"/>
              <p:cNvSpPr>
                <a:spLocks noChangeAspect="1"/>
              </p:cNvSpPr>
              <p:nvPr/>
            </p:nvSpPr>
            <p:spPr bwMode="auto">
              <a:xfrm>
                <a:off x="6715957" y="4540169"/>
                <a:ext cx="13079" cy="11072"/>
              </a:xfrm>
              <a:custGeom>
                <a:avLst/>
                <a:gdLst>
                  <a:gd name="T0" fmla="*/ 2147483647 w 12"/>
                  <a:gd name="T1" fmla="*/ 2147483647 h 14"/>
                  <a:gd name="T2" fmla="*/ 2147483647 w 12"/>
                  <a:gd name="T3" fmla="*/ 0 h 14"/>
                  <a:gd name="T4" fmla="*/ 0 w 12"/>
                  <a:gd name="T5" fmla="*/ 0 h 14"/>
                  <a:gd name="T6" fmla="*/ 2147483647 w 12"/>
                  <a:gd name="T7" fmla="*/ 2147483647 h 14"/>
                  <a:gd name="T8" fmla="*/ 2147483647 w 12"/>
                  <a:gd name="T9" fmla="*/ 2147483647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12" y="14"/>
                    </a:moveTo>
                    <a:lnTo>
                      <a:pt x="7" y="1"/>
                    </a:lnTo>
                    <a:lnTo>
                      <a:pt x="0" y="0"/>
                    </a:lnTo>
                    <a:lnTo>
                      <a:pt x="4" y="10"/>
                    </a:lnTo>
                    <a:lnTo>
                      <a:pt x="12" y="14"/>
                    </a:lnTo>
                    <a:close/>
                  </a:path>
                </a:pathLst>
              </a:custGeom>
              <a:solidFill>
                <a:srgbClr val="CDDCC6"/>
              </a:solidFill>
              <a:ln w="12700">
                <a:noFill/>
                <a:round/>
                <a:headEnd/>
                <a:tailEnd/>
              </a:ln>
            </p:spPr>
            <p:txBody>
              <a:bodyPr/>
              <a:lstStyle/>
              <a:p>
                <a:endParaRPr lang="en-GB"/>
              </a:p>
            </p:txBody>
          </p:sp>
          <p:sp>
            <p:nvSpPr>
              <p:cNvPr id="36086" name="Freeform 256"/>
              <p:cNvSpPr>
                <a:spLocks noChangeAspect="1"/>
              </p:cNvSpPr>
              <p:nvPr/>
            </p:nvSpPr>
            <p:spPr bwMode="auto">
              <a:xfrm>
                <a:off x="6903426" y="4549027"/>
                <a:ext cx="26158" cy="17715"/>
              </a:xfrm>
              <a:custGeom>
                <a:avLst/>
                <a:gdLst>
                  <a:gd name="T0" fmla="*/ 2147483647 w 23"/>
                  <a:gd name="T1" fmla="*/ 2147483647 h 16"/>
                  <a:gd name="T2" fmla="*/ 2147483647 w 23"/>
                  <a:gd name="T3" fmla="*/ 2147483647 h 16"/>
                  <a:gd name="T4" fmla="*/ 2147483647 w 23"/>
                  <a:gd name="T5" fmla="*/ 0 h 16"/>
                  <a:gd name="T6" fmla="*/ 2147483647 w 23"/>
                  <a:gd name="T7" fmla="*/ 2147483647 h 16"/>
                  <a:gd name="T8" fmla="*/ 0 w 23"/>
                  <a:gd name="T9" fmla="*/ 2147483647 h 16"/>
                  <a:gd name="T10" fmla="*/ 2147483647 w 23"/>
                  <a:gd name="T11" fmla="*/ 2147483647 h 16"/>
                  <a:gd name="T12" fmla="*/ 2147483647 w 23"/>
                  <a:gd name="T13" fmla="*/ 2147483647 h 16"/>
                  <a:gd name="T14" fmla="*/ 2147483647 w 23"/>
                  <a:gd name="T15" fmla="*/ 2147483647 h 1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6"/>
                  <a:gd name="T26" fmla="*/ 23 w 23"/>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6">
                    <a:moveTo>
                      <a:pt x="20" y="16"/>
                    </a:moveTo>
                    <a:lnTo>
                      <a:pt x="23" y="16"/>
                    </a:lnTo>
                    <a:lnTo>
                      <a:pt x="15" y="0"/>
                    </a:lnTo>
                    <a:lnTo>
                      <a:pt x="1" y="7"/>
                    </a:lnTo>
                    <a:lnTo>
                      <a:pt x="0" y="13"/>
                    </a:lnTo>
                    <a:lnTo>
                      <a:pt x="11" y="10"/>
                    </a:lnTo>
                    <a:lnTo>
                      <a:pt x="8" y="16"/>
                    </a:lnTo>
                    <a:lnTo>
                      <a:pt x="20" y="16"/>
                    </a:lnTo>
                    <a:close/>
                  </a:path>
                </a:pathLst>
              </a:custGeom>
              <a:solidFill>
                <a:srgbClr val="EE9024"/>
              </a:solidFill>
              <a:ln w="12700">
                <a:noFill/>
                <a:round/>
                <a:headEnd/>
                <a:tailEnd/>
              </a:ln>
            </p:spPr>
            <p:txBody>
              <a:bodyPr/>
              <a:lstStyle/>
              <a:p>
                <a:endParaRPr lang="en-GB"/>
              </a:p>
            </p:txBody>
          </p:sp>
          <p:sp>
            <p:nvSpPr>
              <p:cNvPr id="36087" name="Freeform 257"/>
              <p:cNvSpPr>
                <a:spLocks noChangeAspect="1"/>
              </p:cNvSpPr>
              <p:nvPr/>
            </p:nvSpPr>
            <p:spPr bwMode="auto">
              <a:xfrm>
                <a:off x="6903426" y="4582243"/>
                <a:ext cx="8719" cy="15501"/>
              </a:xfrm>
              <a:custGeom>
                <a:avLst/>
                <a:gdLst>
                  <a:gd name="T0" fmla="*/ 2147483647 w 7"/>
                  <a:gd name="T1" fmla="*/ 2147483647 h 15"/>
                  <a:gd name="T2" fmla="*/ 2147483647 w 7"/>
                  <a:gd name="T3" fmla="*/ 2147483647 h 15"/>
                  <a:gd name="T4" fmla="*/ 2147483647 w 7"/>
                  <a:gd name="T5" fmla="*/ 0 h 15"/>
                  <a:gd name="T6" fmla="*/ 0 w 7"/>
                  <a:gd name="T7" fmla="*/ 0 h 15"/>
                  <a:gd name="T8" fmla="*/ 2147483647 w 7"/>
                  <a:gd name="T9" fmla="*/ 2147483647 h 15"/>
                  <a:gd name="T10" fmla="*/ 0 60000 65536"/>
                  <a:gd name="T11" fmla="*/ 0 60000 65536"/>
                  <a:gd name="T12" fmla="*/ 0 60000 65536"/>
                  <a:gd name="T13" fmla="*/ 0 60000 65536"/>
                  <a:gd name="T14" fmla="*/ 0 60000 65536"/>
                  <a:gd name="T15" fmla="*/ 0 w 7"/>
                  <a:gd name="T16" fmla="*/ 0 h 15"/>
                  <a:gd name="T17" fmla="*/ 7 w 7"/>
                  <a:gd name="T18" fmla="*/ 15 h 15"/>
                </a:gdLst>
                <a:ahLst/>
                <a:cxnLst>
                  <a:cxn ang="T10">
                    <a:pos x="T0" y="T1"/>
                  </a:cxn>
                  <a:cxn ang="T11">
                    <a:pos x="T2" y="T3"/>
                  </a:cxn>
                  <a:cxn ang="T12">
                    <a:pos x="T4" y="T5"/>
                  </a:cxn>
                  <a:cxn ang="T13">
                    <a:pos x="T6" y="T7"/>
                  </a:cxn>
                  <a:cxn ang="T14">
                    <a:pos x="T8" y="T9"/>
                  </a:cxn>
                </a:cxnLst>
                <a:rect l="T15" t="T16" r="T17" b="T18"/>
                <a:pathLst>
                  <a:path w="7" h="15">
                    <a:moveTo>
                      <a:pt x="3" y="15"/>
                    </a:moveTo>
                    <a:lnTo>
                      <a:pt x="6" y="12"/>
                    </a:lnTo>
                    <a:lnTo>
                      <a:pt x="7" y="2"/>
                    </a:lnTo>
                    <a:lnTo>
                      <a:pt x="0" y="0"/>
                    </a:lnTo>
                    <a:lnTo>
                      <a:pt x="3" y="15"/>
                    </a:lnTo>
                    <a:close/>
                  </a:path>
                </a:pathLst>
              </a:custGeom>
              <a:solidFill>
                <a:srgbClr val="EE9024"/>
              </a:solidFill>
              <a:ln w="12700">
                <a:noFill/>
                <a:round/>
                <a:headEnd/>
                <a:tailEnd/>
              </a:ln>
            </p:spPr>
            <p:txBody>
              <a:bodyPr/>
              <a:lstStyle/>
              <a:p>
                <a:endParaRPr lang="en-GB"/>
              </a:p>
            </p:txBody>
          </p:sp>
          <p:sp>
            <p:nvSpPr>
              <p:cNvPr id="36088" name="Freeform 258"/>
              <p:cNvSpPr>
                <a:spLocks noChangeAspect="1"/>
              </p:cNvSpPr>
              <p:nvPr/>
            </p:nvSpPr>
            <p:spPr bwMode="auto">
              <a:xfrm>
                <a:off x="6864188" y="4498095"/>
                <a:ext cx="6540" cy="2214"/>
              </a:xfrm>
              <a:custGeom>
                <a:avLst/>
                <a:gdLst>
                  <a:gd name="T0" fmla="*/ 2147483647 w 8"/>
                  <a:gd name="T1" fmla="*/ 0 h 7"/>
                  <a:gd name="T2" fmla="*/ 2147483647 w 8"/>
                  <a:gd name="T3" fmla="*/ 0 h 7"/>
                  <a:gd name="T4" fmla="*/ 2147483647 w 8"/>
                  <a:gd name="T5" fmla="*/ 0 h 7"/>
                  <a:gd name="T6" fmla="*/ 0 w 8"/>
                  <a:gd name="T7" fmla="*/ 0 h 7"/>
                  <a:gd name="T8" fmla="*/ 2147483647 w 8"/>
                  <a:gd name="T9" fmla="*/ 0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6" y="7"/>
                    </a:moveTo>
                    <a:lnTo>
                      <a:pt x="8" y="6"/>
                    </a:lnTo>
                    <a:lnTo>
                      <a:pt x="7" y="0"/>
                    </a:lnTo>
                    <a:lnTo>
                      <a:pt x="0" y="5"/>
                    </a:lnTo>
                    <a:lnTo>
                      <a:pt x="6" y="7"/>
                    </a:lnTo>
                    <a:close/>
                  </a:path>
                </a:pathLst>
              </a:custGeom>
              <a:solidFill>
                <a:srgbClr val="CDDCC6"/>
              </a:solidFill>
              <a:ln w="12700">
                <a:noFill/>
                <a:round/>
                <a:headEnd/>
                <a:tailEnd/>
              </a:ln>
            </p:spPr>
            <p:txBody>
              <a:bodyPr/>
              <a:lstStyle/>
              <a:p>
                <a:endParaRPr lang="en-GB"/>
              </a:p>
            </p:txBody>
          </p:sp>
          <p:sp>
            <p:nvSpPr>
              <p:cNvPr id="36089" name="Freeform 259"/>
              <p:cNvSpPr>
                <a:spLocks noChangeAspect="1"/>
              </p:cNvSpPr>
              <p:nvPr/>
            </p:nvSpPr>
            <p:spPr bwMode="auto">
              <a:xfrm>
                <a:off x="6868548" y="4606602"/>
                <a:ext cx="6540" cy="13287"/>
              </a:xfrm>
              <a:custGeom>
                <a:avLst/>
                <a:gdLst>
                  <a:gd name="T0" fmla="*/ 2147483647 w 7"/>
                  <a:gd name="T1" fmla="*/ 2147483647 h 12"/>
                  <a:gd name="T2" fmla="*/ 2147483647 w 7"/>
                  <a:gd name="T3" fmla="*/ 2147483647 h 12"/>
                  <a:gd name="T4" fmla="*/ 0 w 7"/>
                  <a:gd name="T5" fmla="*/ 0 h 12"/>
                  <a:gd name="T6" fmla="*/ 2147483647 w 7"/>
                  <a:gd name="T7" fmla="*/ 2147483647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7" y="12"/>
                    </a:moveTo>
                    <a:lnTo>
                      <a:pt x="7" y="4"/>
                    </a:lnTo>
                    <a:lnTo>
                      <a:pt x="0" y="0"/>
                    </a:lnTo>
                    <a:lnTo>
                      <a:pt x="7" y="12"/>
                    </a:lnTo>
                    <a:close/>
                  </a:path>
                </a:pathLst>
              </a:custGeom>
              <a:solidFill>
                <a:srgbClr val="CDDCC6"/>
              </a:solidFill>
              <a:ln w="12700">
                <a:noFill/>
                <a:round/>
                <a:headEnd/>
                <a:tailEnd/>
              </a:ln>
            </p:spPr>
            <p:txBody>
              <a:bodyPr/>
              <a:lstStyle/>
              <a:p>
                <a:endParaRPr lang="en-GB"/>
              </a:p>
            </p:txBody>
          </p:sp>
          <p:sp>
            <p:nvSpPr>
              <p:cNvPr id="36090" name="Freeform 260"/>
              <p:cNvSpPr>
                <a:spLocks noChangeAspect="1"/>
              </p:cNvSpPr>
              <p:nvPr/>
            </p:nvSpPr>
            <p:spPr bwMode="auto">
              <a:xfrm>
                <a:off x="6818411" y="4568957"/>
                <a:ext cx="47957" cy="42074"/>
              </a:xfrm>
              <a:custGeom>
                <a:avLst/>
                <a:gdLst>
                  <a:gd name="T0" fmla="*/ 2147483647 w 50"/>
                  <a:gd name="T1" fmla="*/ 2147483647 h 42"/>
                  <a:gd name="T2" fmla="*/ 2147483647 w 50"/>
                  <a:gd name="T3" fmla="*/ 2147483647 h 42"/>
                  <a:gd name="T4" fmla="*/ 2147483647 w 50"/>
                  <a:gd name="T5" fmla="*/ 2147483647 h 42"/>
                  <a:gd name="T6" fmla="*/ 2147483647 w 50"/>
                  <a:gd name="T7" fmla="*/ 2147483647 h 42"/>
                  <a:gd name="T8" fmla="*/ 2147483647 w 50"/>
                  <a:gd name="T9" fmla="*/ 2147483647 h 42"/>
                  <a:gd name="T10" fmla="*/ 2147483647 w 50"/>
                  <a:gd name="T11" fmla="*/ 0 h 42"/>
                  <a:gd name="T12" fmla="*/ 0 w 50"/>
                  <a:gd name="T13" fmla="*/ 2147483647 h 42"/>
                  <a:gd name="T14" fmla="*/ 2147483647 w 50"/>
                  <a:gd name="T15" fmla="*/ 2147483647 h 42"/>
                  <a:gd name="T16" fmla="*/ 2147483647 w 50"/>
                  <a:gd name="T17" fmla="*/ 2147483647 h 42"/>
                  <a:gd name="T18" fmla="*/ 2147483647 w 50"/>
                  <a:gd name="T19" fmla="*/ 2147483647 h 42"/>
                  <a:gd name="T20" fmla="*/ 2147483647 w 50"/>
                  <a:gd name="T21" fmla="*/ 2147483647 h 42"/>
                  <a:gd name="T22" fmla="*/ 2147483647 w 50"/>
                  <a:gd name="T23" fmla="*/ 2147483647 h 42"/>
                  <a:gd name="T24" fmla="*/ 2147483647 w 50"/>
                  <a:gd name="T25" fmla="*/ 2147483647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42"/>
                  <a:gd name="T41" fmla="*/ 50 w 50"/>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42">
                    <a:moveTo>
                      <a:pt x="49" y="37"/>
                    </a:moveTo>
                    <a:lnTo>
                      <a:pt x="50" y="35"/>
                    </a:lnTo>
                    <a:lnTo>
                      <a:pt x="41" y="31"/>
                    </a:lnTo>
                    <a:lnTo>
                      <a:pt x="34" y="16"/>
                    </a:lnTo>
                    <a:lnTo>
                      <a:pt x="20" y="11"/>
                    </a:lnTo>
                    <a:lnTo>
                      <a:pt x="11" y="0"/>
                    </a:lnTo>
                    <a:lnTo>
                      <a:pt x="0" y="8"/>
                    </a:lnTo>
                    <a:lnTo>
                      <a:pt x="5" y="8"/>
                    </a:lnTo>
                    <a:lnTo>
                      <a:pt x="18" y="22"/>
                    </a:lnTo>
                    <a:lnTo>
                      <a:pt x="35" y="30"/>
                    </a:lnTo>
                    <a:lnTo>
                      <a:pt x="41" y="41"/>
                    </a:lnTo>
                    <a:lnTo>
                      <a:pt x="49" y="42"/>
                    </a:lnTo>
                    <a:lnTo>
                      <a:pt x="49" y="37"/>
                    </a:lnTo>
                    <a:close/>
                  </a:path>
                </a:pathLst>
              </a:custGeom>
              <a:solidFill>
                <a:srgbClr val="EE9024"/>
              </a:solidFill>
              <a:ln w="12700">
                <a:noFill/>
                <a:round/>
                <a:headEnd/>
                <a:tailEnd/>
              </a:ln>
            </p:spPr>
            <p:txBody>
              <a:bodyPr/>
              <a:lstStyle/>
              <a:p>
                <a:endParaRPr lang="en-GB"/>
              </a:p>
            </p:txBody>
          </p:sp>
          <p:sp>
            <p:nvSpPr>
              <p:cNvPr id="36091" name="Freeform 262"/>
              <p:cNvSpPr>
                <a:spLocks noChangeAspect="1"/>
              </p:cNvSpPr>
              <p:nvPr/>
            </p:nvSpPr>
            <p:spPr bwMode="auto">
              <a:xfrm>
                <a:off x="6375897" y="3317810"/>
                <a:ext cx="19619" cy="17715"/>
              </a:xfrm>
              <a:custGeom>
                <a:avLst/>
                <a:gdLst>
                  <a:gd name="T0" fmla="*/ 0 w 23"/>
                  <a:gd name="T1" fmla="*/ 2147483647 h 15"/>
                  <a:gd name="T2" fmla="*/ 2147483647 w 23"/>
                  <a:gd name="T3" fmla="*/ 0 h 15"/>
                  <a:gd name="T4" fmla="*/ 2147483647 w 23"/>
                  <a:gd name="T5" fmla="*/ 0 h 15"/>
                  <a:gd name="T6" fmla="*/ 2147483647 w 23"/>
                  <a:gd name="T7" fmla="*/ 2147483647 h 15"/>
                  <a:gd name="T8" fmla="*/ 2147483647 w 23"/>
                  <a:gd name="T9" fmla="*/ 2147483647 h 15"/>
                  <a:gd name="T10" fmla="*/ 0 w 23"/>
                  <a:gd name="T11" fmla="*/ 2147483647 h 15"/>
                  <a:gd name="T12" fmla="*/ 0 60000 65536"/>
                  <a:gd name="T13" fmla="*/ 0 60000 65536"/>
                  <a:gd name="T14" fmla="*/ 0 60000 65536"/>
                  <a:gd name="T15" fmla="*/ 0 60000 65536"/>
                  <a:gd name="T16" fmla="*/ 0 60000 65536"/>
                  <a:gd name="T17" fmla="*/ 0 60000 65536"/>
                  <a:gd name="T18" fmla="*/ 0 w 23"/>
                  <a:gd name="T19" fmla="*/ 0 h 15"/>
                  <a:gd name="T20" fmla="*/ 23 w 2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3" h="15">
                    <a:moveTo>
                      <a:pt x="0" y="9"/>
                    </a:moveTo>
                    <a:lnTo>
                      <a:pt x="15" y="0"/>
                    </a:lnTo>
                    <a:lnTo>
                      <a:pt x="20" y="0"/>
                    </a:lnTo>
                    <a:lnTo>
                      <a:pt x="23" y="8"/>
                    </a:lnTo>
                    <a:lnTo>
                      <a:pt x="5" y="15"/>
                    </a:lnTo>
                    <a:lnTo>
                      <a:pt x="0" y="9"/>
                    </a:lnTo>
                    <a:close/>
                  </a:path>
                </a:pathLst>
              </a:custGeom>
              <a:solidFill>
                <a:srgbClr val="EE9024"/>
              </a:solidFill>
              <a:ln w="12700">
                <a:noFill/>
                <a:round/>
                <a:headEnd/>
                <a:tailEnd/>
              </a:ln>
            </p:spPr>
            <p:txBody>
              <a:bodyPr/>
              <a:lstStyle/>
              <a:p>
                <a:endParaRPr lang="en-GB"/>
              </a:p>
            </p:txBody>
          </p:sp>
          <p:grpSp>
            <p:nvGrpSpPr>
              <p:cNvPr id="36092" name="Group 263"/>
              <p:cNvGrpSpPr>
                <a:grpSpLocks noChangeAspect="1"/>
              </p:cNvGrpSpPr>
              <p:nvPr/>
            </p:nvGrpSpPr>
            <p:grpSpPr bwMode="auto">
              <a:xfrm>
                <a:off x="5807428" y="1789823"/>
                <a:ext cx="6082200" cy="2945129"/>
                <a:chOff x="3668" y="1096"/>
                <a:chExt cx="2790" cy="1330"/>
              </a:xfrm>
            </p:grpSpPr>
            <p:sp>
              <p:nvSpPr>
                <p:cNvPr id="36295" name="Freeform 264"/>
                <p:cNvSpPr>
                  <a:spLocks noChangeAspect="1"/>
                </p:cNvSpPr>
                <p:nvPr/>
              </p:nvSpPr>
              <p:spPr bwMode="auto">
                <a:xfrm>
                  <a:off x="3944" y="2192"/>
                  <a:ext cx="3" cy="8"/>
                </a:xfrm>
                <a:custGeom>
                  <a:avLst/>
                  <a:gdLst>
                    <a:gd name="T0" fmla="*/ 0 w 8"/>
                    <a:gd name="T1" fmla="*/ 1 h 16"/>
                    <a:gd name="T2" fmla="*/ 0 w 8"/>
                    <a:gd name="T3" fmla="*/ 1 h 16"/>
                    <a:gd name="T4" fmla="*/ 0 w 8"/>
                    <a:gd name="T5" fmla="*/ 0 h 16"/>
                    <a:gd name="T6" fmla="*/ 0 w 8"/>
                    <a:gd name="T7" fmla="*/ 1 h 16"/>
                    <a:gd name="T8" fmla="*/ 0 w 8"/>
                    <a:gd name="T9" fmla="*/ 1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5" y="16"/>
                      </a:moveTo>
                      <a:lnTo>
                        <a:pt x="8" y="6"/>
                      </a:lnTo>
                      <a:lnTo>
                        <a:pt x="3" y="0"/>
                      </a:lnTo>
                      <a:lnTo>
                        <a:pt x="0" y="10"/>
                      </a:lnTo>
                      <a:lnTo>
                        <a:pt x="5" y="16"/>
                      </a:lnTo>
                      <a:close/>
                    </a:path>
                  </a:pathLst>
                </a:custGeom>
                <a:solidFill>
                  <a:srgbClr val="88CBDF"/>
                </a:solidFill>
                <a:ln w="12700">
                  <a:noFill/>
                  <a:round/>
                  <a:headEnd/>
                  <a:tailEnd/>
                </a:ln>
              </p:spPr>
              <p:txBody>
                <a:bodyPr/>
                <a:lstStyle/>
                <a:p>
                  <a:endParaRPr lang="en-GB"/>
                </a:p>
              </p:txBody>
            </p:sp>
            <p:sp>
              <p:nvSpPr>
                <p:cNvPr id="36296" name="Freeform 265"/>
                <p:cNvSpPr>
                  <a:spLocks noChangeAspect="1"/>
                </p:cNvSpPr>
                <p:nvPr/>
              </p:nvSpPr>
              <p:spPr bwMode="auto">
                <a:xfrm>
                  <a:off x="3889" y="2134"/>
                  <a:ext cx="10" cy="13"/>
                </a:xfrm>
                <a:custGeom>
                  <a:avLst/>
                  <a:gdLst>
                    <a:gd name="T0" fmla="*/ 1 w 20"/>
                    <a:gd name="T1" fmla="*/ 0 h 28"/>
                    <a:gd name="T2" fmla="*/ 1 w 20"/>
                    <a:gd name="T3" fmla="*/ 0 h 28"/>
                    <a:gd name="T4" fmla="*/ 1 w 20"/>
                    <a:gd name="T5" fmla="*/ 0 h 28"/>
                    <a:gd name="T6" fmla="*/ 1 w 20"/>
                    <a:gd name="T7" fmla="*/ 0 h 28"/>
                    <a:gd name="T8" fmla="*/ 1 w 20"/>
                    <a:gd name="T9" fmla="*/ 0 h 28"/>
                    <a:gd name="T10" fmla="*/ 1 w 20"/>
                    <a:gd name="T11" fmla="*/ 0 h 28"/>
                    <a:gd name="T12" fmla="*/ 0 w 20"/>
                    <a:gd name="T13" fmla="*/ 0 h 28"/>
                    <a:gd name="T14" fmla="*/ 1 w 20"/>
                    <a:gd name="T15" fmla="*/ 0 h 28"/>
                    <a:gd name="T16" fmla="*/ 1 w 20"/>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8"/>
                    <a:gd name="T29" fmla="*/ 20 w 2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8">
                      <a:moveTo>
                        <a:pt x="18" y="28"/>
                      </a:moveTo>
                      <a:lnTo>
                        <a:pt x="20" y="18"/>
                      </a:lnTo>
                      <a:lnTo>
                        <a:pt x="15" y="10"/>
                      </a:lnTo>
                      <a:lnTo>
                        <a:pt x="17" y="2"/>
                      </a:lnTo>
                      <a:lnTo>
                        <a:pt x="12" y="0"/>
                      </a:lnTo>
                      <a:lnTo>
                        <a:pt x="3" y="4"/>
                      </a:lnTo>
                      <a:lnTo>
                        <a:pt x="0" y="11"/>
                      </a:lnTo>
                      <a:lnTo>
                        <a:pt x="2" y="27"/>
                      </a:lnTo>
                      <a:lnTo>
                        <a:pt x="18" y="28"/>
                      </a:lnTo>
                      <a:close/>
                    </a:path>
                  </a:pathLst>
                </a:custGeom>
                <a:solidFill>
                  <a:srgbClr val="DCF2D6"/>
                </a:solidFill>
                <a:ln w="12700">
                  <a:noFill/>
                  <a:round/>
                  <a:headEnd/>
                  <a:tailEnd/>
                </a:ln>
              </p:spPr>
              <p:txBody>
                <a:bodyPr/>
                <a:lstStyle/>
                <a:p>
                  <a:endParaRPr lang="en-GB"/>
                </a:p>
              </p:txBody>
            </p:sp>
            <p:sp>
              <p:nvSpPr>
                <p:cNvPr id="36297" name="Freeform 266"/>
                <p:cNvSpPr>
                  <a:spLocks noChangeAspect="1"/>
                </p:cNvSpPr>
                <p:nvPr/>
              </p:nvSpPr>
              <p:spPr bwMode="auto">
                <a:xfrm>
                  <a:off x="3895" y="2187"/>
                  <a:ext cx="61" cy="36"/>
                </a:xfrm>
                <a:custGeom>
                  <a:avLst/>
                  <a:gdLst>
                    <a:gd name="T0" fmla="*/ 0 w 132"/>
                    <a:gd name="T1" fmla="*/ 0 h 78"/>
                    <a:gd name="T2" fmla="*/ 0 w 132"/>
                    <a:gd name="T3" fmla="*/ 0 h 78"/>
                    <a:gd name="T4" fmla="*/ 0 w 132"/>
                    <a:gd name="T5" fmla="*/ 0 h 78"/>
                    <a:gd name="T6" fmla="*/ 0 w 132"/>
                    <a:gd name="T7" fmla="*/ 0 h 78"/>
                    <a:gd name="T8" fmla="*/ 0 w 132"/>
                    <a:gd name="T9" fmla="*/ 0 h 78"/>
                    <a:gd name="T10" fmla="*/ 0 w 132"/>
                    <a:gd name="T11" fmla="*/ 0 h 78"/>
                    <a:gd name="T12" fmla="*/ 0 w 132"/>
                    <a:gd name="T13" fmla="*/ 0 h 78"/>
                    <a:gd name="T14" fmla="*/ 0 w 132"/>
                    <a:gd name="T15" fmla="*/ 0 h 78"/>
                    <a:gd name="T16" fmla="*/ 0 w 132"/>
                    <a:gd name="T17" fmla="*/ 0 h 78"/>
                    <a:gd name="T18" fmla="*/ 0 w 132"/>
                    <a:gd name="T19" fmla="*/ 0 h 78"/>
                    <a:gd name="T20" fmla="*/ 0 w 132"/>
                    <a:gd name="T21" fmla="*/ 0 h 78"/>
                    <a:gd name="T22" fmla="*/ 0 w 132"/>
                    <a:gd name="T23" fmla="*/ 0 h 78"/>
                    <a:gd name="T24" fmla="*/ 0 w 132"/>
                    <a:gd name="T25" fmla="*/ 0 h 78"/>
                    <a:gd name="T26" fmla="*/ 0 w 132"/>
                    <a:gd name="T27" fmla="*/ 0 h 78"/>
                    <a:gd name="T28" fmla="*/ 0 w 132"/>
                    <a:gd name="T29" fmla="*/ 0 h 78"/>
                    <a:gd name="T30" fmla="*/ 0 w 132"/>
                    <a:gd name="T31" fmla="*/ 0 h 78"/>
                    <a:gd name="T32" fmla="*/ 0 w 132"/>
                    <a:gd name="T33" fmla="*/ 0 h 78"/>
                    <a:gd name="T34" fmla="*/ 0 w 132"/>
                    <a:gd name="T35" fmla="*/ 0 h 78"/>
                    <a:gd name="T36" fmla="*/ 0 w 132"/>
                    <a:gd name="T37" fmla="*/ 0 h 78"/>
                    <a:gd name="T38" fmla="*/ 0 w 132"/>
                    <a:gd name="T39" fmla="*/ 0 h 78"/>
                    <a:gd name="T40" fmla="*/ 0 w 132"/>
                    <a:gd name="T41" fmla="*/ 0 h 78"/>
                    <a:gd name="T42" fmla="*/ 0 w 132"/>
                    <a:gd name="T43" fmla="*/ 0 h 78"/>
                    <a:gd name="T44" fmla="*/ 0 w 132"/>
                    <a:gd name="T45" fmla="*/ 0 h 78"/>
                    <a:gd name="T46" fmla="*/ 0 w 132"/>
                    <a:gd name="T47" fmla="*/ 0 h 78"/>
                    <a:gd name="T48" fmla="*/ 0 w 132"/>
                    <a:gd name="T49" fmla="*/ 0 h 78"/>
                    <a:gd name="T50" fmla="*/ 0 w 132"/>
                    <a:gd name="T51" fmla="*/ 0 h 78"/>
                    <a:gd name="T52" fmla="*/ 0 w 132"/>
                    <a:gd name="T53" fmla="*/ 0 h 78"/>
                    <a:gd name="T54" fmla="*/ 0 w 132"/>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78"/>
                    <a:gd name="T86" fmla="*/ 132 w 132"/>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78">
                      <a:moveTo>
                        <a:pt x="132" y="35"/>
                      </a:moveTo>
                      <a:lnTo>
                        <a:pt x="110" y="28"/>
                      </a:lnTo>
                      <a:lnTo>
                        <a:pt x="105" y="22"/>
                      </a:lnTo>
                      <a:lnTo>
                        <a:pt x="108" y="12"/>
                      </a:lnTo>
                      <a:lnTo>
                        <a:pt x="104" y="7"/>
                      </a:lnTo>
                      <a:lnTo>
                        <a:pt x="83" y="0"/>
                      </a:lnTo>
                      <a:lnTo>
                        <a:pt x="50" y="5"/>
                      </a:lnTo>
                      <a:lnTo>
                        <a:pt x="45" y="2"/>
                      </a:lnTo>
                      <a:lnTo>
                        <a:pt x="29" y="6"/>
                      </a:lnTo>
                      <a:lnTo>
                        <a:pt x="27" y="10"/>
                      </a:lnTo>
                      <a:lnTo>
                        <a:pt x="29" y="13"/>
                      </a:lnTo>
                      <a:lnTo>
                        <a:pt x="16" y="26"/>
                      </a:lnTo>
                      <a:lnTo>
                        <a:pt x="0" y="53"/>
                      </a:lnTo>
                      <a:lnTo>
                        <a:pt x="1" y="66"/>
                      </a:lnTo>
                      <a:lnTo>
                        <a:pt x="11" y="55"/>
                      </a:lnTo>
                      <a:lnTo>
                        <a:pt x="22" y="56"/>
                      </a:lnTo>
                      <a:lnTo>
                        <a:pt x="23" y="71"/>
                      </a:lnTo>
                      <a:lnTo>
                        <a:pt x="28" y="72"/>
                      </a:lnTo>
                      <a:lnTo>
                        <a:pt x="29" y="78"/>
                      </a:lnTo>
                      <a:lnTo>
                        <a:pt x="54" y="75"/>
                      </a:lnTo>
                      <a:lnTo>
                        <a:pt x="72" y="54"/>
                      </a:lnTo>
                      <a:lnTo>
                        <a:pt x="75" y="65"/>
                      </a:lnTo>
                      <a:lnTo>
                        <a:pt x="89" y="76"/>
                      </a:lnTo>
                      <a:lnTo>
                        <a:pt x="99" y="52"/>
                      </a:lnTo>
                      <a:lnTo>
                        <a:pt x="123" y="60"/>
                      </a:lnTo>
                      <a:lnTo>
                        <a:pt x="123" y="46"/>
                      </a:lnTo>
                      <a:lnTo>
                        <a:pt x="131" y="44"/>
                      </a:lnTo>
                      <a:lnTo>
                        <a:pt x="132" y="35"/>
                      </a:lnTo>
                      <a:close/>
                    </a:path>
                  </a:pathLst>
                </a:custGeom>
                <a:solidFill>
                  <a:srgbClr val="EE9024"/>
                </a:solidFill>
                <a:ln w="12700">
                  <a:noFill/>
                  <a:round/>
                  <a:headEnd/>
                  <a:tailEnd/>
                </a:ln>
              </p:spPr>
              <p:txBody>
                <a:bodyPr/>
                <a:lstStyle/>
                <a:p>
                  <a:endParaRPr lang="en-GB"/>
                </a:p>
              </p:txBody>
            </p:sp>
            <p:sp>
              <p:nvSpPr>
                <p:cNvPr id="36298" name="Freeform 267"/>
                <p:cNvSpPr>
                  <a:spLocks noChangeAspect="1"/>
                </p:cNvSpPr>
                <p:nvPr/>
              </p:nvSpPr>
              <p:spPr bwMode="auto">
                <a:xfrm>
                  <a:off x="3832" y="2284"/>
                  <a:ext cx="4" cy="4"/>
                </a:xfrm>
                <a:custGeom>
                  <a:avLst/>
                  <a:gdLst>
                    <a:gd name="T0" fmla="*/ 0 w 10"/>
                    <a:gd name="T1" fmla="*/ 0 h 8"/>
                    <a:gd name="T2" fmla="*/ 0 w 10"/>
                    <a:gd name="T3" fmla="*/ 1 h 8"/>
                    <a:gd name="T4" fmla="*/ 0 w 10"/>
                    <a:gd name="T5" fmla="*/ 1 h 8"/>
                    <a:gd name="T6" fmla="*/ 0 w 10"/>
                    <a:gd name="T7" fmla="*/ 1 h 8"/>
                    <a:gd name="T8" fmla="*/ 0 w 10"/>
                    <a:gd name="T9" fmla="*/ 0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7" y="0"/>
                      </a:moveTo>
                      <a:lnTo>
                        <a:pt x="10" y="4"/>
                      </a:lnTo>
                      <a:lnTo>
                        <a:pt x="6" y="8"/>
                      </a:lnTo>
                      <a:lnTo>
                        <a:pt x="0" y="1"/>
                      </a:lnTo>
                      <a:lnTo>
                        <a:pt x="7" y="0"/>
                      </a:lnTo>
                      <a:close/>
                    </a:path>
                  </a:pathLst>
                </a:custGeom>
                <a:solidFill>
                  <a:srgbClr val="88CBDF"/>
                </a:solidFill>
                <a:ln w="12700">
                  <a:noFill/>
                  <a:round/>
                  <a:headEnd/>
                  <a:tailEnd/>
                </a:ln>
              </p:spPr>
              <p:txBody>
                <a:bodyPr/>
                <a:lstStyle/>
                <a:p>
                  <a:endParaRPr lang="en-GB"/>
                </a:p>
              </p:txBody>
            </p:sp>
            <p:grpSp>
              <p:nvGrpSpPr>
                <p:cNvPr id="36299" name="Group 268"/>
                <p:cNvGrpSpPr>
                  <a:grpSpLocks noChangeAspect="1"/>
                </p:cNvGrpSpPr>
                <p:nvPr/>
              </p:nvGrpSpPr>
              <p:grpSpPr bwMode="auto">
                <a:xfrm>
                  <a:off x="3668" y="1096"/>
                  <a:ext cx="2790" cy="1330"/>
                  <a:chOff x="3668" y="1096"/>
                  <a:chExt cx="2790" cy="1330"/>
                </a:xfrm>
              </p:grpSpPr>
              <p:sp>
                <p:nvSpPr>
                  <p:cNvPr id="36300" name="Freeform 269"/>
                  <p:cNvSpPr>
                    <a:spLocks noChangeAspect="1"/>
                  </p:cNvSpPr>
                  <p:nvPr/>
                </p:nvSpPr>
                <p:spPr bwMode="auto">
                  <a:xfrm>
                    <a:off x="4789" y="1413"/>
                    <a:ext cx="20" cy="21"/>
                  </a:xfrm>
                  <a:custGeom>
                    <a:avLst/>
                    <a:gdLst>
                      <a:gd name="T0" fmla="*/ 0 w 44"/>
                      <a:gd name="T1" fmla="*/ 0 h 45"/>
                      <a:gd name="T2" fmla="*/ 0 w 44"/>
                      <a:gd name="T3" fmla="*/ 0 h 45"/>
                      <a:gd name="T4" fmla="*/ 0 w 44"/>
                      <a:gd name="T5" fmla="*/ 0 h 45"/>
                      <a:gd name="T6" fmla="*/ 0 w 44"/>
                      <a:gd name="T7" fmla="*/ 0 h 45"/>
                      <a:gd name="T8" fmla="*/ 0 w 44"/>
                      <a:gd name="T9" fmla="*/ 0 h 45"/>
                      <a:gd name="T10" fmla="*/ 0 w 44"/>
                      <a:gd name="T11" fmla="*/ 0 h 45"/>
                      <a:gd name="T12" fmla="*/ 0 w 44"/>
                      <a:gd name="T13" fmla="*/ 0 h 45"/>
                      <a:gd name="T14" fmla="*/ 0 w 44"/>
                      <a:gd name="T15" fmla="*/ 0 h 45"/>
                      <a:gd name="T16" fmla="*/ 0 w 44"/>
                      <a:gd name="T17" fmla="*/ 0 h 45"/>
                      <a:gd name="T18" fmla="*/ 0 w 44"/>
                      <a:gd name="T19" fmla="*/ 0 h 45"/>
                      <a:gd name="T20" fmla="*/ 0 w 44"/>
                      <a:gd name="T21" fmla="*/ 0 h 45"/>
                      <a:gd name="T22" fmla="*/ 0 w 44"/>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45"/>
                      <a:gd name="T38" fmla="*/ 44 w 44"/>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45">
                        <a:moveTo>
                          <a:pt x="3" y="45"/>
                        </a:moveTo>
                        <a:lnTo>
                          <a:pt x="0" y="44"/>
                        </a:lnTo>
                        <a:lnTo>
                          <a:pt x="3" y="33"/>
                        </a:lnTo>
                        <a:lnTo>
                          <a:pt x="2" y="17"/>
                        </a:lnTo>
                        <a:lnTo>
                          <a:pt x="10" y="0"/>
                        </a:lnTo>
                        <a:lnTo>
                          <a:pt x="28" y="0"/>
                        </a:lnTo>
                        <a:lnTo>
                          <a:pt x="32" y="6"/>
                        </a:lnTo>
                        <a:lnTo>
                          <a:pt x="27" y="20"/>
                        </a:lnTo>
                        <a:lnTo>
                          <a:pt x="44" y="28"/>
                        </a:lnTo>
                        <a:lnTo>
                          <a:pt x="11" y="42"/>
                        </a:lnTo>
                        <a:lnTo>
                          <a:pt x="8" y="34"/>
                        </a:lnTo>
                        <a:lnTo>
                          <a:pt x="3" y="45"/>
                        </a:lnTo>
                        <a:close/>
                      </a:path>
                    </a:pathLst>
                  </a:custGeom>
                  <a:solidFill>
                    <a:srgbClr val="EE9024"/>
                  </a:solidFill>
                  <a:ln w="12700">
                    <a:noFill/>
                    <a:round/>
                    <a:headEnd/>
                    <a:tailEnd/>
                  </a:ln>
                </p:spPr>
                <p:txBody>
                  <a:bodyPr/>
                  <a:lstStyle/>
                  <a:p>
                    <a:endParaRPr lang="en-GB"/>
                  </a:p>
                </p:txBody>
              </p:sp>
              <p:sp>
                <p:nvSpPr>
                  <p:cNvPr id="36301" name="Freeform 270"/>
                  <p:cNvSpPr>
                    <a:spLocks noChangeAspect="1"/>
                  </p:cNvSpPr>
                  <p:nvPr/>
                </p:nvSpPr>
                <p:spPr bwMode="auto">
                  <a:xfrm>
                    <a:off x="4907" y="1434"/>
                    <a:ext cx="12" cy="15"/>
                  </a:xfrm>
                  <a:custGeom>
                    <a:avLst/>
                    <a:gdLst>
                      <a:gd name="T0" fmla="*/ 0 w 25"/>
                      <a:gd name="T1" fmla="*/ 0 h 32"/>
                      <a:gd name="T2" fmla="*/ 0 w 25"/>
                      <a:gd name="T3" fmla="*/ 0 h 32"/>
                      <a:gd name="T4" fmla="*/ 0 w 25"/>
                      <a:gd name="T5" fmla="*/ 0 h 32"/>
                      <a:gd name="T6" fmla="*/ 0 w 25"/>
                      <a:gd name="T7" fmla="*/ 0 h 32"/>
                      <a:gd name="T8" fmla="*/ 0 w 25"/>
                      <a:gd name="T9" fmla="*/ 0 h 32"/>
                      <a:gd name="T10" fmla="*/ 0 60000 65536"/>
                      <a:gd name="T11" fmla="*/ 0 60000 65536"/>
                      <a:gd name="T12" fmla="*/ 0 60000 65536"/>
                      <a:gd name="T13" fmla="*/ 0 60000 65536"/>
                      <a:gd name="T14" fmla="*/ 0 60000 65536"/>
                      <a:gd name="T15" fmla="*/ 0 w 25"/>
                      <a:gd name="T16" fmla="*/ 0 h 32"/>
                      <a:gd name="T17" fmla="*/ 25 w 25"/>
                      <a:gd name="T18" fmla="*/ 32 h 32"/>
                    </a:gdLst>
                    <a:ahLst/>
                    <a:cxnLst>
                      <a:cxn ang="T10">
                        <a:pos x="T0" y="T1"/>
                      </a:cxn>
                      <a:cxn ang="T11">
                        <a:pos x="T2" y="T3"/>
                      </a:cxn>
                      <a:cxn ang="T12">
                        <a:pos x="T4" y="T5"/>
                      </a:cxn>
                      <a:cxn ang="T13">
                        <a:pos x="T6" y="T7"/>
                      </a:cxn>
                      <a:cxn ang="T14">
                        <a:pos x="T8" y="T9"/>
                      </a:cxn>
                    </a:cxnLst>
                    <a:rect l="T15" t="T16" r="T17" b="T18"/>
                    <a:pathLst>
                      <a:path w="25" h="32">
                        <a:moveTo>
                          <a:pt x="18" y="0"/>
                        </a:moveTo>
                        <a:lnTo>
                          <a:pt x="25" y="12"/>
                        </a:lnTo>
                        <a:lnTo>
                          <a:pt x="25" y="32"/>
                        </a:lnTo>
                        <a:lnTo>
                          <a:pt x="0" y="21"/>
                        </a:lnTo>
                        <a:lnTo>
                          <a:pt x="18" y="0"/>
                        </a:lnTo>
                        <a:close/>
                      </a:path>
                    </a:pathLst>
                  </a:custGeom>
                  <a:solidFill>
                    <a:srgbClr val="EE9024"/>
                  </a:solidFill>
                  <a:ln w="12700">
                    <a:noFill/>
                    <a:round/>
                    <a:headEnd/>
                    <a:tailEnd/>
                  </a:ln>
                </p:spPr>
                <p:txBody>
                  <a:bodyPr/>
                  <a:lstStyle/>
                  <a:p>
                    <a:endParaRPr lang="en-GB"/>
                  </a:p>
                </p:txBody>
              </p:sp>
              <p:sp>
                <p:nvSpPr>
                  <p:cNvPr id="36302" name="Freeform 271"/>
                  <p:cNvSpPr>
                    <a:spLocks noChangeAspect="1"/>
                  </p:cNvSpPr>
                  <p:nvPr/>
                </p:nvSpPr>
                <p:spPr bwMode="auto">
                  <a:xfrm>
                    <a:off x="4884" y="1455"/>
                    <a:ext cx="18" cy="15"/>
                  </a:xfrm>
                  <a:custGeom>
                    <a:avLst/>
                    <a:gdLst>
                      <a:gd name="T0" fmla="*/ 0 w 40"/>
                      <a:gd name="T1" fmla="*/ 0 h 35"/>
                      <a:gd name="T2" fmla="*/ 0 w 40"/>
                      <a:gd name="T3" fmla="*/ 0 h 35"/>
                      <a:gd name="T4" fmla="*/ 0 w 40"/>
                      <a:gd name="T5" fmla="*/ 0 h 35"/>
                      <a:gd name="T6" fmla="*/ 0 w 40"/>
                      <a:gd name="T7" fmla="*/ 0 h 35"/>
                      <a:gd name="T8" fmla="*/ 0 w 40"/>
                      <a:gd name="T9" fmla="*/ 0 h 35"/>
                      <a:gd name="T10" fmla="*/ 0 w 40"/>
                      <a:gd name="T11" fmla="*/ 0 h 35"/>
                      <a:gd name="T12" fmla="*/ 0 w 40"/>
                      <a:gd name="T13" fmla="*/ 0 h 35"/>
                      <a:gd name="T14" fmla="*/ 0 w 40"/>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35"/>
                      <a:gd name="T26" fmla="*/ 40 w 40"/>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35">
                        <a:moveTo>
                          <a:pt x="12" y="8"/>
                        </a:moveTo>
                        <a:lnTo>
                          <a:pt x="19" y="0"/>
                        </a:lnTo>
                        <a:lnTo>
                          <a:pt x="40" y="10"/>
                        </a:lnTo>
                        <a:lnTo>
                          <a:pt x="28" y="29"/>
                        </a:lnTo>
                        <a:lnTo>
                          <a:pt x="1" y="35"/>
                        </a:lnTo>
                        <a:lnTo>
                          <a:pt x="0" y="29"/>
                        </a:lnTo>
                        <a:lnTo>
                          <a:pt x="3" y="20"/>
                        </a:lnTo>
                        <a:lnTo>
                          <a:pt x="12" y="8"/>
                        </a:lnTo>
                        <a:close/>
                      </a:path>
                    </a:pathLst>
                  </a:custGeom>
                  <a:solidFill>
                    <a:srgbClr val="EE9024"/>
                  </a:solidFill>
                  <a:ln w="12700">
                    <a:noFill/>
                    <a:round/>
                    <a:headEnd/>
                    <a:tailEnd/>
                  </a:ln>
                </p:spPr>
                <p:txBody>
                  <a:bodyPr/>
                  <a:lstStyle/>
                  <a:p>
                    <a:endParaRPr lang="en-GB"/>
                  </a:p>
                </p:txBody>
              </p:sp>
              <p:sp>
                <p:nvSpPr>
                  <p:cNvPr id="36303" name="Freeform 272"/>
                  <p:cNvSpPr>
                    <a:spLocks noChangeAspect="1"/>
                  </p:cNvSpPr>
                  <p:nvPr/>
                </p:nvSpPr>
                <p:spPr bwMode="auto">
                  <a:xfrm>
                    <a:off x="6088" y="1919"/>
                    <a:ext cx="18" cy="18"/>
                  </a:xfrm>
                  <a:custGeom>
                    <a:avLst/>
                    <a:gdLst>
                      <a:gd name="T0" fmla="*/ 0 w 38"/>
                      <a:gd name="T1" fmla="*/ 0 h 43"/>
                      <a:gd name="T2" fmla="*/ 0 w 38"/>
                      <a:gd name="T3" fmla="*/ 0 h 43"/>
                      <a:gd name="T4" fmla="*/ 0 w 38"/>
                      <a:gd name="T5" fmla="*/ 0 h 43"/>
                      <a:gd name="T6" fmla="*/ 0 w 38"/>
                      <a:gd name="T7" fmla="*/ 0 h 43"/>
                      <a:gd name="T8" fmla="*/ 0 w 38"/>
                      <a:gd name="T9" fmla="*/ 0 h 43"/>
                      <a:gd name="T10" fmla="*/ 0 w 38"/>
                      <a:gd name="T11" fmla="*/ 0 h 43"/>
                      <a:gd name="T12" fmla="*/ 0 w 38"/>
                      <a:gd name="T13" fmla="*/ 0 h 43"/>
                      <a:gd name="T14" fmla="*/ 0 60000 65536"/>
                      <a:gd name="T15" fmla="*/ 0 60000 65536"/>
                      <a:gd name="T16" fmla="*/ 0 60000 65536"/>
                      <a:gd name="T17" fmla="*/ 0 60000 65536"/>
                      <a:gd name="T18" fmla="*/ 0 60000 65536"/>
                      <a:gd name="T19" fmla="*/ 0 60000 65536"/>
                      <a:gd name="T20" fmla="*/ 0 60000 65536"/>
                      <a:gd name="T21" fmla="*/ 0 w 38"/>
                      <a:gd name="T22" fmla="*/ 0 h 43"/>
                      <a:gd name="T23" fmla="*/ 38 w 38"/>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3">
                        <a:moveTo>
                          <a:pt x="30" y="1"/>
                        </a:moveTo>
                        <a:lnTo>
                          <a:pt x="8" y="13"/>
                        </a:lnTo>
                        <a:lnTo>
                          <a:pt x="0" y="43"/>
                        </a:lnTo>
                        <a:lnTo>
                          <a:pt x="6" y="43"/>
                        </a:lnTo>
                        <a:lnTo>
                          <a:pt x="38" y="15"/>
                        </a:lnTo>
                        <a:lnTo>
                          <a:pt x="35" y="0"/>
                        </a:lnTo>
                        <a:lnTo>
                          <a:pt x="30" y="1"/>
                        </a:lnTo>
                        <a:close/>
                      </a:path>
                    </a:pathLst>
                  </a:custGeom>
                  <a:solidFill>
                    <a:srgbClr val="EE9024"/>
                  </a:solidFill>
                  <a:ln w="12700">
                    <a:noFill/>
                    <a:round/>
                    <a:headEnd/>
                    <a:tailEnd/>
                  </a:ln>
                </p:spPr>
                <p:txBody>
                  <a:bodyPr/>
                  <a:lstStyle/>
                  <a:p>
                    <a:endParaRPr lang="en-GB"/>
                  </a:p>
                </p:txBody>
              </p:sp>
              <p:grpSp>
                <p:nvGrpSpPr>
                  <p:cNvPr id="36304" name="Group 273"/>
                  <p:cNvGrpSpPr>
                    <a:grpSpLocks noChangeAspect="1"/>
                  </p:cNvGrpSpPr>
                  <p:nvPr/>
                </p:nvGrpSpPr>
                <p:grpSpPr bwMode="auto">
                  <a:xfrm>
                    <a:off x="3668" y="1175"/>
                    <a:ext cx="2652" cy="1251"/>
                    <a:chOff x="3668" y="1175"/>
                    <a:chExt cx="2652" cy="1251"/>
                  </a:xfrm>
                </p:grpSpPr>
                <p:sp>
                  <p:nvSpPr>
                    <p:cNvPr id="36325" name="Freeform 274"/>
                    <p:cNvSpPr>
                      <a:spLocks noChangeAspect="1"/>
                    </p:cNvSpPr>
                    <p:nvPr/>
                  </p:nvSpPr>
                  <p:spPr bwMode="auto">
                    <a:xfrm>
                      <a:off x="4097" y="1562"/>
                      <a:ext cx="152" cy="338"/>
                    </a:xfrm>
                    <a:custGeom>
                      <a:avLst/>
                      <a:gdLst>
                        <a:gd name="T0" fmla="*/ 0 w 327"/>
                        <a:gd name="T1" fmla="*/ 0 h 737"/>
                        <a:gd name="T2" fmla="*/ 0 w 327"/>
                        <a:gd name="T3" fmla="*/ 0 h 737"/>
                        <a:gd name="T4" fmla="*/ 0 w 327"/>
                        <a:gd name="T5" fmla="*/ 0 h 737"/>
                        <a:gd name="T6" fmla="*/ 0 w 327"/>
                        <a:gd name="T7" fmla="*/ 0 h 737"/>
                        <a:gd name="T8" fmla="*/ 0 w 327"/>
                        <a:gd name="T9" fmla="*/ 0 h 737"/>
                        <a:gd name="T10" fmla="*/ 0 w 327"/>
                        <a:gd name="T11" fmla="*/ 0 h 737"/>
                        <a:gd name="T12" fmla="*/ 0 w 327"/>
                        <a:gd name="T13" fmla="*/ 0 h 737"/>
                        <a:gd name="T14" fmla="*/ 0 w 327"/>
                        <a:gd name="T15" fmla="*/ 0 h 737"/>
                        <a:gd name="T16" fmla="*/ 0 w 327"/>
                        <a:gd name="T17" fmla="*/ 0 h 737"/>
                        <a:gd name="T18" fmla="*/ 0 w 327"/>
                        <a:gd name="T19" fmla="*/ 0 h 737"/>
                        <a:gd name="T20" fmla="*/ 0 w 327"/>
                        <a:gd name="T21" fmla="*/ 0 h 737"/>
                        <a:gd name="T22" fmla="*/ 0 w 327"/>
                        <a:gd name="T23" fmla="*/ 0 h 737"/>
                        <a:gd name="T24" fmla="*/ 0 w 327"/>
                        <a:gd name="T25" fmla="*/ 0 h 737"/>
                        <a:gd name="T26" fmla="*/ 0 w 327"/>
                        <a:gd name="T27" fmla="*/ 0 h 737"/>
                        <a:gd name="T28" fmla="*/ 0 w 327"/>
                        <a:gd name="T29" fmla="*/ 0 h 737"/>
                        <a:gd name="T30" fmla="*/ 0 w 327"/>
                        <a:gd name="T31" fmla="*/ 0 h 737"/>
                        <a:gd name="T32" fmla="*/ 0 w 327"/>
                        <a:gd name="T33" fmla="*/ 0 h 737"/>
                        <a:gd name="T34" fmla="*/ 0 w 327"/>
                        <a:gd name="T35" fmla="*/ 0 h 737"/>
                        <a:gd name="T36" fmla="*/ 0 w 327"/>
                        <a:gd name="T37" fmla="*/ 0 h 737"/>
                        <a:gd name="T38" fmla="*/ 0 w 327"/>
                        <a:gd name="T39" fmla="*/ 0 h 737"/>
                        <a:gd name="T40" fmla="*/ 0 w 327"/>
                        <a:gd name="T41" fmla="*/ 0 h 737"/>
                        <a:gd name="T42" fmla="*/ 0 w 327"/>
                        <a:gd name="T43" fmla="*/ 0 h 737"/>
                        <a:gd name="T44" fmla="*/ 0 w 327"/>
                        <a:gd name="T45" fmla="*/ 0 h 737"/>
                        <a:gd name="T46" fmla="*/ 0 w 327"/>
                        <a:gd name="T47" fmla="*/ 0 h 737"/>
                        <a:gd name="T48" fmla="*/ 0 w 327"/>
                        <a:gd name="T49" fmla="*/ 0 h 737"/>
                        <a:gd name="T50" fmla="*/ 0 w 327"/>
                        <a:gd name="T51" fmla="*/ 0 h 737"/>
                        <a:gd name="T52" fmla="*/ 0 w 327"/>
                        <a:gd name="T53" fmla="*/ 0 h 737"/>
                        <a:gd name="T54" fmla="*/ 0 w 327"/>
                        <a:gd name="T55" fmla="*/ 0 h 737"/>
                        <a:gd name="T56" fmla="*/ 0 w 327"/>
                        <a:gd name="T57" fmla="*/ 0 h 737"/>
                        <a:gd name="T58" fmla="*/ 0 w 327"/>
                        <a:gd name="T59" fmla="*/ 0 h 737"/>
                        <a:gd name="T60" fmla="*/ 0 w 327"/>
                        <a:gd name="T61" fmla="*/ 0 h 737"/>
                        <a:gd name="T62" fmla="*/ 0 w 327"/>
                        <a:gd name="T63" fmla="*/ 0 h 737"/>
                        <a:gd name="T64" fmla="*/ 0 w 327"/>
                        <a:gd name="T65" fmla="*/ 0 h 737"/>
                        <a:gd name="T66" fmla="*/ 0 w 327"/>
                        <a:gd name="T67" fmla="*/ 0 h 737"/>
                        <a:gd name="T68" fmla="*/ 0 w 327"/>
                        <a:gd name="T69" fmla="*/ 0 h 737"/>
                        <a:gd name="T70" fmla="*/ 0 w 327"/>
                        <a:gd name="T71" fmla="*/ 0 h 737"/>
                        <a:gd name="T72" fmla="*/ 0 w 327"/>
                        <a:gd name="T73" fmla="*/ 0 h 737"/>
                        <a:gd name="T74" fmla="*/ 0 w 327"/>
                        <a:gd name="T75" fmla="*/ 0 h 737"/>
                        <a:gd name="T76" fmla="*/ 0 w 327"/>
                        <a:gd name="T77" fmla="*/ 0 h 737"/>
                        <a:gd name="T78" fmla="*/ 0 w 327"/>
                        <a:gd name="T79" fmla="*/ 0 h 737"/>
                        <a:gd name="T80" fmla="*/ 0 w 327"/>
                        <a:gd name="T81" fmla="*/ 0 h 737"/>
                        <a:gd name="T82" fmla="*/ 0 w 327"/>
                        <a:gd name="T83" fmla="*/ 0 h 737"/>
                        <a:gd name="T84" fmla="*/ 0 w 327"/>
                        <a:gd name="T85" fmla="*/ 0 h 737"/>
                        <a:gd name="T86" fmla="*/ 0 w 327"/>
                        <a:gd name="T87" fmla="*/ 0 h 737"/>
                        <a:gd name="T88" fmla="*/ 0 w 327"/>
                        <a:gd name="T89" fmla="*/ 0 h 7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7"/>
                        <a:gd name="T136" fmla="*/ 0 h 737"/>
                        <a:gd name="T137" fmla="*/ 327 w 327"/>
                        <a:gd name="T138" fmla="*/ 737 h 7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7" h="737">
                          <a:moveTo>
                            <a:pt x="0" y="86"/>
                          </a:moveTo>
                          <a:lnTo>
                            <a:pt x="42" y="131"/>
                          </a:lnTo>
                          <a:lnTo>
                            <a:pt x="71" y="145"/>
                          </a:lnTo>
                          <a:lnTo>
                            <a:pt x="90" y="178"/>
                          </a:lnTo>
                          <a:lnTo>
                            <a:pt x="86" y="209"/>
                          </a:lnTo>
                          <a:lnTo>
                            <a:pt x="92" y="229"/>
                          </a:lnTo>
                          <a:lnTo>
                            <a:pt x="89" y="240"/>
                          </a:lnTo>
                          <a:lnTo>
                            <a:pt x="101" y="274"/>
                          </a:lnTo>
                          <a:lnTo>
                            <a:pt x="101" y="286"/>
                          </a:lnTo>
                          <a:lnTo>
                            <a:pt x="93" y="303"/>
                          </a:lnTo>
                          <a:lnTo>
                            <a:pt x="104" y="333"/>
                          </a:lnTo>
                          <a:lnTo>
                            <a:pt x="120" y="341"/>
                          </a:lnTo>
                          <a:lnTo>
                            <a:pt x="122" y="343"/>
                          </a:lnTo>
                          <a:lnTo>
                            <a:pt x="141" y="370"/>
                          </a:lnTo>
                          <a:lnTo>
                            <a:pt x="144" y="377"/>
                          </a:lnTo>
                          <a:lnTo>
                            <a:pt x="143" y="393"/>
                          </a:lnTo>
                          <a:lnTo>
                            <a:pt x="149" y="404"/>
                          </a:lnTo>
                          <a:lnTo>
                            <a:pt x="144" y="403"/>
                          </a:lnTo>
                          <a:lnTo>
                            <a:pt x="144" y="413"/>
                          </a:lnTo>
                          <a:lnTo>
                            <a:pt x="123" y="414"/>
                          </a:lnTo>
                          <a:lnTo>
                            <a:pt x="117" y="434"/>
                          </a:lnTo>
                          <a:lnTo>
                            <a:pt x="86" y="471"/>
                          </a:lnTo>
                          <a:lnTo>
                            <a:pt x="64" y="505"/>
                          </a:lnTo>
                          <a:lnTo>
                            <a:pt x="50" y="523"/>
                          </a:lnTo>
                          <a:lnTo>
                            <a:pt x="33" y="522"/>
                          </a:lnTo>
                          <a:lnTo>
                            <a:pt x="30" y="530"/>
                          </a:lnTo>
                          <a:lnTo>
                            <a:pt x="34" y="535"/>
                          </a:lnTo>
                          <a:lnTo>
                            <a:pt x="32" y="536"/>
                          </a:lnTo>
                          <a:lnTo>
                            <a:pt x="23" y="537"/>
                          </a:lnTo>
                          <a:lnTo>
                            <a:pt x="11" y="561"/>
                          </a:lnTo>
                          <a:lnTo>
                            <a:pt x="17" y="586"/>
                          </a:lnTo>
                          <a:lnTo>
                            <a:pt x="16" y="601"/>
                          </a:lnTo>
                          <a:lnTo>
                            <a:pt x="31" y="635"/>
                          </a:lnTo>
                          <a:lnTo>
                            <a:pt x="23" y="635"/>
                          </a:lnTo>
                          <a:lnTo>
                            <a:pt x="24" y="654"/>
                          </a:lnTo>
                          <a:lnTo>
                            <a:pt x="17" y="667"/>
                          </a:lnTo>
                          <a:lnTo>
                            <a:pt x="20" y="679"/>
                          </a:lnTo>
                          <a:lnTo>
                            <a:pt x="24" y="682"/>
                          </a:lnTo>
                          <a:lnTo>
                            <a:pt x="21" y="688"/>
                          </a:lnTo>
                          <a:lnTo>
                            <a:pt x="53" y="702"/>
                          </a:lnTo>
                          <a:lnTo>
                            <a:pt x="53" y="708"/>
                          </a:lnTo>
                          <a:lnTo>
                            <a:pt x="57" y="712"/>
                          </a:lnTo>
                          <a:lnTo>
                            <a:pt x="66" y="706"/>
                          </a:lnTo>
                          <a:lnTo>
                            <a:pt x="66" y="716"/>
                          </a:lnTo>
                          <a:lnTo>
                            <a:pt x="75" y="729"/>
                          </a:lnTo>
                          <a:lnTo>
                            <a:pt x="69" y="737"/>
                          </a:lnTo>
                          <a:lnTo>
                            <a:pt x="76" y="735"/>
                          </a:lnTo>
                          <a:lnTo>
                            <a:pt x="82" y="724"/>
                          </a:lnTo>
                          <a:lnTo>
                            <a:pt x="86" y="732"/>
                          </a:lnTo>
                          <a:lnTo>
                            <a:pt x="112" y="725"/>
                          </a:lnTo>
                          <a:lnTo>
                            <a:pt x="122" y="716"/>
                          </a:lnTo>
                          <a:lnTo>
                            <a:pt x="143" y="711"/>
                          </a:lnTo>
                          <a:lnTo>
                            <a:pt x="147" y="703"/>
                          </a:lnTo>
                          <a:lnTo>
                            <a:pt x="150" y="708"/>
                          </a:lnTo>
                          <a:lnTo>
                            <a:pt x="160" y="705"/>
                          </a:lnTo>
                          <a:lnTo>
                            <a:pt x="159" y="699"/>
                          </a:lnTo>
                          <a:lnTo>
                            <a:pt x="213" y="693"/>
                          </a:lnTo>
                          <a:lnTo>
                            <a:pt x="282" y="627"/>
                          </a:lnTo>
                          <a:lnTo>
                            <a:pt x="326" y="557"/>
                          </a:lnTo>
                          <a:lnTo>
                            <a:pt x="327" y="536"/>
                          </a:lnTo>
                          <a:lnTo>
                            <a:pt x="292" y="491"/>
                          </a:lnTo>
                          <a:lnTo>
                            <a:pt x="303" y="453"/>
                          </a:lnTo>
                          <a:lnTo>
                            <a:pt x="290" y="435"/>
                          </a:lnTo>
                          <a:lnTo>
                            <a:pt x="286" y="415"/>
                          </a:lnTo>
                          <a:lnTo>
                            <a:pt x="277" y="412"/>
                          </a:lnTo>
                          <a:lnTo>
                            <a:pt x="277" y="380"/>
                          </a:lnTo>
                          <a:lnTo>
                            <a:pt x="288" y="343"/>
                          </a:lnTo>
                          <a:lnTo>
                            <a:pt x="261" y="257"/>
                          </a:lnTo>
                          <a:lnTo>
                            <a:pt x="285" y="206"/>
                          </a:lnTo>
                          <a:lnTo>
                            <a:pt x="283" y="194"/>
                          </a:lnTo>
                          <a:lnTo>
                            <a:pt x="266" y="165"/>
                          </a:lnTo>
                          <a:lnTo>
                            <a:pt x="245" y="156"/>
                          </a:lnTo>
                          <a:lnTo>
                            <a:pt x="240" y="123"/>
                          </a:lnTo>
                          <a:lnTo>
                            <a:pt x="256" y="86"/>
                          </a:lnTo>
                          <a:lnTo>
                            <a:pt x="251" y="76"/>
                          </a:lnTo>
                          <a:lnTo>
                            <a:pt x="264" y="57"/>
                          </a:lnTo>
                          <a:lnTo>
                            <a:pt x="260" y="32"/>
                          </a:lnTo>
                          <a:lnTo>
                            <a:pt x="225" y="0"/>
                          </a:lnTo>
                          <a:lnTo>
                            <a:pt x="194" y="12"/>
                          </a:lnTo>
                          <a:lnTo>
                            <a:pt x="164" y="24"/>
                          </a:lnTo>
                          <a:lnTo>
                            <a:pt x="157" y="42"/>
                          </a:lnTo>
                          <a:lnTo>
                            <a:pt x="155" y="92"/>
                          </a:lnTo>
                          <a:lnTo>
                            <a:pt x="121" y="119"/>
                          </a:lnTo>
                          <a:lnTo>
                            <a:pt x="104" y="102"/>
                          </a:lnTo>
                          <a:lnTo>
                            <a:pt x="85" y="118"/>
                          </a:lnTo>
                          <a:lnTo>
                            <a:pt x="56" y="112"/>
                          </a:lnTo>
                          <a:lnTo>
                            <a:pt x="34" y="73"/>
                          </a:lnTo>
                          <a:lnTo>
                            <a:pt x="20" y="63"/>
                          </a:lnTo>
                          <a:lnTo>
                            <a:pt x="13" y="66"/>
                          </a:lnTo>
                          <a:lnTo>
                            <a:pt x="15" y="81"/>
                          </a:lnTo>
                          <a:lnTo>
                            <a:pt x="0" y="86"/>
                          </a:lnTo>
                          <a:close/>
                        </a:path>
                      </a:pathLst>
                    </a:custGeom>
                    <a:solidFill>
                      <a:srgbClr val="EE9024"/>
                    </a:solidFill>
                    <a:ln w="12700">
                      <a:solidFill>
                        <a:schemeClr val="bg1"/>
                      </a:solidFill>
                      <a:round/>
                      <a:headEnd/>
                      <a:tailEnd/>
                    </a:ln>
                  </p:spPr>
                  <p:txBody>
                    <a:bodyPr/>
                    <a:lstStyle/>
                    <a:p>
                      <a:endParaRPr lang="en-GB"/>
                    </a:p>
                  </p:txBody>
                </p:sp>
                <p:sp>
                  <p:nvSpPr>
                    <p:cNvPr id="36326" name="Freeform 275"/>
                    <p:cNvSpPr>
                      <a:spLocks noChangeAspect="1"/>
                    </p:cNvSpPr>
                    <p:nvPr/>
                  </p:nvSpPr>
                  <p:spPr bwMode="auto">
                    <a:xfrm>
                      <a:off x="3881" y="1520"/>
                      <a:ext cx="363" cy="428"/>
                    </a:xfrm>
                    <a:custGeom>
                      <a:avLst/>
                      <a:gdLst>
                        <a:gd name="T0" fmla="*/ 0 w 786"/>
                        <a:gd name="T1" fmla="*/ 0 h 937"/>
                        <a:gd name="T2" fmla="*/ 0 w 786"/>
                        <a:gd name="T3" fmla="*/ 0 h 937"/>
                        <a:gd name="T4" fmla="*/ 0 w 786"/>
                        <a:gd name="T5" fmla="*/ 0 h 937"/>
                        <a:gd name="T6" fmla="*/ 0 w 786"/>
                        <a:gd name="T7" fmla="*/ 0 h 937"/>
                        <a:gd name="T8" fmla="*/ 0 w 786"/>
                        <a:gd name="T9" fmla="*/ 0 h 937"/>
                        <a:gd name="T10" fmla="*/ 0 w 786"/>
                        <a:gd name="T11" fmla="*/ 0 h 937"/>
                        <a:gd name="T12" fmla="*/ 0 w 786"/>
                        <a:gd name="T13" fmla="*/ 0 h 937"/>
                        <a:gd name="T14" fmla="*/ 0 w 786"/>
                        <a:gd name="T15" fmla="*/ 0 h 937"/>
                        <a:gd name="T16" fmla="*/ 0 w 786"/>
                        <a:gd name="T17" fmla="*/ 0 h 937"/>
                        <a:gd name="T18" fmla="*/ 0 w 786"/>
                        <a:gd name="T19" fmla="*/ 0 h 937"/>
                        <a:gd name="T20" fmla="*/ 0 w 786"/>
                        <a:gd name="T21" fmla="*/ 0 h 937"/>
                        <a:gd name="T22" fmla="*/ 0 w 786"/>
                        <a:gd name="T23" fmla="*/ 0 h 937"/>
                        <a:gd name="T24" fmla="*/ 0 w 786"/>
                        <a:gd name="T25" fmla="*/ 0 h 937"/>
                        <a:gd name="T26" fmla="*/ 0 w 786"/>
                        <a:gd name="T27" fmla="*/ 0 h 937"/>
                        <a:gd name="T28" fmla="*/ 0 w 786"/>
                        <a:gd name="T29" fmla="*/ 0 h 937"/>
                        <a:gd name="T30" fmla="*/ 0 w 786"/>
                        <a:gd name="T31" fmla="*/ 0 h 937"/>
                        <a:gd name="T32" fmla="*/ 0 w 786"/>
                        <a:gd name="T33" fmla="*/ 0 h 937"/>
                        <a:gd name="T34" fmla="*/ 0 w 786"/>
                        <a:gd name="T35" fmla="*/ 0 h 937"/>
                        <a:gd name="T36" fmla="*/ 0 w 786"/>
                        <a:gd name="T37" fmla="*/ 0 h 937"/>
                        <a:gd name="T38" fmla="*/ 0 w 786"/>
                        <a:gd name="T39" fmla="*/ 0 h 937"/>
                        <a:gd name="T40" fmla="*/ 0 w 786"/>
                        <a:gd name="T41" fmla="*/ 0 h 937"/>
                        <a:gd name="T42" fmla="*/ 0 w 786"/>
                        <a:gd name="T43" fmla="*/ 0 h 937"/>
                        <a:gd name="T44" fmla="*/ 0 w 786"/>
                        <a:gd name="T45" fmla="*/ 0 h 937"/>
                        <a:gd name="T46" fmla="*/ 0 w 786"/>
                        <a:gd name="T47" fmla="*/ 0 h 937"/>
                        <a:gd name="T48" fmla="*/ 0 w 786"/>
                        <a:gd name="T49" fmla="*/ 0 h 937"/>
                        <a:gd name="T50" fmla="*/ 0 w 786"/>
                        <a:gd name="T51" fmla="*/ 0 h 937"/>
                        <a:gd name="T52" fmla="*/ 0 w 786"/>
                        <a:gd name="T53" fmla="*/ 0 h 937"/>
                        <a:gd name="T54" fmla="*/ 0 w 786"/>
                        <a:gd name="T55" fmla="*/ 0 h 937"/>
                        <a:gd name="T56" fmla="*/ 0 w 786"/>
                        <a:gd name="T57" fmla="*/ 0 h 937"/>
                        <a:gd name="T58" fmla="*/ 0 w 786"/>
                        <a:gd name="T59" fmla="*/ 0 h 937"/>
                        <a:gd name="T60" fmla="*/ 0 w 786"/>
                        <a:gd name="T61" fmla="*/ 0 h 937"/>
                        <a:gd name="T62" fmla="*/ 0 w 786"/>
                        <a:gd name="T63" fmla="*/ 0 h 937"/>
                        <a:gd name="T64" fmla="*/ 0 w 786"/>
                        <a:gd name="T65" fmla="*/ 0 h 937"/>
                        <a:gd name="T66" fmla="*/ 0 w 786"/>
                        <a:gd name="T67" fmla="*/ 0 h 937"/>
                        <a:gd name="T68" fmla="*/ 0 w 786"/>
                        <a:gd name="T69" fmla="*/ 0 h 937"/>
                        <a:gd name="T70" fmla="*/ 0 w 786"/>
                        <a:gd name="T71" fmla="*/ 0 h 937"/>
                        <a:gd name="T72" fmla="*/ 0 w 786"/>
                        <a:gd name="T73" fmla="*/ 0 h 937"/>
                        <a:gd name="T74" fmla="*/ 0 w 786"/>
                        <a:gd name="T75" fmla="*/ 0 h 937"/>
                        <a:gd name="T76" fmla="*/ 0 w 786"/>
                        <a:gd name="T77" fmla="*/ 0 h 937"/>
                        <a:gd name="T78" fmla="*/ 0 w 786"/>
                        <a:gd name="T79" fmla="*/ 0 h 937"/>
                        <a:gd name="T80" fmla="*/ 0 w 786"/>
                        <a:gd name="T81" fmla="*/ 0 h 937"/>
                        <a:gd name="T82" fmla="*/ 0 w 786"/>
                        <a:gd name="T83" fmla="*/ 0 h 937"/>
                        <a:gd name="T84" fmla="*/ 0 w 786"/>
                        <a:gd name="T85" fmla="*/ 0 h 937"/>
                        <a:gd name="T86" fmla="*/ 0 w 786"/>
                        <a:gd name="T87" fmla="*/ 0 h 937"/>
                        <a:gd name="T88" fmla="*/ 0 w 786"/>
                        <a:gd name="T89" fmla="*/ 0 h 937"/>
                        <a:gd name="T90" fmla="*/ 0 w 786"/>
                        <a:gd name="T91" fmla="*/ 0 h 937"/>
                        <a:gd name="T92" fmla="*/ 0 w 786"/>
                        <a:gd name="T93" fmla="*/ 0 h 937"/>
                        <a:gd name="T94" fmla="*/ 0 w 786"/>
                        <a:gd name="T95" fmla="*/ 0 h 937"/>
                        <a:gd name="T96" fmla="*/ 0 w 786"/>
                        <a:gd name="T97" fmla="*/ 0 h 937"/>
                        <a:gd name="T98" fmla="*/ 0 w 786"/>
                        <a:gd name="T99" fmla="*/ 0 h 937"/>
                        <a:gd name="T100" fmla="*/ 0 w 786"/>
                        <a:gd name="T101" fmla="*/ 0 h 937"/>
                        <a:gd name="T102" fmla="*/ 0 w 786"/>
                        <a:gd name="T103" fmla="*/ 0 h 937"/>
                        <a:gd name="T104" fmla="*/ 0 w 786"/>
                        <a:gd name="T105" fmla="*/ 0 h 937"/>
                        <a:gd name="T106" fmla="*/ 0 w 786"/>
                        <a:gd name="T107" fmla="*/ 0 h 937"/>
                        <a:gd name="T108" fmla="*/ 0 w 786"/>
                        <a:gd name="T109" fmla="*/ 0 h 937"/>
                        <a:gd name="T110" fmla="*/ 0 w 786"/>
                        <a:gd name="T111" fmla="*/ 0 h 937"/>
                        <a:gd name="T112" fmla="*/ 0 w 786"/>
                        <a:gd name="T113" fmla="*/ 0 h 937"/>
                        <a:gd name="T114" fmla="*/ 0 w 786"/>
                        <a:gd name="T115" fmla="*/ 0 h 937"/>
                        <a:gd name="T116" fmla="*/ 0 w 786"/>
                        <a:gd name="T117" fmla="*/ 0 h 9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6"/>
                        <a:gd name="T178" fmla="*/ 0 h 937"/>
                        <a:gd name="T179" fmla="*/ 786 w 786"/>
                        <a:gd name="T180" fmla="*/ 937 h 9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6" h="937">
                          <a:moveTo>
                            <a:pt x="21" y="816"/>
                          </a:moveTo>
                          <a:lnTo>
                            <a:pt x="17" y="804"/>
                          </a:lnTo>
                          <a:lnTo>
                            <a:pt x="9" y="810"/>
                          </a:lnTo>
                          <a:lnTo>
                            <a:pt x="4" y="800"/>
                          </a:lnTo>
                          <a:lnTo>
                            <a:pt x="21" y="779"/>
                          </a:lnTo>
                          <a:lnTo>
                            <a:pt x="4" y="785"/>
                          </a:lnTo>
                          <a:lnTo>
                            <a:pt x="0" y="773"/>
                          </a:lnTo>
                          <a:lnTo>
                            <a:pt x="9" y="777"/>
                          </a:lnTo>
                          <a:lnTo>
                            <a:pt x="9" y="768"/>
                          </a:lnTo>
                          <a:lnTo>
                            <a:pt x="2" y="769"/>
                          </a:lnTo>
                          <a:lnTo>
                            <a:pt x="2" y="764"/>
                          </a:lnTo>
                          <a:lnTo>
                            <a:pt x="6" y="757"/>
                          </a:lnTo>
                          <a:lnTo>
                            <a:pt x="50" y="754"/>
                          </a:lnTo>
                          <a:lnTo>
                            <a:pt x="56" y="758"/>
                          </a:lnTo>
                          <a:lnTo>
                            <a:pt x="57" y="767"/>
                          </a:lnTo>
                          <a:lnTo>
                            <a:pt x="64" y="763"/>
                          </a:lnTo>
                          <a:lnTo>
                            <a:pt x="61" y="759"/>
                          </a:lnTo>
                          <a:lnTo>
                            <a:pt x="62" y="754"/>
                          </a:lnTo>
                          <a:lnTo>
                            <a:pt x="77" y="748"/>
                          </a:lnTo>
                          <a:lnTo>
                            <a:pt x="80" y="744"/>
                          </a:lnTo>
                          <a:lnTo>
                            <a:pt x="70" y="746"/>
                          </a:lnTo>
                          <a:lnTo>
                            <a:pt x="75" y="726"/>
                          </a:lnTo>
                          <a:lnTo>
                            <a:pt x="69" y="729"/>
                          </a:lnTo>
                          <a:lnTo>
                            <a:pt x="67" y="743"/>
                          </a:lnTo>
                          <a:lnTo>
                            <a:pt x="61" y="749"/>
                          </a:lnTo>
                          <a:lnTo>
                            <a:pt x="44" y="747"/>
                          </a:lnTo>
                          <a:lnTo>
                            <a:pt x="46" y="734"/>
                          </a:lnTo>
                          <a:lnTo>
                            <a:pt x="39" y="749"/>
                          </a:lnTo>
                          <a:lnTo>
                            <a:pt x="3" y="751"/>
                          </a:lnTo>
                          <a:lnTo>
                            <a:pt x="1" y="736"/>
                          </a:lnTo>
                          <a:lnTo>
                            <a:pt x="8" y="728"/>
                          </a:lnTo>
                          <a:lnTo>
                            <a:pt x="8" y="721"/>
                          </a:lnTo>
                          <a:lnTo>
                            <a:pt x="1" y="715"/>
                          </a:lnTo>
                          <a:lnTo>
                            <a:pt x="12" y="706"/>
                          </a:lnTo>
                          <a:lnTo>
                            <a:pt x="29" y="705"/>
                          </a:lnTo>
                          <a:lnTo>
                            <a:pt x="36" y="698"/>
                          </a:lnTo>
                          <a:lnTo>
                            <a:pt x="7" y="701"/>
                          </a:lnTo>
                          <a:lnTo>
                            <a:pt x="4" y="689"/>
                          </a:lnTo>
                          <a:lnTo>
                            <a:pt x="16" y="694"/>
                          </a:lnTo>
                          <a:lnTo>
                            <a:pt x="14" y="687"/>
                          </a:lnTo>
                          <a:lnTo>
                            <a:pt x="27" y="686"/>
                          </a:lnTo>
                          <a:lnTo>
                            <a:pt x="30" y="687"/>
                          </a:lnTo>
                          <a:lnTo>
                            <a:pt x="40" y="674"/>
                          </a:lnTo>
                          <a:lnTo>
                            <a:pt x="47" y="685"/>
                          </a:lnTo>
                          <a:lnTo>
                            <a:pt x="44" y="671"/>
                          </a:lnTo>
                          <a:lnTo>
                            <a:pt x="49" y="666"/>
                          </a:lnTo>
                          <a:lnTo>
                            <a:pt x="41" y="668"/>
                          </a:lnTo>
                          <a:lnTo>
                            <a:pt x="44" y="664"/>
                          </a:lnTo>
                          <a:lnTo>
                            <a:pt x="40" y="662"/>
                          </a:lnTo>
                          <a:lnTo>
                            <a:pt x="75" y="660"/>
                          </a:lnTo>
                          <a:lnTo>
                            <a:pt x="74" y="657"/>
                          </a:lnTo>
                          <a:lnTo>
                            <a:pt x="78" y="653"/>
                          </a:lnTo>
                          <a:lnTo>
                            <a:pt x="61" y="648"/>
                          </a:lnTo>
                          <a:lnTo>
                            <a:pt x="64" y="645"/>
                          </a:lnTo>
                          <a:lnTo>
                            <a:pt x="59" y="640"/>
                          </a:lnTo>
                          <a:lnTo>
                            <a:pt x="64" y="633"/>
                          </a:lnTo>
                          <a:lnTo>
                            <a:pt x="74" y="636"/>
                          </a:lnTo>
                          <a:lnTo>
                            <a:pt x="77" y="630"/>
                          </a:lnTo>
                          <a:lnTo>
                            <a:pt x="78" y="623"/>
                          </a:lnTo>
                          <a:lnTo>
                            <a:pt x="91" y="619"/>
                          </a:lnTo>
                          <a:lnTo>
                            <a:pt x="92" y="613"/>
                          </a:lnTo>
                          <a:lnTo>
                            <a:pt x="101" y="616"/>
                          </a:lnTo>
                          <a:lnTo>
                            <a:pt x="101" y="610"/>
                          </a:lnTo>
                          <a:lnTo>
                            <a:pt x="109" y="602"/>
                          </a:lnTo>
                          <a:lnTo>
                            <a:pt x="123" y="596"/>
                          </a:lnTo>
                          <a:lnTo>
                            <a:pt x="127" y="607"/>
                          </a:lnTo>
                          <a:lnTo>
                            <a:pt x="133" y="604"/>
                          </a:lnTo>
                          <a:lnTo>
                            <a:pt x="130" y="595"/>
                          </a:lnTo>
                          <a:lnTo>
                            <a:pt x="142" y="587"/>
                          </a:lnTo>
                          <a:lnTo>
                            <a:pt x="149" y="604"/>
                          </a:lnTo>
                          <a:lnTo>
                            <a:pt x="154" y="605"/>
                          </a:lnTo>
                          <a:lnTo>
                            <a:pt x="157" y="598"/>
                          </a:lnTo>
                          <a:lnTo>
                            <a:pt x="172" y="594"/>
                          </a:lnTo>
                          <a:lnTo>
                            <a:pt x="170" y="588"/>
                          </a:lnTo>
                          <a:lnTo>
                            <a:pt x="191" y="575"/>
                          </a:lnTo>
                          <a:lnTo>
                            <a:pt x="193" y="572"/>
                          </a:lnTo>
                          <a:lnTo>
                            <a:pt x="191" y="569"/>
                          </a:lnTo>
                          <a:lnTo>
                            <a:pt x="155" y="594"/>
                          </a:lnTo>
                          <a:lnTo>
                            <a:pt x="149" y="586"/>
                          </a:lnTo>
                          <a:lnTo>
                            <a:pt x="151" y="577"/>
                          </a:lnTo>
                          <a:lnTo>
                            <a:pt x="144" y="579"/>
                          </a:lnTo>
                          <a:lnTo>
                            <a:pt x="142" y="572"/>
                          </a:lnTo>
                          <a:lnTo>
                            <a:pt x="154" y="565"/>
                          </a:lnTo>
                          <a:lnTo>
                            <a:pt x="154" y="554"/>
                          </a:lnTo>
                          <a:lnTo>
                            <a:pt x="179" y="520"/>
                          </a:lnTo>
                          <a:lnTo>
                            <a:pt x="193" y="526"/>
                          </a:lnTo>
                          <a:lnTo>
                            <a:pt x="194" y="510"/>
                          </a:lnTo>
                          <a:lnTo>
                            <a:pt x="191" y="509"/>
                          </a:lnTo>
                          <a:lnTo>
                            <a:pt x="193" y="498"/>
                          </a:lnTo>
                          <a:lnTo>
                            <a:pt x="206" y="483"/>
                          </a:lnTo>
                          <a:lnTo>
                            <a:pt x="223" y="479"/>
                          </a:lnTo>
                          <a:lnTo>
                            <a:pt x="222" y="466"/>
                          </a:lnTo>
                          <a:lnTo>
                            <a:pt x="213" y="472"/>
                          </a:lnTo>
                          <a:lnTo>
                            <a:pt x="221" y="462"/>
                          </a:lnTo>
                          <a:lnTo>
                            <a:pt x="220" y="452"/>
                          </a:lnTo>
                          <a:lnTo>
                            <a:pt x="231" y="465"/>
                          </a:lnTo>
                          <a:lnTo>
                            <a:pt x="225" y="446"/>
                          </a:lnTo>
                          <a:lnTo>
                            <a:pt x="233" y="444"/>
                          </a:lnTo>
                          <a:lnTo>
                            <a:pt x="234" y="425"/>
                          </a:lnTo>
                          <a:lnTo>
                            <a:pt x="245" y="429"/>
                          </a:lnTo>
                          <a:lnTo>
                            <a:pt x="242" y="416"/>
                          </a:lnTo>
                          <a:lnTo>
                            <a:pt x="226" y="424"/>
                          </a:lnTo>
                          <a:lnTo>
                            <a:pt x="242" y="402"/>
                          </a:lnTo>
                          <a:lnTo>
                            <a:pt x="254" y="399"/>
                          </a:lnTo>
                          <a:lnTo>
                            <a:pt x="255" y="395"/>
                          </a:lnTo>
                          <a:lnTo>
                            <a:pt x="250" y="396"/>
                          </a:lnTo>
                          <a:lnTo>
                            <a:pt x="246" y="383"/>
                          </a:lnTo>
                          <a:lnTo>
                            <a:pt x="256" y="378"/>
                          </a:lnTo>
                          <a:lnTo>
                            <a:pt x="249" y="377"/>
                          </a:lnTo>
                          <a:lnTo>
                            <a:pt x="251" y="367"/>
                          </a:lnTo>
                          <a:lnTo>
                            <a:pt x="265" y="357"/>
                          </a:lnTo>
                          <a:lnTo>
                            <a:pt x="262" y="352"/>
                          </a:lnTo>
                          <a:lnTo>
                            <a:pt x="266" y="346"/>
                          </a:lnTo>
                          <a:lnTo>
                            <a:pt x="278" y="344"/>
                          </a:lnTo>
                          <a:lnTo>
                            <a:pt x="285" y="329"/>
                          </a:lnTo>
                          <a:lnTo>
                            <a:pt x="283" y="320"/>
                          </a:lnTo>
                          <a:lnTo>
                            <a:pt x="291" y="306"/>
                          </a:lnTo>
                          <a:lnTo>
                            <a:pt x="301" y="301"/>
                          </a:lnTo>
                          <a:lnTo>
                            <a:pt x="314" y="308"/>
                          </a:lnTo>
                          <a:lnTo>
                            <a:pt x="325" y="298"/>
                          </a:lnTo>
                          <a:lnTo>
                            <a:pt x="309" y="298"/>
                          </a:lnTo>
                          <a:lnTo>
                            <a:pt x="320" y="288"/>
                          </a:lnTo>
                          <a:lnTo>
                            <a:pt x="316" y="286"/>
                          </a:lnTo>
                          <a:lnTo>
                            <a:pt x="321" y="284"/>
                          </a:lnTo>
                          <a:lnTo>
                            <a:pt x="315" y="274"/>
                          </a:lnTo>
                          <a:lnTo>
                            <a:pt x="325" y="265"/>
                          </a:lnTo>
                          <a:lnTo>
                            <a:pt x="321" y="261"/>
                          </a:lnTo>
                          <a:lnTo>
                            <a:pt x="329" y="253"/>
                          </a:lnTo>
                          <a:lnTo>
                            <a:pt x="333" y="252"/>
                          </a:lnTo>
                          <a:lnTo>
                            <a:pt x="336" y="273"/>
                          </a:lnTo>
                          <a:lnTo>
                            <a:pt x="344" y="267"/>
                          </a:lnTo>
                          <a:lnTo>
                            <a:pt x="341" y="254"/>
                          </a:lnTo>
                          <a:lnTo>
                            <a:pt x="344" y="250"/>
                          </a:lnTo>
                          <a:lnTo>
                            <a:pt x="339" y="241"/>
                          </a:lnTo>
                          <a:lnTo>
                            <a:pt x="342" y="236"/>
                          </a:lnTo>
                          <a:lnTo>
                            <a:pt x="349" y="232"/>
                          </a:lnTo>
                          <a:lnTo>
                            <a:pt x="371" y="241"/>
                          </a:lnTo>
                          <a:lnTo>
                            <a:pt x="375" y="230"/>
                          </a:lnTo>
                          <a:lnTo>
                            <a:pt x="347" y="224"/>
                          </a:lnTo>
                          <a:lnTo>
                            <a:pt x="354" y="214"/>
                          </a:lnTo>
                          <a:lnTo>
                            <a:pt x="375" y="211"/>
                          </a:lnTo>
                          <a:lnTo>
                            <a:pt x="377" y="208"/>
                          </a:lnTo>
                          <a:lnTo>
                            <a:pt x="374" y="203"/>
                          </a:lnTo>
                          <a:lnTo>
                            <a:pt x="383" y="204"/>
                          </a:lnTo>
                          <a:lnTo>
                            <a:pt x="382" y="195"/>
                          </a:lnTo>
                          <a:lnTo>
                            <a:pt x="380" y="193"/>
                          </a:lnTo>
                          <a:lnTo>
                            <a:pt x="379" y="183"/>
                          </a:lnTo>
                          <a:lnTo>
                            <a:pt x="396" y="168"/>
                          </a:lnTo>
                          <a:lnTo>
                            <a:pt x="393" y="160"/>
                          </a:lnTo>
                          <a:lnTo>
                            <a:pt x="399" y="143"/>
                          </a:lnTo>
                          <a:lnTo>
                            <a:pt x="402" y="146"/>
                          </a:lnTo>
                          <a:lnTo>
                            <a:pt x="401" y="156"/>
                          </a:lnTo>
                          <a:lnTo>
                            <a:pt x="413" y="162"/>
                          </a:lnTo>
                          <a:lnTo>
                            <a:pt x="419" y="156"/>
                          </a:lnTo>
                          <a:lnTo>
                            <a:pt x="407" y="140"/>
                          </a:lnTo>
                          <a:lnTo>
                            <a:pt x="414" y="139"/>
                          </a:lnTo>
                          <a:lnTo>
                            <a:pt x="437" y="165"/>
                          </a:lnTo>
                          <a:lnTo>
                            <a:pt x="434" y="153"/>
                          </a:lnTo>
                          <a:lnTo>
                            <a:pt x="424" y="143"/>
                          </a:lnTo>
                          <a:lnTo>
                            <a:pt x="423" y="130"/>
                          </a:lnTo>
                          <a:lnTo>
                            <a:pt x="429" y="120"/>
                          </a:lnTo>
                          <a:lnTo>
                            <a:pt x="442" y="117"/>
                          </a:lnTo>
                          <a:lnTo>
                            <a:pt x="443" y="146"/>
                          </a:lnTo>
                          <a:lnTo>
                            <a:pt x="447" y="122"/>
                          </a:lnTo>
                          <a:lnTo>
                            <a:pt x="462" y="105"/>
                          </a:lnTo>
                          <a:lnTo>
                            <a:pt x="462" y="139"/>
                          </a:lnTo>
                          <a:lnTo>
                            <a:pt x="455" y="156"/>
                          </a:lnTo>
                          <a:lnTo>
                            <a:pt x="472" y="133"/>
                          </a:lnTo>
                          <a:lnTo>
                            <a:pt x="470" y="121"/>
                          </a:lnTo>
                          <a:lnTo>
                            <a:pt x="475" y="112"/>
                          </a:lnTo>
                          <a:lnTo>
                            <a:pt x="483" y="105"/>
                          </a:lnTo>
                          <a:lnTo>
                            <a:pt x="481" y="111"/>
                          </a:lnTo>
                          <a:lnTo>
                            <a:pt x="484" y="116"/>
                          </a:lnTo>
                          <a:lnTo>
                            <a:pt x="493" y="107"/>
                          </a:lnTo>
                          <a:lnTo>
                            <a:pt x="491" y="96"/>
                          </a:lnTo>
                          <a:lnTo>
                            <a:pt x="514" y="123"/>
                          </a:lnTo>
                          <a:lnTo>
                            <a:pt x="513" y="92"/>
                          </a:lnTo>
                          <a:lnTo>
                            <a:pt x="500" y="86"/>
                          </a:lnTo>
                          <a:lnTo>
                            <a:pt x="500" y="72"/>
                          </a:lnTo>
                          <a:lnTo>
                            <a:pt x="507" y="85"/>
                          </a:lnTo>
                          <a:lnTo>
                            <a:pt x="511" y="73"/>
                          </a:lnTo>
                          <a:lnTo>
                            <a:pt x="524" y="87"/>
                          </a:lnTo>
                          <a:lnTo>
                            <a:pt x="527" y="86"/>
                          </a:lnTo>
                          <a:lnTo>
                            <a:pt x="525" y="80"/>
                          </a:lnTo>
                          <a:lnTo>
                            <a:pt x="542" y="82"/>
                          </a:lnTo>
                          <a:lnTo>
                            <a:pt x="540" y="89"/>
                          </a:lnTo>
                          <a:lnTo>
                            <a:pt x="551" y="101"/>
                          </a:lnTo>
                          <a:lnTo>
                            <a:pt x="552" y="79"/>
                          </a:lnTo>
                          <a:lnTo>
                            <a:pt x="568" y="57"/>
                          </a:lnTo>
                          <a:lnTo>
                            <a:pt x="583" y="57"/>
                          </a:lnTo>
                          <a:lnTo>
                            <a:pt x="581" y="50"/>
                          </a:lnTo>
                          <a:lnTo>
                            <a:pt x="592" y="40"/>
                          </a:lnTo>
                          <a:lnTo>
                            <a:pt x="584" y="24"/>
                          </a:lnTo>
                          <a:lnTo>
                            <a:pt x="592" y="27"/>
                          </a:lnTo>
                          <a:lnTo>
                            <a:pt x="592" y="14"/>
                          </a:lnTo>
                          <a:lnTo>
                            <a:pt x="603" y="11"/>
                          </a:lnTo>
                          <a:lnTo>
                            <a:pt x="611" y="27"/>
                          </a:lnTo>
                          <a:lnTo>
                            <a:pt x="628" y="23"/>
                          </a:lnTo>
                          <a:lnTo>
                            <a:pt x="608" y="57"/>
                          </a:lnTo>
                          <a:lnTo>
                            <a:pt x="608" y="75"/>
                          </a:lnTo>
                          <a:lnTo>
                            <a:pt x="602" y="87"/>
                          </a:lnTo>
                          <a:lnTo>
                            <a:pt x="602" y="94"/>
                          </a:lnTo>
                          <a:lnTo>
                            <a:pt x="607" y="92"/>
                          </a:lnTo>
                          <a:lnTo>
                            <a:pt x="652" y="14"/>
                          </a:lnTo>
                          <a:lnTo>
                            <a:pt x="655" y="33"/>
                          </a:lnTo>
                          <a:lnTo>
                            <a:pt x="649" y="39"/>
                          </a:lnTo>
                          <a:lnTo>
                            <a:pt x="655" y="46"/>
                          </a:lnTo>
                          <a:lnTo>
                            <a:pt x="652" y="65"/>
                          </a:lnTo>
                          <a:lnTo>
                            <a:pt x="666" y="56"/>
                          </a:lnTo>
                          <a:lnTo>
                            <a:pt x="666" y="49"/>
                          </a:lnTo>
                          <a:lnTo>
                            <a:pt x="672" y="43"/>
                          </a:lnTo>
                          <a:lnTo>
                            <a:pt x="683" y="0"/>
                          </a:lnTo>
                          <a:lnTo>
                            <a:pt x="708" y="10"/>
                          </a:lnTo>
                          <a:lnTo>
                            <a:pt x="704" y="26"/>
                          </a:lnTo>
                          <a:lnTo>
                            <a:pt x="691" y="30"/>
                          </a:lnTo>
                          <a:lnTo>
                            <a:pt x="696" y="36"/>
                          </a:lnTo>
                          <a:lnTo>
                            <a:pt x="687" y="43"/>
                          </a:lnTo>
                          <a:lnTo>
                            <a:pt x="704" y="42"/>
                          </a:lnTo>
                          <a:lnTo>
                            <a:pt x="694" y="57"/>
                          </a:lnTo>
                          <a:lnTo>
                            <a:pt x="713" y="56"/>
                          </a:lnTo>
                          <a:lnTo>
                            <a:pt x="713" y="31"/>
                          </a:lnTo>
                          <a:lnTo>
                            <a:pt x="731" y="21"/>
                          </a:lnTo>
                          <a:lnTo>
                            <a:pt x="735" y="39"/>
                          </a:lnTo>
                          <a:lnTo>
                            <a:pt x="754" y="34"/>
                          </a:lnTo>
                          <a:lnTo>
                            <a:pt x="766" y="44"/>
                          </a:lnTo>
                          <a:lnTo>
                            <a:pt x="761" y="47"/>
                          </a:lnTo>
                          <a:lnTo>
                            <a:pt x="785" y="61"/>
                          </a:lnTo>
                          <a:lnTo>
                            <a:pt x="786" y="69"/>
                          </a:lnTo>
                          <a:lnTo>
                            <a:pt x="756" y="91"/>
                          </a:lnTo>
                          <a:lnTo>
                            <a:pt x="715" y="86"/>
                          </a:lnTo>
                          <a:lnTo>
                            <a:pt x="753" y="110"/>
                          </a:lnTo>
                          <a:lnTo>
                            <a:pt x="742" y="127"/>
                          </a:lnTo>
                          <a:lnTo>
                            <a:pt x="762" y="124"/>
                          </a:lnTo>
                          <a:lnTo>
                            <a:pt x="783" y="119"/>
                          </a:lnTo>
                          <a:lnTo>
                            <a:pt x="780" y="136"/>
                          </a:lnTo>
                          <a:lnTo>
                            <a:pt x="762" y="131"/>
                          </a:lnTo>
                          <a:lnTo>
                            <a:pt x="758" y="147"/>
                          </a:lnTo>
                          <a:lnTo>
                            <a:pt x="736" y="162"/>
                          </a:lnTo>
                          <a:lnTo>
                            <a:pt x="727" y="178"/>
                          </a:lnTo>
                          <a:lnTo>
                            <a:pt x="722" y="168"/>
                          </a:lnTo>
                          <a:lnTo>
                            <a:pt x="735" y="149"/>
                          </a:lnTo>
                          <a:lnTo>
                            <a:pt x="731" y="124"/>
                          </a:lnTo>
                          <a:lnTo>
                            <a:pt x="696" y="92"/>
                          </a:lnTo>
                          <a:lnTo>
                            <a:pt x="665" y="104"/>
                          </a:lnTo>
                          <a:lnTo>
                            <a:pt x="635" y="116"/>
                          </a:lnTo>
                          <a:lnTo>
                            <a:pt x="628" y="134"/>
                          </a:lnTo>
                          <a:lnTo>
                            <a:pt x="626" y="184"/>
                          </a:lnTo>
                          <a:lnTo>
                            <a:pt x="592" y="211"/>
                          </a:lnTo>
                          <a:lnTo>
                            <a:pt x="575" y="194"/>
                          </a:lnTo>
                          <a:lnTo>
                            <a:pt x="556" y="210"/>
                          </a:lnTo>
                          <a:lnTo>
                            <a:pt x="527" y="204"/>
                          </a:lnTo>
                          <a:lnTo>
                            <a:pt x="505" y="165"/>
                          </a:lnTo>
                          <a:lnTo>
                            <a:pt x="491" y="155"/>
                          </a:lnTo>
                          <a:lnTo>
                            <a:pt x="484" y="158"/>
                          </a:lnTo>
                          <a:lnTo>
                            <a:pt x="486" y="173"/>
                          </a:lnTo>
                          <a:lnTo>
                            <a:pt x="471" y="178"/>
                          </a:lnTo>
                          <a:lnTo>
                            <a:pt x="455" y="180"/>
                          </a:lnTo>
                          <a:lnTo>
                            <a:pt x="459" y="193"/>
                          </a:lnTo>
                          <a:lnTo>
                            <a:pt x="450" y="215"/>
                          </a:lnTo>
                          <a:lnTo>
                            <a:pt x="456" y="226"/>
                          </a:lnTo>
                          <a:lnTo>
                            <a:pt x="453" y="231"/>
                          </a:lnTo>
                          <a:lnTo>
                            <a:pt x="402" y="223"/>
                          </a:lnTo>
                          <a:lnTo>
                            <a:pt x="396" y="231"/>
                          </a:lnTo>
                          <a:lnTo>
                            <a:pt x="396" y="248"/>
                          </a:lnTo>
                          <a:lnTo>
                            <a:pt x="389" y="270"/>
                          </a:lnTo>
                          <a:lnTo>
                            <a:pt x="374" y="257"/>
                          </a:lnTo>
                          <a:lnTo>
                            <a:pt x="352" y="276"/>
                          </a:lnTo>
                          <a:lnTo>
                            <a:pt x="349" y="293"/>
                          </a:lnTo>
                          <a:lnTo>
                            <a:pt x="336" y="315"/>
                          </a:lnTo>
                          <a:lnTo>
                            <a:pt x="343" y="327"/>
                          </a:lnTo>
                          <a:lnTo>
                            <a:pt x="343" y="339"/>
                          </a:lnTo>
                          <a:lnTo>
                            <a:pt x="315" y="378"/>
                          </a:lnTo>
                          <a:lnTo>
                            <a:pt x="309" y="405"/>
                          </a:lnTo>
                          <a:lnTo>
                            <a:pt x="289" y="415"/>
                          </a:lnTo>
                          <a:lnTo>
                            <a:pt x="289" y="451"/>
                          </a:lnTo>
                          <a:lnTo>
                            <a:pt x="283" y="479"/>
                          </a:lnTo>
                          <a:lnTo>
                            <a:pt x="263" y="517"/>
                          </a:lnTo>
                          <a:lnTo>
                            <a:pt x="275" y="537"/>
                          </a:lnTo>
                          <a:lnTo>
                            <a:pt x="274" y="554"/>
                          </a:lnTo>
                          <a:lnTo>
                            <a:pt x="269" y="562"/>
                          </a:lnTo>
                          <a:lnTo>
                            <a:pt x="240" y="562"/>
                          </a:lnTo>
                          <a:lnTo>
                            <a:pt x="216" y="585"/>
                          </a:lnTo>
                          <a:lnTo>
                            <a:pt x="211" y="604"/>
                          </a:lnTo>
                          <a:lnTo>
                            <a:pt x="219" y="625"/>
                          </a:lnTo>
                          <a:lnTo>
                            <a:pt x="211" y="658"/>
                          </a:lnTo>
                          <a:lnTo>
                            <a:pt x="215" y="675"/>
                          </a:lnTo>
                          <a:lnTo>
                            <a:pt x="215" y="709"/>
                          </a:lnTo>
                          <a:lnTo>
                            <a:pt x="231" y="726"/>
                          </a:lnTo>
                          <a:lnTo>
                            <a:pt x="233" y="738"/>
                          </a:lnTo>
                          <a:lnTo>
                            <a:pt x="230" y="748"/>
                          </a:lnTo>
                          <a:lnTo>
                            <a:pt x="214" y="760"/>
                          </a:lnTo>
                          <a:lnTo>
                            <a:pt x="220" y="768"/>
                          </a:lnTo>
                          <a:lnTo>
                            <a:pt x="224" y="786"/>
                          </a:lnTo>
                          <a:lnTo>
                            <a:pt x="220" y="803"/>
                          </a:lnTo>
                          <a:lnTo>
                            <a:pt x="222" y="816"/>
                          </a:lnTo>
                          <a:lnTo>
                            <a:pt x="203" y="827"/>
                          </a:lnTo>
                          <a:lnTo>
                            <a:pt x="203" y="835"/>
                          </a:lnTo>
                          <a:lnTo>
                            <a:pt x="197" y="847"/>
                          </a:lnTo>
                          <a:lnTo>
                            <a:pt x="200" y="862"/>
                          </a:lnTo>
                          <a:lnTo>
                            <a:pt x="195" y="884"/>
                          </a:lnTo>
                          <a:lnTo>
                            <a:pt x="191" y="887"/>
                          </a:lnTo>
                          <a:lnTo>
                            <a:pt x="189" y="881"/>
                          </a:lnTo>
                          <a:lnTo>
                            <a:pt x="187" y="889"/>
                          </a:lnTo>
                          <a:lnTo>
                            <a:pt x="185" y="875"/>
                          </a:lnTo>
                          <a:lnTo>
                            <a:pt x="181" y="870"/>
                          </a:lnTo>
                          <a:lnTo>
                            <a:pt x="171" y="867"/>
                          </a:lnTo>
                          <a:lnTo>
                            <a:pt x="167" y="838"/>
                          </a:lnTo>
                          <a:lnTo>
                            <a:pt x="171" y="829"/>
                          </a:lnTo>
                          <a:lnTo>
                            <a:pt x="168" y="827"/>
                          </a:lnTo>
                          <a:lnTo>
                            <a:pt x="162" y="830"/>
                          </a:lnTo>
                          <a:lnTo>
                            <a:pt x="164" y="848"/>
                          </a:lnTo>
                          <a:lnTo>
                            <a:pt x="161" y="849"/>
                          </a:lnTo>
                          <a:lnTo>
                            <a:pt x="157" y="838"/>
                          </a:lnTo>
                          <a:lnTo>
                            <a:pt x="155" y="848"/>
                          </a:lnTo>
                          <a:lnTo>
                            <a:pt x="162" y="862"/>
                          </a:lnTo>
                          <a:lnTo>
                            <a:pt x="155" y="877"/>
                          </a:lnTo>
                          <a:lnTo>
                            <a:pt x="137" y="876"/>
                          </a:lnTo>
                          <a:lnTo>
                            <a:pt x="138" y="880"/>
                          </a:lnTo>
                          <a:lnTo>
                            <a:pt x="122" y="901"/>
                          </a:lnTo>
                          <a:lnTo>
                            <a:pt x="93" y="928"/>
                          </a:lnTo>
                          <a:lnTo>
                            <a:pt x="89" y="921"/>
                          </a:lnTo>
                          <a:lnTo>
                            <a:pt x="80" y="935"/>
                          </a:lnTo>
                          <a:lnTo>
                            <a:pt x="73" y="937"/>
                          </a:lnTo>
                          <a:lnTo>
                            <a:pt x="64" y="934"/>
                          </a:lnTo>
                          <a:lnTo>
                            <a:pt x="69" y="929"/>
                          </a:lnTo>
                          <a:lnTo>
                            <a:pt x="60" y="929"/>
                          </a:lnTo>
                          <a:lnTo>
                            <a:pt x="58" y="934"/>
                          </a:lnTo>
                          <a:lnTo>
                            <a:pt x="49" y="934"/>
                          </a:lnTo>
                          <a:lnTo>
                            <a:pt x="51" y="917"/>
                          </a:lnTo>
                          <a:lnTo>
                            <a:pt x="47" y="924"/>
                          </a:lnTo>
                          <a:lnTo>
                            <a:pt x="40" y="922"/>
                          </a:lnTo>
                          <a:lnTo>
                            <a:pt x="13" y="898"/>
                          </a:lnTo>
                          <a:lnTo>
                            <a:pt x="18" y="880"/>
                          </a:lnTo>
                          <a:lnTo>
                            <a:pt x="28" y="884"/>
                          </a:lnTo>
                          <a:lnTo>
                            <a:pt x="27" y="877"/>
                          </a:lnTo>
                          <a:lnTo>
                            <a:pt x="36" y="866"/>
                          </a:lnTo>
                          <a:lnTo>
                            <a:pt x="36" y="859"/>
                          </a:lnTo>
                          <a:lnTo>
                            <a:pt x="32" y="860"/>
                          </a:lnTo>
                          <a:lnTo>
                            <a:pt x="39" y="850"/>
                          </a:lnTo>
                          <a:lnTo>
                            <a:pt x="9" y="861"/>
                          </a:lnTo>
                          <a:lnTo>
                            <a:pt x="7" y="852"/>
                          </a:lnTo>
                          <a:lnTo>
                            <a:pt x="14" y="841"/>
                          </a:lnTo>
                          <a:lnTo>
                            <a:pt x="26" y="841"/>
                          </a:lnTo>
                          <a:lnTo>
                            <a:pt x="40" y="831"/>
                          </a:lnTo>
                          <a:lnTo>
                            <a:pt x="21" y="830"/>
                          </a:lnTo>
                          <a:lnTo>
                            <a:pt x="38" y="813"/>
                          </a:lnTo>
                          <a:lnTo>
                            <a:pt x="34" y="808"/>
                          </a:lnTo>
                          <a:lnTo>
                            <a:pt x="46" y="794"/>
                          </a:lnTo>
                          <a:lnTo>
                            <a:pt x="49" y="801"/>
                          </a:lnTo>
                          <a:lnTo>
                            <a:pt x="51" y="791"/>
                          </a:lnTo>
                          <a:lnTo>
                            <a:pt x="60" y="788"/>
                          </a:lnTo>
                          <a:lnTo>
                            <a:pt x="46" y="784"/>
                          </a:lnTo>
                          <a:lnTo>
                            <a:pt x="40" y="788"/>
                          </a:lnTo>
                          <a:lnTo>
                            <a:pt x="21" y="816"/>
                          </a:lnTo>
                          <a:close/>
                        </a:path>
                      </a:pathLst>
                    </a:custGeom>
                    <a:solidFill>
                      <a:srgbClr val="EE9024"/>
                    </a:solidFill>
                    <a:ln w="12700">
                      <a:noFill/>
                      <a:round/>
                      <a:headEnd/>
                      <a:tailEnd/>
                    </a:ln>
                  </p:spPr>
                  <p:txBody>
                    <a:bodyPr/>
                    <a:lstStyle/>
                    <a:p>
                      <a:endParaRPr lang="en-GB"/>
                    </a:p>
                  </p:txBody>
                </p:sp>
                <p:sp>
                  <p:nvSpPr>
                    <p:cNvPr id="36327" name="Freeform 276"/>
                    <p:cNvSpPr>
                      <a:spLocks noChangeAspect="1"/>
                    </p:cNvSpPr>
                    <p:nvPr/>
                  </p:nvSpPr>
                  <p:spPr bwMode="auto">
                    <a:xfrm>
                      <a:off x="3905" y="2199"/>
                      <a:ext cx="164" cy="171"/>
                    </a:xfrm>
                    <a:custGeom>
                      <a:avLst/>
                      <a:gdLst>
                        <a:gd name="T0" fmla="*/ 0 w 356"/>
                        <a:gd name="T1" fmla="*/ 0 h 374"/>
                        <a:gd name="T2" fmla="*/ 0 w 356"/>
                        <a:gd name="T3" fmla="*/ 0 h 374"/>
                        <a:gd name="T4" fmla="*/ 0 w 356"/>
                        <a:gd name="T5" fmla="*/ 0 h 374"/>
                        <a:gd name="T6" fmla="*/ 0 w 356"/>
                        <a:gd name="T7" fmla="*/ 0 h 374"/>
                        <a:gd name="T8" fmla="*/ 0 w 356"/>
                        <a:gd name="T9" fmla="*/ 0 h 374"/>
                        <a:gd name="T10" fmla="*/ 0 w 356"/>
                        <a:gd name="T11" fmla="*/ 0 h 374"/>
                        <a:gd name="T12" fmla="*/ 0 w 356"/>
                        <a:gd name="T13" fmla="*/ 0 h 374"/>
                        <a:gd name="T14" fmla="*/ 0 w 356"/>
                        <a:gd name="T15" fmla="*/ 0 h 374"/>
                        <a:gd name="T16" fmla="*/ 0 w 356"/>
                        <a:gd name="T17" fmla="*/ 0 h 374"/>
                        <a:gd name="T18" fmla="*/ 0 w 356"/>
                        <a:gd name="T19" fmla="*/ 0 h 374"/>
                        <a:gd name="T20" fmla="*/ 0 w 356"/>
                        <a:gd name="T21" fmla="*/ 0 h 374"/>
                        <a:gd name="T22" fmla="*/ 0 w 356"/>
                        <a:gd name="T23" fmla="*/ 0 h 374"/>
                        <a:gd name="T24" fmla="*/ 0 w 356"/>
                        <a:gd name="T25" fmla="*/ 0 h 374"/>
                        <a:gd name="T26" fmla="*/ 0 w 356"/>
                        <a:gd name="T27" fmla="*/ 0 h 374"/>
                        <a:gd name="T28" fmla="*/ 0 w 356"/>
                        <a:gd name="T29" fmla="*/ 0 h 374"/>
                        <a:gd name="T30" fmla="*/ 0 w 356"/>
                        <a:gd name="T31" fmla="*/ 0 h 374"/>
                        <a:gd name="T32" fmla="*/ 0 w 356"/>
                        <a:gd name="T33" fmla="*/ 0 h 374"/>
                        <a:gd name="T34" fmla="*/ 0 w 356"/>
                        <a:gd name="T35" fmla="*/ 0 h 374"/>
                        <a:gd name="T36" fmla="*/ 0 w 356"/>
                        <a:gd name="T37" fmla="*/ 0 h 374"/>
                        <a:gd name="T38" fmla="*/ 0 w 356"/>
                        <a:gd name="T39" fmla="*/ 0 h 374"/>
                        <a:gd name="T40" fmla="*/ 0 w 356"/>
                        <a:gd name="T41" fmla="*/ 0 h 374"/>
                        <a:gd name="T42" fmla="*/ 0 w 356"/>
                        <a:gd name="T43" fmla="*/ 0 h 374"/>
                        <a:gd name="T44" fmla="*/ 0 w 356"/>
                        <a:gd name="T45" fmla="*/ 0 h 374"/>
                        <a:gd name="T46" fmla="*/ 0 w 356"/>
                        <a:gd name="T47" fmla="*/ 0 h 374"/>
                        <a:gd name="T48" fmla="*/ 0 w 356"/>
                        <a:gd name="T49" fmla="*/ 0 h 374"/>
                        <a:gd name="T50" fmla="*/ 0 w 356"/>
                        <a:gd name="T51" fmla="*/ 0 h 374"/>
                        <a:gd name="T52" fmla="*/ 0 w 356"/>
                        <a:gd name="T53" fmla="*/ 0 h 374"/>
                        <a:gd name="T54" fmla="*/ 0 w 356"/>
                        <a:gd name="T55" fmla="*/ 0 h 374"/>
                        <a:gd name="T56" fmla="*/ 0 w 356"/>
                        <a:gd name="T57" fmla="*/ 0 h 374"/>
                        <a:gd name="T58" fmla="*/ 0 w 356"/>
                        <a:gd name="T59" fmla="*/ 0 h 374"/>
                        <a:gd name="T60" fmla="*/ 0 w 356"/>
                        <a:gd name="T61" fmla="*/ 0 h 374"/>
                        <a:gd name="T62" fmla="*/ 0 w 356"/>
                        <a:gd name="T63" fmla="*/ 0 h 374"/>
                        <a:gd name="T64" fmla="*/ 0 w 356"/>
                        <a:gd name="T65" fmla="*/ 0 h 374"/>
                        <a:gd name="T66" fmla="*/ 0 w 356"/>
                        <a:gd name="T67" fmla="*/ 0 h 374"/>
                        <a:gd name="T68" fmla="*/ 0 w 356"/>
                        <a:gd name="T69" fmla="*/ 0 h 374"/>
                        <a:gd name="T70" fmla="*/ 0 w 356"/>
                        <a:gd name="T71" fmla="*/ 0 h 374"/>
                        <a:gd name="T72" fmla="*/ 0 w 356"/>
                        <a:gd name="T73" fmla="*/ 0 h 374"/>
                        <a:gd name="T74" fmla="*/ 0 w 356"/>
                        <a:gd name="T75" fmla="*/ 0 h 374"/>
                        <a:gd name="T76" fmla="*/ 0 w 356"/>
                        <a:gd name="T77" fmla="*/ 0 h 374"/>
                        <a:gd name="T78" fmla="*/ 0 w 356"/>
                        <a:gd name="T79" fmla="*/ 0 h 374"/>
                        <a:gd name="T80" fmla="*/ 0 w 356"/>
                        <a:gd name="T81" fmla="*/ 0 h 374"/>
                        <a:gd name="T82" fmla="*/ 0 w 356"/>
                        <a:gd name="T83" fmla="*/ 0 h 374"/>
                        <a:gd name="T84" fmla="*/ 0 w 356"/>
                        <a:gd name="T85" fmla="*/ 0 h 374"/>
                        <a:gd name="T86" fmla="*/ 0 w 356"/>
                        <a:gd name="T87" fmla="*/ 0 h 374"/>
                        <a:gd name="T88" fmla="*/ 0 w 356"/>
                        <a:gd name="T89" fmla="*/ 0 h 3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6"/>
                        <a:gd name="T136" fmla="*/ 0 h 374"/>
                        <a:gd name="T137" fmla="*/ 356 w 356"/>
                        <a:gd name="T138" fmla="*/ 374 h 3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6" h="374">
                          <a:moveTo>
                            <a:pt x="26" y="139"/>
                          </a:moveTo>
                          <a:lnTo>
                            <a:pt x="44" y="134"/>
                          </a:lnTo>
                          <a:lnTo>
                            <a:pt x="53" y="120"/>
                          </a:lnTo>
                          <a:lnTo>
                            <a:pt x="63" y="116"/>
                          </a:lnTo>
                          <a:lnTo>
                            <a:pt x="73" y="117"/>
                          </a:lnTo>
                          <a:lnTo>
                            <a:pt x="106" y="133"/>
                          </a:lnTo>
                          <a:lnTo>
                            <a:pt x="117" y="171"/>
                          </a:lnTo>
                          <a:lnTo>
                            <a:pt x="133" y="189"/>
                          </a:lnTo>
                          <a:lnTo>
                            <a:pt x="134" y="198"/>
                          </a:lnTo>
                          <a:lnTo>
                            <a:pt x="143" y="196"/>
                          </a:lnTo>
                          <a:lnTo>
                            <a:pt x="149" y="200"/>
                          </a:lnTo>
                          <a:lnTo>
                            <a:pt x="155" y="211"/>
                          </a:lnTo>
                          <a:lnTo>
                            <a:pt x="161" y="212"/>
                          </a:lnTo>
                          <a:lnTo>
                            <a:pt x="192" y="243"/>
                          </a:lnTo>
                          <a:lnTo>
                            <a:pt x="213" y="244"/>
                          </a:lnTo>
                          <a:lnTo>
                            <a:pt x="223" y="259"/>
                          </a:lnTo>
                          <a:lnTo>
                            <a:pt x="232" y="263"/>
                          </a:lnTo>
                          <a:lnTo>
                            <a:pt x="232" y="269"/>
                          </a:lnTo>
                          <a:lnTo>
                            <a:pt x="245" y="268"/>
                          </a:lnTo>
                          <a:lnTo>
                            <a:pt x="252" y="285"/>
                          </a:lnTo>
                          <a:lnTo>
                            <a:pt x="263" y="294"/>
                          </a:lnTo>
                          <a:lnTo>
                            <a:pt x="270" y="290"/>
                          </a:lnTo>
                          <a:lnTo>
                            <a:pt x="288" y="339"/>
                          </a:lnTo>
                          <a:lnTo>
                            <a:pt x="277" y="345"/>
                          </a:lnTo>
                          <a:lnTo>
                            <a:pt x="278" y="352"/>
                          </a:lnTo>
                          <a:lnTo>
                            <a:pt x="272" y="363"/>
                          </a:lnTo>
                          <a:lnTo>
                            <a:pt x="273" y="374"/>
                          </a:lnTo>
                          <a:lnTo>
                            <a:pt x="282" y="374"/>
                          </a:lnTo>
                          <a:lnTo>
                            <a:pt x="290" y="361"/>
                          </a:lnTo>
                          <a:lnTo>
                            <a:pt x="298" y="357"/>
                          </a:lnTo>
                          <a:lnTo>
                            <a:pt x="301" y="338"/>
                          </a:lnTo>
                          <a:lnTo>
                            <a:pt x="314" y="331"/>
                          </a:lnTo>
                          <a:lnTo>
                            <a:pt x="313" y="315"/>
                          </a:lnTo>
                          <a:lnTo>
                            <a:pt x="296" y="303"/>
                          </a:lnTo>
                          <a:lnTo>
                            <a:pt x="300" y="288"/>
                          </a:lnTo>
                          <a:lnTo>
                            <a:pt x="304" y="281"/>
                          </a:lnTo>
                          <a:lnTo>
                            <a:pt x="316" y="272"/>
                          </a:lnTo>
                          <a:lnTo>
                            <a:pt x="340" y="284"/>
                          </a:lnTo>
                          <a:lnTo>
                            <a:pt x="345" y="295"/>
                          </a:lnTo>
                          <a:lnTo>
                            <a:pt x="352" y="299"/>
                          </a:lnTo>
                          <a:lnTo>
                            <a:pt x="356" y="289"/>
                          </a:lnTo>
                          <a:lnTo>
                            <a:pt x="340" y="264"/>
                          </a:lnTo>
                          <a:lnTo>
                            <a:pt x="280" y="235"/>
                          </a:lnTo>
                          <a:lnTo>
                            <a:pt x="278" y="231"/>
                          </a:lnTo>
                          <a:lnTo>
                            <a:pt x="285" y="224"/>
                          </a:lnTo>
                          <a:lnTo>
                            <a:pt x="285" y="219"/>
                          </a:lnTo>
                          <a:lnTo>
                            <a:pt x="282" y="214"/>
                          </a:lnTo>
                          <a:lnTo>
                            <a:pt x="258" y="217"/>
                          </a:lnTo>
                          <a:lnTo>
                            <a:pt x="257" y="221"/>
                          </a:lnTo>
                          <a:lnTo>
                            <a:pt x="242" y="209"/>
                          </a:lnTo>
                          <a:lnTo>
                            <a:pt x="223" y="189"/>
                          </a:lnTo>
                          <a:lnTo>
                            <a:pt x="207" y="148"/>
                          </a:lnTo>
                          <a:lnTo>
                            <a:pt x="173" y="127"/>
                          </a:lnTo>
                          <a:lnTo>
                            <a:pt x="169" y="117"/>
                          </a:lnTo>
                          <a:lnTo>
                            <a:pt x="169" y="107"/>
                          </a:lnTo>
                          <a:lnTo>
                            <a:pt x="174" y="94"/>
                          </a:lnTo>
                          <a:lnTo>
                            <a:pt x="174" y="91"/>
                          </a:lnTo>
                          <a:lnTo>
                            <a:pt x="169" y="86"/>
                          </a:lnTo>
                          <a:lnTo>
                            <a:pt x="168" y="73"/>
                          </a:lnTo>
                          <a:lnTo>
                            <a:pt x="198" y="60"/>
                          </a:lnTo>
                          <a:lnTo>
                            <a:pt x="211" y="59"/>
                          </a:lnTo>
                          <a:lnTo>
                            <a:pt x="210" y="68"/>
                          </a:lnTo>
                          <a:lnTo>
                            <a:pt x="218" y="63"/>
                          </a:lnTo>
                          <a:lnTo>
                            <a:pt x="208" y="54"/>
                          </a:lnTo>
                          <a:lnTo>
                            <a:pt x="205" y="47"/>
                          </a:lnTo>
                          <a:lnTo>
                            <a:pt x="207" y="38"/>
                          </a:lnTo>
                          <a:lnTo>
                            <a:pt x="202" y="38"/>
                          </a:lnTo>
                          <a:lnTo>
                            <a:pt x="210" y="26"/>
                          </a:lnTo>
                          <a:lnTo>
                            <a:pt x="173" y="17"/>
                          </a:lnTo>
                          <a:lnTo>
                            <a:pt x="167" y="12"/>
                          </a:lnTo>
                          <a:lnTo>
                            <a:pt x="162" y="0"/>
                          </a:lnTo>
                          <a:lnTo>
                            <a:pt x="121" y="12"/>
                          </a:lnTo>
                          <a:lnTo>
                            <a:pt x="111" y="10"/>
                          </a:lnTo>
                          <a:lnTo>
                            <a:pt x="110" y="19"/>
                          </a:lnTo>
                          <a:lnTo>
                            <a:pt x="102" y="21"/>
                          </a:lnTo>
                          <a:lnTo>
                            <a:pt x="102" y="35"/>
                          </a:lnTo>
                          <a:lnTo>
                            <a:pt x="78" y="27"/>
                          </a:lnTo>
                          <a:lnTo>
                            <a:pt x="68" y="51"/>
                          </a:lnTo>
                          <a:lnTo>
                            <a:pt x="54" y="40"/>
                          </a:lnTo>
                          <a:lnTo>
                            <a:pt x="51" y="29"/>
                          </a:lnTo>
                          <a:lnTo>
                            <a:pt x="33" y="50"/>
                          </a:lnTo>
                          <a:lnTo>
                            <a:pt x="8" y="53"/>
                          </a:lnTo>
                          <a:lnTo>
                            <a:pt x="2" y="56"/>
                          </a:lnTo>
                          <a:lnTo>
                            <a:pt x="10" y="78"/>
                          </a:lnTo>
                          <a:lnTo>
                            <a:pt x="1" y="87"/>
                          </a:lnTo>
                          <a:lnTo>
                            <a:pt x="0" y="93"/>
                          </a:lnTo>
                          <a:lnTo>
                            <a:pt x="7" y="98"/>
                          </a:lnTo>
                          <a:lnTo>
                            <a:pt x="6" y="113"/>
                          </a:lnTo>
                          <a:lnTo>
                            <a:pt x="11" y="124"/>
                          </a:lnTo>
                          <a:lnTo>
                            <a:pt x="24" y="126"/>
                          </a:lnTo>
                          <a:lnTo>
                            <a:pt x="26" y="139"/>
                          </a:lnTo>
                          <a:close/>
                        </a:path>
                      </a:pathLst>
                    </a:custGeom>
                    <a:solidFill>
                      <a:srgbClr val="EE9024"/>
                    </a:solidFill>
                    <a:ln w="12700">
                      <a:solidFill>
                        <a:schemeClr val="bg1"/>
                      </a:solidFill>
                      <a:round/>
                      <a:headEnd/>
                      <a:tailEnd/>
                    </a:ln>
                  </p:spPr>
                  <p:txBody>
                    <a:bodyPr/>
                    <a:lstStyle/>
                    <a:p>
                      <a:endParaRPr lang="en-GB"/>
                    </a:p>
                  </p:txBody>
                </p:sp>
                <p:sp>
                  <p:nvSpPr>
                    <p:cNvPr id="36328" name="Freeform 277"/>
                    <p:cNvSpPr>
                      <a:spLocks noChangeAspect="1"/>
                    </p:cNvSpPr>
                    <p:nvPr/>
                  </p:nvSpPr>
                  <p:spPr bwMode="auto">
                    <a:xfrm>
                      <a:off x="4137" y="1903"/>
                      <a:ext cx="68" cy="54"/>
                    </a:xfrm>
                    <a:custGeom>
                      <a:avLst/>
                      <a:gdLst>
                        <a:gd name="T0" fmla="*/ 0 w 146"/>
                        <a:gd name="T1" fmla="*/ 0 h 119"/>
                        <a:gd name="T2" fmla="*/ 0 w 146"/>
                        <a:gd name="T3" fmla="*/ 0 h 119"/>
                        <a:gd name="T4" fmla="*/ 0 w 146"/>
                        <a:gd name="T5" fmla="*/ 0 h 119"/>
                        <a:gd name="T6" fmla="*/ 0 w 146"/>
                        <a:gd name="T7" fmla="*/ 0 h 119"/>
                        <a:gd name="T8" fmla="*/ 0 w 146"/>
                        <a:gd name="T9" fmla="*/ 0 h 119"/>
                        <a:gd name="T10" fmla="*/ 0 w 146"/>
                        <a:gd name="T11" fmla="*/ 0 h 119"/>
                        <a:gd name="T12" fmla="*/ 0 w 146"/>
                        <a:gd name="T13" fmla="*/ 0 h 119"/>
                        <a:gd name="T14" fmla="*/ 0 w 146"/>
                        <a:gd name="T15" fmla="*/ 0 h 119"/>
                        <a:gd name="T16" fmla="*/ 0 w 146"/>
                        <a:gd name="T17" fmla="*/ 0 h 119"/>
                        <a:gd name="T18" fmla="*/ 0 w 146"/>
                        <a:gd name="T19" fmla="*/ 0 h 119"/>
                        <a:gd name="T20" fmla="*/ 0 w 146"/>
                        <a:gd name="T21" fmla="*/ 0 h 119"/>
                        <a:gd name="T22" fmla="*/ 0 w 146"/>
                        <a:gd name="T23" fmla="*/ 0 h 119"/>
                        <a:gd name="T24" fmla="*/ 0 w 146"/>
                        <a:gd name="T25" fmla="*/ 0 h 119"/>
                        <a:gd name="T26" fmla="*/ 0 w 146"/>
                        <a:gd name="T27" fmla="*/ 0 h 119"/>
                        <a:gd name="T28" fmla="*/ 0 w 146"/>
                        <a:gd name="T29" fmla="*/ 0 h 119"/>
                        <a:gd name="T30" fmla="*/ 0 w 146"/>
                        <a:gd name="T31" fmla="*/ 0 h 119"/>
                        <a:gd name="T32" fmla="*/ 0 w 146"/>
                        <a:gd name="T33" fmla="*/ 0 h 119"/>
                        <a:gd name="T34" fmla="*/ 0 w 146"/>
                        <a:gd name="T35" fmla="*/ 0 h 119"/>
                        <a:gd name="T36" fmla="*/ 0 w 146"/>
                        <a:gd name="T37" fmla="*/ 0 h 119"/>
                        <a:gd name="T38" fmla="*/ 0 w 146"/>
                        <a:gd name="T39" fmla="*/ 0 h 119"/>
                        <a:gd name="T40" fmla="*/ 0 w 146"/>
                        <a:gd name="T41" fmla="*/ 0 h 119"/>
                        <a:gd name="T42" fmla="*/ 0 w 146"/>
                        <a:gd name="T43" fmla="*/ 0 h 119"/>
                        <a:gd name="T44" fmla="*/ 0 w 146"/>
                        <a:gd name="T45" fmla="*/ 0 h 119"/>
                        <a:gd name="T46" fmla="*/ 0 w 146"/>
                        <a:gd name="T47" fmla="*/ 0 h 119"/>
                        <a:gd name="T48" fmla="*/ 0 w 146"/>
                        <a:gd name="T49" fmla="*/ 0 h 119"/>
                        <a:gd name="T50" fmla="*/ 0 w 146"/>
                        <a:gd name="T51" fmla="*/ 0 h 119"/>
                        <a:gd name="T52" fmla="*/ 0 w 146"/>
                        <a:gd name="T53" fmla="*/ 0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119"/>
                        <a:gd name="T83" fmla="*/ 146 w 146"/>
                        <a:gd name="T84" fmla="*/ 119 h 1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119">
                          <a:moveTo>
                            <a:pt x="28" y="102"/>
                          </a:moveTo>
                          <a:lnTo>
                            <a:pt x="32" y="76"/>
                          </a:lnTo>
                          <a:lnTo>
                            <a:pt x="25" y="76"/>
                          </a:lnTo>
                          <a:lnTo>
                            <a:pt x="18" y="82"/>
                          </a:lnTo>
                          <a:lnTo>
                            <a:pt x="8" y="77"/>
                          </a:lnTo>
                          <a:lnTo>
                            <a:pt x="1" y="60"/>
                          </a:lnTo>
                          <a:lnTo>
                            <a:pt x="9" y="53"/>
                          </a:lnTo>
                          <a:lnTo>
                            <a:pt x="0" y="50"/>
                          </a:lnTo>
                          <a:lnTo>
                            <a:pt x="1" y="27"/>
                          </a:lnTo>
                          <a:lnTo>
                            <a:pt x="29" y="11"/>
                          </a:lnTo>
                          <a:lnTo>
                            <a:pt x="40" y="12"/>
                          </a:lnTo>
                          <a:lnTo>
                            <a:pt x="41" y="7"/>
                          </a:lnTo>
                          <a:lnTo>
                            <a:pt x="59" y="9"/>
                          </a:lnTo>
                          <a:lnTo>
                            <a:pt x="67" y="0"/>
                          </a:lnTo>
                          <a:lnTo>
                            <a:pt x="108" y="13"/>
                          </a:lnTo>
                          <a:lnTo>
                            <a:pt x="131" y="15"/>
                          </a:lnTo>
                          <a:lnTo>
                            <a:pt x="138" y="12"/>
                          </a:lnTo>
                          <a:lnTo>
                            <a:pt x="138" y="6"/>
                          </a:lnTo>
                          <a:lnTo>
                            <a:pt x="146" y="15"/>
                          </a:lnTo>
                          <a:lnTo>
                            <a:pt x="133" y="33"/>
                          </a:lnTo>
                          <a:lnTo>
                            <a:pt x="108" y="42"/>
                          </a:lnTo>
                          <a:lnTo>
                            <a:pt x="131" y="101"/>
                          </a:lnTo>
                          <a:lnTo>
                            <a:pt x="121" y="119"/>
                          </a:lnTo>
                          <a:lnTo>
                            <a:pt x="95" y="119"/>
                          </a:lnTo>
                          <a:lnTo>
                            <a:pt x="80" y="103"/>
                          </a:lnTo>
                          <a:lnTo>
                            <a:pt x="56" y="92"/>
                          </a:lnTo>
                          <a:lnTo>
                            <a:pt x="28" y="102"/>
                          </a:lnTo>
                          <a:close/>
                        </a:path>
                      </a:pathLst>
                    </a:custGeom>
                    <a:solidFill>
                      <a:srgbClr val="EE9024"/>
                    </a:solidFill>
                    <a:ln w="12700">
                      <a:solidFill>
                        <a:schemeClr val="bg1"/>
                      </a:solidFill>
                      <a:round/>
                      <a:headEnd/>
                      <a:tailEnd/>
                    </a:ln>
                  </p:spPr>
                  <p:txBody>
                    <a:bodyPr/>
                    <a:lstStyle/>
                    <a:p>
                      <a:endParaRPr lang="en-GB"/>
                    </a:p>
                  </p:txBody>
                </p:sp>
                <p:sp>
                  <p:nvSpPr>
                    <p:cNvPr id="36329" name="Freeform 278"/>
                    <p:cNvSpPr>
                      <a:spLocks noChangeAspect="1"/>
                    </p:cNvSpPr>
                    <p:nvPr/>
                  </p:nvSpPr>
                  <p:spPr bwMode="auto">
                    <a:xfrm>
                      <a:off x="4102" y="1946"/>
                      <a:ext cx="103" cy="61"/>
                    </a:xfrm>
                    <a:custGeom>
                      <a:avLst/>
                      <a:gdLst>
                        <a:gd name="T0" fmla="*/ 0 w 222"/>
                        <a:gd name="T1" fmla="*/ 0 h 131"/>
                        <a:gd name="T2" fmla="*/ 0 w 222"/>
                        <a:gd name="T3" fmla="*/ 0 h 131"/>
                        <a:gd name="T4" fmla="*/ 0 w 222"/>
                        <a:gd name="T5" fmla="*/ 0 h 131"/>
                        <a:gd name="T6" fmla="*/ 0 w 222"/>
                        <a:gd name="T7" fmla="*/ 0 h 131"/>
                        <a:gd name="T8" fmla="*/ 0 w 222"/>
                        <a:gd name="T9" fmla="*/ 0 h 131"/>
                        <a:gd name="T10" fmla="*/ 0 w 222"/>
                        <a:gd name="T11" fmla="*/ 0 h 131"/>
                        <a:gd name="T12" fmla="*/ 0 w 222"/>
                        <a:gd name="T13" fmla="*/ 0 h 131"/>
                        <a:gd name="T14" fmla="*/ 0 w 222"/>
                        <a:gd name="T15" fmla="*/ 0 h 131"/>
                        <a:gd name="T16" fmla="*/ 0 w 222"/>
                        <a:gd name="T17" fmla="*/ 0 h 131"/>
                        <a:gd name="T18" fmla="*/ 0 w 222"/>
                        <a:gd name="T19" fmla="*/ 0 h 131"/>
                        <a:gd name="T20" fmla="*/ 0 w 222"/>
                        <a:gd name="T21" fmla="*/ 0 h 131"/>
                        <a:gd name="T22" fmla="*/ 0 w 222"/>
                        <a:gd name="T23" fmla="*/ 0 h 131"/>
                        <a:gd name="T24" fmla="*/ 0 w 222"/>
                        <a:gd name="T25" fmla="*/ 0 h 131"/>
                        <a:gd name="T26" fmla="*/ 0 w 222"/>
                        <a:gd name="T27" fmla="*/ 0 h 131"/>
                        <a:gd name="T28" fmla="*/ 0 w 222"/>
                        <a:gd name="T29" fmla="*/ 0 h 131"/>
                        <a:gd name="T30" fmla="*/ 0 w 222"/>
                        <a:gd name="T31" fmla="*/ 0 h 131"/>
                        <a:gd name="T32" fmla="*/ 0 w 222"/>
                        <a:gd name="T33" fmla="*/ 0 h 131"/>
                        <a:gd name="T34" fmla="*/ 0 w 222"/>
                        <a:gd name="T35" fmla="*/ 0 h 131"/>
                        <a:gd name="T36" fmla="*/ 0 w 222"/>
                        <a:gd name="T37" fmla="*/ 0 h 131"/>
                        <a:gd name="T38" fmla="*/ 0 w 222"/>
                        <a:gd name="T39" fmla="*/ 0 h 131"/>
                        <a:gd name="T40" fmla="*/ 0 w 222"/>
                        <a:gd name="T41" fmla="*/ 0 h 131"/>
                        <a:gd name="T42" fmla="*/ 0 w 222"/>
                        <a:gd name="T43" fmla="*/ 0 h 131"/>
                        <a:gd name="T44" fmla="*/ 0 w 222"/>
                        <a:gd name="T45" fmla="*/ 0 h 131"/>
                        <a:gd name="T46" fmla="*/ 0 w 222"/>
                        <a:gd name="T47" fmla="*/ 0 h 131"/>
                        <a:gd name="T48" fmla="*/ 0 w 222"/>
                        <a:gd name="T49" fmla="*/ 0 h 131"/>
                        <a:gd name="T50" fmla="*/ 0 w 222"/>
                        <a:gd name="T51" fmla="*/ 0 h 131"/>
                        <a:gd name="T52" fmla="*/ 0 w 222"/>
                        <a:gd name="T53" fmla="*/ 0 h 131"/>
                        <a:gd name="T54" fmla="*/ 0 w 222"/>
                        <a:gd name="T55" fmla="*/ 0 h 131"/>
                        <a:gd name="T56" fmla="*/ 0 w 222"/>
                        <a:gd name="T57" fmla="*/ 0 h 131"/>
                        <a:gd name="T58" fmla="*/ 0 w 222"/>
                        <a:gd name="T59" fmla="*/ 0 h 131"/>
                        <a:gd name="T60" fmla="*/ 0 w 222"/>
                        <a:gd name="T61" fmla="*/ 0 h 131"/>
                        <a:gd name="T62" fmla="*/ 0 w 222"/>
                        <a:gd name="T63" fmla="*/ 0 h 131"/>
                        <a:gd name="T64" fmla="*/ 0 w 222"/>
                        <a:gd name="T65" fmla="*/ 0 h 131"/>
                        <a:gd name="T66" fmla="*/ 0 w 222"/>
                        <a:gd name="T67" fmla="*/ 0 h 131"/>
                        <a:gd name="T68" fmla="*/ 0 w 222"/>
                        <a:gd name="T69" fmla="*/ 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131"/>
                        <a:gd name="T107" fmla="*/ 222 w 222"/>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131">
                          <a:moveTo>
                            <a:pt x="174" y="131"/>
                          </a:moveTo>
                          <a:lnTo>
                            <a:pt x="186" y="124"/>
                          </a:lnTo>
                          <a:lnTo>
                            <a:pt x="200" y="126"/>
                          </a:lnTo>
                          <a:lnTo>
                            <a:pt x="212" y="108"/>
                          </a:lnTo>
                          <a:lnTo>
                            <a:pt x="222" y="105"/>
                          </a:lnTo>
                          <a:lnTo>
                            <a:pt x="220" y="82"/>
                          </a:lnTo>
                          <a:lnTo>
                            <a:pt x="204" y="63"/>
                          </a:lnTo>
                          <a:lnTo>
                            <a:pt x="207" y="41"/>
                          </a:lnTo>
                          <a:lnTo>
                            <a:pt x="196" y="27"/>
                          </a:lnTo>
                          <a:lnTo>
                            <a:pt x="170" y="27"/>
                          </a:lnTo>
                          <a:lnTo>
                            <a:pt x="155" y="11"/>
                          </a:lnTo>
                          <a:lnTo>
                            <a:pt x="131" y="0"/>
                          </a:lnTo>
                          <a:lnTo>
                            <a:pt x="103" y="10"/>
                          </a:lnTo>
                          <a:lnTo>
                            <a:pt x="102" y="14"/>
                          </a:lnTo>
                          <a:lnTo>
                            <a:pt x="102" y="49"/>
                          </a:lnTo>
                          <a:lnTo>
                            <a:pt x="95" y="65"/>
                          </a:lnTo>
                          <a:lnTo>
                            <a:pt x="93" y="58"/>
                          </a:lnTo>
                          <a:lnTo>
                            <a:pt x="81" y="63"/>
                          </a:lnTo>
                          <a:lnTo>
                            <a:pt x="72" y="57"/>
                          </a:lnTo>
                          <a:lnTo>
                            <a:pt x="66" y="44"/>
                          </a:lnTo>
                          <a:lnTo>
                            <a:pt x="65" y="49"/>
                          </a:lnTo>
                          <a:lnTo>
                            <a:pt x="47" y="20"/>
                          </a:lnTo>
                          <a:lnTo>
                            <a:pt x="23" y="30"/>
                          </a:lnTo>
                          <a:lnTo>
                            <a:pt x="3" y="76"/>
                          </a:lnTo>
                          <a:lnTo>
                            <a:pt x="0" y="104"/>
                          </a:lnTo>
                          <a:lnTo>
                            <a:pt x="1" y="108"/>
                          </a:lnTo>
                          <a:lnTo>
                            <a:pt x="6" y="109"/>
                          </a:lnTo>
                          <a:lnTo>
                            <a:pt x="14" y="99"/>
                          </a:lnTo>
                          <a:lnTo>
                            <a:pt x="35" y="90"/>
                          </a:lnTo>
                          <a:lnTo>
                            <a:pt x="83" y="91"/>
                          </a:lnTo>
                          <a:lnTo>
                            <a:pt x="100" y="98"/>
                          </a:lnTo>
                          <a:lnTo>
                            <a:pt x="120" y="88"/>
                          </a:lnTo>
                          <a:lnTo>
                            <a:pt x="127" y="104"/>
                          </a:lnTo>
                          <a:lnTo>
                            <a:pt x="141" y="105"/>
                          </a:lnTo>
                          <a:lnTo>
                            <a:pt x="174" y="131"/>
                          </a:lnTo>
                          <a:close/>
                        </a:path>
                      </a:pathLst>
                    </a:custGeom>
                    <a:solidFill>
                      <a:srgbClr val="EE9024"/>
                    </a:solidFill>
                    <a:ln w="12700">
                      <a:noFill/>
                      <a:round/>
                      <a:headEnd/>
                      <a:tailEnd/>
                    </a:ln>
                  </p:spPr>
                  <p:txBody>
                    <a:bodyPr/>
                    <a:lstStyle/>
                    <a:p>
                      <a:endParaRPr lang="en-GB"/>
                    </a:p>
                  </p:txBody>
                </p:sp>
                <p:sp>
                  <p:nvSpPr>
                    <p:cNvPr id="36330" name="Freeform 279"/>
                    <p:cNvSpPr>
                      <a:spLocks noChangeAspect="1"/>
                    </p:cNvSpPr>
                    <p:nvPr/>
                  </p:nvSpPr>
                  <p:spPr bwMode="auto">
                    <a:xfrm>
                      <a:off x="3684" y="2263"/>
                      <a:ext cx="175" cy="139"/>
                    </a:xfrm>
                    <a:custGeom>
                      <a:avLst/>
                      <a:gdLst>
                        <a:gd name="T0" fmla="*/ 0 w 377"/>
                        <a:gd name="T1" fmla="*/ 0 h 301"/>
                        <a:gd name="T2" fmla="*/ 0 w 377"/>
                        <a:gd name="T3" fmla="*/ 0 h 301"/>
                        <a:gd name="T4" fmla="*/ 0 w 377"/>
                        <a:gd name="T5" fmla="*/ 0 h 301"/>
                        <a:gd name="T6" fmla="*/ 0 w 377"/>
                        <a:gd name="T7" fmla="*/ 0 h 301"/>
                        <a:gd name="T8" fmla="*/ 0 w 377"/>
                        <a:gd name="T9" fmla="*/ 0 h 301"/>
                        <a:gd name="T10" fmla="*/ 0 w 377"/>
                        <a:gd name="T11" fmla="*/ 0 h 301"/>
                        <a:gd name="T12" fmla="*/ 0 w 377"/>
                        <a:gd name="T13" fmla="*/ 0 h 301"/>
                        <a:gd name="T14" fmla="*/ 0 w 377"/>
                        <a:gd name="T15" fmla="*/ 0 h 301"/>
                        <a:gd name="T16" fmla="*/ 0 w 377"/>
                        <a:gd name="T17" fmla="*/ 0 h 301"/>
                        <a:gd name="T18" fmla="*/ 0 w 377"/>
                        <a:gd name="T19" fmla="*/ 0 h 301"/>
                        <a:gd name="T20" fmla="*/ 0 w 377"/>
                        <a:gd name="T21" fmla="*/ 0 h 301"/>
                        <a:gd name="T22" fmla="*/ 0 w 377"/>
                        <a:gd name="T23" fmla="*/ 0 h 301"/>
                        <a:gd name="T24" fmla="*/ 0 w 377"/>
                        <a:gd name="T25" fmla="*/ 0 h 301"/>
                        <a:gd name="T26" fmla="*/ 0 w 377"/>
                        <a:gd name="T27" fmla="*/ 0 h 301"/>
                        <a:gd name="T28" fmla="*/ 0 w 377"/>
                        <a:gd name="T29" fmla="*/ 0 h 301"/>
                        <a:gd name="T30" fmla="*/ 0 w 377"/>
                        <a:gd name="T31" fmla="*/ 0 h 301"/>
                        <a:gd name="T32" fmla="*/ 0 w 377"/>
                        <a:gd name="T33" fmla="*/ 0 h 301"/>
                        <a:gd name="T34" fmla="*/ 0 w 377"/>
                        <a:gd name="T35" fmla="*/ 0 h 301"/>
                        <a:gd name="T36" fmla="*/ 0 w 377"/>
                        <a:gd name="T37" fmla="*/ 0 h 301"/>
                        <a:gd name="T38" fmla="*/ 0 w 377"/>
                        <a:gd name="T39" fmla="*/ 0 h 301"/>
                        <a:gd name="T40" fmla="*/ 0 w 377"/>
                        <a:gd name="T41" fmla="*/ 0 h 301"/>
                        <a:gd name="T42" fmla="*/ 0 w 377"/>
                        <a:gd name="T43" fmla="*/ 0 h 301"/>
                        <a:gd name="T44" fmla="*/ 0 w 377"/>
                        <a:gd name="T45" fmla="*/ 0 h 301"/>
                        <a:gd name="T46" fmla="*/ 0 w 377"/>
                        <a:gd name="T47" fmla="*/ 0 h 301"/>
                        <a:gd name="T48" fmla="*/ 0 w 377"/>
                        <a:gd name="T49" fmla="*/ 0 h 301"/>
                        <a:gd name="T50" fmla="*/ 0 w 377"/>
                        <a:gd name="T51" fmla="*/ 0 h 301"/>
                        <a:gd name="T52" fmla="*/ 0 w 377"/>
                        <a:gd name="T53" fmla="*/ 0 h 301"/>
                        <a:gd name="T54" fmla="*/ 0 w 377"/>
                        <a:gd name="T55" fmla="*/ 0 h 301"/>
                        <a:gd name="T56" fmla="*/ 0 w 377"/>
                        <a:gd name="T57" fmla="*/ 0 h 301"/>
                        <a:gd name="T58" fmla="*/ 0 w 377"/>
                        <a:gd name="T59" fmla="*/ 0 h 301"/>
                        <a:gd name="T60" fmla="*/ 0 w 377"/>
                        <a:gd name="T61" fmla="*/ 0 h 301"/>
                        <a:gd name="T62" fmla="*/ 0 w 377"/>
                        <a:gd name="T63" fmla="*/ 0 h 301"/>
                        <a:gd name="T64" fmla="*/ 0 w 377"/>
                        <a:gd name="T65" fmla="*/ 0 h 301"/>
                        <a:gd name="T66" fmla="*/ 0 w 377"/>
                        <a:gd name="T67" fmla="*/ 0 h 301"/>
                        <a:gd name="T68" fmla="*/ 0 w 377"/>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7"/>
                        <a:gd name="T106" fmla="*/ 0 h 301"/>
                        <a:gd name="T107" fmla="*/ 377 w 377"/>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7" h="301">
                          <a:moveTo>
                            <a:pt x="56" y="259"/>
                          </a:moveTo>
                          <a:lnTo>
                            <a:pt x="54" y="244"/>
                          </a:lnTo>
                          <a:lnTo>
                            <a:pt x="70" y="227"/>
                          </a:lnTo>
                          <a:lnTo>
                            <a:pt x="62" y="208"/>
                          </a:lnTo>
                          <a:lnTo>
                            <a:pt x="67" y="188"/>
                          </a:lnTo>
                          <a:lnTo>
                            <a:pt x="59" y="167"/>
                          </a:lnTo>
                          <a:lnTo>
                            <a:pt x="74" y="155"/>
                          </a:lnTo>
                          <a:lnTo>
                            <a:pt x="71" y="140"/>
                          </a:lnTo>
                          <a:lnTo>
                            <a:pt x="76" y="111"/>
                          </a:lnTo>
                          <a:lnTo>
                            <a:pt x="88" y="99"/>
                          </a:lnTo>
                          <a:lnTo>
                            <a:pt x="92" y="87"/>
                          </a:lnTo>
                          <a:lnTo>
                            <a:pt x="85" y="77"/>
                          </a:lnTo>
                          <a:lnTo>
                            <a:pt x="40" y="78"/>
                          </a:lnTo>
                          <a:lnTo>
                            <a:pt x="35" y="75"/>
                          </a:lnTo>
                          <a:lnTo>
                            <a:pt x="35" y="68"/>
                          </a:lnTo>
                          <a:lnTo>
                            <a:pt x="19" y="74"/>
                          </a:lnTo>
                          <a:lnTo>
                            <a:pt x="14" y="79"/>
                          </a:lnTo>
                          <a:lnTo>
                            <a:pt x="13" y="71"/>
                          </a:lnTo>
                          <a:lnTo>
                            <a:pt x="19" y="59"/>
                          </a:lnTo>
                          <a:lnTo>
                            <a:pt x="14" y="60"/>
                          </a:lnTo>
                          <a:lnTo>
                            <a:pt x="15" y="56"/>
                          </a:lnTo>
                          <a:lnTo>
                            <a:pt x="11" y="54"/>
                          </a:lnTo>
                          <a:lnTo>
                            <a:pt x="14" y="46"/>
                          </a:lnTo>
                          <a:lnTo>
                            <a:pt x="7" y="44"/>
                          </a:lnTo>
                          <a:lnTo>
                            <a:pt x="9" y="39"/>
                          </a:lnTo>
                          <a:lnTo>
                            <a:pt x="0" y="31"/>
                          </a:lnTo>
                          <a:lnTo>
                            <a:pt x="9" y="20"/>
                          </a:lnTo>
                          <a:lnTo>
                            <a:pt x="25" y="18"/>
                          </a:lnTo>
                          <a:lnTo>
                            <a:pt x="33" y="4"/>
                          </a:lnTo>
                          <a:lnTo>
                            <a:pt x="45" y="0"/>
                          </a:lnTo>
                          <a:lnTo>
                            <a:pt x="71" y="8"/>
                          </a:lnTo>
                          <a:lnTo>
                            <a:pt x="98" y="5"/>
                          </a:lnTo>
                          <a:lnTo>
                            <a:pt x="141" y="13"/>
                          </a:lnTo>
                          <a:lnTo>
                            <a:pt x="168" y="11"/>
                          </a:lnTo>
                          <a:lnTo>
                            <a:pt x="224" y="16"/>
                          </a:lnTo>
                          <a:lnTo>
                            <a:pt x="237" y="28"/>
                          </a:lnTo>
                          <a:lnTo>
                            <a:pt x="258" y="38"/>
                          </a:lnTo>
                          <a:lnTo>
                            <a:pt x="291" y="46"/>
                          </a:lnTo>
                          <a:lnTo>
                            <a:pt x="305" y="40"/>
                          </a:lnTo>
                          <a:lnTo>
                            <a:pt x="317" y="48"/>
                          </a:lnTo>
                          <a:lnTo>
                            <a:pt x="323" y="55"/>
                          </a:lnTo>
                          <a:lnTo>
                            <a:pt x="327" y="51"/>
                          </a:lnTo>
                          <a:lnTo>
                            <a:pt x="338" y="58"/>
                          </a:lnTo>
                          <a:lnTo>
                            <a:pt x="372" y="56"/>
                          </a:lnTo>
                          <a:lnTo>
                            <a:pt x="377" y="61"/>
                          </a:lnTo>
                          <a:lnTo>
                            <a:pt x="373" y="64"/>
                          </a:lnTo>
                          <a:lnTo>
                            <a:pt x="375" y="74"/>
                          </a:lnTo>
                          <a:lnTo>
                            <a:pt x="370" y="80"/>
                          </a:lnTo>
                          <a:lnTo>
                            <a:pt x="342" y="100"/>
                          </a:lnTo>
                          <a:lnTo>
                            <a:pt x="309" y="112"/>
                          </a:lnTo>
                          <a:lnTo>
                            <a:pt x="303" y="120"/>
                          </a:lnTo>
                          <a:lnTo>
                            <a:pt x="273" y="166"/>
                          </a:lnTo>
                          <a:lnTo>
                            <a:pt x="268" y="176"/>
                          </a:lnTo>
                          <a:lnTo>
                            <a:pt x="273" y="190"/>
                          </a:lnTo>
                          <a:lnTo>
                            <a:pt x="284" y="199"/>
                          </a:lnTo>
                          <a:lnTo>
                            <a:pt x="282" y="204"/>
                          </a:lnTo>
                          <a:lnTo>
                            <a:pt x="266" y="217"/>
                          </a:lnTo>
                          <a:lnTo>
                            <a:pt x="257" y="236"/>
                          </a:lnTo>
                          <a:lnTo>
                            <a:pt x="256" y="244"/>
                          </a:lnTo>
                          <a:lnTo>
                            <a:pt x="239" y="246"/>
                          </a:lnTo>
                          <a:lnTo>
                            <a:pt x="228" y="256"/>
                          </a:lnTo>
                          <a:lnTo>
                            <a:pt x="219" y="275"/>
                          </a:lnTo>
                          <a:lnTo>
                            <a:pt x="148" y="278"/>
                          </a:lnTo>
                          <a:lnTo>
                            <a:pt x="142" y="285"/>
                          </a:lnTo>
                          <a:lnTo>
                            <a:pt x="128" y="288"/>
                          </a:lnTo>
                          <a:lnTo>
                            <a:pt x="115" y="301"/>
                          </a:lnTo>
                          <a:lnTo>
                            <a:pt x="100" y="295"/>
                          </a:lnTo>
                          <a:lnTo>
                            <a:pt x="88" y="269"/>
                          </a:lnTo>
                          <a:lnTo>
                            <a:pt x="81" y="263"/>
                          </a:lnTo>
                          <a:lnTo>
                            <a:pt x="68" y="258"/>
                          </a:lnTo>
                          <a:lnTo>
                            <a:pt x="56" y="259"/>
                          </a:lnTo>
                          <a:close/>
                        </a:path>
                      </a:pathLst>
                    </a:custGeom>
                    <a:solidFill>
                      <a:srgbClr val="EE9024"/>
                    </a:solidFill>
                    <a:ln w="12700">
                      <a:solidFill>
                        <a:schemeClr val="bg1"/>
                      </a:solidFill>
                      <a:round/>
                      <a:headEnd/>
                      <a:tailEnd/>
                    </a:ln>
                  </p:spPr>
                  <p:txBody>
                    <a:bodyPr/>
                    <a:lstStyle/>
                    <a:p>
                      <a:endParaRPr lang="en-GB"/>
                    </a:p>
                  </p:txBody>
                </p:sp>
                <p:sp>
                  <p:nvSpPr>
                    <p:cNvPr id="36331" name="Freeform 280"/>
                    <p:cNvSpPr>
                      <a:spLocks noChangeAspect="1"/>
                    </p:cNvSpPr>
                    <p:nvPr/>
                  </p:nvSpPr>
                  <p:spPr bwMode="auto">
                    <a:xfrm>
                      <a:off x="3682" y="2295"/>
                      <a:ext cx="44" cy="89"/>
                    </a:xfrm>
                    <a:custGeom>
                      <a:avLst/>
                      <a:gdLst>
                        <a:gd name="T0" fmla="*/ 0 w 97"/>
                        <a:gd name="T1" fmla="*/ 0 h 197"/>
                        <a:gd name="T2" fmla="*/ 0 w 97"/>
                        <a:gd name="T3" fmla="*/ 0 h 197"/>
                        <a:gd name="T4" fmla="*/ 0 w 97"/>
                        <a:gd name="T5" fmla="*/ 0 h 197"/>
                        <a:gd name="T6" fmla="*/ 0 w 97"/>
                        <a:gd name="T7" fmla="*/ 0 h 197"/>
                        <a:gd name="T8" fmla="*/ 0 w 97"/>
                        <a:gd name="T9" fmla="*/ 0 h 197"/>
                        <a:gd name="T10" fmla="*/ 0 w 97"/>
                        <a:gd name="T11" fmla="*/ 0 h 197"/>
                        <a:gd name="T12" fmla="*/ 0 w 97"/>
                        <a:gd name="T13" fmla="*/ 0 h 197"/>
                        <a:gd name="T14" fmla="*/ 0 w 97"/>
                        <a:gd name="T15" fmla="*/ 0 h 197"/>
                        <a:gd name="T16" fmla="*/ 0 w 97"/>
                        <a:gd name="T17" fmla="*/ 0 h 197"/>
                        <a:gd name="T18" fmla="*/ 0 w 97"/>
                        <a:gd name="T19" fmla="*/ 0 h 197"/>
                        <a:gd name="T20" fmla="*/ 0 w 97"/>
                        <a:gd name="T21" fmla="*/ 0 h 197"/>
                        <a:gd name="T22" fmla="*/ 0 w 97"/>
                        <a:gd name="T23" fmla="*/ 0 h 197"/>
                        <a:gd name="T24" fmla="*/ 0 w 97"/>
                        <a:gd name="T25" fmla="*/ 0 h 197"/>
                        <a:gd name="T26" fmla="*/ 0 w 97"/>
                        <a:gd name="T27" fmla="*/ 0 h 197"/>
                        <a:gd name="T28" fmla="*/ 0 w 97"/>
                        <a:gd name="T29" fmla="*/ 0 h 197"/>
                        <a:gd name="T30" fmla="*/ 0 w 97"/>
                        <a:gd name="T31" fmla="*/ 0 h 197"/>
                        <a:gd name="T32" fmla="*/ 0 w 97"/>
                        <a:gd name="T33" fmla="*/ 0 h 197"/>
                        <a:gd name="T34" fmla="*/ 0 w 97"/>
                        <a:gd name="T35" fmla="*/ 0 h 197"/>
                        <a:gd name="T36" fmla="*/ 0 w 97"/>
                        <a:gd name="T37" fmla="*/ 0 h 197"/>
                        <a:gd name="T38" fmla="*/ 0 w 97"/>
                        <a:gd name="T39" fmla="*/ 0 h 197"/>
                        <a:gd name="T40" fmla="*/ 0 w 97"/>
                        <a:gd name="T41" fmla="*/ 0 h 197"/>
                        <a:gd name="T42" fmla="*/ 0 w 97"/>
                        <a:gd name="T43" fmla="*/ 0 h 197"/>
                        <a:gd name="T44" fmla="*/ 0 w 97"/>
                        <a:gd name="T45" fmla="*/ 0 h 197"/>
                        <a:gd name="T46" fmla="*/ 0 w 97"/>
                        <a:gd name="T47" fmla="*/ 0 h 197"/>
                        <a:gd name="T48" fmla="*/ 0 w 97"/>
                        <a:gd name="T49" fmla="*/ 0 h 197"/>
                        <a:gd name="T50" fmla="*/ 0 w 97"/>
                        <a:gd name="T51" fmla="*/ 0 h 197"/>
                        <a:gd name="T52" fmla="*/ 0 w 97"/>
                        <a:gd name="T53" fmla="*/ 0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
                        <a:gd name="T82" fmla="*/ 0 h 197"/>
                        <a:gd name="T83" fmla="*/ 97 w 97"/>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 h="197">
                          <a:moveTo>
                            <a:pt x="19" y="11"/>
                          </a:moveTo>
                          <a:lnTo>
                            <a:pt x="24" y="6"/>
                          </a:lnTo>
                          <a:lnTo>
                            <a:pt x="40" y="0"/>
                          </a:lnTo>
                          <a:lnTo>
                            <a:pt x="40" y="7"/>
                          </a:lnTo>
                          <a:lnTo>
                            <a:pt x="45" y="10"/>
                          </a:lnTo>
                          <a:lnTo>
                            <a:pt x="90" y="9"/>
                          </a:lnTo>
                          <a:lnTo>
                            <a:pt x="97" y="19"/>
                          </a:lnTo>
                          <a:lnTo>
                            <a:pt x="93" y="31"/>
                          </a:lnTo>
                          <a:lnTo>
                            <a:pt x="81" y="43"/>
                          </a:lnTo>
                          <a:lnTo>
                            <a:pt x="76" y="72"/>
                          </a:lnTo>
                          <a:lnTo>
                            <a:pt x="79" y="87"/>
                          </a:lnTo>
                          <a:lnTo>
                            <a:pt x="64" y="99"/>
                          </a:lnTo>
                          <a:lnTo>
                            <a:pt x="72" y="120"/>
                          </a:lnTo>
                          <a:lnTo>
                            <a:pt x="67" y="140"/>
                          </a:lnTo>
                          <a:lnTo>
                            <a:pt x="75" y="159"/>
                          </a:lnTo>
                          <a:lnTo>
                            <a:pt x="59" y="176"/>
                          </a:lnTo>
                          <a:lnTo>
                            <a:pt x="61" y="191"/>
                          </a:lnTo>
                          <a:lnTo>
                            <a:pt x="48" y="197"/>
                          </a:lnTo>
                          <a:lnTo>
                            <a:pt x="17" y="197"/>
                          </a:lnTo>
                          <a:lnTo>
                            <a:pt x="22" y="140"/>
                          </a:lnTo>
                          <a:lnTo>
                            <a:pt x="10" y="143"/>
                          </a:lnTo>
                          <a:lnTo>
                            <a:pt x="6" y="134"/>
                          </a:lnTo>
                          <a:lnTo>
                            <a:pt x="0" y="131"/>
                          </a:lnTo>
                          <a:lnTo>
                            <a:pt x="2" y="112"/>
                          </a:lnTo>
                          <a:lnTo>
                            <a:pt x="16" y="86"/>
                          </a:lnTo>
                          <a:lnTo>
                            <a:pt x="24" y="46"/>
                          </a:lnTo>
                          <a:lnTo>
                            <a:pt x="19" y="11"/>
                          </a:lnTo>
                          <a:close/>
                        </a:path>
                      </a:pathLst>
                    </a:custGeom>
                    <a:solidFill>
                      <a:srgbClr val="EE9024"/>
                    </a:solidFill>
                    <a:ln w="12700">
                      <a:solidFill>
                        <a:schemeClr val="bg1"/>
                      </a:solidFill>
                      <a:round/>
                      <a:headEnd/>
                      <a:tailEnd/>
                    </a:ln>
                  </p:spPr>
                  <p:txBody>
                    <a:bodyPr/>
                    <a:lstStyle/>
                    <a:p>
                      <a:endParaRPr lang="en-GB"/>
                    </a:p>
                  </p:txBody>
                </p:sp>
                <p:sp>
                  <p:nvSpPr>
                    <p:cNvPr id="36332" name="Freeform 281"/>
                    <p:cNvSpPr>
                      <a:spLocks noChangeAspect="1"/>
                    </p:cNvSpPr>
                    <p:nvPr/>
                  </p:nvSpPr>
                  <p:spPr bwMode="auto">
                    <a:xfrm>
                      <a:off x="3851" y="2106"/>
                      <a:ext cx="47" cy="41"/>
                    </a:xfrm>
                    <a:custGeom>
                      <a:avLst/>
                      <a:gdLst>
                        <a:gd name="T0" fmla="*/ 0 w 104"/>
                        <a:gd name="T1" fmla="*/ 0 h 88"/>
                        <a:gd name="T2" fmla="*/ 0 w 104"/>
                        <a:gd name="T3" fmla="*/ 0 h 88"/>
                        <a:gd name="T4" fmla="*/ 0 w 104"/>
                        <a:gd name="T5" fmla="*/ 0 h 88"/>
                        <a:gd name="T6" fmla="*/ 0 w 104"/>
                        <a:gd name="T7" fmla="*/ 0 h 88"/>
                        <a:gd name="T8" fmla="*/ 0 w 104"/>
                        <a:gd name="T9" fmla="*/ 0 h 88"/>
                        <a:gd name="T10" fmla="*/ 0 w 104"/>
                        <a:gd name="T11" fmla="*/ 0 h 88"/>
                        <a:gd name="T12" fmla="*/ 0 w 104"/>
                        <a:gd name="T13" fmla="*/ 0 h 88"/>
                        <a:gd name="T14" fmla="*/ 0 w 104"/>
                        <a:gd name="T15" fmla="*/ 0 h 88"/>
                        <a:gd name="T16" fmla="*/ 0 w 104"/>
                        <a:gd name="T17" fmla="*/ 0 h 88"/>
                        <a:gd name="T18" fmla="*/ 0 w 104"/>
                        <a:gd name="T19" fmla="*/ 0 h 88"/>
                        <a:gd name="T20" fmla="*/ 0 w 104"/>
                        <a:gd name="T21" fmla="*/ 0 h 88"/>
                        <a:gd name="T22" fmla="*/ 0 w 104"/>
                        <a:gd name="T23" fmla="*/ 0 h 88"/>
                        <a:gd name="T24" fmla="*/ 0 w 104"/>
                        <a:gd name="T25" fmla="*/ 0 h 88"/>
                        <a:gd name="T26" fmla="*/ 0 w 104"/>
                        <a:gd name="T27" fmla="*/ 0 h 88"/>
                        <a:gd name="T28" fmla="*/ 0 w 104"/>
                        <a:gd name="T29" fmla="*/ 0 h 88"/>
                        <a:gd name="T30" fmla="*/ 0 w 104"/>
                        <a:gd name="T31" fmla="*/ 0 h 88"/>
                        <a:gd name="T32" fmla="*/ 0 w 104"/>
                        <a:gd name="T33" fmla="*/ 0 h 88"/>
                        <a:gd name="T34" fmla="*/ 0 w 104"/>
                        <a:gd name="T35" fmla="*/ 0 h 88"/>
                        <a:gd name="T36" fmla="*/ 0 w 104"/>
                        <a:gd name="T37" fmla="*/ 0 h 88"/>
                        <a:gd name="T38" fmla="*/ 0 w 104"/>
                        <a:gd name="T39" fmla="*/ 0 h 88"/>
                        <a:gd name="T40" fmla="*/ 0 w 104"/>
                        <a:gd name="T41" fmla="*/ 0 h 88"/>
                        <a:gd name="T42" fmla="*/ 0 w 104"/>
                        <a:gd name="T43" fmla="*/ 0 h 88"/>
                        <a:gd name="T44" fmla="*/ 0 w 104"/>
                        <a:gd name="T45" fmla="*/ 0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88"/>
                        <a:gd name="T71" fmla="*/ 104 w 104"/>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88">
                          <a:moveTo>
                            <a:pt x="67" y="80"/>
                          </a:moveTo>
                          <a:lnTo>
                            <a:pt x="65" y="62"/>
                          </a:lnTo>
                          <a:lnTo>
                            <a:pt x="56" y="70"/>
                          </a:lnTo>
                          <a:lnTo>
                            <a:pt x="45" y="69"/>
                          </a:lnTo>
                          <a:lnTo>
                            <a:pt x="39" y="52"/>
                          </a:lnTo>
                          <a:lnTo>
                            <a:pt x="19" y="43"/>
                          </a:lnTo>
                          <a:lnTo>
                            <a:pt x="14" y="33"/>
                          </a:lnTo>
                          <a:lnTo>
                            <a:pt x="1" y="31"/>
                          </a:lnTo>
                          <a:lnTo>
                            <a:pt x="0" y="17"/>
                          </a:lnTo>
                          <a:lnTo>
                            <a:pt x="23" y="5"/>
                          </a:lnTo>
                          <a:lnTo>
                            <a:pt x="31" y="10"/>
                          </a:lnTo>
                          <a:lnTo>
                            <a:pt x="57" y="0"/>
                          </a:lnTo>
                          <a:lnTo>
                            <a:pt x="70" y="3"/>
                          </a:lnTo>
                          <a:lnTo>
                            <a:pt x="86" y="12"/>
                          </a:lnTo>
                          <a:lnTo>
                            <a:pt x="86" y="30"/>
                          </a:lnTo>
                          <a:lnTo>
                            <a:pt x="97" y="33"/>
                          </a:lnTo>
                          <a:lnTo>
                            <a:pt x="104" y="48"/>
                          </a:lnTo>
                          <a:lnTo>
                            <a:pt x="98" y="61"/>
                          </a:lnTo>
                          <a:lnTo>
                            <a:pt x="89" y="65"/>
                          </a:lnTo>
                          <a:lnTo>
                            <a:pt x="86" y="72"/>
                          </a:lnTo>
                          <a:lnTo>
                            <a:pt x="88" y="88"/>
                          </a:lnTo>
                          <a:lnTo>
                            <a:pt x="77" y="87"/>
                          </a:lnTo>
                          <a:lnTo>
                            <a:pt x="67" y="80"/>
                          </a:lnTo>
                          <a:close/>
                        </a:path>
                      </a:pathLst>
                    </a:custGeom>
                    <a:solidFill>
                      <a:srgbClr val="EE9024"/>
                    </a:solidFill>
                    <a:ln w="12700">
                      <a:solidFill>
                        <a:schemeClr val="bg1"/>
                      </a:solidFill>
                      <a:round/>
                      <a:headEnd/>
                      <a:tailEnd/>
                    </a:ln>
                  </p:spPr>
                  <p:txBody>
                    <a:bodyPr/>
                    <a:lstStyle/>
                    <a:p>
                      <a:endParaRPr lang="en-GB"/>
                    </a:p>
                  </p:txBody>
                </p:sp>
                <p:sp>
                  <p:nvSpPr>
                    <p:cNvPr id="36333" name="Freeform 282"/>
                    <p:cNvSpPr>
                      <a:spLocks noChangeAspect="1"/>
                    </p:cNvSpPr>
                    <p:nvPr/>
                  </p:nvSpPr>
                  <p:spPr bwMode="auto">
                    <a:xfrm>
                      <a:off x="3861" y="2061"/>
                      <a:ext cx="49" cy="61"/>
                    </a:xfrm>
                    <a:custGeom>
                      <a:avLst/>
                      <a:gdLst>
                        <a:gd name="T0" fmla="*/ 0 w 106"/>
                        <a:gd name="T1" fmla="*/ 0 h 131"/>
                        <a:gd name="T2" fmla="*/ 0 w 106"/>
                        <a:gd name="T3" fmla="*/ 0 h 131"/>
                        <a:gd name="T4" fmla="*/ 0 w 106"/>
                        <a:gd name="T5" fmla="*/ 0 h 131"/>
                        <a:gd name="T6" fmla="*/ 0 w 106"/>
                        <a:gd name="T7" fmla="*/ 0 h 131"/>
                        <a:gd name="T8" fmla="*/ 0 w 106"/>
                        <a:gd name="T9" fmla="*/ 0 h 131"/>
                        <a:gd name="T10" fmla="*/ 0 w 106"/>
                        <a:gd name="T11" fmla="*/ 0 h 131"/>
                        <a:gd name="T12" fmla="*/ 0 w 106"/>
                        <a:gd name="T13" fmla="*/ 0 h 131"/>
                        <a:gd name="T14" fmla="*/ 0 w 106"/>
                        <a:gd name="T15" fmla="*/ 0 h 131"/>
                        <a:gd name="T16" fmla="*/ 0 w 106"/>
                        <a:gd name="T17" fmla="*/ 0 h 131"/>
                        <a:gd name="T18" fmla="*/ 0 w 106"/>
                        <a:gd name="T19" fmla="*/ 0 h 131"/>
                        <a:gd name="T20" fmla="*/ 0 w 106"/>
                        <a:gd name="T21" fmla="*/ 0 h 131"/>
                        <a:gd name="T22" fmla="*/ 0 w 106"/>
                        <a:gd name="T23" fmla="*/ 0 h 131"/>
                        <a:gd name="T24" fmla="*/ 0 w 106"/>
                        <a:gd name="T25" fmla="*/ 0 h 131"/>
                        <a:gd name="T26" fmla="*/ 0 w 106"/>
                        <a:gd name="T27" fmla="*/ 0 h 131"/>
                        <a:gd name="T28" fmla="*/ 0 w 106"/>
                        <a:gd name="T29" fmla="*/ 0 h 131"/>
                        <a:gd name="T30" fmla="*/ 0 w 106"/>
                        <a:gd name="T31" fmla="*/ 0 h 131"/>
                        <a:gd name="T32" fmla="*/ 0 w 106"/>
                        <a:gd name="T33" fmla="*/ 0 h 131"/>
                        <a:gd name="T34" fmla="*/ 0 w 106"/>
                        <a:gd name="T35" fmla="*/ 0 h 131"/>
                        <a:gd name="T36" fmla="*/ 0 w 106"/>
                        <a:gd name="T37" fmla="*/ 0 h 131"/>
                        <a:gd name="T38" fmla="*/ 0 w 106"/>
                        <a:gd name="T39" fmla="*/ 0 h 131"/>
                        <a:gd name="T40" fmla="*/ 0 w 106"/>
                        <a:gd name="T41" fmla="*/ 0 h 131"/>
                        <a:gd name="T42" fmla="*/ 0 w 106"/>
                        <a:gd name="T43" fmla="*/ 0 h 131"/>
                        <a:gd name="T44" fmla="*/ 0 w 106"/>
                        <a:gd name="T45" fmla="*/ 0 h 131"/>
                        <a:gd name="T46" fmla="*/ 0 w 106"/>
                        <a:gd name="T47" fmla="*/ 0 h 131"/>
                        <a:gd name="T48" fmla="*/ 0 w 106"/>
                        <a:gd name="T49" fmla="*/ 0 h 131"/>
                        <a:gd name="T50" fmla="*/ 0 w 106"/>
                        <a:gd name="T51" fmla="*/ 0 h 131"/>
                        <a:gd name="T52" fmla="*/ 0 w 106"/>
                        <a:gd name="T53" fmla="*/ 0 h 131"/>
                        <a:gd name="T54" fmla="*/ 0 w 106"/>
                        <a:gd name="T55" fmla="*/ 0 h 131"/>
                        <a:gd name="T56" fmla="*/ 0 w 106"/>
                        <a:gd name="T57" fmla="*/ 0 h 131"/>
                        <a:gd name="T58" fmla="*/ 0 w 106"/>
                        <a:gd name="T59" fmla="*/ 0 h 131"/>
                        <a:gd name="T60" fmla="*/ 0 w 106"/>
                        <a:gd name="T61" fmla="*/ 0 h 131"/>
                        <a:gd name="T62" fmla="*/ 0 w 106"/>
                        <a:gd name="T63" fmla="*/ 0 h 131"/>
                        <a:gd name="T64" fmla="*/ 0 w 106"/>
                        <a:gd name="T65" fmla="*/ 0 h 131"/>
                        <a:gd name="T66" fmla="*/ 0 w 106"/>
                        <a:gd name="T67" fmla="*/ 0 h 131"/>
                        <a:gd name="T68" fmla="*/ 0 w 106"/>
                        <a:gd name="T69" fmla="*/ 0 h 131"/>
                        <a:gd name="T70" fmla="*/ 0 w 106"/>
                        <a:gd name="T71" fmla="*/ 0 h 131"/>
                        <a:gd name="T72" fmla="*/ 0 w 106"/>
                        <a:gd name="T73" fmla="*/ 0 h 131"/>
                        <a:gd name="T74" fmla="*/ 0 w 106"/>
                        <a:gd name="T75" fmla="*/ 0 h 131"/>
                        <a:gd name="T76" fmla="*/ 0 w 106"/>
                        <a:gd name="T77" fmla="*/ 0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
                        <a:gd name="T118" fmla="*/ 0 h 131"/>
                        <a:gd name="T119" fmla="*/ 106 w 106"/>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 h="131">
                          <a:moveTo>
                            <a:pt x="106" y="9"/>
                          </a:moveTo>
                          <a:lnTo>
                            <a:pt x="95" y="0"/>
                          </a:lnTo>
                          <a:lnTo>
                            <a:pt x="70" y="3"/>
                          </a:lnTo>
                          <a:lnTo>
                            <a:pt x="58" y="10"/>
                          </a:lnTo>
                          <a:lnTo>
                            <a:pt x="56" y="26"/>
                          </a:lnTo>
                          <a:lnTo>
                            <a:pt x="63" y="29"/>
                          </a:lnTo>
                          <a:lnTo>
                            <a:pt x="60" y="41"/>
                          </a:lnTo>
                          <a:lnTo>
                            <a:pt x="54" y="46"/>
                          </a:lnTo>
                          <a:lnTo>
                            <a:pt x="56" y="57"/>
                          </a:lnTo>
                          <a:lnTo>
                            <a:pt x="45" y="51"/>
                          </a:lnTo>
                          <a:lnTo>
                            <a:pt x="45" y="40"/>
                          </a:lnTo>
                          <a:lnTo>
                            <a:pt x="51" y="36"/>
                          </a:lnTo>
                          <a:lnTo>
                            <a:pt x="45" y="27"/>
                          </a:lnTo>
                          <a:lnTo>
                            <a:pt x="40" y="28"/>
                          </a:lnTo>
                          <a:lnTo>
                            <a:pt x="33" y="58"/>
                          </a:lnTo>
                          <a:lnTo>
                            <a:pt x="20" y="76"/>
                          </a:lnTo>
                          <a:lnTo>
                            <a:pt x="21" y="80"/>
                          </a:lnTo>
                          <a:lnTo>
                            <a:pt x="23" y="84"/>
                          </a:lnTo>
                          <a:lnTo>
                            <a:pt x="42" y="85"/>
                          </a:lnTo>
                          <a:lnTo>
                            <a:pt x="12" y="95"/>
                          </a:lnTo>
                          <a:lnTo>
                            <a:pt x="10" y="99"/>
                          </a:lnTo>
                          <a:lnTo>
                            <a:pt x="0" y="103"/>
                          </a:lnTo>
                          <a:lnTo>
                            <a:pt x="8" y="108"/>
                          </a:lnTo>
                          <a:lnTo>
                            <a:pt x="34" y="98"/>
                          </a:lnTo>
                          <a:lnTo>
                            <a:pt x="47" y="101"/>
                          </a:lnTo>
                          <a:lnTo>
                            <a:pt x="63" y="110"/>
                          </a:lnTo>
                          <a:lnTo>
                            <a:pt x="63" y="128"/>
                          </a:lnTo>
                          <a:lnTo>
                            <a:pt x="74" y="131"/>
                          </a:lnTo>
                          <a:lnTo>
                            <a:pt x="72" y="118"/>
                          </a:lnTo>
                          <a:lnTo>
                            <a:pt x="75" y="110"/>
                          </a:lnTo>
                          <a:lnTo>
                            <a:pt x="73" y="75"/>
                          </a:lnTo>
                          <a:lnTo>
                            <a:pt x="91" y="77"/>
                          </a:lnTo>
                          <a:lnTo>
                            <a:pt x="94" y="65"/>
                          </a:lnTo>
                          <a:lnTo>
                            <a:pt x="103" y="56"/>
                          </a:lnTo>
                          <a:lnTo>
                            <a:pt x="104" y="49"/>
                          </a:lnTo>
                          <a:lnTo>
                            <a:pt x="94" y="45"/>
                          </a:lnTo>
                          <a:lnTo>
                            <a:pt x="93" y="39"/>
                          </a:lnTo>
                          <a:lnTo>
                            <a:pt x="101" y="34"/>
                          </a:lnTo>
                          <a:lnTo>
                            <a:pt x="106" y="9"/>
                          </a:lnTo>
                          <a:close/>
                        </a:path>
                      </a:pathLst>
                    </a:custGeom>
                    <a:solidFill>
                      <a:srgbClr val="EE9024"/>
                    </a:solidFill>
                    <a:ln w="12700">
                      <a:solidFill>
                        <a:schemeClr val="bg1"/>
                      </a:solidFill>
                      <a:round/>
                      <a:headEnd/>
                      <a:tailEnd/>
                    </a:ln>
                  </p:spPr>
                  <p:txBody>
                    <a:bodyPr/>
                    <a:lstStyle/>
                    <a:p>
                      <a:endParaRPr lang="en-GB"/>
                    </a:p>
                  </p:txBody>
                </p:sp>
                <p:sp>
                  <p:nvSpPr>
                    <p:cNvPr id="36334" name="Freeform 283"/>
                    <p:cNvSpPr>
                      <a:spLocks noChangeAspect="1"/>
                    </p:cNvSpPr>
                    <p:nvPr/>
                  </p:nvSpPr>
                  <p:spPr bwMode="auto">
                    <a:xfrm>
                      <a:off x="3894" y="2027"/>
                      <a:ext cx="124" cy="165"/>
                    </a:xfrm>
                    <a:custGeom>
                      <a:avLst/>
                      <a:gdLst>
                        <a:gd name="T0" fmla="*/ 0 w 270"/>
                        <a:gd name="T1" fmla="*/ 0 h 363"/>
                        <a:gd name="T2" fmla="*/ 0 w 270"/>
                        <a:gd name="T3" fmla="*/ 0 h 363"/>
                        <a:gd name="T4" fmla="*/ 0 w 270"/>
                        <a:gd name="T5" fmla="*/ 0 h 363"/>
                        <a:gd name="T6" fmla="*/ 0 w 270"/>
                        <a:gd name="T7" fmla="*/ 0 h 363"/>
                        <a:gd name="T8" fmla="*/ 0 w 270"/>
                        <a:gd name="T9" fmla="*/ 0 h 363"/>
                        <a:gd name="T10" fmla="*/ 0 w 270"/>
                        <a:gd name="T11" fmla="*/ 0 h 363"/>
                        <a:gd name="T12" fmla="*/ 0 w 270"/>
                        <a:gd name="T13" fmla="*/ 0 h 363"/>
                        <a:gd name="T14" fmla="*/ 0 w 270"/>
                        <a:gd name="T15" fmla="*/ 0 h 363"/>
                        <a:gd name="T16" fmla="*/ 0 w 270"/>
                        <a:gd name="T17" fmla="*/ 0 h 363"/>
                        <a:gd name="T18" fmla="*/ 0 w 270"/>
                        <a:gd name="T19" fmla="*/ 0 h 363"/>
                        <a:gd name="T20" fmla="*/ 0 w 270"/>
                        <a:gd name="T21" fmla="*/ 0 h 363"/>
                        <a:gd name="T22" fmla="*/ 0 w 270"/>
                        <a:gd name="T23" fmla="*/ 0 h 363"/>
                        <a:gd name="T24" fmla="*/ 0 w 270"/>
                        <a:gd name="T25" fmla="*/ 0 h 363"/>
                        <a:gd name="T26" fmla="*/ 0 w 270"/>
                        <a:gd name="T27" fmla="*/ 0 h 363"/>
                        <a:gd name="T28" fmla="*/ 0 w 270"/>
                        <a:gd name="T29" fmla="*/ 0 h 363"/>
                        <a:gd name="T30" fmla="*/ 0 w 270"/>
                        <a:gd name="T31" fmla="*/ 0 h 363"/>
                        <a:gd name="T32" fmla="*/ 0 w 270"/>
                        <a:gd name="T33" fmla="*/ 0 h 363"/>
                        <a:gd name="T34" fmla="*/ 0 w 270"/>
                        <a:gd name="T35" fmla="*/ 0 h 363"/>
                        <a:gd name="T36" fmla="*/ 0 w 270"/>
                        <a:gd name="T37" fmla="*/ 0 h 363"/>
                        <a:gd name="T38" fmla="*/ 0 w 270"/>
                        <a:gd name="T39" fmla="*/ 0 h 363"/>
                        <a:gd name="T40" fmla="*/ 0 w 270"/>
                        <a:gd name="T41" fmla="*/ 0 h 363"/>
                        <a:gd name="T42" fmla="*/ 0 w 270"/>
                        <a:gd name="T43" fmla="*/ 0 h 363"/>
                        <a:gd name="T44" fmla="*/ 0 w 270"/>
                        <a:gd name="T45" fmla="*/ 0 h 363"/>
                        <a:gd name="T46" fmla="*/ 0 w 270"/>
                        <a:gd name="T47" fmla="*/ 0 h 363"/>
                        <a:gd name="T48" fmla="*/ 0 w 270"/>
                        <a:gd name="T49" fmla="*/ 0 h 363"/>
                        <a:gd name="T50" fmla="*/ 0 w 270"/>
                        <a:gd name="T51" fmla="*/ 0 h 363"/>
                        <a:gd name="T52" fmla="*/ 0 w 270"/>
                        <a:gd name="T53" fmla="*/ 0 h 363"/>
                        <a:gd name="T54" fmla="*/ 0 w 270"/>
                        <a:gd name="T55" fmla="*/ 0 h 363"/>
                        <a:gd name="T56" fmla="*/ 0 w 270"/>
                        <a:gd name="T57" fmla="*/ 0 h 363"/>
                        <a:gd name="T58" fmla="*/ 0 w 270"/>
                        <a:gd name="T59" fmla="*/ 0 h 363"/>
                        <a:gd name="T60" fmla="*/ 0 w 270"/>
                        <a:gd name="T61" fmla="*/ 0 h 363"/>
                        <a:gd name="T62" fmla="*/ 0 w 270"/>
                        <a:gd name="T63" fmla="*/ 0 h 363"/>
                        <a:gd name="T64" fmla="*/ 0 w 270"/>
                        <a:gd name="T65" fmla="*/ 0 h 363"/>
                        <a:gd name="T66" fmla="*/ 0 w 270"/>
                        <a:gd name="T67" fmla="*/ 0 h 363"/>
                        <a:gd name="T68" fmla="*/ 0 w 270"/>
                        <a:gd name="T69" fmla="*/ 0 h 363"/>
                        <a:gd name="T70" fmla="*/ 0 w 270"/>
                        <a:gd name="T71" fmla="*/ 0 h 363"/>
                        <a:gd name="T72" fmla="*/ 0 w 270"/>
                        <a:gd name="T73" fmla="*/ 0 h 363"/>
                        <a:gd name="T74" fmla="*/ 0 w 270"/>
                        <a:gd name="T75" fmla="*/ 0 h 363"/>
                        <a:gd name="T76" fmla="*/ 0 w 270"/>
                        <a:gd name="T77" fmla="*/ 0 h 363"/>
                        <a:gd name="T78" fmla="*/ 0 w 270"/>
                        <a:gd name="T79" fmla="*/ 0 h 363"/>
                        <a:gd name="T80" fmla="*/ 0 w 270"/>
                        <a:gd name="T81" fmla="*/ 0 h 363"/>
                        <a:gd name="T82" fmla="*/ 0 w 270"/>
                        <a:gd name="T83" fmla="*/ 0 h 363"/>
                        <a:gd name="T84" fmla="*/ 0 w 270"/>
                        <a:gd name="T85" fmla="*/ 0 h 363"/>
                        <a:gd name="T86" fmla="*/ 0 w 270"/>
                        <a:gd name="T87" fmla="*/ 0 h 363"/>
                        <a:gd name="T88" fmla="*/ 0 w 270"/>
                        <a:gd name="T89" fmla="*/ 0 h 363"/>
                        <a:gd name="T90" fmla="*/ 0 w 270"/>
                        <a:gd name="T91" fmla="*/ 0 h 363"/>
                        <a:gd name="T92" fmla="*/ 0 w 270"/>
                        <a:gd name="T93" fmla="*/ 0 h 363"/>
                        <a:gd name="T94" fmla="*/ 0 w 270"/>
                        <a:gd name="T95" fmla="*/ 0 h 363"/>
                        <a:gd name="T96" fmla="*/ 0 w 270"/>
                        <a:gd name="T97" fmla="*/ 0 h 363"/>
                        <a:gd name="T98" fmla="*/ 0 w 270"/>
                        <a:gd name="T99" fmla="*/ 0 h 3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0"/>
                        <a:gd name="T151" fmla="*/ 0 h 363"/>
                        <a:gd name="T152" fmla="*/ 270 w 270"/>
                        <a:gd name="T153" fmla="*/ 363 h 3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0" h="363">
                          <a:moveTo>
                            <a:pt x="236" y="300"/>
                          </a:moveTo>
                          <a:lnTo>
                            <a:pt x="235" y="304"/>
                          </a:lnTo>
                          <a:lnTo>
                            <a:pt x="226" y="308"/>
                          </a:lnTo>
                          <a:lnTo>
                            <a:pt x="222" y="318"/>
                          </a:lnTo>
                          <a:lnTo>
                            <a:pt x="210" y="323"/>
                          </a:lnTo>
                          <a:lnTo>
                            <a:pt x="207" y="330"/>
                          </a:lnTo>
                          <a:lnTo>
                            <a:pt x="212" y="352"/>
                          </a:lnTo>
                          <a:lnTo>
                            <a:pt x="207" y="354"/>
                          </a:lnTo>
                          <a:lnTo>
                            <a:pt x="205" y="350"/>
                          </a:lnTo>
                          <a:lnTo>
                            <a:pt x="191" y="347"/>
                          </a:lnTo>
                          <a:lnTo>
                            <a:pt x="160" y="360"/>
                          </a:lnTo>
                          <a:lnTo>
                            <a:pt x="139" y="354"/>
                          </a:lnTo>
                          <a:lnTo>
                            <a:pt x="130" y="363"/>
                          </a:lnTo>
                          <a:lnTo>
                            <a:pt x="117" y="354"/>
                          </a:lnTo>
                          <a:lnTo>
                            <a:pt x="106" y="357"/>
                          </a:lnTo>
                          <a:lnTo>
                            <a:pt x="85" y="350"/>
                          </a:lnTo>
                          <a:lnTo>
                            <a:pt x="52" y="355"/>
                          </a:lnTo>
                          <a:lnTo>
                            <a:pt x="47" y="352"/>
                          </a:lnTo>
                          <a:lnTo>
                            <a:pt x="46" y="330"/>
                          </a:lnTo>
                          <a:lnTo>
                            <a:pt x="53" y="310"/>
                          </a:lnTo>
                          <a:lnTo>
                            <a:pt x="63" y="290"/>
                          </a:lnTo>
                          <a:lnTo>
                            <a:pt x="23" y="280"/>
                          </a:lnTo>
                          <a:lnTo>
                            <a:pt x="9" y="263"/>
                          </a:lnTo>
                          <a:lnTo>
                            <a:pt x="11" y="253"/>
                          </a:lnTo>
                          <a:lnTo>
                            <a:pt x="6" y="245"/>
                          </a:lnTo>
                          <a:lnTo>
                            <a:pt x="8" y="237"/>
                          </a:lnTo>
                          <a:lnTo>
                            <a:pt x="3" y="235"/>
                          </a:lnTo>
                          <a:lnTo>
                            <a:pt x="9" y="222"/>
                          </a:lnTo>
                          <a:lnTo>
                            <a:pt x="2" y="207"/>
                          </a:lnTo>
                          <a:lnTo>
                            <a:pt x="0" y="194"/>
                          </a:lnTo>
                          <a:lnTo>
                            <a:pt x="3" y="186"/>
                          </a:lnTo>
                          <a:lnTo>
                            <a:pt x="1" y="151"/>
                          </a:lnTo>
                          <a:lnTo>
                            <a:pt x="19" y="153"/>
                          </a:lnTo>
                          <a:lnTo>
                            <a:pt x="22" y="141"/>
                          </a:lnTo>
                          <a:lnTo>
                            <a:pt x="31" y="132"/>
                          </a:lnTo>
                          <a:lnTo>
                            <a:pt x="32" y="125"/>
                          </a:lnTo>
                          <a:lnTo>
                            <a:pt x="22" y="121"/>
                          </a:lnTo>
                          <a:lnTo>
                            <a:pt x="21" y="115"/>
                          </a:lnTo>
                          <a:lnTo>
                            <a:pt x="29" y="110"/>
                          </a:lnTo>
                          <a:lnTo>
                            <a:pt x="34" y="85"/>
                          </a:lnTo>
                          <a:lnTo>
                            <a:pt x="43" y="83"/>
                          </a:lnTo>
                          <a:lnTo>
                            <a:pt x="34" y="75"/>
                          </a:lnTo>
                          <a:lnTo>
                            <a:pt x="40" y="65"/>
                          </a:lnTo>
                          <a:lnTo>
                            <a:pt x="54" y="62"/>
                          </a:lnTo>
                          <a:lnTo>
                            <a:pt x="63" y="63"/>
                          </a:lnTo>
                          <a:lnTo>
                            <a:pt x="67" y="75"/>
                          </a:lnTo>
                          <a:lnTo>
                            <a:pt x="71" y="75"/>
                          </a:lnTo>
                          <a:lnTo>
                            <a:pt x="71" y="70"/>
                          </a:lnTo>
                          <a:lnTo>
                            <a:pt x="75" y="71"/>
                          </a:lnTo>
                          <a:lnTo>
                            <a:pt x="82" y="82"/>
                          </a:lnTo>
                          <a:lnTo>
                            <a:pt x="77" y="71"/>
                          </a:lnTo>
                          <a:lnTo>
                            <a:pt x="80" y="59"/>
                          </a:lnTo>
                          <a:lnTo>
                            <a:pt x="95" y="53"/>
                          </a:lnTo>
                          <a:lnTo>
                            <a:pt x="87" y="48"/>
                          </a:lnTo>
                          <a:lnTo>
                            <a:pt x="91" y="41"/>
                          </a:lnTo>
                          <a:lnTo>
                            <a:pt x="87" y="32"/>
                          </a:lnTo>
                          <a:lnTo>
                            <a:pt x="82" y="30"/>
                          </a:lnTo>
                          <a:lnTo>
                            <a:pt x="91" y="21"/>
                          </a:lnTo>
                          <a:lnTo>
                            <a:pt x="82" y="5"/>
                          </a:lnTo>
                          <a:lnTo>
                            <a:pt x="82" y="0"/>
                          </a:lnTo>
                          <a:lnTo>
                            <a:pt x="106" y="1"/>
                          </a:lnTo>
                          <a:lnTo>
                            <a:pt x="104" y="3"/>
                          </a:lnTo>
                          <a:lnTo>
                            <a:pt x="116" y="6"/>
                          </a:lnTo>
                          <a:lnTo>
                            <a:pt x="120" y="12"/>
                          </a:lnTo>
                          <a:lnTo>
                            <a:pt x="116" y="21"/>
                          </a:lnTo>
                          <a:lnTo>
                            <a:pt x="123" y="28"/>
                          </a:lnTo>
                          <a:lnTo>
                            <a:pt x="129" y="24"/>
                          </a:lnTo>
                          <a:lnTo>
                            <a:pt x="137" y="30"/>
                          </a:lnTo>
                          <a:lnTo>
                            <a:pt x="152" y="29"/>
                          </a:lnTo>
                          <a:lnTo>
                            <a:pt x="144" y="49"/>
                          </a:lnTo>
                          <a:lnTo>
                            <a:pt x="165" y="49"/>
                          </a:lnTo>
                          <a:lnTo>
                            <a:pt x="163" y="45"/>
                          </a:lnTo>
                          <a:lnTo>
                            <a:pt x="172" y="39"/>
                          </a:lnTo>
                          <a:lnTo>
                            <a:pt x="182" y="35"/>
                          </a:lnTo>
                          <a:lnTo>
                            <a:pt x="182" y="40"/>
                          </a:lnTo>
                          <a:lnTo>
                            <a:pt x="198" y="22"/>
                          </a:lnTo>
                          <a:lnTo>
                            <a:pt x="203" y="23"/>
                          </a:lnTo>
                          <a:lnTo>
                            <a:pt x="193" y="32"/>
                          </a:lnTo>
                          <a:lnTo>
                            <a:pt x="210" y="26"/>
                          </a:lnTo>
                          <a:lnTo>
                            <a:pt x="218" y="36"/>
                          </a:lnTo>
                          <a:lnTo>
                            <a:pt x="228" y="40"/>
                          </a:lnTo>
                          <a:lnTo>
                            <a:pt x="235" y="54"/>
                          </a:lnTo>
                          <a:lnTo>
                            <a:pt x="247" y="59"/>
                          </a:lnTo>
                          <a:lnTo>
                            <a:pt x="253" y="73"/>
                          </a:lnTo>
                          <a:lnTo>
                            <a:pt x="253" y="82"/>
                          </a:lnTo>
                          <a:lnTo>
                            <a:pt x="246" y="106"/>
                          </a:lnTo>
                          <a:lnTo>
                            <a:pt x="255" y="112"/>
                          </a:lnTo>
                          <a:lnTo>
                            <a:pt x="258" y="144"/>
                          </a:lnTo>
                          <a:lnTo>
                            <a:pt x="261" y="164"/>
                          </a:lnTo>
                          <a:lnTo>
                            <a:pt x="270" y="176"/>
                          </a:lnTo>
                          <a:lnTo>
                            <a:pt x="265" y="202"/>
                          </a:lnTo>
                          <a:lnTo>
                            <a:pt x="248" y="189"/>
                          </a:lnTo>
                          <a:lnTo>
                            <a:pt x="246" y="201"/>
                          </a:lnTo>
                          <a:lnTo>
                            <a:pt x="194" y="226"/>
                          </a:lnTo>
                          <a:lnTo>
                            <a:pt x="192" y="234"/>
                          </a:lnTo>
                          <a:lnTo>
                            <a:pt x="182" y="226"/>
                          </a:lnTo>
                          <a:lnTo>
                            <a:pt x="181" y="234"/>
                          </a:lnTo>
                          <a:lnTo>
                            <a:pt x="192" y="243"/>
                          </a:lnTo>
                          <a:lnTo>
                            <a:pt x="193" y="260"/>
                          </a:lnTo>
                          <a:lnTo>
                            <a:pt x="198" y="266"/>
                          </a:lnTo>
                          <a:lnTo>
                            <a:pt x="236" y="300"/>
                          </a:lnTo>
                          <a:close/>
                        </a:path>
                      </a:pathLst>
                    </a:custGeom>
                    <a:solidFill>
                      <a:srgbClr val="EE9024"/>
                    </a:solidFill>
                    <a:ln w="12700">
                      <a:solidFill>
                        <a:schemeClr val="bg1"/>
                      </a:solidFill>
                      <a:round/>
                      <a:headEnd/>
                      <a:tailEnd/>
                    </a:ln>
                  </p:spPr>
                  <p:txBody>
                    <a:bodyPr/>
                    <a:lstStyle/>
                    <a:p>
                      <a:endParaRPr lang="en-GB"/>
                    </a:p>
                  </p:txBody>
                </p:sp>
                <p:sp>
                  <p:nvSpPr>
                    <p:cNvPr id="36335" name="Freeform 284"/>
                    <p:cNvSpPr>
                      <a:spLocks noChangeAspect="1"/>
                    </p:cNvSpPr>
                    <p:nvPr/>
                  </p:nvSpPr>
                  <p:spPr bwMode="auto">
                    <a:xfrm>
                      <a:off x="3965" y="1602"/>
                      <a:ext cx="182" cy="413"/>
                    </a:xfrm>
                    <a:custGeom>
                      <a:avLst/>
                      <a:gdLst>
                        <a:gd name="T0" fmla="*/ 0 w 394"/>
                        <a:gd name="T1" fmla="*/ 0 h 902"/>
                        <a:gd name="T2" fmla="*/ 0 w 394"/>
                        <a:gd name="T3" fmla="*/ 0 h 902"/>
                        <a:gd name="T4" fmla="*/ 0 w 394"/>
                        <a:gd name="T5" fmla="*/ 0 h 902"/>
                        <a:gd name="T6" fmla="*/ 0 w 394"/>
                        <a:gd name="T7" fmla="*/ 0 h 902"/>
                        <a:gd name="T8" fmla="*/ 0 w 394"/>
                        <a:gd name="T9" fmla="*/ 0 h 902"/>
                        <a:gd name="T10" fmla="*/ 0 w 394"/>
                        <a:gd name="T11" fmla="*/ 0 h 902"/>
                        <a:gd name="T12" fmla="*/ 0 w 394"/>
                        <a:gd name="T13" fmla="*/ 0 h 902"/>
                        <a:gd name="T14" fmla="*/ 0 w 394"/>
                        <a:gd name="T15" fmla="*/ 0 h 902"/>
                        <a:gd name="T16" fmla="*/ 0 w 394"/>
                        <a:gd name="T17" fmla="*/ 0 h 902"/>
                        <a:gd name="T18" fmla="*/ 0 w 394"/>
                        <a:gd name="T19" fmla="*/ 0 h 902"/>
                        <a:gd name="T20" fmla="*/ 0 w 394"/>
                        <a:gd name="T21" fmla="*/ 0 h 902"/>
                        <a:gd name="T22" fmla="*/ 0 w 394"/>
                        <a:gd name="T23" fmla="*/ 0 h 902"/>
                        <a:gd name="T24" fmla="*/ 0 w 394"/>
                        <a:gd name="T25" fmla="*/ 0 h 902"/>
                        <a:gd name="T26" fmla="*/ 0 w 394"/>
                        <a:gd name="T27" fmla="*/ 0 h 902"/>
                        <a:gd name="T28" fmla="*/ 0 w 394"/>
                        <a:gd name="T29" fmla="*/ 0 h 902"/>
                        <a:gd name="T30" fmla="*/ 0 w 394"/>
                        <a:gd name="T31" fmla="*/ 0 h 902"/>
                        <a:gd name="T32" fmla="*/ 0 w 394"/>
                        <a:gd name="T33" fmla="*/ 0 h 902"/>
                        <a:gd name="T34" fmla="*/ 0 w 394"/>
                        <a:gd name="T35" fmla="*/ 0 h 902"/>
                        <a:gd name="T36" fmla="*/ 0 w 394"/>
                        <a:gd name="T37" fmla="*/ 0 h 902"/>
                        <a:gd name="T38" fmla="*/ 0 w 394"/>
                        <a:gd name="T39" fmla="*/ 0 h 902"/>
                        <a:gd name="T40" fmla="*/ 0 w 394"/>
                        <a:gd name="T41" fmla="*/ 0 h 902"/>
                        <a:gd name="T42" fmla="*/ 0 w 394"/>
                        <a:gd name="T43" fmla="*/ 0 h 902"/>
                        <a:gd name="T44" fmla="*/ 0 w 394"/>
                        <a:gd name="T45" fmla="*/ 0 h 902"/>
                        <a:gd name="T46" fmla="*/ 0 w 394"/>
                        <a:gd name="T47" fmla="*/ 0 h 902"/>
                        <a:gd name="T48" fmla="*/ 0 w 394"/>
                        <a:gd name="T49" fmla="*/ 0 h 902"/>
                        <a:gd name="T50" fmla="*/ 0 w 394"/>
                        <a:gd name="T51" fmla="*/ 0 h 902"/>
                        <a:gd name="T52" fmla="*/ 0 w 394"/>
                        <a:gd name="T53" fmla="*/ 0 h 902"/>
                        <a:gd name="T54" fmla="*/ 0 w 394"/>
                        <a:gd name="T55" fmla="*/ 0 h 902"/>
                        <a:gd name="T56" fmla="*/ 0 w 394"/>
                        <a:gd name="T57" fmla="*/ 0 h 902"/>
                        <a:gd name="T58" fmla="*/ 0 w 394"/>
                        <a:gd name="T59" fmla="*/ 0 h 902"/>
                        <a:gd name="T60" fmla="*/ 0 w 394"/>
                        <a:gd name="T61" fmla="*/ 0 h 902"/>
                        <a:gd name="T62" fmla="*/ 0 w 394"/>
                        <a:gd name="T63" fmla="*/ 0 h 902"/>
                        <a:gd name="T64" fmla="*/ 0 w 394"/>
                        <a:gd name="T65" fmla="*/ 0 h 902"/>
                        <a:gd name="T66" fmla="*/ 0 w 394"/>
                        <a:gd name="T67" fmla="*/ 0 h 902"/>
                        <a:gd name="T68" fmla="*/ 0 w 394"/>
                        <a:gd name="T69" fmla="*/ 0 h 902"/>
                        <a:gd name="T70" fmla="*/ 0 w 394"/>
                        <a:gd name="T71" fmla="*/ 0 h 902"/>
                        <a:gd name="T72" fmla="*/ 0 w 394"/>
                        <a:gd name="T73" fmla="*/ 0 h 902"/>
                        <a:gd name="T74" fmla="*/ 0 w 394"/>
                        <a:gd name="T75" fmla="*/ 0 h 902"/>
                        <a:gd name="T76" fmla="*/ 0 w 394"/>
                        <a:gd name="T77" fmla="*/ 0 h 902"/>
                        <a:gd name="T78" fmla="*/ 0 w 394"/>
                        <a:gd name="T79" fmla="*/ 0 h 902"/>
                        <a:gd name="T80" fmla="*/ 0 w 394"/>
                        <a:gd name="T81" fmla="*/ 0 h 902"/>
                        <a:gd name="T82" fmla="*/ 0 w 394"/>
                        <a:gd name="T83" fmla="*/ 0 h 902"/>
                        <a:gd name="T84" fmla="*/ 0 w 394"/>
                        <a:gd name="T85" fmla="*/ 0 h 902"/>
                        <a:gd name="T86" fmla="*/ 0 w 394"/>
                        <a:gd name="T87" fmla="*/ 0 h 902"/>
                        <a:gd name="T88" fmla="*/ 0 w 394"/>
                        <a:gd name="T89" fmla="*/ 0 h 902"/>
                        <a:gd name="T90" fmla="*/ 0 w 394"/>
                        <a:gd name="T91" fmla="*/ 0 h 902"/>
                        <a:gd name="T92" fmla="*/ 0 w 394"/>
                        <a:gd name="T93" fmla="*/ 0 h 902"/>
                        <a:gd name="T94" fmla="*/ 0 w 394"/>
                        <a:gd name="T95" fmla="*/ 0 h 902"/>
                        <a:gd name="T96" fmla="*/ 0 w 394"/>
                        <a:gd name="T97" fmla="*/ 0 h 902"/>
                        <a:gd name="T98" fmla="*/ 0 w 394"/>
                        <a:gd name="T99" fmla="*/ 0 h 902"/>
                        <a:gd name="T100" fmla="*/ 0 w 394"/>
                        <a:gd name="T101" fmla="*/ 0 h 902"/>
                        <a:gd name="T102" fmla="*/ 0 w 394"/>
                        <a:gd name="T103" fmla="*/ 0 h 902"/>
                        <a:gd name="T104" fmla="*/ 0 w 394"/>
                        <a:gd name="T105" fmla="*/ 0 h 902"/>
                        <a:gd name="T106" fmla="*/ 0 w 394"/>
                        <a:gd name="T107" fmla="*/ 0 h 902"/>
                        <a:gd name="T108" fmla="*/ 0 w 394"/>
                        <a:gd name="T109" fmla="*/ 0 h 902"/>
                        <a:gd name="T110" fmla="*/ 0 w 394"/>
                        <a:gd name="T111" fmla="*/ 0 h 902"/>
                        <a:gd name="T112" fmla="*/ 0 w 394"/>
                        <a:gd name="T113" fmla="*/ 0 h 9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4"/>
                        <a:gd name="T172" fmla="*/ 0 h 902"/>
                        <a:gd name="T173" fmla="*/ 394 w 394"/>
                        <a:gd name="T174" fmla="*/ 902 h 9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4" h="902">
                          <a:moveTo>
                            <a:pt x="393" y="247"/>
                          </a:moveTo>
                          <a:lnTo>
                            <a:pt x="394" y="254"/>
                          </a:lnTo>
                          <a:lnTo>
                            <a:pt x="390" y="259"/>
                          </a:lnTo>
                          <a:lnTo>
                            <a:pt x="381" y="253"/>
                          </a:lnTo>
                          <a:lnTo>
                            <a:pt x="366" y="254"/>
                          </a:lnTo>
                          <a:lnTo>
                            <a:pt x="364" y="260"/>
                          </a:lnTo>
                          <a:lnTo>
                            <a:pt x="343" y="250"/>
                          </a:lnTo>
                          <a:lnTo>
                            <a:pt x="339" y="263"/>
                          </a:lnTo>
                          <a:lnTo>
                            <a:pt x="339" y="271"/>
                          </a:lnTo>
                          <a:lnTo>
                            <a:pt x="328" y="263"/>
                          </a:lnTo>
                          <a:lnTo>
                            <a:pt x="333" y="276"/>
                          </a:lnTo>
                          <a:lnTo>
                            <a:pt x="313" y="290"/>
                          </a:lnTo>
                          <a:lnTo>
                            <a:pt x="318" y="305"/>
                          </a:lnTo>
                          <a:lnTo>
                            <a:pt x="304" y="328"/>
                          </a:lnTo>
                          <a:lnTo>
                            <a:pt x="318" y="357"/>
                          </a:lnTo>
                          <a:lnTo>
                            <a:pt x="312" y="365"/>
                          </a:lnTo>
                          <a:lnTo>
                            <a:pt x="312" y="356"/>
                          </a:lnTo>
                          <a:lnTo>
                            <a:pt x="310" y="359"/>
                          </a:lnTo>
                          <a:lnTo>
                            <a:pt x="284" y="400"/>
                          </a:lnTo>
                          <a:lnTo>
                            <a:pt x="260" y="418"/>
                          </a:lnTo>
                          <a:lnTo>
                            <a:pt x="255" y="415"/>
                          </a:lnTo>
                          <a:lnTo>
                            <a:pt x="240" y="432"/>
                          </a:lnTo>
                          <a:lnTo>
                            <a:pt x="230" y="431"/>
                          </a:lnTo>
                          <a:lnTo>
                            <a:pt x="227" y="445"/>
                          </a:lnTo>
                          <a:lnTo>
                            <a:pt x="218" y="454"/>
                          </a:lnTo>
                          <a:lnTo>
                            <a:pt x="220" y="456"/>
                          </a:lnTo>
                          <a:lnTo>
                            <a:pt x="217" y="462"/>
                          </a:lnTo>
                          <a:lnTo>
                            <a:pt x="208" y="467"/>
                          </a:lnTo>
                          <a:lnTo>
                            <a:pt x="202" y="458"/>
                          </a:lnTo>
                          <a:lnTo>
                            <a:pt x="203" y="479"/>
                          </a:lnTo>
                          <a:lnTo>
                            <a:pt x="197" y="488"/>
                          </a:lnTo>
                          <a:lnTo>
                            <a:pt x="188" y="484"/>
                          </a:lnTo>
                          <a:lnTo>
                            <a:pt x="188" y="491"/>
                          </a:lnTo>
                          <a:lnTo>
                            <a:pt x="193" y="501"/>
                          </a:lnTo>
                          <a:lnTo>
                            <a:pt x="188" y="522"/>
                          </a:lnTo>
                          <a:lnTo>
                            <a:pt x="190" y="539"/>
                          </a:lnTo>
                          <a:lnTo>
                            <a:pt x="181" y="535"/>
                          </a:lnTo>
                          <a:lnTo>
                            <a:pt x="180" y="547"/>
                          </a:lnTo>
                          <a:lnTo>
                            <a:pt x="184" y="589"/>
                          </a:lnTo>
                          <a:lnTo>
                            <a:pt x="182" y="599"/>
                          </a:lnTo>
                          <a:lnTo>
                            <a:pt x="187" y="600"/>
                          </a:lnTo>
                          <a:lnTo>
                            <a:pt x="185" y="612"/>
                          </a:lnTo>
                          <a:lnTo>
                            <a:pt x="158" y="629"/>
                          </a:lnTo>
                          <a:lnTo>
                            <a:pt x="154" y="632"/>
                          </a:lnTo>
                          <a:lnTo>
                            <a:pt x="173" y="629"/>
                          </a:lnTo>
                          <a:lnTo>
                            <a:pt x="183" y="621"/>
                          </a:lnTo>
                          <a:lnTo>
                            <a:pt x="193" y="603"/>
                          </a:lnTo>
                          <a:lnTo>
                            <a:pt x="198" y="609"/>
                          </a:lnTo>
                          <a:lnTo>
                            <a:pt x="207" y="608"/>
                          </a:lnTo>
                          <a:lnTo>
                            <a:pt x="210" y="619"/>
                          </a:lnTo>
                          <a:lnTo>
                            <a:pt x="222" y="625"/>
                          </a:lnTo>
                          <a:lnTo>
                            <a:pt x="218" y="627"/>
                          </a:lnTo>
                          <a:lnTo>
                            <a:pt x="233" y="648"/>
                          </a:lnTo>
                          <a:lnTo>
                            <a:pt x="222" y="670"/>
                          </a:lnTo>
                          <a:lnTo>
                            <a:pt x="204" y="679"/>
                          </a:lnTo>
                          <a:lnTo>
                            <a:pt x="197" y="670"/>
                          </a:lnTo>
                          <a:lnTo>
                            <a:pt x="183" y="672"/>
                          </a:lnTo>
                          <a:lnTo>
                            <a:pt x="178" y="668"/>
                          </a:lnTo>
                          <a:lnTo>
                            <a:pt x="157" y="672"/>
                          </a:lnTo>
                          <a:lnTo>
                            <a:pt x="160" y="674"/>
                          </a:lnTo>
                          <a:lnTo>
                            <a:pt x="181" y="679"/>
                          </a:lnTo>
                          <a:lnTo>
                            <a:pt x="185" y="686"/>
                          </a:lnTo>
                          <a:lnTo>
                            <a:pt x="224" y="681"/>
                          </a:lnTo>
                          <a:lnTo>
                            <a:pt x="221" y="688"/>
                          </a:lnTo>
                          <a:lnTo>
                            <a:pt x="214" y="684"/>
                          </a:lnTo>
                          <a:lnTo>
                            <a:pt x="217" y="692"/>
                          </a:lnTo>
                          <a:lnTo>
                            <a:pt x="204" y="706"/>
                          </a:lnTo>
                          <a:lnTo>
                            <a:pt x="198" y="706"/>
                          </a:lnTo>
                          <a:lnTo>
                            <a:pt x="198" y="699"/>
                          </a:lnTo>
                          <a:lnTo>
                            <a:pt x="193" y="698"/>
                          </a:lnTo>
                          <a:lnTo>
                            <a:pt x="190" y="709"/>
                          </a:lnTo>
                          <a:lnTo>
                            <a:pt x="175" y="720"/>
                          </a:lnTo>
                          <a:lnTo>
                            <a:pt x="154" y="721"/>
                          </a:lnTo>
                          <a:lnTo>
                            <a:pt x="151" y="723"/>
                          </a:lnTo>
                          <a:lnTo>
                            <a:pt x="170" y="727"/>
                          </a:lnTo>
                          <a:lnTo>
                            <a:pt x="172" y="730"/>
                          </a:lnTo>
                          <a:lnTo>
                            <a:pt x="161" y="731"/>
                          </a:lnTo>
                          <a:lnTo>
                            <a:pt x="159" y="732"/>
                          </a:lnTo>
                          <a:lnTo>
                            <a:pt x="169" y="741"/>
                          </a:lnTo>
                          <a:lnTo>
                            <a:pt x="168" y="762"/>
                          </a:lnTo>
                          <a:lnTo>
                            <a:pt x="161" y="763"/>
                          </a:lnTo>
                          <a:lnTo>
                            <a:pt x="165" y="776"/>
                          </a:lnTo>
                          <a:lnTo>
                            <a:pt x="162" y="781"/>
                          </a:lnTo>
                          <a:lnTo>
                            <a:pt x="165" y="790"/>
                          </a:lnTo>
                          <a:lnTo>
                            <a:pt x="160" y="803"/>
                          </a:lnTo>
                          <a:lnTo>
                            <a:pt x="158" y="829"/>
                          </a:lnTo>
                          <a:lnTo>
                            <a:pt x="144" y="862"/>
                          </a:lnTo>
                          <a:lnTo>
                            <a:pt x="112" y="859"/>
                          </a:lnTo>
                          <a:lnTo>
                            <a:pt x="104" y="869"/>
                          </a:lnTo>
                          <a:lnTo>
                            <a:pt x="99" y="867"/>
                          </a:lnTo>
                          <a:lnTo>
                            <a:pt x="93" y="881"/>
                          </a:lnTo>
                          <a:lnTo>
                            <a:pt x="96" y="892"/>
                          </a:lnTo>
                          <a:lnTo>
                            <a:pt x="90" y="902"/>
                          </a:lnTo>
                          <a:lnTo>
                            <a:pt x="51" y="902"/>
                          </a:lnTo>
                          <a:lnTo>
                            <a:pt x="57" y="889"/>
                          </a:lnTo>
                          <a:lnTo>
                            <a:pt x="41" y="859"/>
                          </a:lnTo>
                          <a:lnTo>
                            <a:pt x="50" y="858"/>
                          </a:lnTo>
                          <a:lnTo>
                            <a:pt x="46" y="849"/>
                          </a:lnTo>
                          <a:lnTo>
                            <a:pt x="54" y="845"/>
                          </a:lnTo>
                          <a:lnTo>
                            <a:pt x="54" y="841"/>
                          </a:lnTo>
                          <a:lnTo>
                            <a:pt x="34" y="819"/>
                          </a:lnTo>
                          <a:lnTo>
                            <a:pt x="28" y="794"/>
                          </a:lnTo>
                          <a:lnTo>
                            <a:pt x="22" y="794"/>
                          </a:lnTo>
                          <a:lnTo>
                            <a:pt x="24" y="769"/>
                          </a:lnTo>
                          <a:lnTo>
                            <a:pt x="18" y="770"/>
                          </a:lnTo>
                          <a:lnTo>
                            <a:pt x="18" y="756"/>
                          </a:lnTo>
                          <a:lnTo>
                            <a:pt x="9" y="752"/>
                          </a:lnTo>
                          <a:lnTo>
                            <a:pt x="16" y="744"/>
                          </a:lnTo>
                          <a:lnTo>
                            <a:pt x="12" y="743"/>
                          </a:lnTo>
                          <a:lnTo>
                            <a:pt x="15" y="738"/>
                          </a:lnTo>
                          <a:lnTo>
                            <a:pt x="8" y="744"/>
                          </a:lnTo>
                          <a:lnTo>
                            <a:pt x="8" y="738"/>
                          </a:lnTo>
                          <a:lnTo>
                            <a:pt x="3" y="731"/>
                          </a:lnTo>
                          <a:lnTo>
                            <a:pt x="0" y="703"/>
                          </a:lnTo>
                          <a:lnTo>
                            <a:pt x="3" y="697"/>
                          </a:lnTo>
                          <a:lnTo>
                            <a:pt x="5" y="711"/>
                          </a:lnTo>
                          <a:lnTo>
                            <a:pt x="7" y="703"/>
                          </a:lnTo>
                          <a:lnTo>
                            <a:pt x="9" y="709"/>
                          </a:lnTo>
                          <a:lnTo>
                            <a:pt x="13" y="706"/>
                          </a:lnTo>
                          <a:lnTo>
                            <a:pt x="18" y="684"/>
                          </a:lnTo>
                          <a:lnTo>
                            <a:pt x="15" y="669"/>
                          </a:lnTo>
                          <a:lnTo>
                            <a:pt x="21" y="657"/>
                          </a:lnTo>
                          <a:lnTo>
                            <a:pt x="21" y="649"/>
                          </a:lnTo>
                          <a:lnTo>
                            <a:pt x="40" y="638"/>
                          </a:lnTo>
                          <a:lnTo>
                            <a:pt x="38" y="625"/>
                          </a:lnTo>
                          <a:lnTo>
                            <a:pt x="42" y="608"/>
                          </a:lnTo>
                          <a:lnTo>
                            <a:pt x="38" y="590"/>
                          </a:lnTo>
                          <a:lnTo>
                            <a:pt x="32" y="582"/>
                          </a:lnTo>
                          <a:lnTo>
                            <a:pt x="48" y="570"/>
                          </a:lnTo>
                          <a:lnTo>
                            <a:pt x="51" y="560"/>
                          </a:lnTo>
                          <a:lnTo>
                            <a:pt x="49" y="548"/>
                          </a:lnTo>
                          <a:lnTo>
                            <a:pt x="33" y="531"/>
                          </a:lnTo>
                          <a:lnTo>
                            <a:pt x="33" y="497"/>
                          </a:lnTo>
                          <a:lnTo>
                            <a:pt x="29" y="480"/>
                          </a:lnTo>
                          <a:lnTo>
                            <a:pt x="37" y="447"/>
                          </a:lnTo>
                          <a:lnTo>
                            <a:pt x="29" y="426"/>
                          </a:lnTo>
                          <a:lnTo>
                            <a:pt x="34" y="407"/>
                          </a:lnTo>
                          <a:lnTo>
                            <a:pt x="58" y="384"/>
                          </a:lnTo>
                          <a:lnTo>
                            <a:pt x="87" y="384"/>
                          </a:lnTo>
                          <a:lnTo>
                            <a:pt x="92" y="376"/>
                          </a:lnTo>
                          <a:lnTo>
                            <a:pt x="93" y="359"/>
                          </a:lnTo>
                          <a:lnTo>
                            <a:pt x="81" y="339"/>
                          </a:lnTo>
                          <a:lnTo>
                            <a:pt x="101" y="301"/>
                          </a:lnTo>
                          <a:lnTo>
                            <a:pt x="107" y="273"/>
                          </a:lnTo>
                          <a:lnTo>
                            <a:pt x="107" y="237"/>
                          </a:lnTo>
                          <a:lnTo>
                            <a:pt x="127" y="227"/>
                          </a:lnTo>
                          <a:lnTo>
                            <a:pt x="133" y="200"/>
                          </a:lnTo>
                          <a:lnTo>
                            <a:pt x="161" y="161"/>
                          </a:lnTo>
                          <a:lnTo>
                            <a:pt x="161" y="149"/>
                          </a:lnTo>
                          <a:lnTo>
                            <a:pt x="154" y="137"/>
                          </a:lnTo>
                          <a:lnTo>
                            <a:pt x="167" y="115"/>
                          </a:lnTo>
                          <a:lnTo>
                            <a:pt x="170" y="98"/>
                          </a:lnTo>
                          <a:lnTo>
                            <a:pt x="192" y="79"/>
                          </a:lnTo>
                          <a:lnTo>
                            <a:pt x="207" y="92"/>
                          </a:lnTo>
                          <a:lnTo>
                            <a:pt x="214" y="70"/>
                          </a:lnTo>
                          <a:lnTo>
                            <a:pt x="214" y="53"/>
                          </a:lnTo>
                          <a:lnTo>
                            <a:pt x="220" y="45"/>
                          </a:lnTo>
                          <a:lnTo>
                            <a:pt x="271" y="53"/>
                          </a:lnTo>
                          <a:lnTo>
                            <a:pt x="274" y="48"/>
                          </a:lnTo>
                          <a:lnTo>
                            <a:pt x="268" y="37"/>
                          </a:lnTo>
                          <a:lnTo>
                            <a:pt x="277" y="15"/>
                          </a:lnTo>
                          <a:lnTo>
                            <a:pt x="273" y="2"/>
                          </a:lnTo>
                          <a:lnTo>
                            <a:pt x="289" y="0"/>
                          </a:lnTo>
                          <a:lnTo>
                            <a:pt x="331" y="45"/>
                          </a:lnTo>
                          <a:lnTo>
                            <a:pt x="360" y="59"/>
                          </a:lnTo>
                          <a:lnTo>
                            <a:pt x="379" y="92"/>
                          </a:lnTo>
                          <a:lnTo>
                            <a:pt x="375" y="123"/>
                          </a:lnTo>
                          <a:lnTo>
                            <a:pt x="381" y="143"/>
                          </a:lnTo>
                          <a:lnTo>
                            <a:pt x="378" y="154"/>
                          </a:lnTo>
                          <a:lnTo>
                            <a:pt x="390" y="188"/>
                          </a:lnTo>
                          <a:lnTo>
                            <a:pt x="390" y="200"/>
                          </a:lnTo>
                          <a:lnTo>
                            <a:pt x="382" y="217"/>
                          </a:lnTo>
                          <a:lnTo>
                            <a:pt x="393" y="247"/>
                          </a:lnTo>
                          <a:close/>
                        </a:path>
                      </a:pathLst>
                    </a:custGeom>
                    <a:solidFill>
                      <a:srgbClr val="EE9024"/>
                    </a:solidFill>
                    <a:ln w="12700">
                      <a:solidFill>
                        <a:schemeClr val="bg1"/>
                      </a:solidFill>
                      <a:round/>
                      <a:headEnd/>
                      <a:tailEnd/>
                    </a:ln>
                  </p:spPr>
                  <p:txBody>
                    <a:bodyPr/>
                    <a:lstStyle/>
                    <a:p>
                      <a:endParaRPr lang="en-GB"/>
                    </a:p>
                  </p:txBody>
                </p:sp>
                <p:sp>
                  <p:nvSpPr>
                    <p:cNvPr id="36336" name="Freeform 285"/>
                    <p:cNvSpPr>
                      <a:spLocks noChangeAspect="1"/>
                    </p:cNvSpPr>
                    <p:nvPr/>
                  </p:nvSpPr>
                  <p:spPr bwMode="auto">
                    <a:xfrm>
                      <a:off x="3924" y="1956"/>
                      <a:ext cx="38" cy="71"/>
                    </a:xfrm>
                    <a:custGeom>
                      <a:avLst/>
                      <a:gdLst>
                        <a:gd name="T0" fmla="*/ 0 w 84"/>
                        <a:gd name="T1" fmla="*/ 0 h 154"/>
                        <a:gd name="T2" fmla="*/ 0 w 84"/>
                        <a:gd name="T3" fmla="*/ 0 h 154"/>
                        <a:gd name="T4" fmla="*/ 0 w 84"/>
                        <a:gd name="T5" fmla="*/ 0 h 154"/>
                        <a:gd name="T6" fmla="*/ 0 w 84"/>
                        <a:gd name="T7" fmla="*/ 0 h 154"/>
                        <a:gd name="T8" fmla="*/ 0 w 84"/>
                        <a:gd name="T9" fmla="*/ 0 h 154"/>
                        <a:gd name="T10" fmla="*/ 0 w 84"/>
                        <a:gd name="T11" fmla="*/ 0 h 154"/>
                        <a:gd name="T12" fmla="*/ 0 w 84"/>
                        <a:gd name="T13" fmla="*/ 0 h 154"/>
                        <a:gd name="T14" fmla="*/ 0 w 84"/>
                        <a:gd name="T15" fmla="*/ 0 h 154"/>
                        <a:gd name="T16" fmla="*/ 0 w 84"/>
                        <a:gd name="T17" fmla="*/ 0 h 154"/>
                        <a:gd name="T18" fmla="*/ 0 w 84"/>
                        <a:gd name="T19" fmla="*/ 0 h 154"/>
                        <a:gd name="T20" fmla="*/ 0 w 84"/>
                        <a:gd name="T21" fmla="*/ 0 h 154"/>
                        <a:gd name="T22" fmla="*/ 0 w 84"/>
                        <a:gd name="T23" fmla="*/ 0 h 154"/>
                        <a:gd name="T24" fmla="*/ 0 w 84"/>
                        <a:gd name="T25" fmla="*/ 0 h 154"/>
                        <a:gd name="T26" fmla="*/ 0 w 84"/>
                        <a:gd name="T27" fmla="*/ 0 h 154"/>
                        <a:gd name="T28" fmla="*/ 0 w 84"/>
                        <a:gd name="T29" fmla="*/ 0 h 154"/>
                        <a:gd name="T30" fmla="*/ 0 w 84"/>
                        <a:gd name="T31" fmla="*/ 0 h 154"/>
                        <a:gd name="T32" fmla="*/ 0 w 84"/>
                        <a:gd name="T33" fmla="*/ 0 h 154"/>
                        <a:gd name="T34" fmla="*/ 0 w 84"/>
                        <a:gd name="T35" fmla="*/ 0 h 154"/>
                        <a:gd name="T36" fmla="*/ 0 w 84"/>
                        <a:gd name="T37" fmla="*/ 0 h 154"/>
                        <a:gd name="T38" fmla="*/ 0 w 84"/>
                        <a:gd name="T39" fmla="*/ 0 h 154"/>
                        <a:gd name="T40" fmla="*/ 0 w 84"/>
                        <a:gd name="T41" fmla="*/ 0 h 154"/>
                        <a:gd name="T42" fmla="*/ 0 w 84"/>
                        <a:gd name="T43" fmla="*/ 0 h 154"/>
                        <a:gd name="T44" fmla="*/ 0 w 84"/>
                        <a:gd name="T45" fmla="*/ 0 h 154"/>
                        <a:gd name="T46" fmla="*/ 0 w 84"/>
                        <a:gd name="T47" fmla="*/ 0 h 154"/>
                        <a:gd name="T48" fmla="*/ 0 w 84"/>
                        <a:gd name="T49" fmla="*/ 0 h 154"/>
                        <a:gd name="T50" fmla="*/ 0 w 84"/>
                        <a:gd name="T51" fmla="*/ 0 h 154"/>
                        <a:gd name="T52" fmla="*/ 0 w 84"/>
                        <a:gd name="T53" fmla="*/ 0 h 154"/>
                        <a:gd name="T54" fmla="*/ 0 w 84"/>
                        <a:gd name="T55" fmla="*/ 0 h 154"/>
                        <a:gd name="T56" fmla="*/ 0 w 84"/>
                        <a:gd name="T57" fmla="*/ 0 h 154"/>
                        <a:gd name="T58" fmla="*/ 0 w 84"/>
                        <a:gd name="T59" fmla="*/ 0 h 154"/>
                        <a:gd name="T60" fmla="*/ 0 w 84"/>
                        <a:gd name="T61" fmla="*/ 0 h 154"/>
                        <a:gd name="T62" fmla="*/ 0 w 84"/>
                        <a:gd name="T63" fmla="*/ 0 h 154"/>
                        <a:gd name="T64" fmla="*/ 0 w 84"/>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54"/>
                        <a:gd name="T101" fmla="*/ 84 w 84"/>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54">
                          <a:moveTo>
                            <a:pt x="19" y="153"/>
                          </a:moveTo>
                          <a:lnTo>
                            <a:pt x="43" y="154"/>
                          </a:lnTo>
                          <a:lnTo>
                            <a:pt x="49" y="153"/>
                          </a:lnTo>
                          <a:lnTo>
                            <a:pt x="41" y="144"/>
                          </a:lnTo>
                          <a:lnTo>
                            <a:pt x="47" y="136"/>
                          </a:lnTo>
                          <a:lnTo>
                            <a:pt x="46" y="121"/>
                          </a:lnTo>
                          <a:lnTo>
                            <a:pt x="50" y="115"/>
                          </a:lnTo>
                          <a:lnTo>
                            <a:pt x="46" y="109"/>
                          </a:lnTo>
                          <a:lnTo>
                            <a:pt x="57" y="109"/>
                          </a:lnTo>
                          <a:lnTo>
                            <a:pt x="54" y="102"/>
                          </a:lnTo>
                          <a:lnTo>
                            <a:pt x="67" y="96"/>
                          </a:lnTo>
                          <a:lnTo>
                            <a:pt x="68" y="83"/>
                          </a:lnTo>
                          <a:lnTo>
                            <a:pt x="72" y="88"/>
                          </a:lnTo>
                          <a:lnTo>
                            <a:pt x="84" y="78"/>
                          </a:lnTo>
                          <a:lnTo>
                            <a:pt x="83" y="68"/>
                          </a:lnTo>
                          <a:lnTo>
                            <a:pt x="63" y="69"/>
                          </a:lnTo>
                          <a:lnTo>
                            <a:pt x="62" y="64"/>
                          </a:lnTo>
                          <a:lnTo>
                            <a:pt x="66" y="59"/>
                          </a:lnTo>
                          <a:lnTo>
                            <a:pt x="60" y="59"/>
                          </a:lnTo>
                          <a:lnTo>
                            <a:pt x="64" y="56"/>
                          </a:lnTo>
                          <a:lnTo>
                            <a:pt x="67" y="36"/>
                          </a:lnTo>
                          <a:lnTo>
                            <a:pt x="72" y="26"/>
                          </a:lnTo>
                          <a:lnTo>
                            <a:pt x="70" y="11"/>
                          </a:lnTo>
                          <a:lnTo>
                            <a:pt x="71" y="0"/>
                          </a:lnTo>
                          <a:lnTo>
                            <a:pt x="56" y="8"/>
                          </a:lnTo>
                          <a:lnTo>
                            <a:pt x="39" y="30"/>
                          </a:lnTo>
                          <a:lnTo>
                            <a:pt x="16" y="34"/>
                          </a:lnTo>
                          <a:lnTo>
                            <a:pt x="8" y="45"/>
                          </a:lnTo>
                          <a:lnTo>
                            <a:pt x="0" y="74"/>
                          </a:lnTo>
                          <a:lnTo>
                            <a:pt x="2" y="118"/>
                          </a:lnTo>
                          <a:lnTo>
                            <a:pt x="12" y="121"/>
                          </a:lnTo>
                          <a:lnTo>
                            <a:pt x="19" y="129"/>
                          </a:lnTo>
                          <a:lnTo>
                            <a:pt x="19" y="153"/>
                          </a:lnTo>
                          <a:close/>
                        </a:path>
                      </a:pathLst>
                    </a:custGeom>
                    <a:solidFill>
                      <a:srgbClr val="EE9024"/>
                    </a:solidFill>
                    <a:ln w="12700">
                      <a:solidFill>
                        <a:schemeClr val="bg1"/>
                      </a:solidFill>
                      <a:round/>
                      <a:headEnd/>
                      <a:tailEnd/>
                    </a:ln>
                  </p:spPr>
                  <p:txBody>
                    <a:bodyPr/>
                    <a:lstStyle/>
                    <a:p>
                      <a:endParaRPr lang="en-GB"/>
                    </a:p>
                  </p:txBody>
                </p:sp>
                <p:sp>
                  <p:nvSpPr>
                    <p:cNvPr id="36337" name="Freeform 286"/>
                    <p:cNvSpPr>
                      <a:spLocks noChangeAspect="1"/>
                    </p:cNvSpPr>
                    <p:nvPr/>
                  </p:nvSpPr>
                  <p:spPr bwMode="auto">
                    <a:xfrm>
                      <a:off x="3668" y="2019"/>
                      <a:ext cx="59" cy="86"/>
                    </a:xfrm>
                    <a:custGeom>
                      <a:avLst/>
                      <a:gdLst>
                        <a:gd name="T0" fmla="*/ 0 w 129"/>
                        <a:gd name="T1" fmla="*/ 0 h 190"/>
                        <a:gd name="T2" fmla="*/ 0 w 129"/>
                        <a:gd name="T3" fmla="*/ 0 h 190"/>
                        <a:gd name="T4" fmla="*/ 0 w 129"/>
                        <a:gd name="T5" fmla="*/ 0 h 190"/>
                        <a:gd name="T6" fmla="*/ 0 w 129"/>
                        <a:gd name="T7" fmla="*/ 0 h 190"/>
                        <a:gd name="T8" fmla="*/ 0 w 129"/>
                        <a:gd name="T9" fmla="*/ 0 h 190"/>
                        <a:gd name="T10" fmla="*/ 0 w 129"/>
                        <a:gd name="T11" fmla="*/ 0 h 190"/>
                        <a:gd name="T12" fmla="*/ 0 w 129"/>
                        <a:gd name="T13" fmla="*/ 0 h 190"/>
                        <a:gd name="T14" fmla="*/ 0 w 129"/>
                        <a:gd name="T15" fmla="*/ 0 h 190"/>
                        <a:gd name="T16" fmla="*/ 0 w 129"/>
                        <a:gd name="T17" fmla="*/ 0 h 190"/>
                        <a:gd name="T18" fmla="*/ 0 w 129"/>
                        <a:gd name="T19" fmla="*/ 0 h 190"/>
                        <a:gd name="T20" fmla="*/ 0 w 129"/>
                        <a:gd name="T21" fmla="*/ 0 h 190"/>
                        <a:gd name="T22" fmla="*/ 0 w 129"/>
                        <a:gd name="T23" fmla="*/ 0 h 190"/>
                        <a:gd name="T24" fmla="*/ 0 w 129"/>
                        <a:gd name="T25" fmla="*/ 0 h 190"/>
                        <a:gd name="T26" fmla="*/ 0 w 129"/>
                        <a:gd name="T27" fmla="*/ 0 h 190"/>
                        <a:gd name="T28" fmla="*/ 0 w 129"/>
                        <a:gd name="T29" fmla="*/ 0 h 190"/>
                        <a:gd name="T30" fmla="*/ 0 w 129"/>
                        <a:gd name="T31" fmla="*/ 0 h 190"/>
                        <a:gd name="T32" fmla="*/ 0 w 129"/>
                        <a:gd name="T33" fmla="*/ 0 h 190"/>
                        <a:gd name="T34" fmla="*/ 0 w 129"/>
                        <a:gd name="T35" fmla="*/ 0 h 190"/>
                        <a:gd name="T36" fmla="*/ 0 w 129"/>
                        <a:gd name="T37" fmla="*/ 0 h 190"/>
                        <a:gd name="T38" fmla="*/ 0 w 129"/>
                        <a:gd name="T39" fmla="*/ 0 h 190"/>
                        <a:gd name="T40" fmla="*/ 0 w 129"/>
                        <a:gd name="T41" fmla="*/ 0 h 190"/>
                        <a:gd name="T42" fmla="*/ 0 w 129"/>
                        <a:gd name="T43" fmla="*/ 0 h 190"/>
                        <a:gd name="T44" fmla="*/ 0 w 129"/>
                        <a:gd name="T45" fmla="*/ 0 h 190"/>
                        <a:gd name="T46" fmla="*/ 0 w 129"/>
                        <a:gd name="T47" fmla="*/ 0 h 190"/>
                        <a:gd name="T48" fmla="*/ 0 w 129"/>
                        <a:gd name="T49" fmla="*/ 0 h 190"/>
                        <a:gd name="T50" fmla="*/ 0 w 129"/>
                        <a:gd name="T51" fmla="*/ 0 h 190"/>
                        <a:gd name="T52" fmla="*/ 0 w 129"/>
                        <a:gd name="T53" fmla="*/ 0 h 190"/>
                        <a:gd name="T54" fmla="*/ 0 w 129"/>
                        <a:gd name="T55" fmla="*/ 0 h 190"/>
                        <a:gd name="T56" fmla="*/ 0 w 129"/>
                        <a:gd name="T57" fmla="*/ 0 h 190"/>
                        <a:gd name="T58" fmla="*/ 0 w 129"/>
                        <a:gd name="T59" fmla="*/ 0 h 190"/>
                        <a:gd name="T60" fmla="*/ 0 w 129"/>
                        <a:gd name="T61" fmla="*/ 0 h 190"/>
                        <a:gd name="T62" fmla="*/ 0 w 129"/>
                        <a:gd name="T63" fmla="*/ 0 h 190"/>
                        <a:gd name="T64" fmla="*/ 0 w 129"/>
                        <a:gd name="T65" fmla="*/ 0 h 190"/>
                        <a:gd name="T66" fmla="*/ 0 w 129"/>
                        <a:gd name="T67" fmla="*/ 0 h 190"/>
                        <a:gd name="T68" fmla="*/ 0 w 129"/>
                        <a:gd name="T69" fmla="*/ 0 h 190"/>
                        <a:gd name="T70" fmla="*/ 0 w 129"/>
                        <a:gd name="T71" fmla="*/ 0 h 190"/>
                        <a:gd name="T72" fmla="*/ 0 w 129"/>
                        <a:gd name="T73" fmla="*/ 0 h 190"/>
                        <a:gd name="T74" fmla="*/ 0 w 129"/>
                        <a:gd name="T75" fmla="*/ 0 h 190"/>
                        <a:gd name="T76" fmla="*/ 0 w 129"/>
                        <a:gd name="T77" fmla="*/ 0 h 190"/>
                        <a:gd name="T78" fmla="*/ 0 w 129"/>
                        <a:gd name="T79" fmla="*/ 0 h 190"/>
                        <a:gd name="T80" fmla="*/ 0 w 129"/>
                        <a:gd name="T81" fmla="*/ 0 h 190"/>
                        <a:gd name="T82" fmla="*/ 0 w 129"/>
                        <a:gd name="T83" fmla="*/ 0 h 190"/>
                        <a:gd name="T84" fmla="*/ 0 w 129"/>
                        <a:gd name="T85" fmla="*/ 0 h 190"/>
                        <a:gd name="T86" fmla="*/ 0 w 129"/>
                        <a:gd name="T87" fmla="*/ 0 h 190"/>
                        <a:gd name="T88" fmla="*/ 0 w 129"/>
                        <a:gd name="T89" fmla="*/ 0 h 190"/>
                        <a:gd name="T90" fmla="*/ 0 w 129"/>
                        <a:gd name="T91" fmla="*/ 0 h 190"/>
                        <a:gd name="T92" fmla="*/ 0 w 129"/>
                        <a:gd name="T93" fmla="*/ 0 h 190"/>
                        <a:gd name="T94" fmla="*/ 0 w 129"/>
                        <a:gd name="T95" fmla="*/ 0 h 190"/>
                        <a:gd name="T96" fmla="*/ 0 w 129"/>
                        <a:gd name="T97" fmla="*/ 0 h 190"/>
                        <a:gd name="T98" fmla="*/ 0 w 129"/>
                        <a:gd name="T99" fmla="*/ 0 h 190"/>
                        <a:gd name="T100" fmla="*/ 0 w 129"/>
                        <a:gd name="T101" fmla="*/ 0 h 190"/>
                        <a:gd name="T102" fmla="*/ 0 w 129"/>
                        <a:gd name="T103" fmla="*/ 0 h 190"/>
                        <a:gd name="T104" fmla="*/ 0 w 129"/>
                        <a:gd name="T105" fmla="*/ 0 h 190"/>
                        <a:gd name="T106" fmla="*/ 0 w 129"/>
                        <a:gd name="T107" fmla="*/ 0 h 190"/>
                        <a:gd name="T108" fmla="*/ 0 w 129"/>
                        <a:gd name="T109" fmla="*/ 0 h 190"/>
                        <a:gd name="T110" fmla="*/ 0 w 129"/>
                        <a:gd name="T111" fmla="*/ 0 h 190"/>
                        <a:gd name="T112" fmla="*/ 0 w 129"/>
                        <a:gd name="T113" fmla="*/ 0 h 190"/>
                        <a:gd name="T114" fmla="*/ 0 w 129"/>
                        <a:gd name="T115" fmla="*/ 0 h 190"/>
                        <a:gd name="T116" fmla="*/ 0 w 129"/>
                        <a:gd name="T117" fmla="*/ 0 h 190"/>
                        <a:gd name="T118" fmla="*/ 0 w 129"/>
                        <a:gd name="T119" fmla="*/ 0 h 1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
                        <a:gd name="T181" fmla="*/ 0 h 190"/>
                        <a:gd name="T182" fmla="*/ 129 w 129"/>
                        <a:gd name="T183" fmla="*/ 190 h 1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 h="190">
                          <a:moveTo>
                            <a:pt x="127" y="65"/>
                          </a:moveTo>
                          <a:lnTo>
                            <a:pt x="123" y="50"/>
                          </a:lnTo>
                          <a:lnTo>
                            <a:pt x="116" y="42"/>
                          </a:lnTo>
                          <a:lnTo>
                            <a:pt x="99" y="46"/>
                          </a:lnTo>
                          <a:lnTo>
                            <a:pt x="89" y="59"/>
                          </a:lnTo>
                          <a:lnTo>
                            <a:pt x="82" y="56"/>
                          </a:lnTo>
                          <a:lnTo>
                            <a:pt x="78" y="46"/>
                          </a:lnTo>
                          <a:lnTo>
                            <a:pt x="69" y="40"/>
                          </a:lnTo>
                          <a:lnTo>
                            <a:pt x="76" y="36"/>
                          </a:lnTo>
                          <a:lnTo>
                            <a:pt x="76" y="28"/>
                          </a:lnTo>
                          <a:lnTo>
                            <a:pt x="81" y="28"/>
                          </a:lnTo>
                          <a:lnTo>
                            <a:pt x="86" y="15"/>
                          </a:lnTo>
                          <a:lnTo>
                            <a:pt x="84" y="0"/>
                          </a:lnTo>
                          <a:lnTo>
                            <a:pt x="67" y="6"/>
                          </a:lnTo>
                          <a:lnTo>
                            <a:pt x="49" y="29"/>
                          </a:lnTo>
                          <a:lnTo>
                            <a:pt x="67" y="32"/>
                          </a:lnTo>
                          <a:lnTo>
                            <a:pt x="65" y="40"/>
                          </a:lnTo>
                          <a:lnTo>
                            <a:pt x="55" y="47"/>
                          </a:lnTo>
                          <a:lnTo>
                            <a:pt x="55" y="52"/>
                          </a:lnTo>
                          <a:lnTo>
                            <a:pt x="20" y="49"/>
                          </a:lnTo>
                          <a:lnTo>
                            <a:pt x="15" y="58"/>
                          </a:lnTo>
                          <a:lnTo>
                            <a:pt x="17" y="67"/>
                          </a:lnTo>
                          <a:lnTo>
                            <a:pt x="8" y="67"/>
                          </a:lnTo>
                          <a:lnTo>
                            <a:pt x="25" y="76"/>
                          </a:lnTo>
                          <a:lnTo>
                            <a:pt x="10" y="88"/>
                          </a:lnTo>
                          <a:lnTo>
                            <a:pt x="16" y="99"/>
                          </a:lnTo>
                          <a:lnTo>
                            <a:pt x="44" y="107"/>
                          </a:lnTo>
                          <a:lnTo>
                            <a:pt x="30" y="116"/>
                          </a:lnTo>
                          <a:lnTo>
                            <a:pt x="27" y="129"/>
                          </a:lnTo>
                          <a:lnTo>
                            <a:pt x="18" y="137"/>
                          </a:lnTo>
                          <a:lnTo>
                            <a:pt x="36" y="134"/>
                          </a:lnTo>
                          <a:lnTo>
                            <a:pt x="45" y="126"/>
                          </a:lnTo>
                          <a:lnTo>
                            <a:pt x="46" y="131"/>
                          </a:lnTo>
                          <a:lnTo>
                            <a:pt x="50" y="133"/>
                          </a:lnTo>
                          <a:lnTo>
                            <a:pt x="24" y="139"/>
                          </a:lnTo>
                          <a:lnTo>
                            <a:pt x="16" y="153"/>
                          </a:lnTo>
                          <a:lnTo>
                            <a:pt x="1" y="157"/>
                          </a:lnTo>
                          <a:lnTo>
                            <a:pt x="0" y="161"/>
                          </a:lnTo>
                          <a:lnTo>
                            <a:pt x="15" y="162"/>
                          </a:lnTo>
                          <a:lnTo>
                            <a:pt x="2" y="173"/>
                          </a:lnTo>
                          <a:lnTo>
                            <a:pt x="21" y="172"/>
                          </a:lnTo>
                          <a:lnTo>
                            <a:pt x="9" y="184"/>
                          </a:lnTo>
                          <a:lnTo>
                            <a:pt x="26" y="179"/>
                          </a:lnTo>
                          <a:lnTo>
                            <a:pt x="26" y="184"/>
                          </a:lnTo>
                          <a:lnTo>
                            <a:pt x="19" y="187"/>
                          </a:lnTo>
                          <a:lnTo>
                            <a:pt x="20" y="190"/>
                          </a:lnTo>
                          <a:lnTo>
                            <a:pt x="34" y="189"/>
                          </a:lnTo>
                          <a:lnTo>
                            <a:pt x="57" y="181"/>
                          </a:lnTo>
                          <a:lnTo>
                            <a:pt x="61" y="178"/>
                          </a:lnTo>
                          <a:lnTo>
                            <a:pt x="61" y="170"/>
                          </a:lnTo>
                          <a:lnTo>
                            <a:pt x="67" y="176"/>
                          </a:lnTo>
                          <a:lnTo>
                            <a:pt x="80" y="169"/>
                          </a:lnTo>
                          <a:lnTo>
                            <a:pt x="85" y="160"/>
                          </a:lnTo>
                          <a:lnTo>
                            <a:pt x="120" y="157"/>
                          </a:lnTo>
                          <a:lnTo>
                            <a:pt x="119" y="148"/>
                          </a:lnTo>
                          <a:lnTo>
                            <a:pt x="129" y="120"/>
                          </a:lnTo>
                          <a:lnTo>
                            <a:pt x="126" y="98"/>
                          </a:lnTo>
                          <a:lnTo>
                            <a:pt x="129" y="89"/>
                          </a:lnTo>
                          <a:lnTo>
                            <a:pt x="121" y="71"/>
                          </a:lnTo>
                          <a:lnTo>
                            <a:pt x="127" y="65"/>
                          </a:lnTo>
                          <a:close/>
                        </a:path>
                      </a:pathLst>
                    </a:custGeom>
                    <a:solidFill>
                      <a:srgbClr val="EE9024"/>
                    </a:solidFill>
                    <a:ln w="12700">
                      <a:solidFill>
                        <a:schemeClr val="bg1"/>
                      </a:solidFill>
                      <a:round/>
                      <a:headEnd/>
                      <a:tailEnd/>
                    </a:ln>
                  </p:spPr>
                  <p:txBody>
                    <a:bodyPr/>
                    <a:lstStyle/>
                    <a:p>
                      <a:endParaRPr lang="en-GB"/>
                    </a:p>
                  </p:txBody>
                </p:sp>
                <p:sp>
                  <p:nvSpPr>
                    <p:cNvPr id="36338" name="Freeform 287"/>
                    <p:cNvSpPr>
                      <a:spLocks noChangeAspect="1"/>
                    </p:cNvSpPr>
                    <p:nvPr/>
                  </p:nvSpPr>
                  <p:spPr bwMode="auto">
                    <a:xfrm>
                      <a:off x="3700" y="2016"/>
                      <a:ext cx="36" cy="33"/>
                    </a:xfrm>
                    <a:custGeom>
                      <a:avLst/>
                      <a:gdLst>
                        <a:gd name="T0" fmla="*/ 0 w 78"/>
                        <a:gd name="T1" fmla="*/ 0 h 69"/>
                        <a:gd name="T2" fmla="*/ 0 w 78"/>
                        <a:gd name="T3" fmla="*/ 0 h 69"/>
                        <a:gd name="T4" fmla="*/ 0 w 78"/>
                        <a:gd name="T5" fmla="*/ 0 h 69"/>
                        <a:gd name="T6" fmla="*/ 0 w 78"/>
                        <a:gd name="T7" fmla="*/ 0 h 69"/>
                        <a:gd name="T8" fmla="*/ 0 w 78"/>
                        <a:gd name="T9" fmla="*/ 0 h 69"/>
                        <a:gd name="T10" fmla="*/ 0 w 78"/>
                        <a:gd name="T11" fmla="*/ 0 h 69"/>
                        <a:gd name="T12" fmla="*/ 0 w 78"/>
                        <a:gd name="T13" fmla="*/ 0 h 69"/>
                        <a:gd name="T14" fmla="*/ 0 w 78"/>
                        <a:gd name="T15" fmla="*/ 0 h 69"/>
                        <a:gd name="T16" fmla="*/ 0 w 78"/>
                        <a:gd name="T17" fmla="*/ 0 h 69"/>
                        <a:gd name="T18" fmla="*/ 0 w 78"/>
                        <a:gd name="T19" fmla="*/ 0 h 69"/>
                        <a:gd name="T20" fmla="*/ 0 w 78"/>
                        <a:gd name="T21" fmla="*/ 0 h 69"/>
                        <a:gd name="T22" fmla="*/ 0 w 78"/>
                        <a:gd name="T23" fmla="*/ 0 h 69"/>
                        <a:gd name="T24" fmla="*/ 0 w 78"/>
                        <a:gd name="T25" fmla="*/ 0 h 69"/>
                        <a:gd name="T26" fmla="*/ 0 w 78"/>
                        <a:gd name="T27" fmla="*/ 0 h 69"/>
                        <a:gd name="T28" fmla="*/ 0 w 78"/>
                        <a:gd name="T29" fmla="*/ 0 h 69"/>
                        <a:gd name="T30" fmla="*/ 0 w 78"/>
                        <a:gd name="T31" fmla="*/ 0 h 69"/>
                        <a:gd name="T32" fmla="*/ 0 w 78"/>
                        <a:gd name="T33" fmla="*/ 0 h 69"/>
                        <a:gd name="T34" fmla="*/ 0 w 78"/>
                        <a:gd name="T35" fmla="*/ 0 h 69"/>
                        <a:gd name="T36" fmla="*/ 0 w 78"/>
                        <a:gd name="T37" fmla="*/ 0 h 69"/>
                        <a:gd name="T38" fmla="*/ 0 w 78"/>
                        <a:gd name="T39" fmla="*/ 0 h 69"/>
                        <a:gd name="T40" fmla="*/ 0 w 78"/>
                        <a:gd name="T41" fmla="*/ 0 h 69"/>
                        <a:gd name="T42" fmla="*/ 0 w 78"/>
                        <a:gd name="T43" fmla="*/ 0 h 69"/>
                        <a:gd name="T44" fmla="*/ 0 w 78"/>
                        <a:gd name="T45" fmla="*/ 0 h 69"/>
                        <a:gd name="T46" fmla="*/ 0 w 78"/>
                        <a:gd name="T47" fmla="*/ 0 h 69"/>
                        <a:gd name="T48" fmla="*/ 0 w 78"/>
                        <a:gd name="T49" fmla="*/ 0 h 69"/>
                        <a:gd name="T50" fmla="*/ 0 w 78"/>
                        <a:gd name="T51" fmla="*/ 0 h 69"/>
                        <a:gd name="T52" fmla="*/ 0 w 78"/>
                        <a:gd name="T53" fmla="*/ 0 h 69"/>
                        <a:gd name="T54" fmla="*/ 0 w 78"/>
                        <a:gd name="T55" fmla="*/ 0 h 69"/>
                        <a:gd name="T56" fmla="*/ 0 w 78"/>
                        <a:gd name="T57" fmla="*/ 0 h 69"/>
                        <a:gd name="T58" fmla="*/ 0 w 78"/>
                        <a:gd name="T59" fmla="*/ 0 h 69"/>
                        <a:gd name="T60" fmla="*/ 0 w 78"/>
                        <a:gd name="T61" fmla="*/ 0 h 69"/>
                        <a:gd name="T62" fmla="*/ 0 w 78"/>
                        <a:gd name="T63" fmla="*/ 0 h 69"/>
                        <a:gd name="T64" fmla="*/ 0 w 78"/>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69"/>
                        <a:gd name="T101" fmla="*/ 78 w 78"/>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69">
                          <a:moveTo>
                            <a:pt x="58" y="69"/>
                          </a:moveTo>
                          <a:lnTo>
                            <a:pt x="66" y="64"/>
                          </a:lnTo>
                          <a:lnTo>
                            <a:pt x="67" y="59"/>
                          </a:lnTo>
                          <a:lnTo>
                            <a:pt x="73" y="56"/>
                          </a:lnTo>
                          <a:lnTo>
                            <a:pt x="77" y="53"/>
                          </a:lnTo>
                          <a:lnTo>
                            <a:pt x="72" y="42"/>
                          </a:lnTo>
                          <a:lnTo>
                            <a:pt x="77" y="49"/>
                          </a:lnTo>
                          <a:lnTo>
                            <a:pt x="78" y="43"/>
                          </a:lnTo>
                          <a:lnTo>
                            <a:pt x="72" y="35"/>
                          </a:lnTo>
                          <a:lnTo>
                            <a:pt x="64" y="36"/>
                          </a:lnTo>
                          <a:lnTo>
                            <a:pt x="68" y="31"/>
                          </a:lnTo>
                          <a:lnTo>
                            <a:pt x="68" y="21"/>
                          </a:lnTo>
                          <a:lnTo>
                            <a:pt x="59" y="9"/>
                          </a:lnTo>
                          <a:lnTo>
                            <a:pt x="49" y="5"/>
                          </a:lnTo>
                          <a:lnTo>
                            <a:pt x="28" y="14"/>
                          </a:lnTo>
                          <a:lnTo>
                            <a:pt x="28" y="12"/>
                          </a:lnTo>
                          <a:lnTo>
                            <a:pt x="33" y="5"/>
                          </a:lnTo>
                          <a:lnTo>
                            <a:pt x="28" y="0"/>
                          </a:lnTo>
                          <a:lnTo>
                            <a:pt x="22" y="0"/>
                          </a:lnTo>
                          <a:lnTo>
                            <a:pt x="19" y="6"/>
                          </a:lnTo>
                          <a:lnTo>
                            <a:pt x="19" y="17"/>
                          </a:lnTo>
                          <a:lnTo>
                            <a:pt x="17" y="19"/>
                          </a:lnTo>
                          <a:lnTo>
                            <a:pt x="12" y="32"/>
                          </a:lnTo>
                          <a:lnTo>
                            <a:pt x="7" y="32"/>
                          </a:lnTo>
                          <a:lnTo>
                            <a:pt x="7" y="40"/>
                          </a:lnTo>
                          <a:lnTo>
                            <a:pt x="0" y="44"/>
                          </a:lnTo>
                          <a:lnTo>
                            <a:pt x="9" y="50"/>
                          </a:lnTo>
                          <a:lnTo>
                            <a:pt x="13" y="60"/>
                          </a:lnTo>
                          <a:lnTo>
                            <a:pt x="20" y="63"/>
                          </a:lnTo>
                          <a:lnTo>
                            <a:pt x="30" y="50"/>
                          </a:lnTo>
                          <a:lnTo>
                            <a:pt x="47" y="46"/>
                          </a:lnTo>
                          <a:lnTo>
                            <a:pt x="54" y="54"/>
                          </a:lnTo>
                          <a:lnTo>
                            <a:pt x="58" y="69"/>
                          </a:lnTo>
                          <a:close/>
                        </a:path>
                      </a:pathLst>
                    </a:custGeom>
                    <a:solidFill>
                      <a:srgbClr val="EE9024"/>
                    </a:solidFill>
                    <a:ln w="12700">
                      <a:solidFill>
                        <a:schemeClr val="bg1"/>
                      </a:solidFill>
                      <a:round/>
                      <a:headEnd/>
                      <a:tailEnd/>
                    </a:ln>
                  </p:spPr>
                  <p:txBody>
                    <a:bodyPr/>
                    <a:lstStyle/>
                    <a:p>
                      <a:endParaRPr lang="en-GB"/>
                    </a:p>
                  </p:txBody>
                </p:sp>
                <p:sp>
                  <p:nvSpPr>
                    <p:cNvPr id="36339" name="Freeform 288"/>
                    <p:cNvSpPr>
                      <a:spLocks noChangeAspect="1"/>
                    </p:cNvSpPr>
                    <p:nvPr/>
                  </p:nvSpPr>
                  <p:spPr bwMode="auto">
                    <a:xfrm>
                      <a:off x="4263" y="2407"/>
                      <a:ext cx="31" cy="19"/>
                    </a:xfrm>
                    <a:custGeom>
                      <a:avLst/>
                      <a:gdLst>
                        <a:gd name="T0" fmla="*/ 0 w 69"/>
                        <a:gd name="T1" fmla="*/ 0 h 41"/>
                        <a:gd name="T2" fmla="*/ 0 w 69"/>
                        <a:gd name="T3" fmla="*/ 0 h 41"/>
                        <a:gd name="T4" fmla="*/ 0 w 69"/>
                        <a:gd name="T5" fmla="*/ 0 h 41"/>
                        <a:gd name="T6" fmla="*/ 0 w 69"/>
                        <a:gd name="T7" fmla="*/ 0 h 41"/>
                        <a:gd name="T8" fmla="*/ 0 w 69"/>
                        <a:gd name="T9" fmla="*/ 0 h 41"/>
                        <a:gd name="T10" fmla="*/ 0 w 69"/>
                        <a:gd name="T11" fmla="*/ 0 h 41"/>
                        <a:gd name="T12" fmla="*/ 0 w 69"/>
                        <a:gd name="T13" fmla="*/ 0 h 41"/>
                        <a:gd name="T14" fmla="*/ 0 w 69"/>
                        <a:gd name="T15" fmla="*/ 0 h 41"/>
                        <a:gd name="T16" fmla="*/ 0 w 69"/>
                        <a:gd name="T17" fmla="*/ 0 h 41"/>
                        <a:gd name="T18" fmla="*/ 0 w 69"/>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1"/>
                        <a:gd name="T32" fmla="*/ 69 w 69"/>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1">
                          <a:moveTo>
                            <a:pt x="51" y="8"/>
                          </a:moveTo>
                          <a:lnTo>
                            <a:pt x="69" y="0"/>
                          </a:lnTo>
                          <a:lnTo>
                            <a:pt x="59" y="11"/>
                          </a:lnTo>
                          <a:lnTo>
                            <a:pt x="51" y="28"/>
                          </a:lnTo>
                          <a:lnTo>
                            <a:pt x="23" y="41"/>
                          </a:lnTo>
                          <a:lnTo>
                            <a:pt x="7" y="37"/>
                          </a:lnTo>
                          <a:lnTo>
                            <a:pt x="0" y="25"/>
                          </a:lnTo>
                          <a:lnTo>
                            <a:pt x="21" y="18"/>
                          </a:lnTo>
                          <a:lnTo>
                            <a:pt x="21" y="13"/>
                          </a:lnTo>
                          <a:lnTo>
                            <a:pt x="51" y="8"/>
                          </a:lnTo>
                          <a:close/>
                        </a:path>
                      </a:pathLst>
                    </a:custGeom>
                    <a:solidFill>
                      <a:srgbClr val="EE9024"/>
                    </a:solidFill>
                    <a:ln w="12700">
                      <a:solidFill>
                        <a:schemeClr val="bg1"/>
                      </a:solidFill>
                      <a:round/>
                      <a:headEnd/>
                      <a:tailEnd/>
                    </a:ln>
                  </p:spPr>
                  <p:txBody>
                    <a:bodyPr/>
                    <a:lstStyle/>
                    <a:p>
                      <a:endParaRPr lang="en-GB"/>
                    </a:p>
                  </p:txBody>
                </p:sp>
                <p:sp>
                  <p:nvSpPr>
                    <p:cNvPr id="36340" name="Freeform 289"/>
                    <p:cNvSpPr>
                      <a:spLocks noChangeAspect="1"/>
                    </p:cNvSpPr>
                    <p:nvPr/>
                  </p:nvSpPr>
                  <p:spPr bwMode="auto">
                    <a:xfrm>
                      <a:off x="4139" y="2410"/>
                      <a:ext cx="38" cy="11"/>
                    </a:xfrm>
                    <a:custGeom>
                      <a:avLst/>
                      <a:gdLst>
                        <a:gd name="T0" fmla="*/ 0 w 82"/>
                        <a:gd name="T1" fmla="*/ 0 h 27"/>
                        <a:gd name="T2" fmla="*/ 0 w 82"/>
                        <a:gd name="T3" fmla="*/ 0 h 27"/>
                        <a:gd name="T4" fmla="*/ 0 w 82"/>
                        <a:gd name="T5" fmla="*/ 0 h 27"/>
                        <a:gd name="T6" fmla="*/ 0 w 82"/>
                        <a:gd name="T7" fmla="*/ 0 h 27"/>
                        <a:gd name="T8" fmla="*/ 0 w 82"/>
                        <a:gd name="T9" fmla="*/ 0 h 27"/>
                        <a:gd name="T10" fmla="*/ 0 w 82"/>
                        <a:gd name="T11" fmla="*/ 0 h 27"/>
                        <a:gd name="T12" fmla="*/ 0 w 82"/>
                        <a:gd name="T13" fmla="*/ 0 h 27"/>
                        <a:gd name="T14" fmla="*/ 0 w 82"/>
                        <a:gd name="T15" fmla="*/ 0 h 27"/>
                        <a:gd name="T16" fmla="*/ 0 w 82"/>
                        <a:gd name="T17" fmla="*/ 0 h 27"/>
                        <a:gd name="T18" fmla="*/ 0 w 82"/>
                        <a:gd name="T19" fmla="*/ 0 h 27"/>
                        <a:gd name="T20" fmla="*/ 0 w 82"/>
                        <a:gd name="T21" fmla="*/ 0 h 27"/>
                        <a:gd name="T22" fmla="*/ 0 w 82"/>
                        <a:gd name="T23" fmla="*/ 0 h 27"/>
                        <a:gd name="T24" fmla="*/ 0 w 82"/>
                        <a:gd name="T25" fmla="*/ 0 h 27"/>
                        <a:gd name="T26" fmla="*/ 0 w 82"/>
                        <a:gd name="T27" fmla="*/ 0 h 27"/>
                        <a:gd name="T28" fmla="*/ 0 w 82"/>
                        <a:gd name="T29" fmla="*/ 0 h 27"/>
                        <a:gd name="T30" fmla="*/ 0 w 82"/>
                        <a:gd name="T31" fmla="*/ 0 h 27"/>
                        <a:gd name="T32" fmla="*/ 0 w 82"/>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27"/>
                        <a:gd name="T53" fmla="*/ 82 w 82"/>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27">
                          <a:moveTo>
                            <a:pt x="45" y="9"/>
                          </a:moveTo>
                          <a:lnTo>
                            <a:pt x="24" y="10"/>
                          </a:lnTo>
                          <a:lnTo>
                            <a:pt x="17" y="7"/>
                          </a:lnTo>
                          <a:lnTo>
                            <a:pt x="16" y="0"/>
                          </a:lnTo>
                          <a:lnTo>
                            <a:pt x="13" y="3"/>
                          </a:lnTo>
                          <a:lnTo>
                            <a:pt x="5" y="0"/>
                          </a:lnTo>
                          <a:lnTo>
                            <a:pt x="4" y="3"/>
                          </a:lnTo>
                          <a:lnTo>
                            <a:pt x="1" y="3"/>
                          </a:lnTo>
                          <a:lnTo>
                            <a:pt x="0" y="16"/>
                          </a:lnTo>
                          <a:lnTo>
                            <a:pt x="27" y="17"/>
                          </a:lnTo>
                          <a:lnTo>
                            <a:pt x="37" y="27"/>
                          </a:lnTo>
                          <a:lnTo>
                            <a:pt x="73" y="21"/>
                          </a:lnTo>
                          <a:lnTo>
                            <a:pt x="78" y="23"/>
                          </a:lnTo>
                          <a:lnTo>
                            <a:pt x="82" y="12"/>
                          </a:lnTo>
                          <a:lnTo>
                            <a:pt x="72" y="17"/>
                          </a:lnTo>
                          <a:lnTo>
                            <a:pt x="64" y="11"/>
                          </a:lnTo>
                          <a:lnTo>
                            <a:pt x="45" y="9"/>
                          </a:lnTo>
                          <a:close/>
                        </a:path>
                      </a:pathLst>
                    </a:custGeom>
                    <a:solidFill>
                      <a:srgbClr val="EE9024"/>
                    </a:solidFill>
                    <a:ln w="12700">
                      <a:solidFill>
                        <a:schemeClr val="bg1"/>
                      </a:solidFill>
                      <a:round/>
                      <a:headEnd/>
                      <a:tailEnd/>
                    </a:ln>
                  </p:spPr>
                  <p:txBody>
                    <a:bodyPr/>
                    <a:lstStyle/>
                    <a:p>
                      <a:endParaRPr lang="en-GB"/>
                    </a:p>
                  </p:txBody>
                </p:sp>
                <p:sp>
                  <p:nvSpPr>
                    <p:cNvPr id="36341" name="Freeform 290"/>
                    <p:cNvSpPr>
                      <a:spLocks noChangeAspect="1"/>
                    </p:cNvSpPr>
                    <p:nvPr/>
                  </p:nvSpPr>
                  <p:spPr bwMode="auto">
                    <a:xfrm>
                      <a:off x="4106" y="2362"/>
                      <a:ext cx="32" cy="34"/>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w 71"/>
                        <a:gd name="T13" fmla="*/ 0 h 72"/>
                        <a:gd name="T14" fmla="*/ 0 w 71"/>
                        <a:gd name="T15" fmla="*/ 0 h 72"/>
                        <a:gd name="T16" fmla="*/ 0 w 71"/>
                        <a:gd name="T17" fmla="*/ 0 h 72"/>
                        <a:gd name="T18" fmla="*/ 0 w 71"/>
                        <a:gd name="T19" fmla="*/ 0 h 72"/>
                        <a:gd name="T20" fmla="*/ 0 w 71"/>
                        <a:gd name="T21" fmla="*/ 0 h 72"/>
                        <a:gd name="T22" fmla="*/ 0 w 71"/>
                        <a:gd name="T23" fmla="*/ 0 h 72"/>
                        <a:gd name="T24" fmla="*/ 0 w 71"/>
                        <a:gd name="T25" fmla="*/ 0 h 72"/>
                        <a:gd name="T26" fmla="*/ 0 w 71"/>
                        <a:gd name="T27" fmla="*/ 0 h 72"/>
                        <a:gd name="T28" fmla="*/ 0 w 71"/>
                        <a:gd name="T29" fmla="*/ 0 h 72"/>
                        <a:gd name="T30" fmla="*/ 0 w 71"/>
                        <a:gd name="T31" fmla="*/ 0 h 72"/>
                        <a:gd name="T32" fmla="*/ 0 w 71"/>
                        <a:gd name="T33" fmla="*/ 0 h 72"/>
                        <a:gd name="T34" fmla="*/ 0 w 71"/>
                        <a:gd name="T35" fmla="*/ 0 h 72"/>
                        <a:gd name="T36" fmla="*/ 0 w 71"/>
                        <a:gd name="T37" fmla="*/ 0 h 72"/>
                        <a:gd name="T38" fmla="*/ 0 w 71"/>
                        <a:gd name="T39" fmla="*/ 0 h 72"/>
                        <a:gd name="T40" fmla="*/ 0 w 71"/>
                        <a:gd name="T41" fmla="*/ 0 h 72"/>
                        <a:gd name="T42" fmla="*/ 0 w 71"/>
                        <a:gd name="T43" fmla="*/ 0 h 72"/>
                        <a:gd name="T44" fmla="*/ 0 w 71"/>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72"/>
                        <a:gd name="T71" fmla="*/ 71 w 71"/>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72">
                          <a:moveTo>
                            <a:pt x="28" y="0"/>
                          </a:moveTo>
                          <a:lnTo>
                            <a:pt x="13" y="7"/>
                          </a:lnTo>
                          <a:lnTo>
                            <a:pt x="8" y="4"/>
                          </a:lnTo>
                          <a:lnTo>
                            <a:pt x="0" y="20"/>
                          </a:lnTo>
                          <a:lnTo>
                            <a:pt x="16" y="39"/>
                          </a:lnTo>
                          <a:lnTo>
                            <a:pt x="15" y="54"/>
                          </a:lnTo>
                          <a:lnTo>
                            <a:pt x="23" y="60"/>
                          </a:lnTo>
                          <a:lnTo>
                            <a:pt x="27" y="49"/>
                          </a:lnTo>
                          <a:lnTo>
                            <a:pt x="34" y="56"/>
                          </a:lnTo>
                          <a:lnTo>
                            <a:pt x="37" y="72"/>
                          </a:lnTo>
                          <a:lnTo>
                            <a:pt x="40" y="72"/>
                          </a:lnTo>
                          <a:lnTo>
                            <a:pt x="43" y="61"/>
                          </a:lnTo>
                          <a:lnTo>
                            <a:pt x="47" y="59"/>
                          </a:lnTo>
                          <a:lnTo>
                            <a:pt x="59" y="71"/>
                          </a:lnTo>
                          <a:lnTo>
                            <a:pt x="55" y="42"/>
                          </a:lnTo>
                          <a:lnTo>
                            <a:pt x="49" y="30"/>
                          </a:lnTo>
                          <a:lnTo>
                            <a:pt x="60" y="40"/>
                          </a:lnTo>
                          <a:lnTo>
                            <a:pt x="71" y="34"/>
                          </a:lnTo>
                          <a:lnTo>
                            <a:pt x="70" y="31"/>
                          </a:lnTo>
                          <a:lnTo>
                            <a:pt x="64" y="27"/>
                          </a:lnTo>
                          <a:lnTo>
                            <a:pt x="59" y="14"/>
                          </a:lnTo>
                          <a:lnTo>
                            <a:pt x="55" y="11"/>
                          </a:lnTo>
                          <a:lnTo>
                            <a:pt x="28" y="0"/>
                          </a:lnTo>
                          <a:close/>
                        </a:path>
                      </a:pathLst>
                    </a:custGeom>
                    <a:solidFill>
                      <a:srgbClr val="EE9024"/>
                    </a:solidFill>
                    <a:ln w="12700">
                      <a:solidFill>
                        <a:schemeClr val="bg1"/>
                      </a:solidFill>
                      <a:round/>
                      <a:headEnd/>
                      <a:tailEnd/>
                    </a:ln>
                  </p:spPr>
                  <p:txBody>
                    <a:bodyPr/>
                    <a:lstStyle/>
                    <a:p>
                      <a:endParaRPr lang="en-GB"/>
                    </a:p>
                  </p:txBody>
                </p:sp>
                <p:sp>
                  <p:nvSpPr>
                    <p:cNvPr id="36342" name="Freeform 291"/>
                    <p:cNvSpPr>
                      <a:spLocks noChangeAspect="1"/>
                    </p:cNvSpPr>
                    <p:nvPr/>
                  </p:nvSpPr>
                  <p:spPr bwMode="auto">
                    <a:xfrm>
                      <a:off x="3985" y="2362"/>
                      <a:ext cx="43" cy="29"/>
                    </a:xfrm>
                    <a:custGeom>
                      <a:avLst/>
                      <a:gdLst>
                        <a:gd name="T0" fmla="*/ 0 w 95"/>
                        <a:gd name="T1" fmla="*/ 0 h 61"/>
                        <a:gd name="T2" fmla="*/ 0 w 95"/>
                        <a:gd name="T3" fmla="*/ 0 h 61"/>
                        <a:gd name="T4" fmla="*/ 0 w 95"/>
                        <a:gd name="T5" fmla="*/ 0 h 61"/>
                        <a:gd name="T6" fmla="*/ 0 w 95"/>
                        <a:gd name="T7" fmla="*/ 0 h 61"/>
                        <a:gd name="T8" fmla="*/ 0 w 95"/>
                        <a:gd name="T9" fmla="*/ 0 h 61"/>
                        <a:gd name="T10" fmla="*/ 0 w 95"/>
                        <a:gd name="T11" fmla="*/ 0 h 61"/>
                        <a:gd name="T12" fmla="*/ 0 w 95"/>
                        <a:gd name="T13" fmla="*/ 0 h 61"/>
                        <a:gd name="T14" fmla="*/ 0 w 95"/>
                        <a:gd name="T15" fmla="*/ 0 h 61"/>
                        <a:gd name="T16" fmla="*/ 0 w 95"/>
                        <a:gd name="T17" fmla="*/ 0 h 61"/>
                        <a:gd name="T18" fmla="*/ 0 w 95"/>
                        <a:gd name="T19" fmla="*/ 0 h 61"/>
                        <a:gd name="T20" fmla="*/ 0 w 95"/>
                        <a:gd name="T21" fmla="*/ 0 h 61"/>
                        <a:gd name="T22" fmla="*/ 0 w 95"/>
                        <a:gd name="T23" fmla="*/ 0 h 61"/>
                        <a:gd name="T24" fmla="*/ 0 w 95"/>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61"/>
                        <a:gd name="T41" fmla="*/ 95 w 95"/>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61">
                          <a:moveTo>
                            <a:pt x="95" y="0"/>
                          </a:moveTo>
                          <a:lnTo>
                            <a:pt x="79" y="33"/>
                          </a:lnTo>
                          <a:lnTo>
                            <a:pt x="84" y="48"/>
                          </a:lnTo>
                          <a:lnTo>
                            <a:pt x="80" y="61"/>
                          </a:lnTo>
                          <a:lnTo>
                            <a:pt x="65" y="59"/>
                          </a:lnTo>
                          <a:lnTo>
                            <a:pt x="55" y="49"/>
                          </a:lnTo>
                          <a:lnTo>
                            <a:pt x="5" y="27"/>
                          </a:lnTo>
                          <a:lnTo>
                            <a:pt x="0" y="14"/>
                          </a:lnTo>
                          <a:lnTo>
                            <a:pt x="6" y="4"/>
                          </a:lnTo>
                          <a:lnTo>
                            <a:pt x="10" y="8"/>
                          </a:lnTo>
                          <a:lnTo>
                            <a:pt x="23" y="3"/>
                          </a:lnTo>
                          <a:lnTo>
                            <a:pt x="37" y="12"/>
                          </a:lnTo>
                          <a:lnTo>
                            <a:pt x="95" y="0"/>
                          </a:lnTo>
                          <a:close/>
                        </a:path>
                      </a:pathLst>
                    </a:custGeom>
                    <a:solidFill>
                      <a:srgbClr val="EE9024"/>
                    </a:solidFill>
                    <a:ln w="12700">
                      <a:solidFill>
                        <a:schemeClr val="bg1"/>
                      </a:solidFill>
                      <a:round/>
                      <a:headEnd/>
                      <a:tailEnd/>
                    </a:ln>
                  </p:spPr>
                  <p:txBody>
                    <a:bodyPr/>
                    <a:lstStyle/>
                    <a:p>
                      <a:endParaRPr lang="en-GB"/>
                    </a:p>
                  </p:txBody>
                </p:sp>
                <p:sp>
                  <p:nvSpPr>
                    <p:cNvPr id="36343" name="Freeform 292"/>
                    <p:cNvSpPr>
                      <a:spLocks noChangeAspect="1"/>
                    </p:cNvSpPr>
                    <p:nvPr/>
                  </p:nvSpPr>
                  <p:spPr bwMode="auto">
                    <a:xfrm>
                      <a:off x="3926" y="2309"/>
                      <a:ext cx="19" cy="43"/>
                    </a:xfrm>
                    <a:custGeom>
                      <a:avLst/>
                      <a:gdLst>
                        <a:gd name="T0" fmla="*/ 0 w 44"/>
                        <a:gd name="T1" fmla="*/ 0 h 96"/>
                        <a:gd name="T2" fmla="*/ 0 w 44"/>
                        <a:gd name="T3" fmla="*/ 0 h 96"/>
                        <a:gd name="T4" fmla="*/ 0 w 44"/>
                        <a:gd name="T5" fmla="*/ 0 h 96"/>
                        <a:gd name="T6" fmla="*/ 0 w 44"/>
                        <a:gd name="T7" fmla="*/ 0 h 96"/>
                        <a:gd name="T8" fmla="*/ 0 w 44"/>
                        <a:gd name="T9" fmla="*/ 0 h 96"/>
                        <a:gd name="T10" fmla="*/ 0 w 44"/>
                        <a:gd name="T11" fmla="*/ 0 h 96"/>
                        <a:gd name="T12" fmla="*/ 0 w 44"/>
                        <a:gd name="T13" fmla="*/ 0 h 96"/>
                        <a:gd name="T14" fmla="*/ 0 w 44"/>
                        <a:gd name="T15" fmla="*/ 0 h 96"/>
                        <a:gd name="T16" fmla="*/ 0 w 44"/>
                        <a:gd name="T17" fmla="*/ 0 h 96"/>
                        <a:gd name="T18" fmla="*/ 0 w 44"/>
                        <a:gd name="T19" fmla="*/ 0 h 96"/>
                        <a:gd name="T20" fmla="*/ 0 w 44"/>
                        <a:gd name="T21" fmla="*/ 0 h 96"/>
                        <a:gd name="T22" fmla="*/ 0 w 44"/>
                        <a:gd name="T23" fmla="*/ 0 h 96"/>
                        <a:gd name="T24" fmla="*/ 0 w 44"/>
                        <a:gd name="T25" fmla="*/ 0 h 96"/>
                        <a:gd name="T26" fmla="*/ 0 w 44"/>
                        <a:gd name="T27" fmla="*/ 0 h 96"/>
                        <a:gd name="T28" fmla="*/ 0 w 44"/>
                        <a:gd name="T29" fmla="*/ 0 h 96"/>
                        <a:gd name="T30" fmla="*/ 0 w 44"/>
                        <a:gd name="T31" fmla="*/ 0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96"/>
                        <a:gd name="T50" fmla="*/ 44 w 44"/>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96">
                          <a:moveTo>
                            <a:pt x="27" y="0"/>
                          </a:moveTo>
                          <a:lnTo>
                            <a:pt x="38" y="7"/>
                          </a:lnTo>
                          <a:lnTo>
                            <a:pt x="44" y="23"/>
                          </a:lnTo>
                          <a:lnTo>
                            <a:pt x="43" y="76"/>
                          </a:lnTo>
                          <a:lnTo>
                            <a:pt x="38" y="85"/>
                          </a:lnTo>
                          <a:lnTo>
                            <a:pt x="31" y="82"/>
                          </a:lnTo>
                          <a:lnTo>
                            <a:pt x="26" y="91"/>
                          </a:lnTo>
                          <a:lnTo>
                            <a:pt x="16" y="96"/>
                          </a:lnTo>
                          <a:lnTo>
                            <a:pt x="7" y="79"/>
                          </a:lnTo>
                          <a:lnTo>
                            <a:pt x="5" y="72"/>
                          </a:lnTo>
                          <a:lnTo>
                            <a:pt x="10" y="56"/>
                          </a:lnTo>
                          <a:lnTo>
                            <a:pt x="6" y="35"/>
                          </a:lnTo>
                          <a:lnTo>
                            <a:pt x="0" y="26"/>
                          </a:lnTo>
                          <a:lnTo>
                            <a:pt x="0" y="15"/>
                          </a:lnTo>
                          <a:lnTo>
                            <a:pt x="11" y="17"/>
                          </a:lnTo>
                          <a:lnTo>
                            <a:pt x="27" y="0"/>
                          </a:lnTo>
                          <a:close/>
                        </a:path>
                      </a:pathLst>
                    </a:custGeom>
                    <a:solidFill>
                      <a:srgbClr val="EE9024"/>
                    </a:solidFill>
                    <a:ln w="12700">
                      <a:solidFill>
                        <a:schemeClr val="bg1"/>
                      </a:solidFill>
                      <a:round/>
                      <a:headEnd/>
                      <a:tailEnd/>
                    </a:ln>
                  </p:spPr>
                  <p:txBody>
                    <a:bodyPr/>
                    <a:lstStyle/>
                    <a:p>
                      <a:endParaRPr lang="en-GB"/>
                    </a:p>
                  </p:txBody>
                </p:sp>
                <p:sp>
                  <p:nvSpPr>
                    <p:cNvPr id="36344" name="Freeform 293"/>
                    <p:cNvSpPr>
                      <a:spLocks noChangeAspect="1"/>
                    </p:cNvSpPr>
                    <p:nvPr/>
                  </p:nvSpPr>
                  <p:spPr bwMode="auto">
                    <a:xfrm>
                      <a:off x="3930" y="2277"/>
                      <a:ext cx="14" cy="30"/>
                    </a:xfrm>
                    <a:custGeom>
                      <a:avLst/>
                      <a:gdLst>
                        <a:gd name="T0" fmla="*/ 0 w 29"/>
                        <a:gd name="T1" fmla="*/ 0 h 67"/>
                        <a:gd name="T2" fmla="*/ 0 w 29"/>
                        <a:gd name="T3" fmla="*/ 0 h 67"/>
                        <a:gd name="T4" fmla="*/ 0 w 29"/>
                        <a:gd name="T5" fmla="*/ 0 h 67"/>
                        <a:gd name="T6" fmla="*/ 0 w 29"/>
                        <a:gd name="T7" fmla="*/ 0 h 67"/>
                        <a:gd name="T8" fmla="*/ 0 w 29"/>
                        <a:gd name="T9" fmla="*/ 0 h 67"/>
                        <a:gd name="T10" fmla="*/ 0 w 29"/>
                        <a:gd name="T11" fmla="*/ 0 h 67"/>
                        <a:gd name="T12" fmla="*/ 0 w 29"/>
                        <a:gd name="T13" fmla="*/ 0 h 67"/>
                        <a:gd name="T14" fmla="*/ 0 w 29"/>
                        <a:gd name="T15" fmla="*/ 0 h 67"/>
                        <a:gd name="T16" fmla="*/ 0 w 29"/>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67"/>
                        <a:gd name="T29" fmla="*/ 29 w 29"/>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67">
                          <a:moveTo>
                            <a:pt x="22" y="0"/>
                          </a:moveTo>
                          <a:lnTo>
                            <a:pt x="24" y="1"/>
                          </a:lnTo>
                          <a:lnTo>
                            <a:pt x="29" y="34"/>
                          </a:lnTo>
                          <a:lnTo>
                            <a:pt x="18" y="67"/>
                          </a:lnTo>
                          <a:lnTo>
                            <a:pt x="3" y="51"/>
                          </a:lnTo>
                          <a:lnTo>
                            <a:pt x="0" y="25"/>
                          </a:lnTo>
                          <a:lnTo>
                            <a:pt x="3" y="17"/>
                          </a:lnTo>
                          <a:lnTo>
                            <a:pt x="20" y="10"/>
                          </a:lnTo>
                          <a:lnTo>
                            <a:pt x="22" y="0"/>
                          </a:lnTo>
                          <a:close/>
                        </a:path>
                      </a:pathLst>
                    </a:custGeom>
                    <a:solidFill>
                      <a:srgbClr val="EE9024"/>
                    </a:solidFill>
                    <a:ln w="12700">
                      <a:solidFill>
                        <a:schemeClr val="bg1"/>
                      </a:solidFill>
                      <a:round/>
                      <a:headEnd/>
                      <a:tailEnd/>
                    </a:ln>
                  </p:spPr>
                  <p:txBody>
                    <a:bodyPr/>
                    <a:lstStyle/>
                    <a:p>
                      <a:endParaRPr lang="en-GB"/>
                    </a:p>
                  </p:txBody>
                </p:sp>
                <p:sp>
                  <p:nvSpPr>
                    <p:cNvPr id="36345" name="Freeform 294"/>
                    <p:cNvSpPr>
                      <a:spLocks noChangeAspect="1"/>
                    </p:cNvSpPr>
                    <p:nvPr/>
                  </p:nvSpPr>
                  <p:spPr bwMode="auto">
                    <a:xfrm>
                      <a:off x="3831" y="2349"/>
                      <a:ext cx="3" cy="3"/>
                    </a:xfrm>
                    <a:custGeom>
                      <a:avLst/>
                      <a:gdLst>
                        <a:gd name="T0" fmla="*/ 0 w 9"/>
                        <a:gd name="T1" fmla="*/ 0 h 8"/>
                        <a:gd name="T2" fmla="*/ 0 w 9"/>
                        <a:gd name="T3" fmla="*/ 0 h 8"/>
                        <a:gd name="T4" fmla="*/ 0 w 9"/>
                        <a:gd name="T5" fmla="*/ 0 h 8"/>
                        <a:gd name="T6" fmla="*/ 0 w 9"/>
                        <a:gd name="T7" fmla="*/ 0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lnTo>
                            <a:pt x="9" y="4"/>
                          </a:lnTo>
                          <a:lnTo>
                            <a:pt x="6" y="8"/>
                          </a:lnTo>
                          <a:lnTo>
                            <a:pt x="0" y="8"/>
                          </a:lnTo>
                          <a:lnTo>
                            <a:pt x="7" y="0"/>
                          </a:lnTo>
                          <a:close/>
                        </a:path>
                      </a:pathLst>
                    </a:custGeom>
                    <a:solidFill>
                      <a:srgbClr val="DCF2D6"/>
                    </a:solidFill>
                    <a:ln w="12700">
                      <a:noFill/>
                      <a:round/>
                      <a:headEnd/>
                      <a:tailEnd/>
                    </a:ln>
                  </p:spPr>
                  <p:txBody>
                    <a:bodyPr/>
                    <a:lstStyle/>
                    <a:p>
                      <a:endParaRPr lang="en-GB"/>
                    </a:p>
                  </p:txBody>
                </p:sp>
                <p:sp>
                  <p:nvSpPr>
                    <p:cNvPr id="36346" name="Freeform 295"/>
                    <p:cNvSpPr>
                      <a:spLocks noChangeAspect="1"/>
                    </p:cNvSpPr>
                    <p:nvPr/>
                  </p:nvSpPr>
                  <p:spPr bwMode="auto">
                    <a:xfrm>
                      <a:off x="3847" y="2334"/>
                      <a:ext cx="12" cy="11"/>
                    </a:xfrm>
                    <a:custGeom>
                      <a:avLst/>
                      <a:gdLst>
                        <a:gd name="T0" fmla="*/ 0 w 30"/>
                        <a:gd name="T1" fmla="*/ 0 h 25"/>
                        <a:gd name="T2" fmla="*/ 0 w 30"/>
                        <a:gd name="T3" fmla="*/ 0 h 25"/>
                        <a:gd name="T4" fmla="*/ 0 w 30"/>
                        <a:gd name="T5" fmla="*/ 0 h 25"/>
                        <a:gd name="T6" fmla="*/ 0 w 30"/>
                        <a:gd name="T7" fmla="*/ 0 h 25"/>
                        <a:gd name="T8" fmla="*/ 0 w 30"/>
                        <a:gd name="T9" fmla="*/ 0 h 25"/>
                        <a:gd name="T10" fmla="*/ 0 w 30"/>
                        <a:gd name="T11" fmla="*/ 0 h 25"/>
                        <a:gd name="T12" fmla="*/ 0 w 30"/>
                        <a:gd name="T13" fmla="*/ 0 h 25"/>
                        <a:gd name="T14" fmla="*/ 0 w 30"/>
                        <a:gd name="T15" fmla="*/ 0 h 25"/>
                        <a:gd name="T16" fmla="*/ 0 w 30"/>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5"/>
                        <a:gd name="T29" fmla="*/ 30 w 3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5">
                          <a:moveTo>
                            <a:pt x="24" y="0"/>
                          </a:moveTo>
                          <a:lnTo>
                            <a:pt x="23" y="6"/>
                          </a:lnTo>
                          <a:lnTo>
                            <a:pt x="30" y="11"/>
                          </a:lnTo>
                          <a:lnTo>
                            <a:pt x="22" y="25"/>
                          </a:lnTo>
                          <a:lnTo>
                            <a:pt x="10" y="15"/>
                          </a:lnTo>
                          <a:lnTo>
                            <a:pt x="4" y="17"/>
                          </a:lnTo>
                          <a:lnTo>
                            <a:pt x="0" y="13"/>
                          </a:lnTo>
                          <a:lnTo>
                            <a:pt x="6" y="7"/>
                          </a:lnTo>
                          <a:lnTo>
                            <a:pt x="24" y="0"/>
                          </a:lnTo>
                          <a:close/>
                        </a:path>
                      </a:pathLst>
                    </a:custGeom>
                    <a:solidFill>
                      <a:srgbClr val="EE9024"/>
                    </a:solidFill>
                    <a:ln w="12700">
                      <a:noFill/>
                      <a:round/>
                      <a:headEnd/>
                      <a:tailEnd/>
                    </a:ln>
                  </p:spPr>
                  <p:txBody>
                    <a:bodyPr/>
                    <a:lstStyle/>
                    <a:p>
                      <a:endParaRPr lang="en-GB"/>
                    </a:p>
                  </p:txBody>
                </p:sp>
                <p:sp>
                  <p:nvSpPr>
                    <p:cNvPr id="36347" name="Freeform 296"/>
                    <p:cNvSpPr>
                      <a:spLocks noChangeAspect="1"/>
                    </p:cNvSpPr>
                    <p:nvPr/>
                  </p:nvSpPr>
                  <p:spPr bwMode="auto">
                    <a:xfrm>
                      <a:off x="3878" y="2066"/>
                      <a:ext cx="3" cy="6"/>
                    </a:xfrm>
                    <a:custGeom>
                      <a:avLst/>
                      <a:gdLst>
                        <a:gd name="T0" fmla="*/ 0 w 7"/>
                        <a:gd name="T1" fmla="*/ 0 h 15"/>
                        <a:gd name="T2" fmla="*/ 0 w 7"/>
                        <a:gd name="T3" fmla="*/ 0 h 15"/>
                        <a:gd name="T4" fmla="*/ 0 w 7"/>
                        <a:gd name="T5" fmla="*/ 0 h 15"/>
                        <a:gd name="T6" fmla="*/ 0 w 7"/>
                        <a:gd name="T7" fmla="*/ 0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7" y="0"/>
                          </a:moveTo>
                          <a:lnTo>
                            <a:pt x="0" y="15"/>
                          </a:lnTo>
                          <a:lnTo>
                            <a:pt x="5" y="11"/>
                          </a:lnTo>
                          <a:lnTo>
                            <a:pt x="7" y="0"/>
                          </a:lnTo>
                          <a:close/>
                        </a:path>
                      </a:pathLst>
                    </a:custGeom>
                    <a:solidFill>
                      <a:srgbClr val="DCF2D6"/>
                    </a:solidFill>
                    <a:ln w="12700">
                      <a:noFill/>
                      <a:round/>
                      <a:headEnd/>
                      <a:tailEnd/>
                    </a:ln>
                  </p:spPr>
                  <p:txBody>
                    <a:bodyPr/>
                    <a:lstStyle/>
                    <a:p>
                      <a:endParaRPr lang="en-GB"/>
                    </a:p>
                  </p:txBody>
                </p:sp>
                <p:sp>
                  <p:nvSpPr>
                    <p:cNvPr id="36348" name="Freeform 297"/>
                    <p:cNvSpPr>
                      <a:spLocks noChangeAspect="1"/>
                    </p:cNvSpPr>
                    <p:nvPr/>
                  </p:nvSpPr>
                  <p:spPr bwMode="auto">
                    <a:xfrm>
                      <a:off x="3861" y="2105"/>
                      <a:ext cx="2" cy="2"/>
                    </a:xfrm>
                    <a:custGeom>
                      <a:avLst/>
                      <a:gdLst>
                        <a:gd name="T0" fmla="*/ 0 w 3"/>
                        <a:gd name="T1" fmla="*/ 0 h 5"/>
                        <a:gd name="T2" fmla="*/ 0 w 3"/>
                        <a:gd name="T3" fmla="*/ 0 h 5"/>
                        <a:gd name="T4" fmla="*/ 1 w 3"/>
                        <a:gd name="T5" fmla="*/ 0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0" y="0"/>
                          </a:moveTo>
                          <a:lnTo>
                            <a:pt x="0" y="5"/>
                          </a:lnTo>
                          <a:lnTo>
                            <a:pt x="3" y="3"/>
                          </a:lnTo>
                          <a:lnTo>
                            <a:pt x="0" y="0"/>
                          </a:lnTo>
                          <a:close/>
                        </a:path>
                      </a:pathLst>
                    </a:custGeom>
                    <a:solidFill>
                      <a:srgbClr val="88CBDF"/>
                    </a:solidFill>
                    <a:ln w="12700">
                      <a:noFill/>
                      <a:round/>
                      <a:headEnd/>
                      <a:tailEnd/>
                    </a:ln>
                  </p:spPr>
                  <p:txBody>
                    <a:bodyPr/>
                    <a:lstStyle/>
                    <a:p>
                      <a:endParaRPr lang="en-GB"/>
                    </a:p>
                  </p:txBody>
                </p:sp>
                <p:sp>
                  <p:nvSpPr>
                    <p:cNvPr id="36349" name="Freeform 298"/>
                    <p:cNvSpPr>
                      <a:spLocks noChangeAspect="1"/>
                    </p:cNvSpPr>
                    <p:nvPr/>
                  </p:nvSpPr>
                  <p:spPr bwMode="auto">
                    <a:xfrm>
                      <a:off x="4038" y="1965"/>
                      <a:ext cx="9" cy="29"/>
                    </a:xfrm>
                    <a:custGeom>
                      <a:avLst/>
                      <a:gdLst>
                        <a:gd name="T0" fmla="*/ 0 w 21"/>
                        <a:gd name="T1" fmla="*/ 0 h 59"/>
                        <a:gd name="T2" fmla="*/ 0 w 21"/>
                        <a:gd name="T3" fmla="*/ 0 h 59"/>
                        <a:gd name="T4" fmla="*/ 0 w 21"/>
                        <a:gd name="T5" fmla="*/ 0 h 59"/>
                        <a:gd name="T6" fmla="*/ 0 w 21"/>
                        <a:gd name="T7" fmla="*/ 0 h 59"/>
                        <a:gd name="T8" fmla="*/ 0 w 21"/>
                        <a:gd name="T9" fmla="*/ 0 h 59"/>
                        <a:gd name="T10" fmla="*/ 0 60000 65536"/>
                        <a:gd name="T11" fmla="*/ 0 60000 65536"/>
                        <a:gd name="T12" fmla="*/ 0 60000 65536"/>
                        <a:gd name="T13" fmla="*/ 0 60000 65536"/>
                        <a:gd name="T14" fmla="*/ 0 60000 65536"/>
                        <a:gd name="T15" fmla="*/ 0 w 21"/>
                        <a:gd name="T16" fmla="*/ 0 h 59"/>
                        <a:gd name="T17" fmla="*/ 21 w 21"/>
                        <a:gd name="T18" fmla="*/ 59 h 59"/>
                      </a:gdLst>
                      <a:ahLst/>
                      <a:cxnLst>
                        <a:cxn ang="T10">
                          <a:pos x="T0" y="T1"/>
                        </a:cxn>
                        <a:cxn ang="T11">
                          <a:pos x="T2" y="T3"/>
                        </a:cxn>
                        <a:cxn ang="T12">
                          <a:pos x="T4" y="T5"/>
                        </a:cxn>
                        <a:cxn ang="T13">
                          <a:pos x="T6" y="T7"/>
                        </a:cxn>
                        <a:cxn ang="T14">
                          <a:pos x="T8" y="T9"/>
                        </a:cxn>
                      </a:cxnLst>
                      <a:rect l="T15" t="T16" r="T17" b="T18"/>
                      <a:pathLst>
                        <a:path w="21" h="59">
                          <a:moveTo>
                            <a:pt x="0" y="59"/>
                          </a:moveTo>
                          <a:lnTo>
                            <a:pt x="6" y="48"/>
                          </a:lnTo>
                          <a:lnTo>
                            <a:pt x="21" y="0"/>
                          </a:lnTo>
                          <a:lnTo>
                            <a:pt x="3" y="38"/>
                          </a:lnTo>
                          <a:lnTo>
                            <a:pt x="0" y="59"/>
                          </a:lnTo>
                          <a:close/>
                        </a:path>
                      </a:pathLst>
                    </a:custGeom>
                    <a:solidFill>
                      <a:srgbClr val="EE9024"/>
                    </a:solidFill>
                    <a:ln w="12700">
                      <a:noFill/>
                      <a:round/>
                      <a:headEnd/>
                      <a:tailEnd/>
                    </a:ln>
                  </p:spPr>
                  <p:txBody>
                    <a:bodyPr/>
                    <a:lstStyle/>
                    <a:p>
                      <a:endParaRPr lang="en-GB"/>
                    </a:p>
                  </p:txBody>
                </p:sp>
                <p:sp>
                  <p:nvSpPr>
                    <p:cNvPr id="36350" name="Freeform 299"/>
                    <p:cNvSpPr>
                      <a:spLocks noChangeAspect="1"/>
                    </p:cNvSpPr>
                    <p:nvPr/>
                  </p:nvSpPr>
                  <p:spPr bwMode="auto">
                    <a:xfrm>
                      <a:off x="4063" y="1952"/>
                      <a:ext cx="11" cy="24"/>
                    </a:xfrm>
                    <a:custGeom>
                      <a:avLst/>
                      <a:gdLst>
                        <a:gd name="T0" fmla="*/ 0 w 27"/>
                        <a:gd name="T1" fmla="*/ 0 h 54"/>
                        <a:gd name="T2" fmla="*/ 0 w 27"/>
                        <a:gd name="T3" fmla="*/ 0 h 54"/>
                        <a:gd name="T4" fmla="*/ 0 w 27"/>
                        <a:gd name="T5" fmla="*/ 0 h 54"/>
                        <a:gd name="T6" fmla="*/ 0 w 27"/>
                        <a:gd name="T7" fmla="*/ 0 h 54"/>
                        <a:gd name="T8" fmla="*/ 0 w 27"/>
                        <a:gd name="T9" fmla="*/ 0 h 54"/>
                        <a:gd name="T10" fmla="*/ 0 w 27"/>
                        <a:gd name="T11" fmla="*/ 0 h 54"/>
                        <a:gd name="T12" fmla="*/ 0 w 27"/>
                        <a:gd name="T13" fmla="*/ 0 h 54"/>
                        <a:gd name="T14" fmla="*/ 0 w 27"/>
                        <a:gd name="T15" fmla="*/ 0 h 54"/>
                        <a:gd name="T16" fmla="*/ 0 w 27"/>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4"/>
                        <a:gd name="T29" fmla="*/ 27 w 27"/>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4">
                          <a:moveTo>
                            <a:pt x="0" y="54"/>
                          </a:moveTo>
                          <a:lnTo>
                            <a:pt x="23" y="28"/>
                          </a:lnTo>
                          <a:lnTo>
                            <a:pt x="21" y="12"/>
                          </a:lnTo>
                          <a:lnTo>
                            <a:pt x="27" y="0"/>
                          </a:lnTo>
                          <a:lnTo>
                            <a:pt x="16" y="0"/>
                          </a:lnTo>
                          <a:lnTo>
                            <a:pt x="1" y="19"/>
                          </a:lnTo>
                          <a:lnTo>
                            <a:pt x="0" y="39"/>
                          </a:lnTo>
                          <a:lnTo>
                            <a:pt x="4" y="46"/>
                          </a:lnTo>
                          <a:lnTo>
                            <a:pt x="0" y="54"/>
                          </a:lnTo>
                          <a:close/>
                        </a:path>
                      </a:pathLst>
                    </a:custGeom>
                    <a:solidFill>
                      <a:srgbClr val="EE9024"/>
                    </a:solidFill>
                    <a:ln w="12700">
                      <a:noFill/>
                      <a:round/>
                      <a:headEnd/>
                      <a:tailEnd/>
                    </a:ln>
                  </p:spPr>
                  <p:txBody>
                    <a:bodyPr/>
                    <a:lstStyle/>
                    <a:p>
                      <a:endParaRPr lang="en-GB"/>
                    </a:p>
                  </p:txBody>
                </p:sp>
                <p:sp>
                  <p:nvSpPr>
                    <p:cNvPr id="36351" name="Freeform 300"/>
                    <p:cNvSpPr>
                      <a:spLocks noChangeAspect="1"/>
                    </p:cNvSpPr>
                    <p:nvPr/>
                  </p:nvSpPr>
                  <p:spPr bwMode="auto">
                    <a:xfrm>
                      <a:off x="4084" y="1885"/>
                      <a:ext cx="7" cy="11"/>
                    </a:xfrm>
                    <a:custGeom>
                      <a:avLst/>
                      <a:gdLst>
                        <a:gd name="T0" fmla="*/ 1 w 14"/>
                        <a:gd name="T1" fmla="*/ 0 h 22"/>
                        <a:gd name="T2" fmla="*/ 1 w 14"/>
                        <a:gd name="T3" fmla="*/ 0 h 22"/>
                        <a:gd name="T4" fmla="*/ 1 w 14"/>
                        <a:gd name="T5" fmla="*/ 1 h 22"/>
                        <a:gd name="T6" fmla="*/ 0 w 14"/>
                        <a:gd name="T7" fmla="*/ 1 h 22"/>
                        <a:gd name="T8" fmla="*/ 0 w 14"/>
                        <a:gd name="T9" fmla="*/ 1 h 22"/>
                        <a:gd name="T10" fmla="*/ 1 w 14"/>
                        <a:gd name="T11" fmla="*/ 1 h 22"/>
                        <a:gd name="T12" fmla="*/ 1 w 14"/>
                        <a:gd name="T13" fmla="*/ 1 h 22"/>
                        <a:gd name="T14" fmla="*/ 1 w 14"/>
                        <a:gd name="T15" fmla="*/ 1 h 22"/>
                        <a:gd name="T16" fmla="*/ 1 w 14"/>
                        <a:gd name="T17" fmla="*/ 1 h 22"/>
                        <a:gd name="T18" fmla="*/ 1 w 14"/>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2"/>
                        <a:gd name="T32" fmla="*/ 14 w 14"/>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2">
                          <a:moveTo>
                            <a:pt x="11" y="0"/>
                          </a:moveTo>
                          <a:lnTo>
                            <a:pt x="2" y="0"/>
                          </a:lnTo>
                          <a:lnTo>
                            <a:pt x="4" y="7"/>
                          </a:lnTo>
                          <a:lnTo>
                            <a:pt x="0" y="6"/>
                          </a:lnTo>
                          <a:lnTo>
                            <a:pt x="0" y="16"/>
                          </a:lnTo>
                          <a:lnTo>
                            <a:pt x="12" y="22"/>
                          </a:lnTo>
                          <a:lnTo>
                            <a:pt x="14" y="19"/>
                          </a:lnTo>
                          <a:lnTo>
                            <a:pt x="9" y="12"/>
                          </a:lnTo>
                          <a:lnTo>
                            <a:pt x="13" y="7"/>
                          </a:lnTo>
                          <a:lnTo>
                            <a:pt x="11" y="0"/>
                          </a:lnTo>
                          <a:close/>
                        </a:path>
                      </a:pathLst>
                    </a:custGeom>
                    <a:solidFill>
                      <a:srgbClr val="EE9024"/>
                    </a:solidFill>
                    <a:ln w="12700">
                      <a:noFill/>
                      <a:round/>
                      <a:headEnd/>
                      <a:tailEnd/>
                    </a:ln>
                  </p:spPr>
                  <p:txBody>
                    <a:bodyPr/>
                    <a:lstStyle/>
                    <a:p>
                      <a:endParaRPr lang="en-GB"/>
                    </a:p>
                  </p:txBody>
                </p:sp>
                <p:sp>
                  <p:nvSpPr>
                    <p:cNvPr id="36352" name="Freeform 301"/>
                    <p:cNvSpPr>
                      <a:spLocks noChangeAspect="1"/>
                    </p:cNvSpPr>
                    <p:nvPr/>
                  </p:nvSpPr>
                  <p:spPr bwMode="auto">
                    <a:xfrm>
                      <a:off x="3964" y="1996"/>
                      <a:ext cx="26" cy="27"/>
                    </a:xfrm>
                    <a:custGeom>
                      <a:avLst/>
                      <a:gdLst>
                        <a:gd name="T0" fmla="*/ 0 w 53"/>
                        <a:gd name="T1" fmla="*/ 0 h 60"/>
                        <a:gd name="T2" fmla="*/ 0 w 53"/>
                        <a:gd name="T3" fmla="*/ 0 h 60"/>
                        <a:gd name="T4" fmla="*/ 0 w 53"/>
                        <a:gd name="T5" fmla="*/ 0 h 60"/>
                        <a:gd name="T6" fmla="*/ 0 w 53"/>
                        <a:gd name="T7" fmla="*/ 0 h 60"/>
                        <a:gd name="T8" fmla="*/ 0 w 53"/>
                        <a:gd name="T9" fmla="*/ 0 h 60"/>
                        <a:gd name="T10" fmla="*/ 0 w 53"/>
                        <a:gd name="T11" fmla="*/ 0 h 60"/>
                        <a:gd name="T12" fmla="*/ 0 w 53"/>
                        <a:gd name="T13" fmla="*/ 0 h 60"/>
                        <a:gd name="T14" fmla="*/ 0 w 53"/>
                        <a:gd name="T15" fmla="*/ 0 h 60"/>
                        <a:gd name="T16" fmla="*/ 0 w 53"/>
                        <a:gd name="T17" fmla="*/ 0 h 60"/>
                        <a:gd name="T18" fmla="*/ 0 w 53"/>
                        <a:gd name="T19" fmla="*/ 0 h 60"/>
                        <a:gd name="T20" fmla="*/ 0 w 53"/>
                        <a:gd name="T21" fmla="*/ 0 h 60"/>
                        <a:gd name="T22" fmla="*/ 0 w 53"/>
                        <a:gd name="T23" fmla="*/ 0 h 60"/>
                        <a:gd name="T24" fmla="*/ 0 w 53"/>
                        <a:gd name="T25" fmla="*/ 0 h 60"/>
                        <a:gd name="T26" fmla="*/ 0 w 53"/>
                        <a:gd name="T27" fmla="*/ 0 h 60"/>
                        <a:gd name="T28" fmla="*/ 0 w 53"/>
                        <a:gd name="T29" fmla="*/ 0 h 60"/>
                        <a:gd name="T30" fmla="*/ 0 w 53"/>
                        <a:gd name="T31" fmla="*/ 0 h 60"/>
                        <a:gd name="T32" fmla="*/ 0 w 53"/>
                        <a:gd name="T33" fmla="*/ 0 h 60"/>
                        <a:gd name="T34" fmla="*/ 0 w 53"/>
                        <a:gd name="T35" fmla="*/ 0 h 60"/>
                        <a:gd name="T36" fmla="*/ 0 w 53"/>
                        <a:gd name="T37" fmla="*/ 0 h 60"/>
                        <a:gd name="T38" fmla="*/ 0 w 53"/>
                        <a:gd name="T39" fmla="*/ 0 h 60"/>
                        <a:gd name="T40" fmla="*/ 0 w 53"/>
                        <a:gd name="T41" fmla="*/ 0 h 60"/>
                        <a:gd name="T42" fmla="*/ 0 w 53"/>
                        <a:gd name="T43" fmla="*/ 0 h 60"/>
                        <a:gd name="T44" fmla="*/ 0 w 53"/>
                        <a:gd name="T45" fmla="*/ 0 h 60"/>
                        <a:gd name="T46" fmla="*/ 0 w 53"/>
                        <a:gd name="T47" fmla="*/ 0 h 60"/>
                        <a:gd name="T48" fmla="*/ 0 w 53"/>
                        <a:gd name="T49" fmla="*/ 0 h 60"/>
                        <a:gd name="T50" fmla="*/ 0 w 53"/>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60"/>
                        <a:gd name="T80" fmla="*/ 53 w 53"/>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60">
                          <a:moveTo>
                            <a:pt x="13" y="8"/>
                          </a:moveTo>
                          <a:lnTo>
                            <a:pt x="26" y="9"/>
                          </a:lnTo>
                          <a:lnTo>
                            <a:pt x="23" y="18"/>
                          </a:lnTo>
                          <a:lnTo>
                            <a:pt x="25" y="25"/>
                          </a:lnTo>
                          <a:lnTo>
                            <a:pt x="31" y="11"/>
                          </a:lnTo>
                          <a:lnTo>
                            <a:pt x="33" y="18"/>
                          </a:lnTo>
                          <a:lnTo>
                            <a:pt x="31" y="24"/>
                          </a:lnTo>
                          <a:lnTo>
                            <a:pt x="33" y="25"/>
                          </a:lnTo>
                          <a:lnTo>
                            <a:pt x="34" y="11"/>
                          </a:lnTo>
                          <a:lnTo>
                            <a:pt x="30" y="7"/>
                          </a:lnTo>
                          <a:lnTo>
                            <a:pt x="43" y="0"/>
                          </a:lnTo>
                          <a:lnTo>
                            <a:pt x="50" y="10"/>
                          </a:lnTo>
                          <a:lnTo>
                            <a:pt x="53" y="25"/>
                          </a:lnTo>
                          <a:lnTo>
                            <a:pt x="40" y="34"/>
                          </a:lnTo>
                          <a:lnTo>
                            <a:pt x="45" y="47"/>
                          </a:lnTo>
                          <a:lnTo>
                            <a:pt x="38" y="49"/>
                          </a:lnTo>
                          <a:lnTo>
                            <a:pt x="36" y="60"/>
                          </a:lnTo>
                          <a:lnTo>
                            <a:pt x="24" y="58"/>
                          </a:lnTo>
                          <a:lnTo>
                            <a:pt x="22" y="56"/>
                          </a:lnTo>
                          <a:lnTo>
                            <a:pt x="25" y="51"/>
                          </a:lnTo>
                          <a:lnTo>
                            <a:pt x="11" y="50"/>
                          </a:lnTo>
                          <a:lnTo>
                            <a:pt x="5" y="42"/>
                          </a:lnTo>
                          <a:lnTo>
                            <a:pt x="8" y="29"/>
                          </a:lnTo>
                          <a:lnTo>
                            <a:pt x="0" y="22"/>
                          </a:lnTo>
                          <a:lnTo>
                            <a:pt x="18" y="15"/>
                          </a:lnTo>
                          <a:lnTo>
                            <a:pt x="13" y="8"/>
                          </a:lnTo>
                          <a:close/>
                        </a:path>
                      </a:pathLst>
                    </a:custGeom>
                    <a:solidFill>
                      <a:srgbClr val="EE9024"/>
                    </a:solidFill>
                    <a:ln w="12700">
                      <a:solidFill>
                        <a:schemeClr val="bg1"/>
                      </a:solidFill>
                      <a:round/>
                      <a:headEnd/>
                      <a:tailEnd/>
                    </a:ln>
                  </p:spPr>
                  <p:txBody>
                    <a:bodyPr/>
                    <a:lstStyle/>
                    <a:p>
                      <a:endParaRPr lang="en-GB"/>
                    </a:p>
                  </p:txBody>
                </p:sp>
                <p:sp>
                  <p:nvSpPr>
                    <p:cNvPr id="36353" name="Freeform 302"/>
                    <p:cNvSpPr>
                      <a:spLocks noChangeAspect="1"/>
                    </p:cNvSpPr>
                    <p:nvPr/>
                  </p:nvSpPr>
                  <p:spPr bwMode="auto">
                    <a:xfrm>
                      <a:off x="3975" y="2025"/>
                      <a:ext cx="6" cy="8"/>
                    </a:xfrm>
                    <a:custGeom>
                      <a:avLst/>
                      <a:gdLst>
                        <a:gd name="T0" fmla="*/ 1 w 11"/>
                        <a:gd name="T1" fmla="*/ 0 h 20"/>
                        <a:gd name="T2" fmla="*/ 1 w 11"/>
                        <a:gd name="T3" fmla="*/ 0 h 20"/>
                        <a:gd name="T4" fmla="*/ 1 w 11"/>
                        <a:gd name="T5" fmla="*/ 0 h 20"/>
                        <a:gd name="T6" fmla="*/ 0 w 11"/>
                        <a:gd name="T7" fmla="*/ 0 h 20"/>
                        <a:gd name="T8" fmla="*/ 1 w 11"/>
                        <a:gd name="T9" fmla="*/ 0 h 20"/>
                        <a:gd name="T10" fmla="*/ 0 60000 65536"/>
                        <a:gd name="T11" fmla="*/ 0 60000 65536"/>
                        <a:gd name="T12" fmla="*/ 0 60000 65536"/>
                        <a:gd name="T13" fmla="*/ 0 60000 65536"/>
                        <a:gd name="T14" fmla="*/ 0 60000 65536"/>
                        <a:gd name="T15" fmla="*/ 0 w 11"/>
                        <a:gd name="T16" fmla="*/ 0 h 20"/>
                        <a:gd name="T17" fmla="*/ 11 w 11"/>
                        <a:gd name="T18" fmla="*/ 20 h 20"/>
                      </a:gdLst>
                      <a:ahLst/>
                      <a:cxnLst>
                        <a:cxn ang="T10">
                          <a:pos x="T0" y="T1"/>
                        </a:cxn>
                        <a:cxn ang="T11">
                          <a:pos x="T2" y="T3"/>
                        </a:cxn>
                        <a:cxn ang="T12">
                          <a:pos x="T4" y="T5"/>
                        </a:cxn>
                        <a:cxn ang="T13">
                          <a:pos x="T6" y="T7"/>
                        </a:cxn>
                        <a:cxn ang="T14">
                          <a:pos x="T8" y="T9"/>
                        </a:cxn>
                      </a:cxnLst>
                      <a:rect l="T15" t="T16" r="T17" b="T18"/>
                      <a:pathLst>
                        <a:path w="11" h="20">
                          <a:moveTo>
                            <a:pt x="2" y="0"/>
                          </a:moveTo>
                          <a:lnTo>
                            <a:pt x="11" y="6"/>
                          </a:lnTo>
                          <a:lnTo>
                            <a:pt x="8" y="20"/>
                          </a:lnTo>
                          <a:lnTo>
                            <a:pt x="0" y="2"/>
                          </a:lnTo>
                          <a:lnTo>
                            <a:pt x="2" y="0"/>
                          </a:lnTo>
                          <a:close/>
                        </a:path>
                      </a:pathLst>
                    </a:custGeom>
                    <a:solidFill>
                      <a:srgbClr val="EE9024"/>
                    </a:solidFill>
                    <a:ln w="12700">
                      <a:noFill/>
                      <a:round/>
                      <a:headEnd/>
                      <a:tailEnd/>
                    </a:ln>
                  </p:spPr>
                  <p:txBody>
                    <a:bodyPr/>
                    <a:lstStyle/>
                    <a:p>
                      <a:endParaRPr lang="en-GB"/>
                    </a:p>
                  </p:txBody>
                </p:sp>
                <p:sp>
                  <p:nvSpPr>
                    <p:cNvPr id="36354" name="Freeform 303"/>
                    <p:cNvSpPr>
                      <a:spLocks noChangeAspect="1"/>
                    </p:cNvSpPr>
                    <p:nvPr/>
                  </p:nvSpPr>
                  <p:spPr bwMode="auto">
                    <a:xfrm>
                      <a:off x="3966" y="2025"/>
                      <a:ext cx="10" cy="8"/>
                    </a:xfrm>
                    <a:custGeom>
                      <a:avLst/>
                      <a:gdLst>
                        <a:gd name="T0" fmla="*/ 0 w 23"/>
                        <a:gd name="T1" fmla="*/ 0 h 18"/>
                        <a:gd name="T2" fmla="*/ 0 w 23"/>
                        <a:gd name="T3" fmla="*/ 0 h 18"/>
                        <a:gd name="T4" fmla="*/ 0 w 23"/>
                        <a:gd name="T5" fmla="*/ 0 h 18"/>
                        <a:gd name="T6" fmla="*/ 0 w 23"/>
                        <a:gd name="T7" fmla="*/ 0 h 18"/>
                        <a:gd name="T8" fmla="*/ 0 w 23"/>
                        <a:gd name="T9" fmla="*/ 0 h 18"/>
                        <a:gd name="T10" fmla="*/ 0 w 23"/>
                        <a:gd name="T11" fmla="*/ 0 h 18"/>
                        <a:gd name="T12" fmla="*/ 0 w 23"/>
                        <a:gd name="T13" fmla="*/ 0 h 18"/>
                        <a:gd name="T14" fmla="*/ 0 w 23"/>
                        <a:gd name="T15" fmla="*/ 0 h 18"/>
                        <a:gd name="T16" fmla="*/ 0 w 2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8"/>
                        <a:gd name="T29" fmla="*/ 23 w 2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8">
                          <a:moveTo>
                            <a:pt x="7" y="0"/>
                          </a:moveTo>
                          <a:lnTo>
                            <a:pt x="12" y="6"/>
                          </a:lnTo>
                          <a:lnTo>
                            <a:pt x="19" y="4"/>
                          </a:lnTo>
                          <a:lnTo>
                            <a:pt x="23" y="16"/>
                          </a:lnTo>
                          <a:lnTo>
                            <a:pt x="11" y="18"/>
                          </a:lnTo>
                          <a:lnTo>
                            <a:pt x="0" y="10"/>
                          </a:lnTo>
                          <a:lnTo>
                            <a:pt x="2" y="6"/>
                          </a:lnTo>
                          <a:lnTo>
                            <a:pt x="0" y="3"/>
                          </a:lnTo>
                          <a:lnTo>
                            <a:pt x="7" y="0"/>
                          </a:lnTo>
                          <a:close/>
                        </a:path>
                      </a:pathLst>
                    </a:custGeom>
                    <a:solidFill>
                      <a:srgbClr val="EE9024"/>
                    </a:solidFill>
                    <a:ln w="12700">
                      <a:solidFill>
                        <a:schemeClr val="bg1"/>
                      </a:solidFill>
                      <a:round/>
                      <a:headEnd/>
                      <a:tailEnd/>
                    </a:ln>
                  </p:spPr>
                  <p:txBody>
                    <a:bodyPr/>
                    <a:lstStyle/>
                    <a:p>
                      <a:endParaRPr lang="en-GB"/>
                    </a:p>
                  </p:txBody>
                </p:sp>
                <p:sp>
                  <p:nvSpPr>
                    <p:cNvPr id="36355" name="Freeform 304"/>
                    <p:cNvSpPr>
                      <a:spLocks noChangeAspect="1"/>
                    </p:cNvSpPr>
                    <p:nvPr/>
                  </p:nvSpPr>
                  <p:spPr bwMode="auto">
                    <a:xfrm>
                      <a:off x="3947" y="2008"/>
                      <a:ext cx="16" cy="14"/>
                    </a:xfrm>
                    <a:custGeom>
                      <a:avLst/>
                      <a:gdLst>
                        <a:gd name="T0" fmla="*/ 0 w 35"/>
                        <a:gd name="T1" fmla="*/ 0 h 30"/>
                        <a:gd name="T2" fmla="*/ 0 w 35"/>
                        <a:gd name="T3" fmla="*/ 0 h 30"/>
                        <a:gd name="T4" fmla="*/ 0 w 35"/>
                        <a:gd name="T5" fmla="*/ 0 h 30"/>
                        <a:gd name="T6" fmla="*/ 0 w 35"/>
                        <a:gd name="T7" fmla="*/ 0 h 30"/>
                        <a:gd name="T8" fmla="*/ 0 w 35"/>
                        <a:gd name="T9" fmla="*/ 0 h 30"/>
                        <a:gd name="T10" fmla="*/ 0 w 35"/>
                        <a:gd name="T11" fmla="*/ 0 h 30"/>
                        <a:gd name="T12" fmla="*/ 0 w 35"/>
                        <a:gd name="T13" fmla="*/ 0 h 30"/>
                        <a:gd name="T14" fmla="*/ 0 w 35"/>
                        <a:gd name="T15" fmla="*/ 0 h 30"/>
                        <a:gd name="T16" fmla="*/ 0 w 35"/>
                        <a:gd name="T17" fmla="*/ 0 h 30"/>
                        <a:gd name="T18" fmla="*/ 0 w 3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9" y="5"/>
                          </a:moveTo>
                          <a:lnTo>
                            <a:pt x="24" y="5"/>
                          </a:lnTo>
                          <a:lnTo>
                            <a:pt x="26" y="0"/>
                          </a:lnTo>
                          <a:lnTo>
                            <a:pt x="35" y="19"/>
                          </a:lnTo>
                          <a:lnTo>
                            <a:pt x="32" y="29"/>
                          </a:lnTo>
                          <a:lnTo>
                            <a:pt x="11" y="30"/>
                          </a:lnTo>
                          <a:lnTo>
                            <a:pt x="14" y="25"/>
                          </a:lnTo>
                          <a:lnTo>
                            <a:pt x="5" y="22"/>
                          </a:lnTo>
                          <a:lnTo>
                            <a:pt x="0" y="8"/>
                          </a:lnTo>
                          <a:lnTo>
                            <a:pt x="9" y="5"/>
                          </a:lnTo>
                          <a:close/>
                        </a:path>
                      </a:pathLst>
                    </a:custGeom>
                    <a:solidFill>
                      <a:srgbClr val="EE9024"/>
                    </a:solidFill>
                    <a:ln w="12700">
                      <a:solidFill>
                        <a:schemeClr val="bg1"/>
                      </a:solidFill>
                      <a:round/>
                      <a:headEnd/>
                      <a:tailEnd/>
                    </a:ln>
                  </p:spPr>
                  <p:txBody>
                    <a:bodyPr/>
                    <a:lstStyle/>
                    <a:p>
                      <a:endParaRPr lang="en-GB"/>
                    </a:p>
                  </p:txBody>
                </p:sp>
                <p:sp>
                  <p:nvSpPr>
                    <p:cNvPr id="36356" name="Freeform 305"/>
                    <p:cNvSpPr>
                      <a:spLocks noChangeAspect="1"/>
                    </p:cNvSpPr>
                    <p:nvPr/>
                  </p:nvSpPr>
                  <p:spPr bwMode="auto">
                    <a:xfrm>
                      <a:off x="3959" y="2020"/>
                      <a:ext cx="5" cy="11"/>
                    </a:xfrm>
                    <a:custGeom>
                      <a:avLst/>
                      <a:gdLst>
                        <a:gd name="T0" fmla="*/ 1 w 10"/>
                        <a:gd name="T1" fmla="*/ 0 h 25"/>
                        <a:gd name="T2" fmla="*/ 1 w 10"/>
                        <a:gd name="T3" fmla="*/ 0 h 25"/>
                        <a:gd name="T4" fmla="*/ 1 w 10"/>
                        <a:gd name="T5" fmla="*/ 0 h 25"/>
                        <a:gd name="T6" fmla="*/ 1 w 10"/>
                        <a:gd name="T7" fmla="*/ 0 h 25"/>
                        <a:gd name="T8" fmla="*/ 0 w 10"/>
                        <a:gd name="T9" fmla="*/ 0 h 25"/>
                        <a:gd name="T10" fmla="*/ 1 w 10"/>
                        <a:gd name="T11" fmla="*/ 0 h 25"/>
                        <a:gd name="T12" fmla="*/ 0 60000 65536"/>
                        <a:gd name="T13" fmla="*/ 0 60000 65536"/>
                        <a:gd name="T14" fmla="*/ 0 60000 65536"/>
                        <a:gd name="T15" fmla="*/ 0 60000 65536"/>
                        <a:gd name="T16" fmla="*/ 0 60000 65536"/>
                        <a:gd name="T17" fmla="*/ 0 60000 65536"/>
                        <a:gd name="T18" fmla="*/ 0 w 10"/>
                        <a:gd name="T19" fmla="*/ 0 h 25"/>
                        <a:gd name="T20" fmla="*/ 10 w 1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0" h="25">
                          <a:moveTo>
                            <a:pt x="7" y="6"/>
                          </a:moveTo>
                          <a:lnTo>
                            <a:pt x="9" y="0"/>
                          </a:lnTo>
                          <a:lnTo>
                            <a:pt x="10" y="8"/>
                          </a:lnTo>
                          <a:lnTo>
                            <a:pt x="2" y="25"/>
                          </a:lnTo>
                          <a:lnTo>
                            <a:pt x="0" y="17"/>
                          </a:lnTo>
                          <a:lnTo>
                            <a:pt x="7" y="6"/>
                          </a:lnTo>
                          <a:close/>
                        </a:path>
                      </a:pathLst>
                    </a:custGeom>
                    <a:solidFill>
                      <a:srgbClr val="EE9024"/>
                    </a:solidFill>
                    <a:ln w="12700">
                      <a:noFill/>
                      <a:round/>
                      <a:headEnd/>
                      <a:tailEnd/>
                    </a:ln>
                  </p:spPr>
                  <p:txBody>
                    <a:bodyPr/>
                    <a:lstStyle/>
                    <a:p>
                      <a:endParaRPr lang="en-GB"/>
                    </a:p>
                  </p:txBody>
                </p:sp>
                <p:sp>
                  <p:nvSpPr>
                    <p:cNvPr id="36357" name="Freeform 306"/>
                    <p:cNvSpPr>
                      <a:spLocks noChangeAspect="1"/>
                    </p:cNvSpPr>
                    <p:nvPr/>
                  </p:nvSpPr>
                  <p:spPr bwMode="auto">
                    <a:xfrm>
                      <a:off x="3994" y="2032"/>
                      <a:ext cx="5" cy="9"/>
                    </a:xfrm>
                    <a:custGeom>
                      <a:avLst/>
                      <a:gdLst>
                        <a:gd name="T0" fmla="*/ 0 w 16"/>
                        <a:gd name="T1" fmla="*/ 0 h 20"/>
                        <a:gd name="T2" fmla="*/ 0 w 16"/>
                        <a:gd name="T3" fmla="*/ 0 h 20"/>
                        <a:gd name="T4" fmla="*/ 0 w 16"/>
                        <a:gd name="T5" fmla="*/ 0 h 20"/>
                        <a:gd name="T6" fmla="*/ 0 w 16"/>
                        <a:gd name="T7" fmla="*/ 0 h 20"/>
                        <a:gd name="T8" fmla="*/ 0 w 16"/>
                        <a:gd name="T9" fmla="*/ 0 h 20"/>
                        <a:gd name="T10" fmla="*/ 0 w 16"/>
                        <a:gd name="T11" fmla="*/ 0 h 20"/>
                        <a:gd name="T12" fmla="*/ 0 w 16"/>
                        <a:gd name="T13" fmla="*/ 0 h 20"/>
                        <a:gd name="T14" fmla="*/ 0 w 16"/>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0"/>
                        <a:gd name="T26" fmla="*/ 16 w 1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0">
                          <a:moveTo>
                            <a:pt x="15" y="11"/>
                          </a:moveTo>
                          <a:lnTo>
                            <a:pt x="16" y="20"/>
                          </a:lnTo>
                          <a:lnTo>
                            <a:pt x="0" y="17"/>
                          </a:lnTo>
                          <a:lnTo>
                            <a:pt x="0" y="7"/>
                          </a:lnTo>
                          <a:lnTo>
                            <a:pt x="10" y="10"/>
                          </a:lnTo>
                          <a:lnTo>
                            <a:pt x="5" y="0"/>
                          </a:lnTo>
                          <a:lnTo>
                            <a:pt x="16" y="4"/>
                          </a:lnTo>
                          <a:lnTo>
                            <a:pt x="15" y="11"/>
                          </a:lnTo>
                          <a:close/>
                        </a:path>
                      </a:pathLst>
                    </a:custGeom>
                    <a:solidFill>
                      <a:srgbClr val="EE9024"/>
                    </a:solidFill>
                    <a:ln w="12700">
                      <a:noFill/>
                      <a:round/>
                      <a:headEnd/>
                      <a:tailEnd/>
                    </a:ln>
                  </p:spPr>
                  <p:txBody>
                    <a:bodyPr/>
                    <a:lstStyle/>
                    <a:p>
                      <a:endParaRPr lang="en-GB"/>
                    </a:p>
                  </p:txBody>
                </p:sp>
                <p:sp>
                  <p:nvSpPr>
                    <p:cNvPr id="36358" name="Freeform 307"/>
                    <p:cNvSpPr>
                      <a:spLocks noChangeAspect="1"/>
                    </p:cNvSpPr>
                    <p:nvPr/>
                  </p:nvSpPr>
                  <p:spPr bwMode="auto">
                    <a:xfrm>
                      <a:off x="4122" y="1888"/>
                      <a:ext cx="6" cy="8"/>
                    </a:xfrm>
                    <a:custGeom>
                      <a:avLst/>
                      <a:gdLst>
                        <a:gd name="T0" fmla="*/ 0 w 13"/>
                        <a:gd name="T1" fmla="*/ 1 h 15"/>
                        <a:gd name="T2" fmla="*/ 0 w 13"/>
                        <a:gd name="T3" fmla="*/ 0 h 15"/>
                        <a:gd name="T4" fmla="*/ 0 w 13"/>
                        <a:gd name="T5" fmla="*/ 1 h 15"/>
                        <a:gd name="T6" fmla="*/ 0 w 13"/>
                        <a:gd name="T7" fmla="*/ 1 h 15"/>
                        <a:gd name="T8" fmla="*/ 0 w 13"/>
                        <a:gd name="T9" fmla="*/ 1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9" y="15"/>
                          </a:moveTo>
                          <a:lnTo>
                            <a:pt x="13" y="0"/>
                          </a:lnTo>
                          <a:lnTo>
                            <a:pt x="3" y="5"/>
                          </a:lnTo>
                          <a:lnTo>
                            <a:pt x="0" y="14"/>
                          </a:lnTo>
                          <a:lnTo>
                            <a:pt x="9" y="15"/>
                          </a:lnTo>
                          <a:close/>
                        </a:path>
                      </a:pathLst>
                    </a:custGeom>
                    <a:solidFill>
                      <a:srgbClr val="EE9024"/>
                    </a:solidFill>
                    <a:ln w="12700">
                      <a:noFill/>
                      <a:round/>
                      <a:headEnd/>
                      <a:tailEnd/>
                    </a:ln>
                  </p:spPr>
                  <p:txBody>
                    <a:bodyPr/>
                    <a:lstStyle/>
                    <a:p>
                      <a:endParaRPr lang="en-GB"/>
                    </a:p>
                  </p:txBody>
                </p:sp>
                <p:sp>
                  <p:nvSpPr>
                    <p:cNvPr id="36359" name="Freeform 308"/>
                    <p:cNvSpPr>
                      <a:spLocks noChangeAspect="1"/>
                    </p:cNvSpPr>
                    <p:nvPr/>
                  </p:nvSpPr>
                  <p:spPr bwMode="auto">
                    <a:xfrm>
                      <a:off x="4116" y="1933"/>
                      <a:ext cx="19" cy="17"/>
                    </a:xfrm>
                    <a:custGeom>
                      <a:avLst/>
                      <a:gdLst>
                        <a:gd name="T0" fmla="*/ 0 w 42"/>
                        <a:gd name="T1" fmla="*/ 0 h 38"/>
                        <a:gd name="T2" fmla="*/ 0 w 42"/>
                        <a:gd name="T3" fmla="*/ 0 h 38"/>
                        <a:gd name="T4" fmla="*/ 0 w 42"/>
                        <a:gd name="T5" fmla="*/ 0 h 38"/>
                        <a:gd name="T6" fmla="*/ 0 w 42"/>
                        <a:gd name="T7" fmla="*/ 0 h 38"/>
                        <a:gd name="T8" fmla="*/ 0 w 42"/>
                        <a:gd name="T9" fmla="*/ 0 h 38"/>
                        <a:gd name="T10" fmla="*/ 0 w 42"/>
                        <a:gd name="T11" fmla="*/ 0 h 38"/>
                        <a:gd name="T12" fmla="*/ 0 w 42"/>
                        <a:gd name="T13" fmla="*/ 0 h 38"/>
                        <a:gd name="T14" fmla="*/ 0 w 42"/>
                        <a:gd name="T15" fmla="*/ 0 h 38"/>
                        <a:gd name="T16" fmla="*/ 0 w 42"/>
                        <a:gd name="T17" fmla="*/ 0 h 38"/>
                        <a:gd name="T18" fmla="*/ 0 w 42"/>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8"/>
                        <a:gd name="T32" fmla="*/ 42 w 42"/>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8">
                          <a:moveTo>
                            <a:pt x="34" y="0"/>
                          </a:moveTo>
                          <a:lnTo>
                            <a:pt x="0" y="6"/>
                          </a:lnTo>
                          <a:lnTo>
                            <a:pt x="0" y="19"/>
                          </a:lnTo>
                          <a:lnTo>
                            <a:pt x="7" y="25"/>
                          </a:lnTo>
                          <a:lnTo>
                            <a:pt x="4" y="35"/>
                          </a:lnTo>
                          <a:lnTo>
                            <a:pt x="4" y="38"/>
                          </a:lnTo>
                          <a:lnTo>
                            <a:pt x="14" y="18"/>
                          </a:lnTo>
                          <a:lnTo>
                            <a:pt x="24" y="21"/>
                          </a:lnTo>
                          <a:lnTo>
                            <a:pt x="42" y="9"/>
                          </a:lnTo>
                          <a:lnTo>
                            <a:pt x="34" y="0"/>
                          </a:lnTo>
                          <a:close/>
                        </a:path>
                      </a:pathLst>
                    </a:custGeom>
                    <a:solidFill>
                      <a:srgbClr val="EE9024"/>
                    </a:solidFill>
                    <a:ln w="12700">
                      <a:noFill/>
                      <a:round/>
                      <a:headEnd/>
                      <a:tailEnd/>
                    </a:ln>
                  </p:spPr>
                  <p:txBody>
                    <a:bodyPr/>
                    <a:lstStyle/>
                    <a:p>
                      <a:endParaRPr lang="en-GB"/>
                    </a:p>
                  </p:txBody>
                </p:sp>
                <p:sp>
                  <p:nvSpPr>
                    <p:cNvPr id="36360" name="Freeform 309"/>
                    <p:cNvSpPr>
                      <a:spLocks noChangeAspect="1"/>
                    </p:cNvSpPr>
                    <p:nvPr/>
                  </p:nvSpPr>
                  <p:spPr bwMode="auto">
                    <a:xfrm>
                      <a:off x="4118" y="1919"/>
                      <a:ext cx="13" cy="11"/>
                    </a:xfrm>
                    <a:custGeom>
                      <a:avLst/>
                      <a:gdLst>
                        <a:gd name="T0" fmla="*/ 0 w 28"/>
                        <a:gd name="T1" fmla="*/ 0 h 24"/>
                        <a:gd name="T2" fmla="*/ 0 w 28"/>
                        <a:gd name="T3" fmla="*/ 0 h 24"/>
                        <a:gd name="T4" fmla="*/ 0 w 28"/>
                        <a:gd name="T5" fmla="*/ 0 h 24"/>
                        <a:gd name="T6" fmla="*/ 0 w 28"/>
                        <a:gd name="T7" fmla="*/ 0 h 24"/>
                        <a:gd name="T8" fmla="*/ 0 w 28"/>
                        <a:gd name="T9" fmla="*/ 0 h 24"/>
                        <a:gd name="T10" fmla="*/ 0 w 28"/>
                        <a:gd name="T11" fmla="*/ 0 h 24"/>
                        <a:gd name="T12" fmla="*/ 0 w 28"/>
                        <a:gd name="T13" fmla="*/ 0 h 24"/>
                        <a:gd name="T14" fmla="*/ 0 w 28"/>
                        <a:gd name="T15" fmla="*/ 0 h 24"/>
                        <a:gd name="T16" fmla="*/ 0 w 28"/>
                        <a:gd name="T17" fmla="*/ 0 h 24"/>
                        <a:gd name="T18" fmla="*/ 0 w 28"/>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4"/>
                        <a:gd name="T32" fmla="*/ 28 w 28"/>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4">
                          <a:moveTo>
                            <a:pt x="22" y="6"/>
                          </a:moveTo>
                          <a:lnTo>
                            <a:pt x="17" y="0"/>
                          </a:lnTo>
                          <a:lnTo>
                            <a:pt x="11" y="9"/>
                          </a:lnTo>
                          <a:lnTo>
                            <a:pt x="0" y="13"/>
                          </a:lnTo>
                          <a:lnTo>
                            <a:pt x="2" y="16"/>
                          </a:lnTo>
                          <a:lnTo>
                            <a:pt x="8" y="14"/>
                          </a:lnTo>
                          <a:lnTo>
                            <a:pt x="12" y="24"/>
                          </a:lnTo>
                          <a:lnTo>
                            <a:pt x="28" y="15"/>
                          </a:lnTo>
                          <a:lnTo>
                            <a:pt x="28" y="9"/>
                          </a:lnTo>
                          <a:lnTo>
                            <a:pt x="22" y="6"/>
                          </a:lnTo>
                          <a:close/>
                        </a:path>
                      </a:pathLst>
                    </a:custGeom>
                    <a:solidFill>
                      <a:srgbClr val="EE9024"/>
                    </a:solidFill>
                    <a:ln w="12700">
                      <a:noFill/>
                      <a:round/>
                      <a:headEnd/>
                      <a:tailEnd/>
                    </a:ln>
                  </p:spPr>
                  <p:txBody>
                    <a:bodyPr/>
                    <a:lstStyle/>
                    <a:p>
                      <a:endParaRPr lang="en-GB"/>
                    </a:p>
                  </p:txBody>
                </p:sp>
                <p:sp>
                  <p:nvSpPr>
                    <p:cNvPr id="36361" name="Freeform 310"/>
                    <p:cNvSpPr>
                      <a:spLocks noChangeAspect="1"/>
                    </p:cNvSpPr>
                    <p:nvPr/>
                  </p:nvSpPr>
                  <p:spPr bwMode="auto">
                    <a:xfrm>
                      <a:off x="4010" y="1607"/>
                      <a:ext cx="32" cy="27"/>
                    </a:xfrm>
                    <a:custGeom>
                      <a:avLst/>
                      <a:gdLst>
                        <a:gd name="T0" fmla="*/ 0 w 67"/>
                        <a:gd name="T1" fmla="*/ 0 h 62"/>
                        <a:gd name="T2" fmla="*/ 0 w 67"/>
                        <a:gd name="T3" fmla="*/ 0 h 62"/>
                        <a:gd name="T4" fmla="*/ 0 w 67"/>
                        <a:gd name="T5" fmla="*/ 0 h 62"/>
                        <a:gd name="T6" fmla="*/ 0 w 67"/>
                        <a:gd name="T7" fmla="*/ 0 h 62"/>
                        <a:gd name="T8" fmla="*/ 0 w 67"/>
                        <a:gd name="T9" fmla="*/ 0 h 62"/>
                        <a:gd name="T10" fmla="*/ 0 w 67"/>
                        <a:gd name="T11" fmla="*/ 0 h 62"/>
                        <a:gd name="T12" fmla="*/ 0 w 67"/>
                        <a:gd name="T13" fmla="*/ 0 h 62"/>
                        <a:gd name="T14" fmla="*/ 0 w 67"/>
                        <a:gd name="T15" fmla="*/ 0 h 62"/>
                        <a:gd name="T16" fmla="*/ 0 w 67"/>
                        <a:gd name="T17" fmla="*/ 0 h 62"/>
                        <a:gd name="T18" fmla="*/ 0 w 67"/>
                        <a:gd name="T19" fmla="*/ 0 h 62"/>
                        <a:gd name="T20" fmla="*/ 0 w 67"/>
                        <a:gd name="T21" fmla="*/ 0 h 62"/>
                        <a:gd name="T22" fmla="*/ 0 w 67"/>
                        <a:gd name="T23" fmla="*/ 0 h 62"/>
                        <a:gd name="T24" fmla="*/ 0 w 67"/>
                        <a:gd name="T25" fmla="*/ 0 h 62"/>
                        <a:gd name="T26" fmla="*/ 0 w 67"/>
                        <a:gd name="T27" fmla="*/ 0 h 62"/>
                        <a:gd name="T28" fmla="*/ 0 w 67"/>
                        <a:gd name="T29" fmla="*/ 0 h 62"/>
                        <a:gd name="T30" fmla="*/ 0 w 67"/>
                        <a:gd name="T31" fmla="*/ 0 h 62"/>
                        <a:gd name="T32" fmla="*/ 0 w 67"/>
                        <a:gd name="T33" fmla="*/ 0 h 62"/>
                        <a:gd name="T34" fmla="*/ 0 w 67"/>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62"/>
                        <a:gd name="T56" fmla="*/ 67 w 67"/>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62">
                          <a:moveTo>
                            <a:pt x="41" y="2"/>
                          </a:moveTo>
                          <a:lnTo>
                            <a:pt x="45" y="0"/>
                          </a:lnTo>
                          <a:lnTo>
                            <a:pt x="50" y="17"/>
                          </a:lnTo>
                          <a:lnTo>
                            <a:pt x="45" y="30"/>
                          </a:lnTo>
                          <a:lnTo>
                            <a:pt x="58" y="16"/>
                          </a:lnTo>
                          <a:lnTo>
                            <a:pt x="59" y="6"/>
                          </a:lnTo>
                          <a:lnTo>
                            <a:pt x="67" y="15"/>
                          </a:lnTo>
                          <a:lnTo>
                            <a:pt x="67" y="27"/>
                          </a:lnTo>
                          <a:lnTo>
                            <a:pt x="52" y="43"/>
                          </a:lnTo>
                          <a:lnTo>
                            <a:pt x="50" y="38"/>
                          </a:lnTo>
                          <a:lnTo>
                            <a:pt x="40" y="53"/>
                          </a:lnTo>
                          <a:lnTo>
                            <a:pt x="38" y="39"/>
                          </a:lnTo>
                          <a:lnTo>
                            <a:pt x="16" y="60"/>
                          </a:lnTo>
                          <a:lnTo>
                            <a:pt x="13" y="55"/>
                          </a:lnTo>
                          <a:lnTo>
                            <a:pt x="0" y="62"/>
                          </a:lnTo>
                          <a:lnTo>
                            <a:pt x="5" y="48"/>
                          </a:lnTo>
                          <a:lnTo>
                            <a:pt x="30" y="38"/>
                          </a:lnTo>
                          <a:lnTo>
                            <a:pt x="41" y="2"/>
                          </a:lnTo>
                          <a:close/>
                        </a:path>
                      </a:pathLst>
                    </a:custGeom>
                    <a:solidFill>
                      <a:srgbClr val="EE9024"/>
                    </a:solidFill>
                    <a:ln w="12700">
                      <a:noFill/>
                      <a:round/>
                      <a:headEnd/>
                      <a:tailEnd/>
                    </a:ln>
                  </p:spPr>
                  <p:txBody>
                    <a:bodyPr/>
                    <a:lstStyle/>
                    <a:p>
                      <a:endParaRPr lang="en-GB"/>
                    </a:p>
                  </p:txBody>
                </p:sp>
                <p:sp>
                  <p:nvSpPr>
                    <p:cNvPr id="36362" name="Freeform 311"/>
                    <p:cNvSpPr>
                      <a:spLocks noChangeAspect="1"/>
                    </p:cNvSpPr>
                    <p:nvPr/>
                  </p:nvSpPr>
                  <p:spPr bwMode="auto">
                    <a:xfrm>
                      <a:off x="4012" y="1606"/>
                      <a:ext cx="13" cy="14"/>
                    </a:xfrm>
                    <a:custGeom>
                      <a:avLst/>
                      <a:gdLst>
                        <a:gd name="T0" fmla="*/ 0 w 27"/>
                        <a:gd name="T1" fmla="*/ 0 h 31"/>
                        <a:gd name="T2" fmla="*/ 0 w 27"/>
                        <a:gd name="T3" fmla="*/ 0 h 31"/>
                        <a:gd name="T4" fmla="*/ 0 w 27"/>
                        <a:gd name="T5" fmla="*/ 0 h 31"/>
                        <a:gd name="T6" fmla="*/ 0 w 27"/>
                        <a:gd name="T7" fmla="*/ 0 h 31"/>
                        <a:gd name="T8" fmla="*/ 0 w 27"/>
                        <a:gd name="T9" fmla="*/ 0 h 31"/>
                        <a:gd name="T10" fmla="*/ 0 w 27"/>
                        <a:gd name="T11" fmla="*/ 0 h 31"/>
                        <a:gd name="T12" fmla="*/ 0 w 27"/>
                        <a:gd name="T13" fmla="*/ 0 h 31"/>
                        <a:gd name="T14" fmla="*/ 0 w 27"/>
                        <a:gd name="T15" fmla="*/ 0 h 31"/>
                        <a:gd name="T16" fmla="*/ 0 w 27"/>
                        <a:gd name="T17" fmla="*/ 0 h 31"/>
                        <a:gd name="T18" fmla="*/ 0 w 27"/>
                        <a:gd name="T19" fmla="*/ 0 h 31"/>
                        <a:gd name="T20" fmla="*/ 0 w 27"/>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1"/>
                        <a:gd name="T35" fmla="*/ 27 w 27"/>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1">
                          <a:moveTo>
                            <a:pt x="0" y="24"/>
                          </a:moveTo>
                          <a:lnTo>
                            <a:pt x="11" y="7"/>
                          </a:lnTo>
                          <a:lnTo>
                            <a:pt x="19" y="11"/>
                          </a:lnTo>
                          <a:lnTo>
                            <a:pt x="19" y="0"/>
                          </a:lnTo>
                          <a:lnTo>
                            <a:pt x="26" y="11"/>
                          </a:lnTo>
                          <a:lnTo>
                            <a:pt x="27" y="27"/>
                          </a:lnTo>
                          <a:lnTo>
                            <a:pt x="15" y="31"/>
                          </a:lnTo>
                          <a:lnTo>
                            <a:pt x="13" y="27"/>
                          </a:lnTo>
                          <a:lnTo>
                            <a:pt x="18" y="19"/>
                          </a:lnTo>
                          <a:lnTo>
                            <a:pt x="1" y="30"/>
                          </a:lnTo>
                          <a:lnTo>
                            <a:pt x="0" y="24"/>
                          </a:lnTo>
                          <a:close/>
                        </a:path>
                      </a:pathLst>
                    </a:custGeom>
                    <a:solidFill>
                      <a:srgbClr val="EE9024"/>
                    </a:solidFill>
                    <a:ln w="12700">
                      <a:noFill/>
                      <a:round/>
                      <a:headEnd/>
                      <a:tailEnd/>
                    </a:ln>
                  </p:spPr>
                  <p:txBody>
                    <a:bodyPr/>
                    <a:lstStyle/>
                    <a:p>
                      <a:endParaRPr lang="en-GB"/>
                    </a:p>
                  </p:txBody>
                </p:sp>
                <p:sp>
                  <p:nvSpPr>
                    <p:cNvPr id="36363" name="Freeform 312"/>
                    <p:cNvSpPr>
                      <a:spLocks noChangeAspect="1"/>
                    </p:cNvSpPr>
                    <p:nvPr/>
                  </p:nvSpPr>
                  <p:spPr bwMode="auto">
                    <a:xfrm>
                      <a:off x="4027" y="1592"/>
                      <a:ext cx="10" cy="13"/>
                    </a:xfrm>
                    <a:custGeom>
                      <a:avLst/>
                      <a:gdLst>
                        <a:gd name="T0" fmla="*/ 1 w 20"/>
                        <a:gd name="T1" fmla="*/ 1 h 26"/>
                        <a:gd name="T2" fmla="*/ 1 w 20"/>
                        <a:gd name="T3" fmla="*/ 0 h 26"/>
                        <a:gd name="T4" fmla="*/ 1 w 20"/>
                        <a:gd name="T5" fmla="*/ 1 h 26"/>
                        <a:gd name="T6" fmla="*/ 1 w 20"/>
                        <a:gd name="T7" fmla="*/ 1 h 26"/>
                        <a:gd name="T8" fmla="*/ 0 w 20"/>
                        <a:gd name="T9" fmla="*/ 1 h 26"/>
                        <a:gd name="T10" fmla="*/ 1 w 20"/>
                        <a:gd name="T11" fmla="*/ 1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7" y="10"/>
                          </a:moveTo>
                          <a:lnTo>
                            <a:pt x="12" y="0"/>
                          </a:lnTo>
                          <a:lnTo>
                            <a:pt x="20" y="4"/>
                          </a:lnTo>
                          <a:lnTo>
                            <a:pt x="8" y="26"/>
                          </a:lnTo>
                          <a:lnTo>
                            <a:pt x="0" y="25"/>
                          </a:lnTo>
                          <a:lnTo>
                            <a:pt x="7" y="10"/>
                          </a:lnTo>
                          <a:close/>
                        </a:path>
                      </a:pathLst>
                    </a:custGeom>
                    <a:solidFill>
                      <a:srgbClr val="EE9024"/>
                    </a:solidFill>
                    <a:ln w="12700">
                      <a:noFill/>
                      <a:round/>
                      <a:headEnd/>
                      <a:tailEnd/>
                    </a:ln>
                  </p:spPr>
                  <p:txBody>
                    <a:bodyPr/>
                    <a:lstStyle/>
                    <a:p>
                      <a:endParaRPr lang="en-GB"/>
                    </a:p>
                  </p:txBody>
                </p:sp>
                <p:sp>
                  <p:nvSpPr>
                    <p:cNvPr id="36364" name="Freeform 313"/>
                    <p:cNvSpPr>
                      <a:spLocks noChangeAspect="1"/>
                    </p:cNvSpPr>
                    <p:nvPr/>
                  </p:nvSpPr>
                  <p:spPr bwMode="auto">
                    <a:xfrm>
                      <a:off x="4016" y="1648"/>
                      <a:ext cx="9" cy="5"/>
                    </a:xfrm>
                    <a:custGeom>
                      <a:avLst/>
                      <a:gdLst>
                        <a:gd name="T0" fmla="*/ 0 w 19"/>
                        <a:gd name="T1" fmla="*/ 0 h 16"/>
                        <a:gd name="T2" fmla="*/ 0 w 19"/>
                        <a:gd name="T3" fmla="*/ 0 h 16"/>
                        <a:gd name="T4" fmla="*/ 0 w 19"/>
                        <a:gd name="T5" fmla="*/ 0 h 16"/>
                        <a:gd name="T6" fmla="*/ 0 w 19"/>
                        <a:gd name="T7" fmla="*/ 0 h 16"/>
                        <a:gd name="T8" fmla="*/ 0 w 19"/>
                        <a:gd name="T9" fmla="*/ 0 h 16"/>
                        <a:gd name="T10" fmla="*/ 0 w 19"/>
                        <a:gd name="T11" fmla="*/ 0 h 16"/>
                        <a:gd name="T12" fmla="*/ 0 60000 65536"/>
                        <a:gd name="T13" fmla="*/ 0 60000 65536"/>
                        <a:gd name="T14" fmla="*/ 0 60000 65536"/>
                        <a:gd name="T15" fmla="*/ 0 60000 65536"/>
                        <a:gd name="T16" fmla="*/ 0 60000 65536"/>
                        <a:gd name="T17" fmla="*/ 0 60000 65536"/>
                        <a:gd name="T18" fmla="*/ 0 w 19"/>
                        <a:gd name="T19" fmla="*/ 0 h 16"/>
                        <a:gd name="T20" fmla="*/ 19 w 1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9" h="16">
                          <a:moveTo>
                            <a:pt x="7" y="6"/>
                          </a:moveTo>
                          <a:lnTo>
                            <a:pt x="3" y="0"/>
                          </a:lnTo>
                          <a:lnTo>
                            <a:pt x="19" y="1"/>
                          </a:lnTo>
                          <a:lnTo>
                            <a:pt x="6" y="16"/>
                          </a:lnTo>
                          <a:lnTo>
                            <a:pt x="0" y="14"/>
                          </a:lnTo>
                          <a:lnTo>
                            <a:pt x="7" y="6"/>
                          </a:lnTo>
                          <a:close/>
                        </a:path>
                      </a:pathLst>
                    </a:custGeom>
                    <a:solidFill>
                      <a:srgbClr val="EE9024"/>
                    </a:solidFill>
                    <a:ln w="12700">
                      <a:noFill/>
                      <a:round/>
                      <a:headEnd/>
                      <a:tailEnd/>
                    </a:ln>
                  </p:spPr>
                  <p:txBody>
                    <a:bodyPr/>
                    <a:lstStyle/>
                    <a:p>
                      <a:endParaRPr lang="en-GB"/>
                    </a:p>
                  </p:txBody>
                </p:sp>
                <p:sp>
                  <p:nvSpPr>
                    <p:cNvPr id="36365" name="Freeform 314"/>
                    <p:cNvSpPr>
                      <a:spLocks noChangeAspect="1"/>
                    </p:cNvSpPr>
                    <p:nvPr/>
                  </p:nvSpPr>
                  <p:spPr bwMode="auto">
                    <a:xfrm>
                      <a:off x="4045" y="1582"/>
                      <a:ext cx="17" cy="21"/>
                    </a:xfrm>
                    <a:custGeom>
                      <a:avLst/>
                      <a:gdLst>
                        <a:gd name="T0" fmla="*/ 0 w 36"/>
                        <a:gd name="T1" fmla="*/ 0 h 46"/>
                        <a:gd name="T2" fmla="*/ 0 w 36"/>
                        <a:gd name="T3" fmla="*/ 0 h 46"/>
                        <a:gd name="T4" fmla="*/ 0 w 36"/>
                        <a:gd name="T5" fmla="*/ 0 h 46"/>
                        <a:gd name="T6" fmla="*/ 0 w 36"/>
                        <a:gd name="T7" fmla="*/ 0 h 46"/>
                        <a:gd name="T8" fmla="*/ 0 w 36"/>
                        <a:gd name="T9" fmla="*/ 0 h 46"/>
                        <a:gd name="T10" fmla="*/ 0 w 36"/>
                        <a:gd name="T11" fmla="*/ 0 h 46"/>
                        <a:gd name="T12" fmla="*/ 0 w 36"/>
                        <a:gd name="T13" fmla="*/ 0 h 46"/>
                        <a:gd name="T14" fmla="*/ 0 w 36"/>
                        <a:gd name="T15" fmla="*/ 0 h 46"/>
                        <a:gd name="T16" fmla="*/ 0 w 36"/>
                        <a:gd name="T17" fmla="*/ 0 h 46"/>
                        <a:gd name="T18" fmla="*/ 0 w 36"/>
                        <a:gd name="T19" fmla="*/ 0 h 46"/>
                        <a:gd name="T20" fmla="*/ 0 w 36"/>
                        <a:gd name="T21" fmla="*/ 0 h 46"/>
                        <a:gd name="T22" fmla="*/ 0 w 36"/>
                        <a:gd name="T23" fmla="*/ 0 h 46"/>
                        <a:gd name="T24" fmla="*/ 0 w 36"/>
                        <a:gd name="T25" fmla="*/ 0 h 46"/>
                        <a:gd name="T26" fmla="*/ 0 w 36"/>
                        <a:gd name="T27" fmla="*/ 0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46"/>
                        <a:gd name="T44" fmla="*/ 36 w 3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46">
                          <a:moveTo>
                            <a:pt x="5" y="32"/>
                          </a:moveTo>
                          <a:lnTo>
                            <a:pt x="1" y="29"/>
                          </a:lnTo>
                          <a:lnTo>
                            <a:pt x="6" y="28"/>
                          </a:lnTo>
                          <a:lnTo>
                            <a:pt x="5" y="19"/>
                          </a:lnTo>
                          <a:lnTo>
                            <a:pt x="20" y="10"/>
                          </a:lnTo>
                          <a:lnTo>
                            <a:pt x="23" y="7"/>
                          </a:lnTo>
                          <a:lnTo>
                            <a:pt x="20" y="0"/>
                          </a:lnTo>
                          <a:lnTo>
                            <a:pt x="28" y="0"/>
                          </a:lnTo>
                          <a:lnTo>
                            <a:pt x="36" y="18"/>
                          </a:lnTo>
                          <a:lnTo>
                            <a:pt x="33" y="35"/>
                          </a:lnTo>
                          <a:lnTo>
                            <a:pt x="3" y="46"/>
                          </a:lnTo>
                          <a:lnTo>
                            <a:pt x="0" y="41"/>
                          </a:lnTo>
                          <a:lnTo>
                            <a:pt x="7" y="35"/>
                          </a:lnTo>
                          <a:lnTo>
                            <a:pt x="5" y="32"/>
                          </a:lnTo>
                          <a:close/>
                        </a:path>
                      </a:pathLst>
                    </a:custGeom>
                    <a:solidFill>
                      <a:srgbClr val="EE9024"/>
                    </a:solidFill>
                    <a:ln w="12700">
                      <a:noFill/>
                      <a:round/>
                      <a:headEnd/>
                      <a:tailEnd/>
                    </a:ln>
                  </p:spPr>
                  <p:txBody>
                    <a:bodyPr/>
                    <a:lstStyle/>
                    <a:p>
                      <a:endParaRPr lang="en-GB"/>
                    </a:p>
                  </p:txBody>
                </p:sp>
                <p:sp>
                  <p:nvSpPr>
                    <p:cNvPr id="36366" name="Freeform 315"/>
                    <p:cNvSpPr>
                      <a:spLocks noChangeAspect="1"/>
                    </p:cNvSpPr>
                    <p:nvPr/>
                  </p:nvSpPr>
                  <p:spPr bwMode="auto">
                    <a:xfrm>
                      <a:off x="4064" y="1570"/>
                      <a:ext cx="11" cy="12"/>
                    </a:xfrm>
                    <a:custGeom>
                      <a:avLst/>
                      <a:gdLst>
                        <a:gd name="T0" fmla="*/ 0 w 28"/>
                        <a:gd name="T1" fmla="*/ 0 h 27"/>
                        <a:gd name="T2" fmla="*/ 0 w 28"/>
                        <a:gd name="T3" fmla="*/ 0 h 27"/>
                        <a:gd name="T4" fmla="*/ 0 w 28"/>
                        <a:gd name="T5" fmla="*/ 0 h 27"/>
                        <a:gd name="T6" fmla="*/ 0 w 28"/>
                        <a:gd name="T7" fmla="*/ 0 h 27"/>
                        <a:gd name="T8" fmla="*/ 0 w 28"/>
                        <a:gd name="T9" fmla="*/ 0 h 27"/>
                        <a:gd name="T10" fmla="*/ 0 w 28"/>
                        <a:gd name="T11" fmla="*/ 0 h 27"/>
                        <a:gd name="T12" fmla="*/ 0 w 28"/>
                        <a:gd name="T13" fmla="*/ 0 h 27"/>
                        <a:gd name="T14" fmla="*/ 0 w 28"/>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7"/>
                        <a:gd name="T26" fmla="*/ 28 w 28"/>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7">
                          <a:moveTo>
                            <a:pt x="5" y="14"/>
                          </a:moveTo>
                          <a:lnTo>
                            <a:pt x="18" y="11"/>
                          </a:lnTo>
                          <a:lnTo>
                            <a:pt x="20" y="0"/>
                          </a:lnTo>
                          <a:lnTo>
                            <a:pt x="28" y="7"/>
                          </a:lnTo>
                          <a:lnTo>
                            <a:pt x="22" y="22"/>
                          </a:lnTo>
                          <a:lnTo>
                            <a:pt x="9" y="27"/>
                          </a:lnTo>
                          <a:lnTo>
                            <a:pt x="0" y="25"/>
                          </a:lnTo>
                          <a:lnTo>
                            <a:pt x="5" y="14"/>
                          </a:lnTo>
                          <a:close/>
                        </a:path>
                      </a:pathLst>
                    </a:custGeom>
                    <a:solidFill>
                      <a:srgbClr val="EE9024"/>
                    </a:solidFill>
                    <a:ln w="12700">
                      <a:noFill/>
                      <a:round/>
                      <a:headEnd/>
                      <a:tailEnd/>
                    </a:ln>
                  </p:spPr>
                  <p:txBody>
                    <a:bodyPr/>
                    <a:lstStyle/>
                    <a:p>
                      <a:endParaRPr lang="en-GB"/>
                    </a:p>
                  </p:txBody>
                </p:sp>
                <p:sp>
                  <p:nvSpPr>
                    <p:cNvPr id="36367" name="Freeform 316"/>
                    <p:cNvSpPr>
                      <a:spLocks noChangeAspect="1"/>
                    </p:cNvSpPr>
                    <p:nvPr/>
                  </p:nvSpPr>
                  <p:spPr bwMode="auto">
                    <a:xfrm>
                      <a:off x="4073" y="1564"/>
                      <a:ext cx="11" cy="10"/>
                    </a:xfrm>
                    <a:custGeom>
                      <a:avLst/>
                      <a:gdLst>
                        <a:gd name="T0" fmla="*/ 0 w 21"/>
                        <a:gd name="T1" fmla="*/ 0 h 20"/>
                        <a:gd name="T2" fmla="*/ 1 w 21"/>
                        <a:gd name="T3" fmla="*/ 1 h 20"/>
                        <a:gd name="T4" fmla="*/ 1 w 21"/>
                        <a:gd name="T5" fmla="*/ 1 h 20"/>
                        <a:gd name="T6" fmla="*/ 0 w 21"/>
                        <a:gd name="T7" fmla="*/ 1 h 20"/>
                        <a:gd name="T8" fmla="*/ 0 w 21"/>
                        <a:gd name="T9" fmla="*/ 0 h 20"/>
                        <a:gd name="T10" fmla="*/ 0 60000 65536"/>
                        <a:gd name="T11" fmla="*/ 0 60000 65536"/>
                        <a:gd name="T12" fmla="*/ 0 60000 65536"/>
                        <a:gd name="T13" fmla="*/ 0 60000 65536"/>
                        <a:gd name="T14" fmla="*/ 0 60000 65536"/>
                        <a:gd name="T15" fmla="*/ 0 w 21"/>
                        <a:gd name="T16" fmla="*/ 0 h 20"/>
                        <a:gd name="T17" fmla="*/ 21 w 21"/>
                        <a:gd name="T18" fmla="*/ 20 h 20"/>
                      </a:gdLst>
                      <a:ahLst/>
                      <a:cxnLst>
                        <a:cxn ang="T10">
                          <a:pos x="T0" y="T1"/>
                        </a:cxn>
                        <a:cxn ang="T11">
                          <a:pos x="T2" y="T3"/>
                        </a:cxn>
                        <a:cxn ang="T12">
                          <a:pos x="T4" y="T5"/>
                        </a:cxn>
                        <a:cxn ang="T13">
                          <a:pos x="T6" y="T7"/>
                        </a:cxn>
                        <a:cxn ang="T14">
                          <a:pos x="T8" y="T9"/>
                        </a:cxn>
                      </a:cxnLst>
                      <a:rect l="T15" t="T16" r="T17" b="T18"/>
                      <a:pathLst>
                        <a:path w="21" h="20">
                          <a:moveTo>
                            <a:pt x="0" y="0"/>
                          </a:moveTo>
                          <a:lnTo>
                            <a:pt x="21" y="5"/>
                          </a:lnTo>
                          <a:lnTo>
                            <a:pt x="11" y="20"/>
                          </a:lnTo>
                          <a:lnTo>
                            <a:pt x="0" y="11"/>
                          </a:lnTo>
                          <a:lnTo>
                            <a:pt x="0" y="0"/>
                          </a:lnTo>
                          <a:close/>
                        </a:path>
                      </a:pathLst>
                    </a:custGeom>
                    <a:solidFill>
                      <a:srgbClr val="EE9024"/>
                    </a:solidFill>
                    <a:ln w="12700">
                      <a:noFill/>
                      <a:round/>
                      <a:headEnd/>
                      <a:tailEnd/>
                    </a:ln>
                  </p:spPr>
                  <p:txBody>
                    <a:bodyPr/>
                    <a:lstStyle/>
                    <a:p>
                      <a:endParaRPr lang="en-GB"/>
                    </a:p>
                  </p:txBody>
                </p:sp>
                <p:sp>
                  <p:nvSpPr>
                    <p:cNvPr id="36368" name="Freeform 317"/>
                    <p:cNvSpPr>
                      <a:spLocks noChangeAspect="1"/>
                    </p:cNvSpPr>
                    <p:nvPr/>
                  </p:nvSpPr>
                  <p:spPr bwMode="auto">
                    <a:xfrm>
                      <a:off x="4084" y="1555"/>
                      <a:ext cx="7" cy="7"/>
                    </a:xfrm>
                    <a:custGeom>
                      <a:avLst/>
                      <a:gdLst>
                        <a:gd name="T0" fmla="*/ 0 w 15"/>
                        <a:gd name="T1" fmla="*/ 0 h 16"/>
                        <a:gd name="T2" fmla="*/ 0 w 15"/>
                        <a:gd name="T3" fmla="*/ 0 h 16"/>
                        <a:gd name="T4" fmla="*/ 0 w 15"/>
                        <a:gd name="T5" fmla="*/ 0 h 16"/>
                        <a:gd name="T6" fmla="*/ 0 w 15"/>
                        <a:gd name="T7" fmla="*/ 0 h 16"/>
                        <a:gd name="T8" fmla="*/ 0 w 15"/>
                        <a:gd name="T9" fmla="*/ 0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7" y="7"/>
                          </a:moveTo>
                          <a:lnTo>
                            <a:pt x="15" y="15"/>
                          </a:lnTo>
                          <a:lnTo>
                            <a:pt x="5" y="16"/>
                          </a:lnTo>
                          <a:lnTo>
                            <a:pt x="0" y="0"/>
                          </a:lnTo>
                          <a:lnTo>
                            <a:pt x="7" y="7"/>
                          </a:lnTo>
                          <a:close/>
                        </a:path>
                      </a:pathLst>
                    </a:custGeom>
                    <a:solidFill>
                      <a:srgbClr val="EE9024"/>
                    </a:solidFill>
                    <a:ln w="12700">
                      <a:noFill/>
                      <a:round/>
                      <a:headEnd/>
                      <a:tailEnd/>
                    </a:ln>
                  </p:spPr>
                  <p:txBody>
                    <a:bodyPr/>
                    <a:lstStyle/>
                    <a:p>
                      <a:endParaRPr lang="en-GB"/>
                    </a:p>
                  </p:txBody>
                </p:sp>
                <p:sp>
                  <p:nvSpPr>
                    <p:cNvPr id="36369" name="Freeform 318"/>
                    <p:cNvSpPr>
                      <a:spLocks noChangeAspect="1"/>
                    </p:cNvSpPr>
                    <p:nvPr/>
                  </p:nvSpPr>
                  <p:spPr bwMode="auto">
                    <a:xfrm>
                      <a:off x="4096" y="1556"/>
                      <a:ext cx="6" cy="7"/>
                    </a:xfrm>
                    <a:custGeom>
                      <a:avLst/>
                      <a:gdLst>
                        <a:gd name="T0" fmla="*/ 1 w 10"/>
                        <a:gd name="T1" fmla="*/ 0 h 14"/>
                        <a:gd name="T2" fmla="*/ 1 w 10"/>
                        <a:gd name="T3" fmla="*/ 1 h 14"/>
                        <a:gd name="T4" fmla="*/ 1 w 10"/>
                        <a:gd name="T5" fmla="*/ 1 h 14"/>
                        <a:gd name="T6" fmla="*/ 0 w 10"/>
                        <a:gd name="T7" fmla="*/ 1 h 14"/>
                        <a:gd name="T8" fmla="*/ 1 w 10"/>
                        <a:gd name="T9" fmla="*/ 0 h 14"/>
                        <a:gd name="T10" fmla="*/ 0 60000 65536"/>
                        <a:gd name="T11" fmla="*/ 0 60000 65536"/>
                        <a:gd name="T12" fmla="*/ 0 60000 65536"/>
                        <a:gd name="T13" fmla="*/ 0 60000 65536"/>
                        <a:gd name="T14" fmla="*/ 0 60000 65536"/>
                        <a:gd name="T15" fmla="*/ 0 w 10"/>
                        <a:gd name="T16" fmla="*/ 0 h 14"/>
                        <a:gd name="T17" fmla="*/ 10 w 10"/>
                        <a:gd name="T18" fmla="*/ 14 h 14"/>
                      </a:gdLst>
                      <a:ahLst/>
                      <a:cxnLst>
                        <a:cxn ang="T10">
                          <a:pos x="T0" y="T1"/>
                        </a:cxn>
                        <a:cxn ang="T11">
                          <a:pos x="T2" y="T3"/>
                        </a:cxn>
                        <a:cxn ang="T12">
                          <a:pos x="T4" y="T5"/>
                        </a:cxn>
                        <a:cxn ang="T13">
                          <a:pos x="T6" y="T7"/>
                        </a:cxn>
                        <a:cxn ang="T14">
                          <a:pos x="T8" y="T9"/>
                        </a:cxn>
                      </a:cxnLst>
                      <a:rect l="T15" t="T16" r="T17" b="T18"/>
                      <a:pathLst>
                        <a:path w="10" h="14">
                          <a:moveTo>
                            <a:pt x="7" y="0"/>
                          </a:moveTo>
                          <a:lnTo>
                            <a:pt x="10" y="3"/>
                          </a:lnTo>
                          <a:lnTo>
                            <a:pt x="9" y="14"/>
                          </a:lnTo>
                          <a:lnTo>
                            <a:pt x="0" y="11"/>
                          </a:lnTo>
                          <a:lnTo>
                            <a:pt x="7" y="0"/>
                          </a:lnTo>
                          <a:close/>
                        </a:path>
                      </a:pathLst>
                    </a:custGeom>
                    <a:solidFill>
                      <a:srgbClr val="EE9024"/>
                    </a:solidFill>
                    <a:ln w="12700">
                      <a:noFill/>
                      <a:round/>
                      <a:headEnd/>
                      <a:tailEnd/>
                    </a:ln>
                  </p:spPr>
                  <p:txBody>
                    <a:bodyPr/>
                    <a:lstStyle/>
                    <a:p>
                      <a:endParaRPr lang="en-GB"/>
                    </a:p>
                  </p:txBody>
                </p:sp>
                <p:sp>
                  <p:nvSpPr>
                    <p:cNvPr id="36370" name="Freeform 319"/>
                    <p:cNvSpPr>
                      <a:spLocks noChangeAspect="1"/>
                    </p:cNvSpPr>
                    <p:nvPr/>
                  </p:nvSpPr>
                  <p:spPr bwMode="auto">
                    <a:xfrm>
                      <a:off x="4125" y="1553"/>
                      <a:ext cx="7" cy="2"/>
                    </a:xfrm>
                    <a:custGeom>
                      <a:avLst/>
                      <a:gdLst>
                        <a:gd name="T0" fmla="*/ 0 w 15"/>
                        <a:gd name="T1" fmla="*/ 0 h 8"/>
                        <a:gd name="T2" fmla="*/ 0 w 15"/>
                        <a:gd name="T3" fmla="*/ 0 h 8"/>
                        <a:gd name="T4" fmla="*/ 0 w 15"/>
                        <a:gd name="T5" fmla="*/ 0 h 8"/>
                        <a:gd name="T6" fmla="*/ 0 w 15"/>
                        <a:gd name="T7" fmla="*/ 0 h 8"/>
                        <a:gd name="T8" fmla="*/ 0 w 15"/>
                        <a:gd name="T9" fmla="*/ 0 h 8"/>
                        <a:gd name="T10" fmla="*/ 0 60000 65536"/>
                        <a:gd name="T11" fmla="*/ 0 60000 65536"/>
                        <a:gd name="T12" fmla="*/ 0 60000 65536"/>
                        <a:gd name="T13" fmla="*/ 0 60000 65536"/>
                        <a:gd name="T14" fmla="*/ 0 60000 65536"/>
                        <a:gd name="T15" fmla="*/ 0 w 15"/>
                        <a:gd name="T16" fmla="*/ 0 h 8"/>
                        <a:gd name="T17" fmla="*/ 15 w 15"/>
                        <a:gd name="T18" fmla="*/ 8 h 8"/>
                      </a:gdLst>
                      <a:ahLst/>
                      <a:cxnLst>
                        <a:cxn ang="T10">
                          <a:pos x="T0" y="T1"/>
                        </a:cxn>
                        <a:cxn ang="T11">
                          <a:pos x="T2" y="T3"/>
                        </a:cxn>
                        <a:cxn ang="T12">
                          <a:pos x="T4" y="T5"/>
                        </a:cxn>
                        <a:cxn ang="T13">
                          <a:pos x="T6" y="T7"/>
                        </a:cxn>
                        <a:cxn ang="T14">
                          <a:pos x="T8" y="T9"/>
                        </a:cxn>
                      </a:cxnLst>
                      <a:rect l="T15" t="T16" r="T17" b="T18"/>
                      <a:pathLst>
                        <a:path w="15" h="8">
                          <a:moveTo>
                            <a:pt x="9" y="8"/>
                          </a:moveTo>
                          <a:lnTo>
                            <a:pt x="0" y="0"/>
                          </a:lnTo>
                          <a:lnTo>
                            <a:pt x="11" y="0"/>
                          </a:lnTo>
                          <a:lnTo>
                            <a:pt x="15" y="7"/>
                          </a:lnTo>
                          <a:lnTo>
                            <a:pt x="9" y="8"/>
                          </a:lnTo>
                          <a:close/>
                        </a:path>
                      </a:pathLst>
                    </a:custGeom>
                    <a:solidFill>
                      <a:srgbClr val="EE9024"/>
                    </a:solidFill>
                    <a:ln w="12700">
                      <a:noFill/>
                      <a:round/>
                      <a:headEnd/>
                      <a:tailEnd/>
                    </a:ln>
                  </p:spPr>
                  <p:txBody>
                    <a:bodyPr/>
                    <a:lstStyle/>
                    <a:p>
                      <a:endParaRPr lang="en-GB"/>
                    </a:p>
                  </p:txBody>
                </p:sp>
                <p:sp>
                  <p:nvSpPr>
                    <p:cNvPr id="36371" name="Freeform 320"/>
                    <p:cNvSpPr>
                      <a:spLocks noChangeAspect="1"/>
                    </p:cNvSpPr>
                    <p:nvPr/>
                  </p:nvSpPr>
                  <p:spPr bwMode="auto">
                    <a:xfrm>
                      <a:off x="4119" y="1536"/>
                      <a:ext cx="15" cy="10"/>
                    </a:xfrm>
                    <a:custGeom>
                      <a:avLst/>
                      <a:gdLst>
                        <a:gd name="T0" fmla="*/ 0 w 32"/>
                        <a:gd name="T1" fmla="*/ 0 h 23"/>
                        <a:gd name="T2" fmla="*/ 0 w 32"/>
                        <a:gd name="T3" fmla="*/ 0 h 23"/>
                        <a:gd name="T4" fmla="*/ 0 w 32"/>
                        <a:gd name="T5" fmla="*/ 0 h 23"/>
                        <a:gd name="T6" fmla="*/ 0 w 32"/>
                        <a:gd name="T7" fmla="*/ 0 h 23"/>
                        <a:gd name="T8" fmla="*/ 0 w 32"/>
                        <a:gd name="T9" fmla="*/ 0 h 23"/>
                        <a:gd name="T10" fmla="*/ 0 w 32"/>
                        <a:gd name="T11" fmla="*/ 0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9" y="7"/>
                          </a:moveTo>
                          <a:lnTo>
                            <a:pt x="26" y="0"/>
                          </a:lnTo>
                          <a:lnTo>
                            <a:pt x="32" y="8"/>
                          </a:lnTo>
                          <a:lnTo>
                            <a:pt x="26" y="19"/>
                          </a:lnTo>
                          <a:lnTo>
                            <a:pt x="6" y="23"/>
                          </a:lnTo>
                          <a:lnTo>
                            <a:pt x="0" y="11"/>
                          </a:lnTo>
                          <a:lnTo>
                            <a:pt x="9" y="7"/>
                          </a:lnTo>
                          <a:close/>
                        </a:path>
                      </a:pathLst>
                    </a:custGeom>
                    <a:solidFill>
                      <a:srgbClr val="EE9024"/>
                    </a:solidFill>
                    <a:ln w="12700">
                      <a:noFill/>
                      <a:round/>
                      <a:headEnd/>
                      <a:tailEnd/>
                    </a:ln>
                  </p:spPr>
                  <p:txBody>
                    <a:bodyPr/>
                    <a:lstStyle/>
                    <a:p>
                      <a:endParaRPr lang="en-GB"/>
                    </a:p>
                  </p:txBody>
                </p:sp>
                <p:sp>
                  <p:nvSpPr>
                    <p:cNvPr id="36372" name="Freeform 321"/>
                    <p:cNvSpPr>
                      <a:spLocks noChangeAspect="1"/>
                    </p:cNvSpPr>
                    <p:nvPr/>
                  </p:nvSpPr>
                  <p:spPr bwMode="auto">
                    <a:xfrm>
                      <a:off x="4132" y="1542"/>
                      <a:ext cx="7" cy="12"/>
                    </a:xfrm>
                    <a:custGeom>
                      <a:avLst/>
                      <a:gdLst>
                        <a:gd name="T0" fmla="*/ 0 w 20"/>
                        <a:gd name="T1" fmla="*/ 1 h 24"/>
                        <a:gd name="T2" fmla="*/ 0 w 20"/>
                        <a:gd name="T3" fmla="*/ 1 h 24"/>
                        <a:gd name="T4" fmla="*/ 0 w 20"/>
                        <a:gd name="T5" fmla="*/ 1 h 24"/>
                        <a:gd name="T6" fmla="*/ 0 w 20"/>
                        <a:gd name="T7" fmla="*/ 0 h 24"/>
                        <a:gd name="T8" fmla="*/ 0 w 20"/>
                        <a:gd name="T9" fmla="*/ 1 h 24"/>
                        <a:gd name="T10" fmla="*/ 0 w 20"/>
                        <a:gd name="T11" fmla="*/ 1 h 24"/>
                        <a:gd name="T12" fmla="*/ 0 60000 65536"/>
                        <a:gd name="T13" fmla="*/ 0 60000 65536"/>
                        <a:gd name="T14" fmla="*/ 0 60000 65536"/>
                        <a:gd name="T15" fmla="*/ 0 60000 65536"/>
                        <a:gd name="T16" fmla="*/ 0 60000 65536"/>
                        <a:gd name="T17" fmla="*/ 0 60000 65536"/>
                        <a:gd name="T18" fmla="*/ 0 w 20"/>
                        <a:gd name="T19" fmla="*/ 0 h 24"/>
                        <a:gd name="T20" fmla="*/ 20 w 2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0" h="24">
                          <a:moveTo>
                            <a:pt x="13" y="22"/>
                          </a:moveTo>
                          <a:lnTo>
                            <a:pt x="4" y="24"/>
                          </a:lnTo>
                          <a:lnTo>
                            <a:pt x="0" y="10"/>
                          </a:lnTo>
                          <a:lnTo>
                            <a:pt x="14" y="0"/>
                          </a:lnTo>
                          <a:lnTo>
                            <a:pt x="20" y="10"/>
                          </a:lnTo>
                          <a:lnTo>
                            <a:pt x="13" y="22"/>
                          </a:lnTo>
                          <a:close/>
                        </a:path>
                      </a:pathLst>
                    </a:custGeom>
                    <a:solidFill>
                      <a:srgbClr val="EE9024"/>
                    </a:solidFill>
                    <a:ln w="12700">
                      <a:noFill/>
                      <a:round/>
                      <a:headEnd/>
                      <a:tailEnd/>
                    </a:ln>
                  </p:spPr>
                  <p:txBody>
                    <a:bodyPr/>
                    <a:lstStyle/>
                    <a:p>
                      <a:endParaRPr lang="en-GB"/>
                    </a:p>
                  </p:txBody>
                </p:sp>
                <p:sp>
                  <p:nvSpPr>
                    <p:cNvPr id="36373" name="Freeform 322"/>
                    <p:cNvSpPr>
                      <a:spLocks noChangeAspect="1"/>
                    </p:cNvSpPr>
                    <p:nvPr/>
                  </p:nvSpPr>
                  <p:spPr bwMode="auto">
                    <a:xfrm>
                      <a:off x="4141" y="1536"/>
                      <a:ext cx="6" cy="9"/>
                    </a:xfrm>
                    <a:custGeom>
                      <a:avLst/>
                      <a:gdLst>
                        <a:gd name="T0" fmla="*/ 1 w 10"/>
                        <a:gd name="T1" fmla="*/ 0 h 19"/>
                        <a:gd name="T2" fmla="*/ 1 w 10"/>
                        <a:gd name="T3" fmla="*/ 0 h 19"/>
                        <a:gd name="T4" fmla="*/ 0 w 10"/>
                        <a:gd name="T5" fmla="*/ 0 h 19"/>
                        <a:gd name="T6" fmla="*/ 1 w 10"/>
                        <a:gd name="T7" fmla="*/ 0 h 19"/>
                        <a:gd name="T8" fmla="*/ 1 w 10"/>
                        <a:gd name="T9" fmla="*/ 0 h 19"/>
                        <a:gd name="T10" fmla="*/ 1 w 10"/>
                        <a:gd name="T11" fmla="*/ 0 h 19"/>
                        <a:gd name="T12" fmla="*/ 0 60000 65536"/>
                        <a:gd name="T13" fmla="*/ 0 60000 65536"/>
                        <a:gd name="T14" fmla="*/ 0 60000 65536"/>
                        <a:gd name="T15" fmla="*/ 0 60000 65536"/>
                        <a:gd name="T16" fmla="*/ 0 60000 65536"/>
                        <a:gd name="T17" fmla="*/ 0 60000 65536"/>
                        <a:gd name="T18" fmla="*/ 0 w 10"/>
                        <a:gd name="T19" fmla="*/ 0 h 19"/>
                        <a:gd name="T20" fmla="*/ 10 w 1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0" h="19">
                          <a:moveTo>
                            <a:pt x="7" y="17"/>
                          </a:moveTo>
                          <a:lnTo>
                            <a:pt x="5" y="19"/>
                          </a:lnTo>
                          <a:lnTo>
                            <a:pt x="0" y="0"/>
                          </a:lnTo>
                          <a:lnTo>
                            <a:pt x="9" y="5"/>
                          </a:lnTo>
                          <a:lnTo>
                            <a:pt x="10" y="16"/>
                          </a:lnTo>
                          <a:lnTo>
                            <a:pt x="7" y="17"/>
                          </a:lnTo>
                          <a:close/>
                        </a:path>
                      </a:pathLst>
                    </a:custGeom>
                    <a:solidFill>
                      <a:srgbClr val="EE9024"/>
                    </a:solidFill>
                    <a:ln w="12700">
                      <a:noFill/>
                      <a:round/>
                      <a:headEnd/>
                      <a:tailEnd/>
                    </a:ln>
                  </p:spPr>
                  <p:txBody>
                    <a:bodyPr/>
                    <a:lstStyle/>
                    <a:p>
                      <a:endParaRPr lang="en-GB"/>
                    </a:p>
                  </p:txBody>
                </p:sp>
                <p:sp>
                  <p:nvSpPr>
                    <p:cNvPr id="36374" name="Freeform 323"/>
                    <p:cNvSpPr>
                      <a:spLocks noChangeAspect="1"/>
                    </p:cNvSpPr>
                    <p:nvPr/>
                  </p:nvSpPr>
                  <p:spPr bwMode="auto">
                    <a:xfrm>
                      <a:off x="4163" y="1519"/>
                      <a:ext cx="11" cy="6"/>
                    </a:xfrm>
                    <a:custGeom>
                      <a:avLst/>
                      <a:gdLst>
                        <a:gd name="T0" fmla="*/ 1 w 22"/>
                        <a:gd name="T1" fmla="*/ 0 h 16"/>
                        <a:gd name="T2" fmla="*/ 1 w 22"/>
                        <a:gd name="T3" fmla="*/ 0 h 16"/>
                        <a:gd name="T4" fmla="*/ 0 w 22"/>
                        <a:gd name="T5" fmla="*/ 0 h 16"/>
                        <a:gd name="T6" fmla="*/ 1 w 22"/>
                        <a:gd name="T7" fmla="*/ 0 h 16"/>
                        <a:gd name="T8" fmla="*/ 1 w 22"/>
                        <a:gd name="T9" fmla="*/ 0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17" y="5"/>
                          </a:moveTo>
                          <a:lnTo>
                            <a:pt x="22" y="16"/>
                          </a:lnTo>
                          <a:lnTo>
                            <a:pt x="0" y="10"/>
                          </a:lnTo>
                          <a:lnTo>
                            <a:pt x="11" y="0"/>
                          </a:lnTo>
                          <a:lnTo>
                            <a:pt x="17" y="5"/>
                          </a:lnTo>
                          <a:close/>
                        </a:path>
                      </a:pathLst>
                    </a:custGeom>
                    <a:solidFill>
                      <a:srgbClr val="EE9024"/>
                    </a:solidFill>
                    <a:ln w="12700">
                      <a:noFill/>
                      <a:round/>
                      <a:headEnd/>
                      <a:tailEnd/>
                    </a:ln>
                  </p:spPr>
                  <p:txBody>
                    <a:bodyPr/>
                    <a:lstStyle/>
                    <a:p>
                      <a:endParaRPr lang="en-GB"/>
                    </a:p>
                  </p:txBody>
                </p:sp>
                <p:sp>
                  <p:nvSpPr>
                    <p:cNvPr id="36375" name="Freeform 324"/>
                    <p:cNvSpPr>
                      <a:spLocks noChangeAspect="1"/>
                    </p:cNvSpPr>
                    <p:nvPr/>
                  </p:nvSpPr>
                  <p:spPr bwMode="auto">
                    <a:xfrm>
                      <a:off x="3715" y="1937"/>
                      <a:ext cx="11" cy="19"/>
                    </a:xfrm>
                    <a:custGeom>
                      <a:avLst/>
                      <a:gdLst>
                        <a:gd name="T0" fmla="*/ 0 w 26"/>
                        <a:gd name="T1" fmla="*/ 0 h 40"/>
                        <a:gd name="T2" fmla="*/ 0 w 26"/>
                        <a:gd name="T3" fmla="*/ 0 h 40"/>
                        <a:gd name="T4" fmla="*/ 0 w 26"/>
                        <a:gd name="T5" fmla="*/ 0 h 40"/>
                        <a:gd name="T6" fmla="*/ 0 w 26"/>
                        <a:gd name="T7" fmla="*/ 0 h 40"/>
                        <a:gd name="T8" fmla="*/ 0 w 26"/>
                        <a:gd name="T9" fmla="*/ 0 h 40"/>
                        <a:gd name="T10" fmla="*/ 0 w 26"/>
                        <a:gd name="T11" fmla="*/ 0 h 40"/>
                        <a:gd name="T12" fmla="*/ 0 w 26"/>
                        <a:gd name="T13" fmla="*/ 0 h 40"/>
                        <a:gd name="T14" fmla="*/ 0 w 26"/>
                        <a:gd name="T15" fmla="*/ 0 h 40"/>
                        <a:gd name="T16" fmla="*/ 0 w 26"/>
                        <a:gd name="T17" fmla="*/ 0 h 40"/>
                        <a:gd name="T18" fmla="*/ 0 w 2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40"/>
                        <a:gd name="T32" fmla="*/ 26 w 26"/>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40">
                          <a:moveTo>
                            <a:pt x="24" y="0"/>
                          </a:moveTo>
                          <a:lnTo>
                            <a:pt x="7" y="10"/>
                          </a:lnTo>
                          <a:lnTo>
                            <a:pt x="8" y="16"/>
                          </a:lnTo>
                          <a:lnTo>
                            <a:pt x="0" y="15"/>
                          </a:lnTo>
                          <a:lnTo>
                            <a:pt x="0" y="40"/>
                          </a:lnTo>
                          <a:lnTo>
                            <a:pt x="19" y="27"/>
                          </a:lnTo>
                          <a:lnTo>
                            <a:pt x="17" y="19"/>
                          </a:lnTo>
                          <a:lnTo>
                            <a:pt x="26" y="14"/>
                          </a:lnTo>
                          <a:lnTo>
                            <a:pt x="22" y="12"/>
                          </a:lnTo>
                          <a:lnTo>
                            <a:pt x="24" y="0"/>
                          </a:lnTo>
                          <a:close/>
                        </a:path>
                      </a:pathLst>
                    </a:custGeom>
                    <a:solidFill>
                      <a:srgbClr val="EE9024"/>
                    </a:solidFill>
                    <a:ln w="12700">
                      <a:solidFill>
                        <a:schemeClr val="bg1"/>
                      </a:solidFill>
                      <a:round/>
                      <a:headEnd/>
                      <a:tailEnd/>
                    </a:ln>
                  </p:spPr>
                  <p:txBody>
                    <a:bodyPr/>
                    <a:lstStyle/>
                    <a:p>
                      <a:endParaRPr lang="en-GB"/>
                    </a:p>
                  </p:txBody>
                </p:sp>
                <p:sp>
                  <p:nvSpPr>
                    <p:cNvPr id="36376" name="Freeform 325"/>
                    <p:cNvSpPr>
                      <a:spLocks noChangeAspect="1"/>
                    </p:cNvSpPr>
                    <p:nvPr/>
                  </p:nvSpPr>
                  <p:spPr bwMode="auto">
                    <a:xfrm>
                      <a:off x="3709" y="1959"/>
                      <a:ext cx="4" cy="3"/>
                    </a:xfrm>
                    <a:custGeom>
                      <a:avLst/>
                      <a:gdLst>
                        <a:gd name="T0" fmla="*/ 0 w 11"/>
                        <a:gd name="T1" fmla="*/ 0 h 6"/>
                        <a:gd name="T2" fmla="*/ 0 w 11"/>
                        <a:gd name="T3" fmla="*/ 1 h 6"/>
                        <a:gd name="T4" fmla="*/ 0 w 11"/>
                        <a:gd name="T5" fmla="*/ 1 h 6"/>
                        <a:gd name="T6" fmla="*/ 0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1" y="0"/>
                          </a:moveTo>
                          <a:lnTo>
                            <a:pt x="0" y="1"/>
                          </a:lnTo>
                          <a:lnTo>
                            <a:pt x="10" y="6"/>
                          </a:lnTo>
                          <a:lnTo>
                            <a:pt x="11" y="0"/>
                          </a:lnTo>
                          <a:close/>
                        </a:path>
                      </a:pathLst>
                    </a:custGeom>
                    <a:solidFill>
                      <a:srgbClr val="EE9024"/>
                    </a:solidFill>
                    <a:ln w="12700">
                      <a:noFill/>
                      <a:round/>
                      <a:headEnd/>
                      <a:tailEnd/>
                    </a:ln>
                  </p:spPr>
                  <p:txBody>
                    <a:bodyPr/>
                    <a:lstStyle/>
                    <a:p>
                      <a:endParaRPr lang="en-GB"/>
                    </a:p>
                  </p:txBody>
                </p:sp>
                <p:sp>
                  <p:nvSpPr>
                    <p:cNvPr id="36377" name="Freeform 326"/>
                    <p:cNvSpPr>
                      <a:spLocks noChangeAspect="1"/>
                    </p:cNvSpPr>
                    <p:nvPr/>
                  </p:nvSpPr>
                  <p:spPr bwMode="auto">
                    <a:xfrm>
                      <a:off x="3726" y="1933"/>
                      <a:ext cx="111" cy="205"/>
                    </a:xfrm>
                    <a:custGeom>
                      <a:avLst/>
                      <a:gdLst>
                        <a:gd name="T0" fmla="*/ 0 w 236"/>
                        <a:gd name="T1" fmla="*/ 0 h 449"/>
                        <a:gd name="T2" fmla="*/ 0 w 236"/>
                        <a:gd name="T3" fmla="*/ 0 h 449"/>
                        <a:gd name="T4" fmla="*/ 0 w 236"/>
                        <a:gd name="T5" fmla="*/ 0 h 449"/>
                        <a:gd name="T6" fmla="*/ 0 w 236"/>
                        <a:gd name="T7" fmla="*/ 0 h 449"/>
                        <a:gd name="T8" fmla="*/ 0 w 236"/>
                        <a:gd name="T9" fmla="*/ 0 h 449"/>
                        <a:gd name="T10" fmla="*/ 0 w 236"/>
                        <a:gd name="T11" fmla="*/ 0 h 449"/>
                        <a:gd name="T12" fmla="*/ 0 w 236"/>
                        <a:gd name="T13" fmla="*/ 0 h 449"/>
                        <a:gd name="T14" fmla="*/ 0 w 236"/>
                        <a:gd name="T15" fmla="*/ 0 h 449"/>
                        <a:gd name="T16" fmla="*/ 0 w 236"/>
                        <a:gd name="T17" fmla="*/ 0 h 449"/>
                        <a:gd name="T18" fmla="*/ 0 w 236"/>
                        <a:gd name="T19" fmla="*/ 0 h 449"/>
                        <a:gd name="T20" fmla="*/ 0 w 236"/>
                        <a:gd name="T21" fmla="*/ 0 h 449"/>
                        <a:gd name="T22" fmla="*/ 0 w 236"/>
                        <a:gd name="T23" fmla="*/ 0 h 449"/>
                        <a:gd name="T24" fmla="*/ 0 w 236"/>
                        <a:gd name="T25" fmla="*/ 0 h 449"/>
                        <a:gd name="T26" fmla="*/ 0 w 236"/>
                        <a:gd name="T27" fmla="*/ 0 h 449"/>
                        <a:gd name="T28" fmla="*/ 0 w 236"/>
                        <a:gd name="T29" fmla="*/ 0 h 449"/>
                        <a:gd name="T30" fmla="*/ 0 w 236"/>
                        <a:gd name="T31" fmla="*/ 0 h 449"/>
                        <a:gd name="T32" fmla="*/ 0 w 236"/>
                        <a:gd name="T33" fmla="*/ 0 h 449"/>
                        <a:gd name="T34" fmla="*/ 0 w 236"/>
                        <a:gd name="T35" fmla="*/ 0 h 449"/>
                        <a:gd name="T36" fmla="*/ 0 w 236"/>
                        <a:gd name="T37" fmla="*/ 0 h 449"/>
                        <a:gd name="T38" fmla="*/ 0 w 236"/>
                        <a:gd name="T39" fmla="*/ 0 h 449"/>
                        <a:gd name="T40" fmla="*/ 0 w 236"/>
                        <a:gd name="T41" fmla="*/ 0 h 449"/>
                        <a:gd name="T42" fmla="*/ 0 w 236"/>
                        <a:gd name="T43" fmla="*/ 0 h 449"/>
                        <a:gd name="T44" fmla="*/ 0 w 236"/>
                        <a:gd name="T45" fmla="*/ 0 h 449"/>
                        <a:gd name="T46" fmla="*/ 0 w 236"/>
                        <a:gd name="T47" fmla="*/ 0 h 449"/>
                        <a:gd name="T48" fmla="*/ 0 w 236"/>
                        <a:gd name="T49" fmla="*/ 0 h 449"/>
                        <a:gd name="T50" fmla="*/ 0 w 236"/>
                        <a:gd name="T51" fmla="*/ 0 h 449"/>
                        <a:gd name="T52" fmla="*/ 0 w 236"/>
                        <a:gd name="T53" fmla="*/ 0 h 449"/>
                        <a:gd name="T54" fmla="*/ 0 w 236"/>
                        <a:gd name="T55" fmla="*/ 0 h 449"/>
                        <a:gd name="T56" fmla="*/ 0 w 236"/>
                        <a:gd name="T57" fmla="*/ 0 h 449"/>
                        <a:gd name="T58" fmla="*/ 0 w 236"/>
                        <a:gd name="T59" fmla="*/ 0 h 449"/>
                        <a:gd name="T60" fmla="*/ 0 w 236"/>
                        <a:gd name="T61" fmla="*/ 0 h 449"/>
                        <a:gd name="T62" fmla="*/ 0 w 236"/>
                        <a:gd name="T63" fmla="*/ 0 h 449"/>
                        <a:gd name="T64" fmla="*/ 0 w 236"/>
                        <a:gd name="T65" fmla="*/ 0 h 449"/>
                        <a:gd name="T66" fmla="*/ 0 w 236"/>
                        <a:gd name="T67" fmla="*/ 0 h 449"/>
                        <a:gd name="T68" fmla="*/ 0 w 236"/>
                        <a:gd name="T69" fmla="*/ 0 h 449"/>
                        <a:gd name="T70" fmla="*/ 0 w 236"/>
                        <a:gd name="T71" fmla="*/ 0 h 449"/>
                        <a:gd name="T72" fmla="*/ 0 w 236"/>
                        <a:gd name="T73" fmla="*/ 0 h 449"/>
                        <a:gd name="T74" fmla="*/ 0 w 236"/>
                        <a:gd name="T75" fmla="*/ 0 h 449"/>
                        <a:gd name="T76" fmla="*/ 0 w 236"/>
                        <a:gd name="T77" fmla="*/ 0 h 449"/>
                        <a:gd name="T78" fmla="*/ 0 w 236"/>
                        <a:gd name="T79" fmla="*/ 0 h 449"/>
                        <a:gd name="T80" fmla="*/ 0 w 236"/>
                        <a:gd name="T81" fmla="*/ 0 h 449"/>
                        <a:gd name="T82" fmla="*/ 0 w 236"/>
                        <a:gd name="T83" fmla="*/ 0 h 449"/>
                        <a:gd name="T84" fmla="*/ 0 w 236"/>
                        <a:gd name="T85" fmla="*/ 0 h 449"/>
                        <a:gd name="T86" fmla="*/ 0 w 236"/>
                        <a:gd name="T87" fmla="*/ 0 h 449"/>
                        <a:gd name="T88" fmla="*/ 0 w 236"/>
                        <a:gd name="T89" fmla="*/ 0 h 449"/>
                        <a:gd name="T90" fmla="*/ 0 w 236"/>
                        <a:gd name="T91" fmla="*/ 0 h 449"/>
                        <a:gd name="T92" fmla="*/ 0 w 236"/>
                        <a:gd name="T93" fmla="*/ 0 h 449"/>
                        <a:gd name="T94" fmla="*/ 0 w 236"/>
                        <a:gd name="T95" fmla="*/ 0 h 449"/>
                        <a:gd name="T96" fmla="*/ 0 w 236"/>
                        <a:gd name="T97" fmla="*/ 0 h 449"/>
                        <a:gd name="T98" fmla="*/ 0 w 236"/>
                        <a:gd name="T99" fmla="*/ 0 h 449"/>
                        <a:gd name="T100" fmla="*/ 0 w 236"/>
                        <a:gd name="T101" fmla="*/ 0 h 449"/>
                        <a:gd name="T102" fmla="*/ 0 w 236"/>
                        <a:gd name="T103" fmla="*/ 0 h 449"/>
                        <a:gd name="T104" fmla="*/ 0 w 236"/>
                        <a:gd name="T105" fmla="*/ 0 h 449"/>
                        <a:gd name="T106" fmla="*/ 0 w 236"/>
                        <a:gd name="T107" fmla="*/ 0 h 449"/>
                        <a:gd name="T108" fmla="*/ 0 w 236"/>
                        <a:gd name="T109" fmla="*/ 0 h 449"/>
                        <a:gd name="T110" fmla="*/ 0 w 236"/>
                        <a:gd name="T111" fmla="*/ 0 h 449"/>
                        <a:gd name="T112" fmla="*/ 0 w 236"/>
                        <a:gd name="T113" fmla="*/ 0 h 449"/>
                        <a:gd name="T114" fmla="*/ 0 w 236"/>
                        <a:gd name="T115" fmla="*/ 0 h 449"/>
                        <a:gd name="T116" fmla="*/ 0 w 236"/>
                        <a:gd name="T117" fmla="*/ 0 h 449"/>
                        <a:gd name="T118" fmla="*/ 0 w 236"/>
                        <a:gd name="T119" fmla="*/ 0 h 449"/>
                        <a:gd name="T120" fmla="*/ 0 w 236"/>
                        <a:gd name="T121" fmla="*/ 0 h 449"/>
                        <a:gd name="T122" fmla="*/ 0 w 236"/>
                        <a:gd name="T123" fmla="*/ 0 h 449"/>
                        <a:gd name="T124" fmla="*/ 0 w 236"/>
                        <a:gd name="T125" fmla="*/ 0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449"/>
                        <a:gd name="T191" fmla="*/ 236 w 236"/>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449">
                          <a:moveTo>
                            <a:pt x="110" y="424"/>
                          </a:moveTo>
                          <a:lnTo>
                            <a:pt x="126" y="419"/>
                          </a:lnTo>
                          <a:lnTo>
                            <a:pt x="124" y="416"/>
                          </a:lnTo>
                          <a:lnTo>
                            <a:pt x="139" y="416"/>
                          </a:lnTo>
                          <a:lnTo>
                            <a:pt x="144" y="412"/>
                          </a:lnTo>
                          <a:lnTo>
                            <a:pt x="144" y="407"/>
                          </a:lnTo>
                          <a:lnTo>
                            <a:pt x="161" y="414"/>
                          </a:lnTo>
                          <a:lnTo>
                            <a:pt x="213" y="404"/>
                          </a:lnTo>
                          <a:lnTo>
                            <a:pt x="226" y="394"/>
                          </a:lnTo>
                          <a:lnTo>
                            <a:pt x="228" y="388"/>
                          </a:lnTo>
                          <a:lnTo>
                            <a:pt x="205" y="385"/>
                          </a:lnTo>
                          <a:lnTo>
                            <a:pt x="203" y="377"/>
                          </a:lnTo>
                          <a:lnTo>
                            <a:pt x="212" y="368"/>
                          </a:lnTo>
                          <a:lnTo>
                            <a:pt x="208" y="366"/>
                          </a:lnTo>
                          <a:lnTo>
                            <a:pt x="222" y="362"/>
                          </a:lnTo>
                          <a:lnTo>
                            <a:pt x="222" y="354"/>
                          </a:lnTo>
                          <a:lnTo>
                            <a:pt x="233" y="347"/>
                          </a:lnTo>
                          <a:lnTo>
                            <a:pt x="236" y="327"/>
                          </a:lnTo>
                          <a:lnTo>
                            <a:pt x="234" y="318"/>
                          </a:lnTo>
                          <a:lnTo>
                            <a:pt x="220" y="306"/>
                          </a:lnTo>
                          <a:lnTo>
                            <a:pt x="201" y="308"/>
                          </a:lnTo>
                          <a:lnTo>
                            <a:pt x="195" y="315"/>
                          </a:lnTo>
                          <a:lnTo>
                            <a:pt x="188" y="312"/>
                          </a:lnTo>
                          <a:lnTo>
                            <a:pt x="185" y="311"/>
                          </a:lnTo>
                          <a:lnTo>
                            <a:pt x="195" y="289"/>
                          </a:lnTo>
                          <a:lnTo>
                            <a:pt x="175" y="267"/>
                          </a:lnTo>
                          <a:lnTo>
                            <a:pt x="190" y="273"/>
                          </a:lnTo>
                          <a:lnTo>
                            <a:pt x="189" y="264"/>
                          </a:lnTo>
                          <a:lnTo>
                            <a:pt x="166" y="226"/>
                          </a:lnTo>
                          <a:lnTo>
                            <a:pt x="151" y="220"/>
                          </a:lnTo>
                          <a:lnTo>
                            <a:pt x="140" y="193"/>
                          </a:lnTo>
                          <a:lnTo>
                            <a:pt x="138" y="173"/>
                          </a:lnTo>
                          <a:lnTo>
                            <a:pt x="123" y="156"/>
                          </a:lnTo>
                          <a:lnTo>
                            <a:pt x="107" y="147"/>
                          </a:lnTo>
                          <a:lnTo>
                            <a:pt x="87" y="147"/>
                          </a:lnTo>
                          <a:lnTo>
                            <a:pt x="91" y="139"/>
                          </a:lnTo>
                          <a:lnTo>
                            <a:pt x="107" y="135"/>
                          </a:lnTo>
                          <a:lnTo>
                            <a:pt x="97" y="123"/>
                          </a:lnTo>
                          <a:lnTo>
                            <a:pt x="105" y="120"/>
                          </a:lnTo>
                          <a:lnTo>
                            <a:pt x="116" y="100"/>
                          </a:lnTo>
                          <a:lnTo>
                            <a:pt x="122" y="80"/>
                          </a:lnTo>
                          <a:lnTo>
                            <a:pt x="130" y="72"/>
                          </a:lnTo>
                          <a:lnTo>
                            <a:pt x="128" y="56"/>
                          </a:lnTo>
                          <a:lnTo>
                            <a:pt x="85" y="54"/>
                          </a:lnTo>
                          <a:lnTo>
                            <a:pt x="59" y="62"/>
                          </a:lnTo>
                          <a:lnTo>
                            <a:pt x="60" y="56"/>
                          </a:lnTo>
                          <a:lnTo>
                            <a:pt x="55" y="55"/>
                          </a:lnTo>
                          <a:lnTo>
                            <a:pt x="69" y="48"/>
                          </a:lnTo>
                          <a:lnTo>
                            <a:pt x="60" y="47"/>
                          </a:lnTo>
                          <a:lnTo>
                            <a:pt x="60" y="43"/>
                          </a:lnTo>
                          <a:lnTo>
                            <a:pt x="89" y="17"/>
                          </a:lnTo>
                          <a:lnTo>
                            <a:pt x="91" y="3"/>
                          </a:lnTo>
                          <a:lnTo>
                            <a:pt x="84" y="0"/>
                          </a:lnTo>
                          <a:lnTo>
                            <a:pt x="37" y="5"/>
                          </a:lnTo>
                          <a:lnTo>
                            <a:pt x="30" y="23"/>
                          </a:lnTo>
                          <a:lnTo>
                            <a:pt x="23" y="24"/>
                          </a:lnTo>
                          <a:lnTo>
                            <a:pt x="24" y="32"/>
                          </a:lnTo>
                          <a:lnTo>
                            <a:pt x="21" y="33"/>
                          </a:lnTo>
                          <a:lnTo>
                            <a:pt x="27" y="40"/>
                          </a:lnTo>
                          <a:lnTo>
                            <a:pt x="11" y="48"/>
                          </a:lnTo>
                          <a:lnTo>
                            <a:pt x="12" y="60"/>
                          </a:lnTo>
                          <a:lnTo>
                            <a:pt x="15" y="63"/>
                          </a:lnTo>
                          <a:lnTo>
                            <a:pt x="9" y="64"/>
                          </a:lnTo>
                          <a:lnTo>
                            <a:pt x="9" y="72"/>
                          </a:lnTo>
                          <a:lnTo>
                            <a:pt x="20" y="72"/>
                          </a:lnTo>
                          <a:lnTo>
                            <a:pt x="15" y="75"/>
                          </a:lnTo>
                          <a:lnTo>
                            <a:pt x="19" y="76"/>
                          </a:lnTo>
                          <a:lnTo>
                            <a:pt x="9" y="106"/>
                          </a:lnTo>
                          <a:lnTo>
                            <a:pt x="0" y="109"/>
                          </a:lnTo>
                          <a:lnTo>
                            <a:pt x="13" y="123"/>
                          </a:lnTo>
                          <a:lnTo>
                            <a:pt x="25" y="114"/>
                          </a:lnTo>
                          <a:lnTo>
                            <a:pt x="15" y="151"/>
                          </a:lnTo>
                          <a:lnTo>
                            <a:pt x="19" y="161"/>
                          </a:lnTo>
                          <a:lnTo>
                            <a:pt x="11" y="184"/>
                          </a:lnTo>
                          <a:lnTo>
                            <a:pt x="17" y="181"/>
                          </a:lnTo>
                          <a:lnTo>
                            <a:pt x="24" y="160"/>
                          </a:lnTo>
                          <a:lnTo>
                            <a:pt x="22" y="147"/>
                          </a:lnTo>
                          <a:lnTo>
                            <a:pt x="30" y="137"/>
                          </a:lnTo>
                          <a:lnTo>
                            <a:pt x="27" y="156"/>
                          </a:lnTo>
                          <a:lnTo>
                            <a:pt x="35" y="151"/>
                          </a:lnTo>
                          <a:lnTo>
                            <a:pt x="35" y="144"/>
                          </a:lnTo>
                          <a:lnTo>
                            <a:pt x="44" y="150"/>
                          </a:lnTo>
                          <a:lnTo>
                            <a:pt x="40" y="154"/>
                          </a:lnTo>
                          <a:lnTo>
                            <a:pt x="38" y="165"/>
                          </a:lnTo>
                          <a:lnTo>
                            <a:pt x="44" y="176"/>
                          </a:lnTo>
                          <a:lnTo>
                            <a:pt x="33" y="205"/>
                          </a:lnTo>
                          <a:lnTo>
                            <a:pt x="29" y="205"/>
                          </a:lnTo>
                          <a:lnTo>
                            <a:pt x="33" y="218"/>
                          </a:lnTo>
                          <a:lnTo>
                            <a:pt x="37" y="219"/>
                          </a:lnTo>
                          <a:lnTo>
                            <a:pt x="39" y="209"/>
                          </a:lnTo>
                          <a:lnTo>
                            <a:pt x="51" y="217"/>
                          </a:lnTo>
                          <a:lnTo>
                            <a:pt x="53" y="209"/>
                          </a:lnTo>
                          <a:lnTo>
                            <a:pt x="92" y="204"/>
                          </a:lnTo>
                          <a:lnTo>
                            <a:pt x="83" y="209"/>
                          </a:lnTo>
                          <a:lnTo>
                            <a:pt x="75" y="228"/>
                          </a:lnTo>
                          <a:lnTo>
                            <a:pt x="88" y="248"/>
                          </a:lnTo>
                          <a:lnTo>
                            <a:pt x="102" y="241"/>
                          </a:lnTo>
                          <a:lnTo>
                            <a:pt x="94" y="264"/>
                          </a:lnTo>
                          <a:lnTo>
                            <a:pt x="100" y="266"/>
                          </a:lnTo>
                          <a:lnTo>
                            <a:pt x="93" y="278"/>
                          </a:lnTo>
                          <a:lnTo>
                            <a:pt x="98" y="282"/>
                          </a:lnTo>
                          <a:lnTo>
                            <a:pt x="93" y="288"/>
                          </a:lnTo>
                          <a:lnTo>
                            <a:pt x="71" y="288"/>
                          </a:lnTo>
                          <a:lnTo>
                            <a:pt x="44" y="311"/>
                          </a:lnTo>
                          <a:lnTo>
                            <a:pt x="61" y="307"/>
                          </a:lnTo>
                          <a:lnTo>
                            <a:pt x="62" y="322"/>
                          </a:lnTo>
                          <a:lnTo>
                            <a:pt x="67" y="327"/>
                          </a:lnTo>
                          <a:lnTo>
                            <a:pt x="60" y="339"/>
                          </a:lnTo>
                          <a:lnTo>
                            <a:pt x="27" y="359"/>
                          </a:lnTo>
                          <a:lnTo>
                            <a:pt x="33" y="371"/>
                          </a:lnTo>
                          <a:lnTo>
                            <a:pt x="51" y="364"/>
                          </a:lnTo>
                          <a:lnTo>
                            <a:pt x="57" y="374"/>
                          </a:lnTo>
                          <a:lnTo>
                            <a:pt x="69" y="370"/>
                          </a:lnTo>
                          <a:lnTo>
                            <a:pt x="82" y="382"/>
                          </a:lnTo>
                          <a:lnTo>
                            <a:pt x="108" y="366"/>
                          </a:lnTo>
                          <a:lnTo>
                            <a:pt x="108" y="369"/>
                          </a:lnTo>
                          <a:lnTo>
                            <a:pt x="93" y="390"/>
                          </a:lnTo>
                          <a:lnTo>
                            <a:pt x="61" y="394"/>
                          </a:lnTo>
                          <a:lnTo>
                            <a:pt x="18" y="441"/>
                          </a:lnTo>
                          <a:lnTo>
                            <a:pt x="17" y="448"/>
                          </a:lnTo>
                          <a:lnTo>
                            <a:pt x="20" y="444"/>
                          </a:lnTo>
                          <a:lnTo>
                            <a:pt x="30" y="449"/>
                          </a:lnTo>
                          <a:lnTo>
                            <a:pt x="43" y="432"/>
                          </a:lnTo>
                          <a:lnTo>
                            <a:pt x="74" y="436"/>
                          </a:lnTo>
                          <a:lnTo>
                            <a:pt x="82" y="418"/>
                          </a:lnTo>
                          <a:lnTo>
                            <a:pt x="101" y="414"/>
                          </a:lnTo>
                          <a:lnTo>
                            <a:pt x="110" y="424"/>
                          </a:lnTo>
                          <a:close/>
                        </a:path>
                      </a:pathLst>
                    </a:custGeom>
                    <a:solidFill>
                      <a:srgbClr val="EE9024"/>
                    </a:solidFill>
                    <a:ln w="9525">
                      <a:noFill/>
                      <a:round/>
                      <a:headEnd/>
                      <a:tailEnd/>
                    </a:ln>
                  </p:spPr>
                  <p:txBody>
                    <a:bodyPr/>
                    <a:lstStyle/>
                    <a:p>
                      <a:endParaRPr lang="en-GB"/>
                    </a:p>
                  </p:txBody>
                </p:sp>
                <p:sp>
                  <p:nvSpPr>
                    <p:cNvPr id="36378" name="Freeform 327"/>
                    <p:cNvSpPr>
                      <a:spLocks noChangeAspect="1"/>
                    </p:cNvSpPr>
                    <p:nvPr/>
                  </p:nvSpPr>
                  <p:spPr bwMode="auto">
                    <a:xfrm>
                      <a:off x="3752" y="2062"/>
                      <a:ext cx="4" cy="4"/>
                    </a:xfrm>
                    <a:custGeom>
                      <a:avLst/>
                      <a:gdLst>
                        <a:gd name="T0" fmla="*/ 0 w 10"/>
                        <a:gd name="T1" fmla="*/ 0 h 9"/>
                        <a:gd name="T2" fmla="*/ 0 w 10"/>
                        <a:gd name="T3" fmla="*/ 0 h 9"/>
                        <a:gd name="T4" fmla="*/ 0 w 10"/>
                        <a:gd name="T5" fmla="*/ 0 h 9"/>
                        <a:gd name="T6" fmla="*/ 0 w 10"/>
                        <a:gd name="T7" fmla="*/ 0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7" y="9"/>
                          </a:moveTo>
                          <a:lnTo>
                            <a:pt x="10" y="7"/>
                          </a:lnTo>
                          <a:lnTo>
                            <a:pt x="0" y="0"/>
                          </a:lnTo>
                          <a:lnTo>
                            <a:pt x="7" y="9"/>
                          </a:lnTo>
                          <a:close/>
                        </a:path>
                      </a:pathLst>
                    </a:custGeom>
                    <a:solidFill>
                      <a:srgbClr val="CDDCC6"/>
                    </a:solidFill>
                    <a:ln w="12700">
                      <a:noFill/>
                      <a:round/>
                      <a:headEnd/>
                      <a:tailEnd/>
                    </a:ln>
                  </p:spPr>
                  <p:txBody>
                    <a:bodyPr/>
                    <a:lstStyle/>
                    <a:p>
                      <a:endParaRPr lang="en-GB"/>
                    </a:p>
                  </p:txBody>
                </p:sp>
                <p:sp>
                  <p:nvSpPr>
                    <p:cNvPr id="36379" name="Freeform 328"/>
                    <p:cNvSpPr>
                      <a:spLocks noChangeAspect="1"/>
                    </p:cNvSpPr>
                    <p:nvPr/>
                  </p:nvSpPr>
                  <p:spPr bwMode="auto">
                    <a:xfrm>
                      <a:off x="3746" y="2039"/>
                      <a:ext cx="7" cy="8"/>
                    </a:xfrm>
                    <a:custGeom>
                      <a:avLst/>
                      <a:gdLst>
                        <a:gd name="T0" fmla="*/ 1 w 13"/>
                        <a:gd name="T1" fmla="*/ 0 h 16"/>
                        <a:gd name="T2" fmla="*/ 0 w 13"/>
                        <a:gd name="T3" fmla="*/ 1 h 16"/>
                        <a:gd name="T4" fmla="*/ 1 w 13"/>
                        <a:gd name="T5" fmla="*/ 1 h 16"/>
                        <a:gd name="T6" fmla="*/ 1 w 13"/>
                        <a:gd name="T7" fmla="*/ 1 h 16"/>
                        <a:gd name="T8" fmla="*/ 1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11" y="0"/>
                          </a:moveTo>
                          <a:lnTo>
                            <a:pt x="0" y="16"/>
                          </a:lnTo>
                          <a:lnTo>
                            <a:pt x="11" y="13"/>
                          </a:lnTo>
                          <a:lnTo>
                            <a:pt x="13" y="5"/>
                          </a:lnTo>
                          <a:lnTo>
                            <a:pt x="11" y="0"/>
                          </a:lnTo>
                          <a:close/>
                        </a:path>
                      </a:pathLst>
                    </a:custGeom>
                    <a:solidFill>
                      <a:srgbClr val="EE9024"/>
                    </a:solidFill>
                    <a:ln w="12700">
                      <a:noFill/>
                      <a:round/>
                      <a:headEnd/>
                      <a:tailEnd/>
                    </a:ln>
                  </p:spPr>
                  <p:txBody>
                    <a:bodyPr/>
                    <a:lstStyle/>
                    <a:p>
                      <a:endParaRPr lang="en-GB"/>
                    </a:p>
                  </p:txBody>
                </p:sp>
                <p:sp>
                  <p:nvSpPr>
                    <p:cNvPr id="36380" name="Freeform 329"/>
                    <p:cNvSpPr>
                      <a:spLocks noChangeAspect="1"/>
                    </p:cNvSpPr>
                    <p:nvPr/>
                  </p:nvSpPr>
                  <p:spPr bwMode="auto">
                    <a:xfrm>
                      <a:off x="3739" y="2008"/>
                      <a:ext cx="2" cy="7"/>
                    </a:xfrm>
                    <a:custGeom>
                      <a:avLst/>
                      <a:gdLst>
                        <a:gd name="T0" fmla="*/ 0 w 6"/>
                        <a:gd name="T1" fmla="*/ 0 h 13"/>
                        <a:gd name="T2" fmla="*/ 0 w 6"/>
                        <a:gd name="T3" fmla="*/ 1 h 13"/>
                        <a:gd name="T4" fmla="*/ 0 w 6"/>
                        <a:gd name="T5" fmla="*/ 1 h 13"/>
                        <a:gd name="T6" fmla="*/ 0 w 6"/>
                        <a:gd name="T7" fmla="*/ 0 h 13"/>
                        <a:gd name="T8" fmla="*/ 0 w 6"/>
                        <a:gd name="T9" fmla="*/ 0 h 13"/>
                        <a:gd name="T10" fmla="*/ 0 60000 65536"/>
                        <a:gd name="T11" fmla="*/ 0 60000 65536"/>
                        <a:gd name="T12" fmla="*/ 0 60000 65536"/>
                        <a:gd name="T13" fmla="*/ 0 60000 65536"/>
                        <a:gd name="T14" fmla="*/ 0 60000 65536"/>
                        <a:gd name="T15" fmla="*/ 0 w 6"/>
                        <a:gd name="T16" fmla="*/ 0 h 13"/>
                        <a:gd name="T17" fmla="*/ 6 w 6"/>
                        <a:gd name="T18" fmla="*/ 13 h 13"/>
                      </a:gdLst>
                      <a:ahLst/>
                      <a:cxnLst>
                        <a:cxn ang="T10">
                          <a:pos x="T0" y="T1"/>
                        </a:cxn>
                        <a:cxn ang="T11">
                          <a:pos x="T2" y="T3"/>
                        </a:cxn>
                        <a:cxn ang="T12">
                          <a:pos x="T4" y="T5"/>
                        </a:cxn>
                        <a:cxn ang="T13">
                          <a:pos x="T6" y="T7"/>
                        </a:cxn>
                        <a:cxn ang="T14">
                          <a:pos x="T8" y="T9"/>
                        </a:cxn>
                      </a:cxnLst>
                      <a:rect l="T15" t="T16" r="T17" b="T18"/>
                      <a:pathLst>
                        <a:path w="6" h="13">
                          <a:moveTo>
                            <a:pt x="0" y="0"/>
                          </a:moveTo>
                          <a:lnTo>
                            <a:pt x="0" y="10"/>
                          </a:lnTo>
                          <a:lnTo>
                            <a:pt x="5" y="13"/>
                          </a:lnTo>
                          <a:lnTo>
                            <a:pt x="6" y="0"/>
                          </a:lnTo>
                          <a:lnTo>
                            <a:pt x="0" y="0"/>
                          </a:lnTo>
                          <a:close/>
                        </a:path>
                      </a:pathLst>
                    </a:custGeom>
                    <a:solidFill>
                      <a:srgbClr val="48AC43"/>
                    </a:solidFill>
                    <a:ln w="12700">
                      <a:solidFill>
                        <a:schemeClr val="bg1"/>
                      </a:solidFill>
                      <a:round/>
                      <a:headEnd/>
                      <a:tailEnd/>
                    </a:ln>
                  </p:spPr>
                  <p:txBody>
                    <a:bodyPr/>
                    <a:lstStyle/>
                    <a:p>
                      <a:endParaRPr lang="en-GB"/>
                    </a:p>
                  </p:txBody>
                </p:sp>
                <p:sp>
                  <p:nvSpPr>
                    <p:cNvPr id="36381" name="Freeform 330"/>
                    <p:cNvSpPr>
                      <a:spLocks noChangeAspect="1"/>
                    </p:cNvSpPr>
                    <p:nvPr/>
                  </p:nvSpPr>
                  <p:spPr bwMode="auto">
                    <a:xfrm>
                      <a:off x="3722" y="2002"/>
                      <a:ext cx="5" cy="8"/>
                    </a:xfrm>
                    <a:custGeom>
                      <a:avLst/>
                      <a:gdLst>
                        <a:gd name="T0" fmla="*/ 0 w 11"/>
                        <a:gd name="T1" fmla="*/ 0 h 14"/>
                        <a:gd name="T2" fmla="*/ 0 w 11"/>
                        <a:gd name="T3" fmla="*/ 1 h 14"/>
                        <a:gd name="T4" fmla="*/ 0 w 11"/>
                        <a:gd name="T5" fmla="*/ 1 h 14"/>
                        <a:gd name="T6" fmla="*/ 0 w 11"/>
                        <a:gd name="T7" fmla="*/ 1 h 14"/>
                        <a:gd name="T8" fmla="*/ 0 w 11"/>
                        <a:gd name="T9" fmla="*/ 1 h 14"/>
                        <a:gd name="T10" fmla="*/ 0 w 11"/>
                        <a:gd name="T11" fmla="*/ 1 h 14"/>
                        <a:gd name="T12" fmla="*/ 0 w 11"/>
                        <a:gd name="T13" fmla="*/ 0 h 14"/>
                        <a:gd name="T14" fmla="*/ 0 60000 65536"/>
                        <a:gd name="T15" fmla="*/ 0 60000 65536"/>
                        <a:gd name="T16" fmla="*/ 0 60000 65536"/>
                        <a:gd name="T17" fmla="*/ 0 60000 65536"/>
                        <a:gd name="T18" fmla="*/ 0 60000 65536"/>
                        <a:gd name="T19" fmla="*/ 0 60000 65536"/>
                        <a:gd name="T20" fmla="*/ 0 60000 65536"/>
                        <a:gd name="T21" fmla="*/ 0 w 11"/>
                        <a:gd name="T22" fmla="*/ 0 h 14"/>
                        <a:gd name="T23" fmla="*/ 11 w 1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
                          <a:moveTo>
                            <a:pt x="9" y="0"/>
                          </a:moveTo>
                          <a:lnTo>
                            <a:pt x="1" y="3"/>
                          </a:lnTo>
                          <a:lnTo>
                            <a:pt x="0" y="11"/>
                          </a:lnTo>
                          <a:lnTo>
                            <a:pt x="3" y="6"/>
                          </a:lnTo>
                          <a:lnTo>
                            <a:pt x="5" y="14"/>
                          </a:lnTo>
                          <a:lnTo>
                            <a:pt x="11" y="12"/>
                          </a:lnTo>
                          <a:lnTo>
                            <a:pt x="9" y="0"/>
                          </a:lnTo>
                          <a:close/>
                        </a:path>
                      </a:pathLst>
                    </a:custGeom>
                    <a:solidFill>
                      <a:srgbClr val="48AC43"/>
                    </a:solidFill>
                    <a:ln w="12700">
                      <a:solidFill>
                        <a:schemeClr val="bg1"/>
                      </a:solidFill>
                      <a:round/>
                      <a:headEnd/>
                      <a:tailEnd/>
                    </a:ln>
                  </p:spPr>
                  <p:txBody>
                    <a:bodyPr/>
                    <a:lstStyle/>
                    <a:p>
                      <a:endParaRPr lang="en-GB"/>
                    </a:p>
                  </p:txBody>
                </p:sp>
                <p:sp>
                  <p:nvSpPr>
                    <p:cNvPr id="36382" name="Freeform 331"/>
                    <p:cNvSpPr>
                      <a:spLocks noChangeAspect="1"/>
                    </p:cNvSpPr>
                    <p:nvPr/>
                  </p:nvSpPr>
                  <p:spPr bwMode="auto">
                    <a:xfrm>
                      <a:off x="3728" y="1998"/>
                      <a:ext cx="6" cy="8"/>
                    </a:xfrm>
                    <a:custGeom>
                      <a:avLst/>
                      <a:gdLst>
                        <a:gd name="T0" fmla="*/ 1 w 9"/>
                        <a:gd name="T1" fmla="*/ 0 h 15"/>
                        <a:gd name="T2" fmla="*/ 0 w 9"/>
                        <a:gd name="T3" fmla="*/ 1 h 15"/>
                        <a:gd name="T4" fmla="*/ 1 w 9"/>
                        <a:gd name="T5" fmla="*/ 0 h 15"/>
                        <a:gd name="T6" fmla="*/ 0 60000 65536"/>
                        <a:gd name="T7" fmla="*/ 0 60000 65536"/>
                        <a:gd name="T8" fmla="*/ 0 60000 65536"/>
                        <a:gd name="T9" fmla="*/ 0 w 9"/>
                        <a:gd name="T10" fmla="*/ 0 h 15"/>
                        <a:gd name="T11" fmla="*/ 9 w 9"/>
                        <a:gd name="T12" fmla="*/ 15 h 15"/>
                      </a:gdLst>
                      <a:ahLst/>
                      <a:cxnLst>
                        <a:cxn ang="T6">
                          <a:pos x="T0" y="T1"/>
                        </a:cxn>
                        <a:cxn ang="T7">
                          <a:pos x="T2" y="T3"/>
                        </a:cxn>
                        <a:cxn ang="T8">
                          <a:pos x="T4" y="T5"/>
                        </a:cxn>
                      </a:cxnLst>
                      <a:rect l="T9" t="T10" r="T11" b="T12"/>
                      <a:pathLst>
                        <a:path w="9" h="15">
                          <a:moveTo>
                            <a:pt x="9" y="0"/>
                          </a:moveTo>
                          <a:lnTo>
                            <a:pt x="0" y="15"/>
                          </a:lnTo>
                          <a:lnTo>
                            <a:pt x="9" y="0"/>
                          </a:lnTo>
                          <a:close/>
                        </a:path>
                      </a:pathLst>
                    </a:custGeom>
                    <a:solidFill>
                      <a:srgbClr val="88CBDF"/>
                    </a:solidFill>
                    <a:ln w="12700">
                      <a:noFill/>
                      <a:round/>
                      <a:headEnd/>
                      <a:tailEnd/>
                    </a:ln>
                  </p:spPr>
                  <p:txBody>
                    <a:bodyPr/>
                    <a:lstStyle/>
                    <a:p>
                      <a:endParaRPr lang="en-GB"/>
                    </a:p>
                  </p:txBody>
                </p:sp>
                <p:sp>
                  <p:nvSpPr>
                    <p:cNvPr id="36383" name="Freeform 332"/>
                    <p:cNvSpPr>
                      <a:spLocks noChangeAspect="1"/>
                    </p:cNvSpPr>
                    <p:nvPr/>
                  </p:nvSpPr>
                  <p:spPr bwMode="auto">
                    <a:xfrm>
                      <a:off x="3724" y="1985"/>
                      <a:ext cx="10" cy="9"/>
                    </a:xfrm>
                    <a:custGeom>
                      <a:avLst/>
                      <a:gdLst>
                        <a:gd name="T0" fmla="*/ 0 w 19"/>
                        <a:gd name="T1" fmla="*/ 1 h 16"/>
                        <a:gd name="T2" fmla="*/ 1 w 19"/>
                        <a:gd name="T3" fmla="*/ 1 h 16"/>
                        <a:gd name="T4" fmla="*/ 1 w 19"/>
                        <a:gd name="T5" fmla="*/ 0 h 16"/>
                        <a:gd name="T6" fmla="*/ 1 w 19"/>
                        <a:gd name="T7" fmla="*/ 1 h 16"/>
                        <a:gd name="T8" fmla="*/ 1 w 19"/>
                        <a:gd name="T9" fmla="*/ 1 h 16"/>
                        <a:gd name="T10" fmla="*/ 0 w 19"/>
                        <a:gd name="T11" fmla="*/ 1 h 16"/>
                        <a:gd name="T12" fmla="*/ 0 60000 65536"/>
                        <a:gd name="T13" fmla="*/ 0 60000 65536"/>
                        <a:gd name="T14" fmla="*/ 0 60000 65536"/>
                        <a:gd name="T15" fmla="*/ 0 60000 65536"/>
                        <a:gd name="T16" fmla="*/ 0 60000 65536"/>
                        <a:gd name="T17" fmla="*/ 0 60000 65536"/>
                        <a:gd name="T18" fmla="*/ 0 w 19"/>
                        <a:gd name="T19" fmla="*/ 0 h 16"/>
                        <a:gd name="T20" fmla="*/ 19 w 19"/>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9" h="16">
                          <a:moveTo>
                            <a:pt x="0" y="16"/>
                          </a:moveTo>
                          <a:lnTo>
                            <a:pt x="19" y="13"/>
                          </a:lnTo>
                          <a:lnTo>
                            <a:pt x="8" y="0"/>
                          </a:lnTo>
                          <a:lnTo>
                            <a:pt x="2" y="2"/>
                          </a:lnTo>
                          <a:lnTo>
                            <a:pt x="8" y="13"/>
                          </a:lnTo>
                          <a:lnTo>
                            <a:pt x="0" y="16"/>
                          </a:lnTo>
                          <a:close/>
                        </a:path>
                      </a:pathLst>
                    </a:custGeom>
                    <a:solidFill>
                      <a:srgbClr val="EE9024"/>
                    </a:solidFill>
                    <a:ln w="3175">
                      <a:solidFill>
                        <a:schemeClr val="bg1"/>
                      </a:solidFill>
                      <a:round/>
                      <a:headEnd/>
                      <a:tailEnd/>
                    </a:ln>
                  </p:spPr>
                  <p:txBody>
                    <a:bodyPr/>
                    <a:lstStyle/>
                    <a:p>
                      <a:endParaRPr lang="en-GB"/>
                    </a:p>
                  </p:txBody>
                </p:sp>
                <p:sp>
                  <p:nvSpPr>
                    <p:cNvPr id="36384" name="Freeform 333"/>
                    <p:cNvSpPr>
                      <a:spLocks noChangeAspect="1"/>
                    </p:cNvSpPr>
                    <p:nvPr/>
                  </p:nvSpPr>
                  <p:spPr bwMode="auto">
                    <a:xfrm>
                      <a:off x="3720" y="1957"/>
                      <a:ext cx="14" cy="17"/>
                    </a:xfrm>
                    <a:custGeom>
                      <a:avLst/>
                      <a:gdLst>
                        <a:gd name="T0" fmla="*/ 0 w 30"/>
                        <a:gd name="T1" fmla="*/ 0 h 33"/>
                        <a:gd name="T2" fmla="*/ 0 w 30"/>
                        <a:gd name="T3" fmla="*/ 1 h 33"/>
                        <a:gd name="T4" fmla="*/ 0 w 30"/>
                        <a:gd name="T5" fmla="*/ 1 h 33"/>
                        <a:gd name="T6" fmla="*/ 0 w 30"/>
                        <a:gd name="T7" fmla="*/ 1 h 33"/>
                        <a:gd name="T8" fmla="*/ 0 w 30"/>
                        <a:gd name="T9" fmla="*/ 1 h 33"/>
                        <a:gd name="T10" fmla="*/ 0 w 30"/>
                        <a:gd name="T11" fmla="*/ 1 h 33"/>
                        <a:gd name="T12" fmla="*/ 0 w 30"/>
                        <a:gd name="T13" fmla="*/ 1 h 33"/>
                        <a:gd name="T14" fmla="*/ 0 w 30"/>
                        <a:gd name="T15" fmla="*/ 1 h 33"/>
                        <a:gd name="T16" fmla="*/ 0 w 30"/>
                        <a:gd name="T17" fmla="*/ 1 h 33"/>
                        <a:gd name="T18" fmla="*/ 0 w 30"/>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3"/>
                        <a:gd name="T32" fmla="*/ 30 w 3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3">
                          <a:moveTo>
                            <a:pt x="11" y="0"/>
                          </a:moveTo>
                          <a:lnTo>
                            <a:pt x="9" y="11"/>
                          </a:lnTo>
                          <a:lnTo>
                            <a:pt x="5" y="7"/>
                          </a:lnTo>
                          <a:lnTo>
                            <a:pt x="0" y="17"/>
                          </a:lnTo>
                          <a:lnTo>
                            <a:pt x="7" y="18"/>
                          </a:lnTo>
                          <a:lnTo>
                            <a:pt x="11" y="30"/>
                          </a:lnTo>
                          <a:lnTo>
                            <a:pt x="27" y="33"/>
                          </a:lnTo>
                          <a:lnTo>
                            <a:pt x="30" y="25"/>
                          </a:lnTo>
                          <a:lnTo>
                            <a:pt x="20" y="22"/>
                          </a:lnTo>
                          <a:lnTo>
                            <a:pt x="11" y="0"/>
                          </a:lnTo>
                          <a:close/>
                        </a:path>
                      </a:pathLst>
                    </a:custGeom>
                    <a:solidFill>
                      <a:srgbClr val="EE9024"/>
                    </a:solidFill>
                    <a:ln w="12700">
                      <a:solidFill>
                        <a:schemeClr val="bg1"/>
                      </a:solidFill>
                      <a:round/>
                      <a:headEnd/>
                      <a:tailEnd/>
                    </a:ln>
                  </p:spPr>
                  <p:txBody>
                    <a:bodyPr/>
                    <a:lstStyle/>
                    <a:p>
                      <a:endParaRPr lang="en-GB"/>
                    </a:p>
                  </p:txBody>
                </p:sp>
                <p:sp>
                  <p:nvSpPr>
                    <p:cNvPr id="36385" name="Freeform 334"/>
                    <p:cNvSpPr>
                      <a:spLocks noChangeAspect="1"/>
                    </p:cNvSpPr>
                    <p:nvPr/>
                  </p:nvSpPr>
                  <p:spPr bwMode="auto">
                    <a:xfrm>
                      <a:off x="4176" y="2294"/>
                      <a:ext cx="260" cy="113"/>
                    </a:xfrm>
                    <a:custGeom>
                      <a:avLst/>
                      <a:gdLst>
                        <a:gd name="T0" fmla="*/ 0 w 564"/>
                        <a:gd name="T1" fmla="*/ 0 h 246"/>
                        <a:gd name="T2" fmla="*/ 0 w 564"/>
                        <a:gd name="T3" fmla="*/ 0 h 246"/>
                        <a:gd name="T4" fmla="*/ 0 w 564"/>
                        <a:gd name="T5" fmla="*/ 0 h 246"/>
                        <a:gd name="T6" fmla="*/ 0 w 564"/>
                        <a:gd name="T7" fmla="*/ 0 h 246"/>
                        <a:gd name="T8" fmla="*/ 0 w 564"/>
                        <a:gd name="T9" fmla="*/ 0 h 246"/>
                        <a:gd name="T10" fmla="*/ 0 w 564"/>
                        <a:gd name="T11" fmla="*/ 0 h 246"/>
                        <a:gd name="T12" fmla="*/ 0 w 564"/>
                        <a:gd name="T13" fmla="*/ 0 h 246"/>
                        <a:gd name="T14" fmla="*/ 0 w 564"/>
                        <a:gd name="T15" fmla="*/ 0 h 246"/>
                        <a:gd name="T16" fmla="*/ 0 w 564"/>
                        <a:gd name="T17" fmla="*/ 0 h 246"/>
                        <a:gd name="T18" fmla="*/ 0 w 564"/>
                        <a:gd name="T19" fmla="*/ 0 h 246"/>
                        <a:gd name="T20" fmla="*/ 0 w 564"/>
                        <a:gd name="T21" fmla="*/ 0 h 246"/>
                        <a:gd name="T22" fmla="*/ 0 w 564"/>
                        <a:gd name="T23" fmla="*/ 0 h 246"/>
                        <a:gd name="T24" fmla="*/ 0 w 564"/>
                        <a:gd name="T25" fmla="*/ 0 h 246"/>
                        <a:gd name="T26" fmla="*/ 0 w 564"/>
                        <a:gd name="T27" fmla="*/ 0 h 246"/>
                        <a:gd name="T28" fmla="*/ 0 w 564"/>
                        <a:gd name="T29" fmla="*/ 0 h 246"/>
                        <a:gd name="T30" fmla="*/ 0 w 564"/>
                        <a:gd name="T31" fmla="*/ 0 h 246"/>
                        <a:gd name="T32" fmla="*/ 0 w 564"/>
                        <a:gd name="T33" fmla="*/ 0 h 246"/>
                        <a:gd name="T34" fmla="*/ 0 w 564"/>
                        <a:gd name="T35" fmla="*/ 0 h 246"/>
                        <a:gd name="T36" fmla="*/ 0 w 564"/>
                        <a:gd name="T37" fmla="*/ 0 h 246"/>
                        <a:gd name="T38" fmla="*/ 0 w 564"/>
                        <a:gd name="T39" fmla="*/ 0 h 246"/>
                        <a:gd name="T40" fmla="*/ 0 w 564"/>
                        <a:gd name="T41" fmla="*/ 0 h 246"/>
                        <a:gd name="T42" fmla="*/ 0 w 564"/>
                        <a:gd name="T43" fmla="*/ 0 h 246"/>
                        <a:gd name="T44" fmla="*/ 0 w 564"/>
                        <a:gd name="T45" fmla="*/ 0 h 246"/>
                        <a:gd name="T46" fmla="*/ 0 w 564"/>
                        <a:gd name="T47" fmla="*/ 0 h 246"/>
                        <a:gd name="T48" fmla="*/ 0 w 564"/>
                        <a:gd name="T49" fmla="*/ 0 h 246"/>
                        <a:gd name="T50" fmla="*/ 0 w 564"/>
                        <a:gd name="T51" fmla="*/ 0 h 246"/>
                        <a:gd name="T52" fmla="*/ 0 w 564"/>
                        <a:gd name="T53" fmla="*/ 0 h 246"/>
                        <a:gd name="T54" fmla="*/ 0 w 564"/>
                        <a:gd name="T55" fmla="*/ 0 h 246"/>
                        <a:gd name="T56" fmla="*/ 0 w 564"/>
                        <a:gd name="T57" fmla="*/ 0 h 246"/>
                        <a:gd name="T58" fmla="*/ 0 w 564"/>
                        <a:gd name="T59" fmla="*/ 0 h 246"/>
                        <a:gd name="T60" fmla="*/ 0 w 564"/>
                        <a:gd name="T61" fmla="*/ 0 h 246"/>
                        <a:gd name="T62" fmla="*/ 0 w 564"/>
                        <a:gd name="T63" fmla="*/ 0 h 246"/>
                        <a:gd name="T64" fmla="*/ 0 w 564"/>
                        <a:gd name="T65" fmla="*/ 0 h 246"/>
                        <a:gd name="T66" fmla="*/ 0 w 564"/>
                        <a:gd name="T67" fmla="*/ 0 h 246"/>
                        <a:gd name="T68" fmla="*/ 0 w 564"/>
                        <a:gd name="T69" fmla="*/ 0 h 246"/>
                        <a:gd name="T70" fmla="*/ 0 w 564"/>
                        <a:gd name="T71" fmla="*/ 0 h 246"/>
                        <a:gd name="T72" fmla="*/ 0 w 564"/>
                        <a:gd name="T73" fmla="*/ 0 h 246"/>
                        <a:gd name="T74" fmla="*/ 0 w 564"/>
                        <a:gd name="T75" fmla="*/ 0 h 246"/>
                        <a:gd name="T76" fmla="*/ 0 w 564"/>
                        <a:gd name="T77" fmla="*/ 0 h 246"/>
                        <a:gd name="T78" fmla="*/ 0 w 564"/>
                        <a:gd name="T79" fmla="*/ 0 h 246"/>
                        <a:gd name="T80" fmla="*/ 0 w 564"/>
                        <a:gd name="T81" fmla="*/ 0 h 246"/>
                        <a:gd name="T82" fmla="*/ 0 w 564"/>
                        <a:gd name="T83" fmla="*/ 0 h 246"/>
                        <a:gd name="T84" fmla="*/ 0 w 564"/>
                        <a:gd name="T85" fmla="*/ 0 h 246"/>
                        <a:gd name="T86" fmla="*/ 0 w 564"/>
                        <a:gd name="T87" fmla="*/ 0 h 246"/>
                        <a:gd name="T88" fmla="*/ 0 w 564"/>
                        <a:gd name="T89" fmla="*/ 0 h 246"/>
                        <a:gd name="T90" fmla="*/ 0 w 564"/>
                        <a:gd name="T91" fmla="*/ 0 h 246"/>
                        <a:gd name="T92" fmla="*/ 0 w 564"/>
                        <a:gd name="T93" fmla="*/ 0 h 246"/>
                        <a:gd name="T94" fmla="*/ 0 w 564"/>
                        <a:gd name="T95" fmla="*/ 0 h 246"/>
                        <a:gd name="T96" fmla="*/ 0 w 564"/>
                        <a:gd name="T97" fmla="*/ 0 h 246"/>
                        <a:gd name="T98" fmla="*/ 0 w 564"/>
                        <a:gd name="T99" fmla="*/ 0 h 246"/>
                        <a:gd name="T100" fmla="*/ 0 w 564"/>
                        <a:gd name="T101" fmla="*/ 0 h 246"/>
                        <a:gd name="T102" fmla="*/ 0 w 564"/>
                        <a:gd name="T103" fmla="*/ 0 h 246"/>
                        <a:gd name="T104" fmla="*/ 0 w 564"/>
                        <a:gd name="T105" fmla="*/ 0 h 246"/>
                        <a:gd name="T106" fmla="*/ 0 w 564"/>
                        <a:gd name="T107" fmla="*/ 0 h 246"/>
                        <a:gd name="T108" fmla="*/ 0 w 564"/>
                        <a:gd name="T109" fmla="*/ 0 h 246"/>
                        <a:gd name="T110" fmla="*/ 0 w 564"/>
                        <a:gd name="T111" fmla="*/ 0 h 246"/>
                        <a:gd name="T112" fmla="*/ 0 w 564"/>
                        <a:gd name="T113" fmla="*/ 0 h 246"/>
                        <a:gd name="T114" fmla="*/ 0 w 564"/>
                        <a:gd name="T115" fmla="*/ 0 h 246"/>
                        <a:gd name="T116" fmla="*/ 0 w 564"/>
                        <a:gd name="T117" fmla="*/ 0 h 246"/>
                        <a:gd name="T118" fmla="*/ 0 w 564"/>
                        <a:gd name="T119" fmla="*/ 0 h 2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4"/>
                        <a:gd name="T181" fmla="*/ 0 h 246"/>
                        <a:gd name="T182" fmla="*/ 564 w 564"/>
                        <a:gd name="T183" fmla="*/ 246 h 2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4" h="246">
                          <a:moveTo>
                            <a:pt x="559" y="89"/>
                          </a:moveTo>
                          <a:lnTo>
                            <a:pt x="536" y="73"/>
                          </a:lnTo>
                          <a:lnTo>
                            <a:pt x="532" y="68"/>
                          </a:lnTo>
                          <a:lnTo>
                            <a:pt x="529" y="49"/>
                          </a:lnTo>
                          <a:lnTo>
                            <a:pt x="526" y="41"/>
                          </a:lnTo>
                          <a:lnTo>
                            <a:pt x="520" y="37"/>
                          </a:lnTo>
                          <a:lnTo>
                            <a:pt x="503" y="19"/>
                          </a:lnTo>
                          <a:lnTo>
                            <a:pt x="490" y="24"/>
                          </a:lnTo>
                          <a:lnTo>
                            <a:pt x="468" y="22"/>
                          </a:lnTo>
                          <a:lnTo>
                            <a:pt x="465" y="19"/>
                          </a:lnTo>
                          <a:lnTo>
                            <a:pt x="430" y="43"/>
                          </a:lnTo>
                          <a:lnTo>
                            <a:pt x="400" y="40"/>
                          </a:lnTo>
                          <a:lnTo>
                            <a:pt x="362" y="47"/>
                          </a:lnTo>
                          <a:lnTo>
                            <a:pt x="351" y="41"/>
                          </a:lnTo>
                          <a:lnTo>
                            <a:pt x="345" y="44"/>
                          </a:lnTo>
                          <a:lnTo>
                            <a:pt x="325" y="33"/>
                          </a:lnTo>
                          <a:lnTo>
                            <a:pt x="310" y="32"/>
                          </a:lnTo>
                          <a:lnTo>
                            <a:pt x="302" y="14"/>
                          </a:lnTo>
                          <a:lnTo>
                            <a:pt x="296" y="19"/>
                          </a:lnTo>
                          <a:lnTo>
                            <a:pt x="288" y="15"/>
                          </a:lnTo>
                          <a:lnTo>
                            <a:pt x="280" y="12"/>
                          </a:lnTo>
                          <a:lnTo>
                            <a:pt x="273" y="0"/>
                          </a:lnTo>
                          <a:lnTo>
                            <a:pt x="263" y="4"/>
                          </a:lnTo>
                          <a:lnTo>
                            <a:pt x="220" y="3"/>
                          </a:lnTo>
                          <a:lnTo>
                            <a:pt x="189" y="14"/>
                          </a:lnTo>
                          <a:lnTo>
                            <a:pt x="151" y="42"/>
                          </a:lnTo>
                          <a:lnTo>
                            <a:pt x="95" y="34"/>
                          </a:lnTo>
                          <a:lnTo>
                            <a:pt x="89" y="43"/>
                          </a:lnTo>
                          <a:lnTo>
                            <a:pt x="94" y="49"/>
                          </a:lnTo>
                          <a:lnTo>
                            <a:pt x="114" y="55"/>
                          </a:lnTo>
                          <a:lnTo>
                            <a:pt x="89" y="57"/>
                          </a:lnTo>
                          <a:lnTo>
                            <a:pt x="84" y="59"/>
                          </a:lnTo>
                          <a:lnTo>
                            <a:pt x="89" y="65"/>
                          </a:lnTo>
                          <a:lnTo>
                            <a:pt x="83" y="67"/>
                          </a:lnTo>
                          <a:lnTo>
                            <a:pt x="57" y="68"/>
                          </a:lnTo>
                          <a:lnTo>
                            <a:pt x="57" y="64"/>
                          </a:lnTo>
                          <a:lnTo>
                            <a:pt x="49" y="62"/>
                          </a:lnTo>
                          <a:lnTo>
                            <a:pt x="52" y="70"/>
                          </a:lnTo>
                          <a:lnTo>
                            <a:pt x="35" y="65"/>
                          </a:lnTo>
                          <a:lnTo>
                            <a:pt x="20" y="68"/>
                          </a:lnTo>
                          <a:lnTo>
                            <a:pt x="8" y="82"/>
                          </a:lnTo>
                          <a:lnTo>
                            <a:pt x="3" y="88"/>
                          </a:lnTo>
                          <a:lnTo>
                            <a:pt x="0" y="102"/>
                          </a:lnTo>
                          <a:lnTo>
                            <a:pt x="23" y="100"/>
                          </a:lnTo>
                          <a:lnTo>
                            <a:pt x="18" y="113"/>
                          </a:lnTo>
                          <a:lnTo>
                            <a:pt x="26" y="128"/>
                          </a:lnTo>
                          <a:lnTo>
                            <a:pt x="22" y="135"/>
                          </a:lnTo>
                          <a:lnTo>
                            <a:pt x="30" y="144"/>
                          </a:lnTo>
                          <a:lnTo>
                            <a:pt x="16" y="144"/>
                          </a:lnTo>
                          <a:lnTo>
                            <a:pt x="10" y="134"/>
                          </a:lnTo>
                          <a:lnTo>
                            <a:pt x="9" y="147"/>
                          </a:lnTo>
                          <a:lnTo>
                            <a:pt x="6" y="150"/>
                          </a:lnTo>
                          <a:lnTo>
                            <a:pt x="32" y="160"/>
                          </a:lnTo>
                          <a:lnTo>
                            <a:pt x="35" y="165"/>
                          </a:lnTo>
                          <a:lnTo>
                            <a:pt x="29" y="172"/>
                          </a:lnTo>
                          <a:lnTo>
                            <a:pt x="33" y="177"/>
                          </a:lnTo>
                          <a:lnTo>
                            <a:pt x="40" y="174"/>
                          </a:lnTo>
                          <a:lnTo>
                            <a:pt x="35" y="183"/>
                          </a:lnTo>
                          <a:lnTo>
                            <a:pt x="44" y="190"/>
                          </a:lnTo>
                          <a:lnTo>
                            <a:pt x="38" y="195"/>
                          </a:lnTo>
                          <a:lnTo>
                            <a:pt x="39" y="199"/>
                          </a:lnTo>
                          <a:lnTo>
                            <a:pt x="64" y="195"/>
                          </a:lnTo>
                          <a:lnTo>
                            <a:pt x="68" y="196"/>
                          </a:lnTo>
                          <a:lnTo>
                            <a:pt x="44" y="209"/>
                          </a:lnTo>
                          <a:lnTo>
                            <a:pt x="42" y="212"/>
                          </a:lnTo>
                          <a:lnTo>
                            <a:pt x="59" y="206"/>
                          </a:lnTo>
                          <a:lnTo>
                            <a:pt x="60" y="213"/>
                          </a:lnTo>
                          <a:lnTo>
                            <a:pt x="67" y="206"/>
                          </a:lnTo>
                          <a:lnTo>
                            <a:pt x="75" y="205"/>
                          </a:lnTo>
                          <a:lnTo>
                            <a:pt x="84" y="212"/>
                          </a:lnTo>
                          <a:lnTo>
                            <a:pt x="87" y="209"/>
                          </a:lnTo>
                          <a:lnTo>
                            <a:pt x="92" y="210"/>
                          </a:lnTo>
                          <a:lnTo>
                            <a:pt x="93" y="221"/>
                          </a:lnTo>
                          <a:lnTo>
                            <a:pt x="98" y="225"/>
                          </a:lnTo>
                          <a:lnTo>
                            <a:pt x="115" y="230"/>
                          </a:lnTo>
                          <a:lnTo>
                            <a:pt x="134" y="224"/>
                          </a:lnTo>
                          <a:lnTo>
                            <a:pt x="138" y="204"/>
                          </a:lnTo>
                          <a:lnTo>
                            <a:pt x="148" y="203"/>
                          </a:lnTo>
                          <a:lnTo>
                            <a:pt x="178" y="215"/>
                          </a:lnTo>
                          <a:lnTo>
                            <a:pt x="194" y="232"/>
                          </a:lnTo>
                          <a:lnTo>
                            <a:pt x="205" y="235"/>
                          </a:lnTo>
                          <a:lnTo>
                            <a:pt x="241" y="223"/>
                          </a:lnTo>
                          <a:lnTo>
                            <a:pt x="254" y="209"/>
                          </a:lnTo>
                          <a:lnTo>
                            <a:pt x="258" y="206"/>
                          </a:lnTo>
                          <a:lnTo>
                            <a:pt x="286" y="215"/>
                          </a:lnTo>
                          <a:lnTo>
                            <a:pt x="290" y="214"/>
                          </a:lnTo>
                          <a:lnTo>
                            <a:pt x="290" y="209"/>
                          </a:lnTo>
                          <a:lnTo>
                            <a:pt x="300" y="204"/>
                          </a:lnTo>
                          <a:lnTo>
                            <a:pt x="306" y="209"/>
                          </a:lnTo>
                          <a:lnTo>
                            <a:pt x="298" y="218"/>
                          </a:lnTo>
                          <a:lnTo>
                            <a:pt x="296" y="244"/>
                          </a:lnTo>
                          <a:lnTo>
                            <a:pt x="301" y="246"/>
                          </a:lnTo>
                          <a:lnTo>
                            <a:pt x="304" y="242"/>
                          </a:lnTo>
                          <a:lnTo>
                            <a:pt x="310" y="235"/>
                          </a:lnTo>
                          <a:lnTo>
                            <a:pt x="310" y="229"/>
                          </a:lnTo>
                          <a:lnTo>
                            <a:pt x="320" y="226"/>
                          </a:lnTo>
                          <a:lnTo>
                            <a:pt x="315" y="218"/>
                          </a:lnTo>
                          <a:lnTo>
                            <a:pt x="319" y="204"/>
                          </a:lnTo>
                          <a:lnTo>
                            <a:pt x="330" y="208"/>
                          </a:lnTo>
                          <a:lnTo>
                            <a:pt x="331" y="211"/>
                          </a:lnTo>
                          <a:lnTo>
                            <a:pt x="344" y="211"/>
                          </a:lnTo>
                          <a:lnTo>
                            <a:pt x="370" y="201"/>
                          </a:lnTo>
                          <a:lnTo>
                            <a:pt x="381" y="208"/>
                          </a:lnTo>
                          <a:lnTo>
                            <a:pt x="396" y="211"/>
                          </a:lnTo>
                          <a:lnTo>
                            <a:pt x="442" y="193"/>
                          </a:lnTo>
                          <a:lnTo>
                            <a:pt x="472" y="194"/>
                          </a:lnTo>
                          <a:lnTo>
                            <a:pt x="487" y="185"/>
                          </a:lnTo>
                          <a:lnTo>
                            <a:pt x="490" y="192"/>
                          </a:lnTo>
                          <a:lnTo>
                            <a:pt x="491" y="195"/>
                          </a:lnTo>
                          <a:lnTo>
                            <a:pt x="509" y="180"/>
                          </a:lnTo>
                          <a:lnTo>
                            <a:pt x="521" y="184"/>
                          </a:lnTo>
                          <a:lnTo>
                            <a:pt x="547" y="184"/>
                          </a:lnTo>
                          <a:lnTo>
                            <a:pt x="552" y="191"/>
                          </a:lnTo>
                          <a:lnTo>
                            <a:pt x="560" y="192"/>
                          </a:lnTo>
                          <a:lnTo>
                            <a:pt x="564" y="188"/>
                          </a:lnTo>
                          <a:lnTo>
                            <a:pt x="563" y="179"/>
                          </a:lnTo>
                          <a:lnTo>
                            <a:pt x="549" y="165"/>
                          </a:lnTo>
                          <a:lnTo>
                            <a:pt x="549" y="121"/>
                          </a:lnTo>
                          <a:lnTo>
                            <a:pt x="545" y="107"/>
                          </a:lnTo>
                          <a:lnTo>
                            <a:pt x="552" y="102"/>
                          </a:lnTo>
                          <a:lnTo>
                            <a:pt x="559" y="89"/>
                          </a:lnTo>
                          <a:close/>
                        </a:path>
                      </a:pathLst>
                    </a:custGeom>
                    <a:solidFill>
                      <a:srgbClr val="EE9024"/>
                    </a:solidFill>
                    <a:ln w="12700">
                      <a:noFill/>
                      <a:round/>
                      <a:headEnd/>
                      <a:tailEnd/>
                    </a:ln>
                  </p:spPr>
                  <p:txBody>
                    <a:bodyPr/>
                    <a:lstStyle/>
                    <a:p>
                      <a:endParaRPr lang="en-GB"/>
                    </a:p>
                  </p:txBody>
                </p:sp>
                <p:sp>
                  <p:nvSpPr>
                    <p:cNvPr id="36386" name="Freeform 335"/>
                    <p:cNvSpPr>
                      <a:spLocks noChangeAspect="1"/>
                    </p:cNvSpPr>
                    <p:nvPr/>
                  </p:nvSpPr>
                  <p:spPr bwMode="auto">
                    <a:xfrm>
                      <a:off x="3747" y="2113"/>
                      <a:ext cx="177" cy="177"/>
                    </a:xfrm>
                    <a:custGeom>
                      <a:avLst/>
                      <a:gdLst>
                        <a:gd name="T0" fmla="*/ 0 w 382"/>
                        <a:gd name="T1" fmla="*/ 0 h 385"/>
                        <a:gd name="T2" fmla="*/ 0 w 382"/>
                        <a:gd name="T3" fmla="*/ 0 h 385"/>
                        <a:gd name="T4" fmla="*/ 0 w 382"/>
                        <a:gd name="T5" fmla="*/ 0 h 385"/>
                        <a:gd name="T6" fmla="*/ 0 w 382"/>
                        <a:gd name="T7" fmla="*/ 0 h 385"/>
                        <a:gd name="T8" fmla="*/ 0 w 382"/>
                        <a:gd name="T9" fmla="*/ 0 h 385"/>
                        <a:gd name="T10" fmla="*/ 0 w 382"/>
                        <a:gd name="T11" fmla="*/ 0 h 385"/>
                        <a:gd name="T12" fmla="*/ 0 w 382"/>
                        <a:gd name="T13" fmla="*/ 0 h 385"/>
                        <a:gd name="T14" fmla="*/ 0 w 382"/>
                        <a:gd name="T15" fmla="*/ 0 h 385"/>
                        <a:gd name="T16" fmla="*/ 0 w 382"/>
                        <a:gd name="T17" fmla="*/ 0 h 385"/>
                        <a:gd name="T18" fmla="*/ 0 w 382"/>
                        <a:gd name="T19" fmla="*/ 0 h 385"/>
                        <a:gd name="T20" fmla="*/ 0 w 382"/>
                        <a:gd name="T21" fmla="*/ 0 h 385"/>
                        <a:gd name="T22" fmla="*/ 0 w 382"/>
                        <a:gd name="T23" fmla="*/ 0 h 385"/>
                        <a:gd name="T24" fmla="*/ 0 w 382"/>
                        <a:gd name="T25" fmla="*/ 0 h 385"/>
                        <a:gd name="T26" fmla="*/ 0 w 382"/>
                        <a:gd name="T27" fmla="*/ 0 h 385"/>
                        <a:gd name="T28" fmla="*/ 0 w 382"/>
                        <a:gd name="T29" fmla="*/ 0 h 385"/>
                        <a:gd name="T30" fmla="*/ 0 w 382"/>
                        <a:gd name="T31" fmla="*/ 0 h 385"/>
                        <a:gd name="T32" fmla="*/ 0 w 382"/>
                        <a:gd name="T33" fmla="*/ 0 h 385"/>
                        <a:gd name="T34" fmla="*/ 0 w 382"/>
                        <a:gd name="T35" fmla="*/ 0 h 385"/>
                        <a:gd name="T36" fmla="*/ 0 w 382"/>
                        <a:gd name="T37" fmla="*/ 0 h 385"/>
                        <a:gd name="T38" fmla="*/ 0 w 382"/>
                        <a:gd name="T39" fmla="*/ 0 h 385"/>
                        <a:gd name="T40" fmla="*/ 0 w 382"/>
                        <a:gd name="T41" fmla="*/ 0 h 385"/>
                        <a:gd name="T42" fmla="*/ 0 w 382"/>
                        <a:gd name="T43" fmla="*/ 0 h 385"/>
                        <a:gd name="T44" fmla="*/ 0 w 382"/>
                        <a:gd name="T45" fmla="*/ 0 h 385"/>
                        <a:gd name="T46" fmla="*/ 0 w 382"/>
                        <a:gd name="T47" fmla="*/ 0 h 385"/>
                        <a:gd name="T48" fmla="*/ 0 w 382"/>
                        <a:gd name="T49" fmla="*/ 0 h 385"/>
                        <a:gd name="T50" fmla="*/ 0 w 382"/>
                        <a:gd name="T51" fmla="*/ 0 h 385"/>
                        <a:gd name="T52" fmla="*/ 0 w 382"/>
                        <a:gd name="T53" fmla="*/ 0 h 385"/>
                        <a:gd name="T54" fmla="*/ 0 w 382"/>
                        <a:gd name="T55" fmla="*/ 0 h 385"/>
                        <a:gd name="T56" fmla="*/ 0 w 382"/>
                        <a:gd name="T57" fmla="*/ 0 h 385"/>
                        <a:gd name="T58" fmla="*/ 0 w 382"/>
                        <a:gd name="T59" fmla="*/ 0 h 385"/>
                        <a:gd name="T60" fmla="*/ 0 w 382"/>
                        <a:gd name="T61" fmla="*/ 0 h 385"/>
                        <a:gd name="T62" fmla="*/ 0 w 382"/>
                        <a:gd name="T63" fmla="*/ 0 h 385"/>
                        <a:gd name="T64" fmla="*/ 0 w 382"/>
                        <a:gd name="T65" fmla="*/ 0 h 385"/>
                        <a:gd name="T66" fmla="*/ 0 w 382"/>
                        <a:gd name="T67" fmla="*/ 0 h 385"/>
                        <a:gd name="T68" fmla="*/ 0 w 382"/>
                        <a:gd name="T69" fmla="*/ 0 h 385"/>
                        <a:gd name="T70" fmla="*/ 0 w 382"/>
                        <a:gd name="T71" fmla="*/ 0 h 385"/>
                        <a:gd name="T72" fmla="*/ 0 w 382"/>
                        <a:gd name="T73" fmla="*/ 0 h 385"/>
                        <a:gd name="T74" fmla="*/ 0 w 382"/>
                        <a:gd name="T75" fmla="*/ 0 h 385"/>
                        <a:gd name="T76" fmla="*/ 0 w 382"/>
                        <a:gd name="T77" fmla="*/ 0 h 385"/>
                        <a:gd name="T78" fmla="*/ 0 w 382"/>
                        <a:gd name="T79" fmla="*/ 0 h 385"/>
                        <a:gd name="T80" fmla="*/ 0 w 382"/>
                        <a:gd name="T81" fmla="*/ 0 h 385"/>
                        <a:gd name="T82" fmla="*/ 0 w 382"/>
                        <a:gd name="T83" fmla="*/ 0 h 385"/>
                        <a:gd name="T84" fmla="*/ 0 w 382"/>
                        <a:gd name="T85" fmla="*/ 0 h 385"/>
                        <a:gd name="T86" fmla="*/ 0 w 382"/>
                        <a:gd name="T87" fmla="*/ 0 h 385"/>
                        <a:gd name="T88" fmla="*/ 0 w 382"/>
                        <a:gd name="T89" fmla="*/ 0 h 385"/>
                        <a:gd name="T90" fmla="*/ 0 w 382"/>
                        <a:gd name="T91" fmla="*/ 0 h 385"/>
                        <a:gd name="T92" fmla="*/ 0 w 382"/>
                        <a:gd name="T93" fmla="*/ 0 h 385"/>
                        <a:gd name="T94" fmla="*/ 0 w 382"/>
                        <a:gd name="T95" fmla="*/ 0 h 385"/>
                        <a:gd name="T96" fmla="*/ 0 w 382"/>
                        <a:gd name="T97" fmla="*/ 0 h 385"/>
                        <a:gd name="T98" fmla="*/ 0 w 382"/>
                        <a:gd name="T99" fmla="*/ 0 h 385"/>
                        <a:gd name="T100" fmla="*/ 0 w 382"/>
                        <a:gd name="T101" fmla="*/ 0 h 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385"/>
                        <a:gd name="T155" fmla="*/ 382 w 382"/>
                        <a:gd name="T156" fmla="*/ 385 h 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385">
                          <a:moveTo>
                            <a:pt x="224" y="0"/>
                          </a:moveTo>
                          <a:lnTo>
                            <a:pt x="196" y="10"/>
                          </a:lnTo>
                          <a:lnTo>
                            <a:pt x="192" y="20"/>
                          </a:lnTo>
                          <a:lnTo>
                            <a:pt x="191" y="42"/>
                          </a:lnTo>
                          <a:lnTo>
                            <a:pt x="177" y="54"/>
                          </a:lnTo>
                          <a:lnTo>
                            <a:pt x="151" y="65"/>
                          </a:lnTo>
                          <a:lnTo>
                            <a:pt x="148" y="75"/>
                          </a:lnTo>
                          <a:lnTo>
                            <a:pt x="158" y="79"/>
                          </a:lnTo>
                          <a:lnTo>
                            <a:pt x="138" y="85"/>
                          </a:lnTo>
                          <a:lnTo>
                            <a:pt x="112" y="82"/>
                          </a:lnTo>
                          <a:lnTo>
                            <a:pt x="106" y="73"/>
                          </a:lnTo>
                          <a:lnTo>
                            <a:pt x="106" y="69"/>
                          </a:lnTo>
                          <a:lnTo>
                            <a:pt x="87" y="66"/>
                          </a:lnTo>
                          <a:lnTo>
                            <a:pt x="98" y="111"/>
                          </a:lnTo>
                          <a:lnTo>
                            <a:pt x="102" y="113"/>
                          </a:lnTo>
                          <a:lnTo>
                            <a:pt x="99" y="116"/>
                          </a:lnTo>
                          <a:lnTo>
                            <a:pt x="89" y="113"/>
                          </a:lnTo>
                          <a:lnTo>
                            <a:pt x="66" y="119"/>
                          </a:lnTo>
                          <a:lnTo>
                            <a:pt x="52" y="106"/>
                          </a:lnTo>
                          <a:lnTo>
                            <a:pt x="40" y="106"/>
                          </a:lnTo>
                          <a:lnTo>
                            <a:pt x="37" y="111"/>
                          </a:lnTo>
                          <a:lnTo>
                            <a:pt x="2" y="121"/>
                          </a:lnTo>
                          <a:lnTo>
                            <a:pt x="0" y="130"/>
                          </a:lnTo>
                          <a:lnTo>
                            <a:pt x="11" y="127"/>
                          </a:lnTo>
                          <a:lnTo>
                            <a:pt x="6" y="134"/>
                          </a:lnTo>
                          <a:lnTo>
                            <a:pt x="11" y="140"/>
                          </a:lnTo>
                          <a:lnTo>
                            <a:pt x="3" y="143"/>
                          </a:lnTo>
                          <a:lnTo>
                            <a:pt x="13" y="153"/>
                          </a:lnTo>
                          <a:lnTo>
                            <a:pt x="25" y="151"/>
                          </a:lnTo>
                          <a:lnTo>
                            <a:pt x="48" y="163"/>
                          </a:lnTo>
                          <a:lnTo>
                            <a:pt x="69" y="165"/>
                          </a:lnTo>
                          <a:lnTo>
                            <a:pt x="70" y="175"/>
                          </a:lnTo>
                          <a:lnTo>
                            <a:pt x="91" y="179"/>
                          </a:lnTo>
                          <a:lnTo>
                            <a:pt x="80" y="180"/>
                          </a:lnTo>
                          <a:lnTo>
                            <a:pt x="82" y="196"/>
                          </a:lnTo>
                          <a:lnTo>
                            <a:pt x="91" y="210"/>
                          </a:lnTo>
                          <a:lnTo>
                            <a:pt x="111" y="220"/>
                          </a:lnTo>
                          <a:lnTo>
                            <a:pt x="113" y="236"/>
                          </a:lnTo>
                          <a:lnTo>
                            <a:pt x="110" y="243"/>
                          </a:lnTo>
                          <a:lnTo>
                            <a:pt x="122" y="257"/>
                          </a:lnTo>
                          <a:lnTo>
                            <a:pt x="123" y="264"/>
                          </a:lnTo>
                          <a:lnTo>
                            <a:pt x="114" y="253"/>
                          </a:lnTo>
                          <a:lnTo>
                            <a:pt x="110" y="285"/>
                          </a:lnTo>
                          <a:lnTo>
                            <a:pt x="114" y="290"/>
                          </a:lnTo>
                          <a:lnTo>
                            <a:pt x="109" y="301"/>
                          </a:lnTo>
                          <a:lnTo>
                            <a:pt x="102" y="333"/>
                          </a:lnTo>
                          <a:lnTo>
                            <a:pt x="100" y="340"/>
                          </a:lnTo>
                          <a:lnTo>
                            <a:pt x="89" y="343"/>
                          </a:lnTo>
                          <a:lnTo>
                            <a:pt x="102" y="355"/>
                          </a:lnTo>
                          <a:lnTo>
                            <a:pt x="123" y="365"/>
                          </a:lnTo>
                          <a:lnTo>
                            <a:pt x="156" y="373"/>
                          </a:lnTo>
                          <a:lnTo>
                            <a:pt x="170" y="367"/>
                          </a:lnTo>
                          <a:lnTo>
                            <a:pt x="182" y="375"/>
                          </a:lnTo>
                          <a:lnTo>
                            <a:pt x="189" y="374"/>
                          </a:lnTo>
                          <a:lnTo>
                            <a:pt x="192" y="378"/>
                          </a:lnTo>
                          <a:lnTo>
                            <a:pt x="203" y="385"/>
                          </a:lnTo>
                          <a:lnTo>
                            <a:pt x="237" y="383"/>
                          </a:lnTo>
                          <a:lnTo>
                            <a:pt x="233" y="364"/>
                          </a:lnTo>
                          <a:lnTo>
                            <a:pt x="239" y="351"/>
                          </a:lnTo>
                          <a:lnTo>
                            <a:pt x="263" y="336"/>
                          </a:lnTo>
                          <a:lnTo>
                            <a:pt x="283" y="343"/>
                          </a:lnTo>
                          <a:lnTo>
                            <a:pt x="294" y="342"/>
                          </a:lnTo>
                          <a:lnTo>
                            <a:pt x="327" y="354"/>
                          </a:lnTo>
                          <a:lnTo>
                            <a:pt x="340" y="348"/>
                          </a:lnTo>
                          <a:lnTo>
                            <a:pt x="356" y="330"/>
                          </a:lnTo>
                          <a:lnTo>
                            <a:pt x="368" y="323"/>
                          </a:lnTo>
                          <a:lnTo>
                            <a:pt x="366" y="310"/>
                          </a:lnTo>
                          <a:lnTo>
                            <a:pt x="353" y="308"/>
                          </a:lnTo>
                          <a:lnTo>
                            <a:pt x="348" y="297"/>
                          </a:lnTo>
                          <a:lnTo>
                            <a:pt x="349" y="282"/>
                          </a:lnTo>
                          <a:lnTo>
                            <a:pt x="342" y="277"/>
                          </a:lnTo>
                          <a:lnTo>
                            <a:pt x="343" y="271"/>
                          </a:lnTo>
                          <a:lnTo>
                            <a:pt x="352" y="262"/>
                          </a:lnTo>
                          <a:lnTo>
                            <a:pt x="344" y="240"/>
                          </a:lnTo>
                          <a:lnTo>
                            <a:pt x="350" y="237"/>
                          </a:lnTo>
                          <a:lnTo>
                            <a:pt x="349" y="231"/>
                          </a:lnTo>
                          <a:lnTo>
                            <a:pt x="344" y="230"/>
                          </a:lnTo>
                          <a:lnTo>
                            <a:pt x="343" y="215"/>
                          </a:lnTo>
                          <a:lnTo>
                            <a:pt x="332" y="214"/>
                          </a:lnTo>
                          <a:lnTo>
                            <a:pt x="322" y="225"/>
                          </a:lnTo>
                          <a:lnTo>
                            <a:pt x="321" y="212"/>
                          </a:lnTo>
                          <a:lnTo>
                            <a:pt x="337" y="185"/>
                          </a:lnTo>
                          <a:lnTo>
                            <a:pt x="350" y="172"/>
                          </a:lnTo>
                          <a:lnTo>
                            <a:pt x="348" y="169"/>
                          </a:lnTo>
                          <a:lnTo>
                            <a:pt x="350" y="165"/>
                          </a:lnTo>
                          <a:lnTo>
                            <a:pt x="366" y="161"/>
                          </a:lnTo>
                          <a:lnTo>
                            <a:pt x="365" y="139"/>
                          </a:lnTo>
                          <a:lnTo>
                            <a:pt x="372" y="119"/>
                          </a:lnTo>
                          <a:lnTo>
                            <a:pt x="382" y="99"/>
                          </a:lnTo>
                          <a:lnTo>
                            <a:pt x="342" y="89"/>
                          </a:lnTo>
                          <a:lnTo>
                            <a:pt x="328" y="72"/>
                          </a:lnTo>
                          <a:lnTo>
                            <a:pt x="312" y="71"/>
                          </a:lnTo>
                          <a:lnTo>
                            <a:pt x="301" y="70"/>
                          </a:lnTo>
                          <a:lnTo>
                            <a:pt x="291" y="63"/>
                          </a:lnTo>
                          <a:lnTo>
                            <a:pt x="289" y="45"/>
                          </a:lnTo>
                          <a:lnTo>
                            <a:pt x="280" y="53"/>
                          </a:lnTo>
                          <a:lnTo>
                            <a:pt x="269" y="52"/>
                          </a:lnTo>
                          <a:lnTo>
                            <a:pt x="263" y="35"/>
                          </a:lnTo>
                          <a:lnTo>
                            <a:pt x="243" y="26"/>
                          </a:lnTo>
                          <a:lnTo>
                            <a:pt x="238" y="16"/>
                          </a:lnTo>
                          <a:lnTo>
                            <a:pt x="225" y="14"/>
                          </a:lnTo>
                          <a:lnTo>
                            <a:pt x="224" y="0"/>
                          </a:lnTo>
                          <a:close/>
                        </a:path>
                      </a:pathLst>
                    </a:custGeom>
                    <a:solidFill>
                      <a:srgbClr val="EE9024"/>
                    </a:solidFill>
                    <a:ln w="12700">
                      <a:solidFill>
                        <a:schemeClr val="bg1"/>
                      </a:solidFill>
                      <a:round/>
                      <a:headEnd/>
                      <a:tailEnd/>
                    </a:ln>
                  </p:spPr>
                  <p:txBody>
                    <a:bodyPr/>
                    <a:lstStyle/>
                    <a:p>
                      <a:endParaRPr lang="en-GB"/>
                    </a:p>
                  </p:txBody>
                </p:sp>
                <p:sp>
                  <p:nvSpPr>
                    <p:cNvPr id="36387" name="Freeform 336"/>
                    <p:cNvSpPr>
                      <a:spLocks noChangeAspect="1"/>
                    </p:cNvSpPr>
                    <p:nvPr/>
                  </p:nvSpPr>
                  <p:spPr bwMode="auto">
                    <a:xfrm>
                      <a:off x="4187" y="1175"/>
                      <a:ext cx="2133" cy="1134"/>
                    </a:xfrm>
                    <a:custGeom>
                      <a:avLst/>
                      <a:gdLst>
                        <a:gd name="T0" fmla="*/ 0 w 4627"/>
                        <a:gd name="T1" fmla="*/ 0 h 2478"/>
                        <a:gd name="T2" fmla="*/ 0 w 4627"/>
                        <a:gd name="T3" fmla="*/ 0 h 2478"/>
                        <a:gd name="T4" fmla="*/ 0 w 4627"/>
                        <a:gd name="T5" fmla="*/ 0 h 2478"/>
                        <a:gd name="T6" fmla="*/ 0 w 4627"/>
                        <a:gd name="T7" fmla="*/ 0 h 2478"/>
                        <a:gd name="T8" fmla="*/ 0 w 4627"/>
                        <a:gd name="T9" fmla="*/ 0 h 2478"/>
                        <a:gd name="T10" fmla="*/ 0 w 4627"/>
                        <a:gd name="T11" fmla="*/ 0 h 2478"/>
                        <a:gd name="T12" fmla="*/ 0 w 4627"/>
                        <a:gd name="T13" fmla="*/ 0 h 2478"/>
                        <a:gd name="T14" fmla="*/ 0 w 4627"/>
                        <a:gd name="T15" fmla="*/ 0 h 2478"/>
                        <a:gd name="T16" fmla="*/ 0 w 4627"/>
                        <a:gd name="T17" fmla="*/ 0 h 2478"/>
                        <a:gd name="T18" fmla="*/ 0 w 4627"/>
                        <a:gd name="T19" fmla="*/ 0 h 2478"/>
                        <a:gd name="T20" fmla="*/ 0 w 4627"/>
                        <a:gd name="T21" fmla="*/ 0 h 2478"/>
                        <a:gd name="T22" fmla="*/ 0 w 4627"/>
                        <a:gd name="T23" fmla="*/ 0 h 2478"/>
                        <a:gd name="T24" fmla="*/ 0 w 4627"/>
                        <a:gd name="T25" fmla="*/ 0 h 2478"/>
                        <a:gd name="T26" fmla="*/ 0 w 4627"/>
                        <a:gd name="T27" fmla="*/ 0 h 2478"/>
                        <a:gd name="T28" fmla="*/ 0 w 4627"/>
                        <a:gd name="T29" fmla="*/ 0 h 2478"/>
                        <a:gd name="T30" fmla="*/ 0 w 4627"/>
                        <a:gd name="T31" fmla="*/ 0 h 2478"/>
                        <a:gd name="T32" fmla="*/ 0 w 4627"/>
                        <a:gd name="T33" fmla="*/ 0 h 2478"/>
                        <a:gd name="T34" fmla="*/ 0 w 4627"/>
                        <a:gd name="T35" fmla="*/ 0 h 2478"/>
                        <a:gd name="T36" fmla="*/ 0 w 4627"/>
                        <a:gd name="T37" fmla="*/ 0 h 2478"/>
                        <a:gd name="T38" fmla="*/ 0 w 4627"/>
                        <a:gd name="T39" fmla="*/ 0 h 2478"/>
                        <a:gd name="T40" fmla="*/ 0 w 4627"/>
                        <a:gd name="T41" fmla="*/ 0 h 2478"/>
                        <a:gd name="T42" fmla="*/ 0 w 4627"/>
                        <a:gd name="T43" fmla="*/ 0 h 2478"/>
                        <a:gd name="T44" fmla="*/ 0 w 4627"/>
                        <a:gd name="T45" fmla="*/ 0 h 2478"/>
                        <a:gd name="T46" fmla="*/ 0 w 4627"/>
                        <a:gd name="T47" fmla="*/ 0 h 2478"/>
                        <a:gd name="T48" fmla="*/ 0 w 4627"/>
                        <a:gd name="T49" fmla="*/ 0 h 2478"/>
                        <a:gd name="T50" fmla="*/ 0 w 4627"/>
                        <a:gd name="T51" fmla="*/ 0 h 2478"/>
                        <a:gd name="T52" fmla="*/ 0 w 4627"/>
                        <a:gd name="T53" fmla="*/ 0 h 2478"/>
                        <a:gd name="T54" fmla="*/ 0 w 4627"/>
                        <a:gd name="T55" fmla="*/ 0 h 2478"/>
                        <a:gd name="T56" fmla="*/ 0 w 4627"/>
                        <a:gd name="T57" fmla="*/ 0 h 2478"/>
                        <a:gd name="T58" fmla="*/ 0 w 4627"/>
                        <a:gd name="T59" fmla="*/ 0 h 2478"/>
                        <a:gd name="T60" fmla="*/ 0 w 4627"/>
                        <a:gd name="T61" fmla="*/ 0 h 2478"/>
                        <a:gd name="T62" fmla="*/ 0 w 4627"/>
                        <a:gd name="T63" fmla="*/ 0 h 2478"/>
                        <a:gd name="T64" fmla="*/ 0 w 4627"/>
                        <a:gd name="T65" fmla="*/ 0 h 2478"/>
                        <a:gd name="T66" fmla="*/ 0 w 4627"/>
                        <a:gd name="T67" fmla="*/ 0 h 2478"/>
                        <a:gd name="T68" fmla="*/ 0 w 4627"/>
                        <a:gd name="T69" fmla="*/ 0 h 2478"/>
                        <a:gd name="T70" fmla="*/ 0 w 4627"/>
                        <a:gd name="T71" fmla="*/ 0 h 2478"/>
                        <a:gd name="T72" fmla="*/ 0 w 4627"/>
                        <a:gd name="T73" fmla="*/ 0 h 2478"/>
                        <a:gd name="T74" fmla="*/ 0 w 4627"/>
                        <a:gd name="T75" fmla="*/ 0 h 2478"/>
                        <a:gd name="T76" fmla="*/ 0 w 4627"/>
                        <a:gd name="T77" fmla="*/ 0 h 2478"/>
                        <a:gd name="T78" fmla="*/ 0 w 4627"/>
                        <a:gd name="T79" fmla="*/ 0 h 2478"/>
                        <a:gd name="T80" fmla="*/ 0 w 4627"/>
                        <a:gd name="T81" fmla="*/ 0 h 2478"/>
                        <a:gd name="T82" fmla="*/ 0 w 4627"/>
                        <a:gd name="T83" fmla="*/ 0 h 2478"/>
                        <a:gd name="T84" fmla="*/ 0 w 4627"/>
                        <a:gd name="T85" fmla="*/ 0 h 2478"/>
                        <a:gd name="T86" fmla="*/ 0 w 4627"/>
                        <a:gd name="T87" fmla="*/ 0 h 2478"/>
                        <a:gd name="T88" fmla="*/ 0 w 4627"/>
                        <a:gd name="T89" fmla="*/ 0 h 2478"/>
                        <a:gd name="T90" fmla="*/ 0 w 4627"/>
                        <a:gd name="T91" fmla="*/ 0 h 2478"/>
                        <a:gd name="T92" fmla="*/ 0 w 4627"/>
                        <a:gd name="T93" fmla="*/ 0 h 2478"/>
                        <a:gd name="T94" fmla="*/ 0 w 4627"/>
                        <a:gd name="T95" fmla="*/ 0 h 2478"/>
                        <a:gd name="T96" fmla="*/ 0 w 4627"/>
                        <a:gd name="T97" fmla="*/ 0 h 2478"/>
                        <a:gd name="T98" fmla="*/ 0 w 4627"/>
                        <a:gd name="T99" fmla="*/ 0 h 2478"/>
                        <a:gd name="T100" fmla="*/ 0 w 4627"/>
                        <a:gd name="T101" fmla="*/ 0 h 2478"/>
                        <a:gd name="T102" fmla="*/ 0 w 4627"/>
                        <a:gd name="T103" fmla="*/ 0 h 2478"/>
                        <a:gd name="T104" fmla="*/ 0 w 4627"/>
                        <a:gd name="T105" fmla="*/ 0 h 2478"/>
                        <a:gd name="T106" fmla="*/ 0 w 4627"/>
                        <a:gd name="T107" fmla="*/ 0 h 2478"/>
                        <a:gd name="T108" fmla="*/ 0 w 4627"/>
                        <a:gd name="T109" fmla="*/ 0 h 2478"/>
                        <a:gd name="T110" fmla="*/ 0 w 4627"/>
                        <a:gd name="T111" fmla="*/ 0 h 2478"/>
                        <a:gd name="T112" fmla="*/ 0 w 4627"/>
                        <a:gd name="T113" fmla="*/ 0 h 2478"/>
                        <a:gd name="T114" fmla="*/ 0 w 4627"/>
                        <a:gd name="T115" fmla="*/ 0 h 2478"/>
                        <a:gd name="T116" fmla="*/ 0 w 4627"/>
                        <a:gd name="T117" fmla="*/ 0 h 2478"/>
                        <a:gd name="T118" fmla="*/ 0 w 4627"/>
                        <a:gd name="T119" fmla="*/ 0 h 24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7"/>
                        <a:gd name="T181" fmla="*/ 0 h 2478"/>
                        <a:gd name="T182" fmla="*/ 4627 w 4627"/>
                        <a:gd name="T183" fmla="*/ 2478 h 24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7" h="2478">
                          <a:moveTo>
                            <a:pt x="4627" y="945"/>
                          </a:moveTo>
                          <a:lnTo>
                            <a:pt x="4579" y="901"/>
                          </a:lnTo>
                          <a:lnTo>
                            <a:pt x="4502" y="863"/>
                          </a:lnTo>
                          <a:lnTo>
                            <a:pt x="4343" y="847"/>
                          </a:lnTo>
                          <a:lnTo>
                            <a:pt x="4339" y="850"/>
                          </a:lnTo>
                          <a:lnTo>
                            <a:pt x="4339" y="875"/>
                          </a:lnTo>
                          <a:lnTo>
                            <a:pt x="4327" y="885"/>
                          </a:lnTo>
                          <a:lnTo>
                            <a:pt x="4343" y="889"/>
                          </a:lnTo>
                          <a:lnTo>
                            <a:pt x="4355" y="929"/>
                          </a:lnTo>
                          <a:lnTo>
                            <a:pt x="4327" y="958"/>
                          </a:lnTo>
                          <a:lnTo>
                            <a:pt x="4272" y="919"/>
                          </a:lnTo>
                          <a:lnTo>
                            <a:pt x="4270" y="888"/>
                          </a:lnTo>
                          <a:lnTo>
                            <a:pt x="4257" y="871"/>
                          </a:lnTo>
                          <a:lnTo>
                            <a:pt x="4229" y="897"/>
                          </a:lnTo>
                          <a:lnTo>
                            <a:pt x="4152" y="885"/>
                          </a:lnTo>
                          <a:lnTo>
                            <a:pt x="4144" y="870"/>
                          </a:lnTo>
                          <a:lnTo>
                            <a:pt x="4061" y="905"/>
                          </a:lnTo>
                          <a:lnTo>
                            <a:pt x="4060" y="889"/>
                          </a:lnTo>
                          <a:lnTo>
                            <a:pt x="4031" y="876"/>
                          </a:lnTo>
                          <a:lnTo>
                            <a:pt x="4013" y="868"/>
                          </a:lnTo>
                          <a:lnTo>
                            <a:pt x="4022" y="815"/>
                          </a:lnTo>
                          <a:lnTo>
                            <a:pt x="3988" y="766"/>
                          </a:lnTo>
                          <a:lnTo>
                            <a:pt x="3864" y="763"/>
                          </a:lnTo>
                          <a:lnTo>
                            <a:pt x="3798" y="780"/>
                          </a:lnTo>
                          <a:lnTo>
                            <a:pt x="3774" y="764"/>
                          </a:lnTo>
                          <a:lnTo>
                            <a:pt x="3791" y="746"/>
                          </a:lnTo>
                          <a:lnTo>
                            <a:pt x="3769" y="719"/>
                          </a:lnTo>
                          <a:lnTo>
                            <a:pt x="3741" y="725"/>
                          </a:lnTo>
                          <a:lnTo>
                            <a:pt x="3727" y="703"/>
                          </a:lnTo>
                          <a:lnTo>
                            <a:pt x="3690" y="697"/>
                          </a:lnTo>
                          <a:lnTo>
                            <a:pt x="3704" y="675"/>
                          </a:lnTo>
                          <a:lnTo>
                            <a:pt x="3721" y="680"/>
                          </a:lnTo>
                          <a:lnTo>
                            <a:pt x="3714" y="650"/>
                          </a:lnTo>
                          <a:lnTo>
                            <a:pt x="3452" y="583"/>
                          </a:lnTo>
                          <a:lnTo>
                            <a:pt x="3442" y="592"/>
                          </a:lnTo>
                          <a:lnTo>
                            <a:pt x="3453" y="608"/>
                          </a:lnTo>
                          <a:lnTo>
                            <a:pt x="3411" y="664"/>
                          </a:lnTo>
                          <a:lnTo>
                            <a:pt x="3414" y="679"/>
                          </a:lnTo>
                          <a:lnTo>
                            <a:pt x="3409" y="690"/>
                          </a:lnTo>
                          <a:lnTo>
                            <a:pt x="3417" y="719"/>
                          </a:lnTo>
                          <a:lnTo>
                            <a:pt x="3402" y="713"/>
                          </a:lnTo>
                          <a:lnTo>
                            <a:pt x="3356" y="747"/>
                          </a:lnTo>
                          <a:lnTo>
                            <a:pt x="3307" y="713"/>
                          </a:lnTo>
                          <a:lnTo>
                            <a:pt x="3284" y="700"/>
                          </a:lnTo>
                          <a:lnTo>
                            <a:pt x="3226" y="723"/>
                          </a:lnTo>
                          <a:lnTo>
                            <a:pt x="3197" y="668"/>
                          </a:lnTo>
                          <a:lnTo>
                            <a:pt x="3155" y="789"/>
                          </a:lnTo>
                          <a:lnTo>
                            <a:pt x="3144" y="768"/>
                          </a:lnTo>
                          <a:lnTo>
                            <a:pt x="3114" y="757"/>
                          </a:lnTo>
                          <a:lnTo>
                            <a:pt x="3090" y="699"/>
                          </a:lnTo>
                          <a:lnTo>
                            <a:pt x="3081" y="700"/>
                          </a:lnTo>
                          <a:lnTo>
                            <a:pt x="3076" y="676"/>
                          </a:lnTo>
                          <a:lnTo>
                            <a:pt x="3101" y="649"/>
                          </a:lnTo>
                          <a:lnTo>
                            <a:pt x="3104" y="628"/>
                          </a:lnTo>
                          <a:lnTo>
                            <a:pt x="3092" y="607"/>
                          </a:lnTo>
                          <a:lnTo>
                            <a:pt x="3101" y="567"/>
                          </a:lnTo>
                          <a:lnTo>
                            <a:pt x="3059" y="517"/>
                          </a:lnTo>
                          <a:lnTo>
                            <a:pt x="3013" y="523"/>
                          </a:lnTo>
                          <a:lnTo>
                            <a:pt x="2930" y="476"/>
                          </a:lnTo>
                          <a:lnTo>
                            <a:pt x="2928" y="492"/>
                          </a:lnTo>
                          <a:lnTo>
                            <a:pt x="2913" y="486"/>
                          </a:lnTo>
                          <a:lnTo>
                            <a:pt x="2908" y="518"/>
                          </a:lnTo>
                          <a:lnTo>
                            <a:pt x="2918" y="552"/>
                          </a:lnTo>
                          <a:lnTo>
                            <a:pt x="2911" y="562"/>
                          </a:lnTo>
                          <a:lnTo>
                            <a:pt x="2811" y="569"/>
                          </a:lnTo>
                          <a:lnTo>
                            <a:pt x="2769" y="547"/>
                          </a:lnTo>
                          <a:lnTo>
                            <a:pt x="2780" y="516"/>
                          </a:lnTo>
                          <a:lnTo>
                            <a:pt x="2682" y="492"/>
                          </a:lnTo>
                          <a:lnTo>
                            <a:pt x="2618" y="513"/>
                          </a:lnTo>
                          <a:lnTo>
                            <a:pt x="2650" y="549"/>
                          </a:lnTo>
                          <a:lnTo>
                            <a:pt x="2626" y="536"/>
                          </a:lnTo>
                          <a:lnTo>
                            <a:pt x="2607" y="521"/>
                          </a:lnTo>
                          <a:lnTo>
                            <a:pt x="2612" y="499"/>
                          </a:lnTo>
                          <a:lnTo>
                            <a:pt x="2595" y="458"/>
                          </a:lnTo>
                          <a:lnTo>
                            <a:pt x="2596" y="483"/>
                          </a:lnTo>
                          <a:lnTo>
                            <a:pt x="2583" y="493"/>
                          </a:lnTo>
                          <a:lnTo>
                            <a:pt x="2549" y="481"/>
                          </a:lnTo>
                          <a:lnTo>
                            <a:pt x="2556" y="455"/>
                          </a:lnTo>
                          <a:lnTo>
                            <a:pt x="2535" y="471"/>
                          </a:lnTo>
                          <a:lnTo>
                            <a:pt x="2511" y="458"/>
                          </a:lnTo>
                          <a:lnTo>
                            <a:pt x="2494" y="482"/>
                          </a:lnTo>
                          <a:lnTo>
                            <a:pt x="2500" y="502"/>
                          </a:lnTo>
                          <a:lnTo>
                            <a:pt x="2536" y="496"/>
                          </a:lnTo>
                          <a:lnTo>
                            <a:pt x="2500" y="522"/>
                          </a:lnTo>
                          <a:lnTo>
                            <a:pt x="2484" y="509"/>
                          </a:lnTo>
                          <a:lnTo>
                            <a:pt x="2485" y="528"/>
                          </a:lnTo>
                          <a:lnTo>
                            <a:pt x="2438" y="551"/>
                          </a:lnTo>
                          <a:lnTo>
                            <a:pt x="2400" y="547"/>
                          </a:lnTo>
                          <a:lnTo>
                            <a:pt x="2394" y="553"/>
                          </a:lnTo>
                          <a:lnTo>
                            <a:pt x="2398" y="569"/>
                          </a:lnTo>
                          <a:lnTo>
                            <a:pt x="2374" y="580"/>
                          </a:lnTo>
                          <a:lnTo>
                            <a:pt x="2389" y="542"/>
                          </a:lnTo>
                          <a:lnTo>
                            <a:pt x="2424" y="502"/>
                          </a:lnTo>
                          <a:lnTo>
                            <a:pt x="2455" y="503"/>
                          </a:lnTo>
                          <a:lnTo>
                            <a:pt x="2522" y="404"/>
                          </a:lnTo>
                          <a:lnTo>
                            <a:pt x="2605" y="343"/>
                          </a:lnTo>
                          <a:lnTo>
                            <a:pt x="2622" y="312"/>
                          </a:lnTo>
                          <a:lnTo>
                            <a:pt x="2622" y="284"/>
                          </a:lnTo>
                          <a:lnTo>
                            <a:pt x="2617" y="270"/>
                          </a:lnTo>
                          <a:lnTo>
                            <a:pt x="2626" y="251"/>
                          </a:lnTo>
                          <a:lnTo>
                            <a:pt x="2606" y="197"/>
                          </a:lnTo>
                          <a:lnTo>
                            <a:pt x="2596" y="216"/>
                          </a:lnTo>
                          <a:lnTo>
                            <a:pt x="2586" y="199"/>
                          </a:lnTo>
                          <a:lnTo>
                            <a:pt x="2591" y="187"/>
                          </a:lnTo>
                          <a:lnTo>
                            <a:pt x="2543" y="133"/>
                          </a:lnTo>
                          <a:lnTo>
                            <a:pt x="2455" y="130"/>
                          </a:lnTo>
                          <a:lnTo>
                            <a:pt x="2429" y="169"/>
                          </a:lnTo>
                          <a:lnTo>
                            <a:pt x="2394" y="167"/>
                          </a:lnTo>
                          <a:lnTo>
                            <a:pt x="2422" y="130"/>
                          </a:lnTo>
                          <a:lnTo>
                            <a:pt x="2427" y="101"/>
                          </a:lnTo>
                          <a:lnTo>
                            <a:pt x="2380" y="95"/>
                          </a:lnTo>
                          <a:lnTo>
                            <a:pt x="2381" y="77"/>
                          </a:lnTo>
                          <a:lnTo>
                            <a:pt x="2337" y="103"/>
                          </a:lnTo>
                          <a:lnTo>
                            <a:pt x="2391" y="52"/>
                          </a:lnTo>
                          <a:lnTo>
                            <a:pt x="2380" y="23"/>
                          </a:lnTo>
                          <a:lnTo>
                            <a:pt x="2333" y="0"/>
                          </a:lnTo>
                          <a:lnTo>
                            <a:pt x="2299" y="12"/>
                          </a:lnTo>
                          <a:lnTo>
                            <a:pt x="2247" y="86"/>
                          </a:lnTo>
                          <a:lnTo>
                            <a:pt x="2233" y="120"/>
                          </a:lnTo>
                          <a:lnTo>
                            <a:pt x="2248" y="144"/>
                          </a:lnTo>
                          <a:lnTo>
                            <a:pt x="2241" y="157"/>
                          </a:lnTo>
                          <a:lnTo>
                            <a:pt x="2172" y="166"/>
                          </a:lnTo>
                          <a:lnTo>
                            <a:pt x="2202" y="195"/>
                          </a:lnTo>
                          <a:lnTo>
                            <a:pt x="2198" y="223"/>
                          </a:lnTo>
                          <a:lnTo>
                            <a:pt x="2166" y="193"/>
                          </a:lnTo>
                          <a:lnTo>
                            <a:pt x="2100" y="242"/>
                          </a:lnTo>
                          <a:lnTo>
                            <a:pt x="2105" y="230"/>
                          </a:lnTo>
                          <a:lnTo>
                            <a:pt x="2098" y="226"/>
                          </a:lnTo>
                          <a:lnTo>
                            <a:pt x="2076" y="242"/>
                          </a:lnTo>
                          <a:lnTo>
                            <a:pt x="2088" y="215"/>
                          </a:lnTo>
                          <a:lnTo>
                            <a:pt x="2079" y="210"/>
                          </a:lnTo>
                          <a:lnTo>
                            <a:pt x="1989" y="222"/>
                          </a:lnTo>
                          <a:lnTo>
                            <a:pt x="2007" y="245"/>
                          </a:lnTo>
                          <a:lnTo>
                            <a:pt x="1881" y="290"/>
                          </a:lnTo>
                          <a:lnTo>
                            <a:pt x="1845" y="334"/>
                          </a:lnTo>
                          <a:lnTo>
                            <a:pt x="1813" y="334"/>
                          </a:lnTo>
                          <a:lnTo>
                            <a:pt x="1818" y="352"/>
                          </a:lnTo>
                          <a:lnTo>
                            <a:pt x="1809" y="386"/>
                          </a:lnTo>
                          <a:lnTo>
                            <a:pt x="1782" y="366"/>
                          </a:lnTo>
                          <a:lnTo>
                            <a:pt x="1775" y="386"/>
                          </a:lnTo>
                          <a:lnTo>
                            <a:pt x="1803" y="398"/>
                          </a:lnTo>
                          <a:lnTo>
                            <a:pt x="1781" y="418"/>
                          </a:lnTo>
                          <a:lnTo>
                            <a:pt x="1804" y="434"/>
                          </a:lnTo>
                          <a:lnTo>
                            <a:pt x="1812" y="454"/>
                          </a:lnTo>
                          <a:lnTo>
                            <a:pt x="1803" y="455"/>
                          </a:lnTo>
                          <a:lnTo>
                            <a:pt x="1805" y="471"/>
                          </a:lnTo>
                          <a:lnTo>
                            <a:pt x="1620" y="509"/>
                          </a:lnTo>
                          <a:lnTo>
                            <a:pt x="1629" y="517"/>
                          </a:lnTo>
                          <a:lnTo>
                            <a:pt x="1614" y="532"/>
                          </a:lnTo>
                          <a:lnTo>
                            <a:pt x="1621" y="537"/>
                          </a:lnTo>
                          <a:lnTo>
                            <a:pt x="1614" y="547"/>
                          </a:lnTo>
                          <a:lnTo>
                            <a:pt x="1634" y="576"/>
                          </a:lnTo>
                          <a:lnTo>
                            <a:pt x="1628" y="596"/>
                          </a:lnTo>
                          <a:lnTo>
                            <a:pt x="1633" y="624"/>
                          </a:lnTo>
                          <a:lnTo>
                            <a:pt x="1674" y="643"/>
                          </a:lnTo>
                          <a:lnTo>
                            <a:pt x="1677" y="652"/>
                          </a:lnTo>
                          <a:lnTo>
                            <a:pt x="1672" y="660"/>
                          </a:lnTo>
                          <a:lnTo>
                            <a:pt x="1709" y="682"/>
                          </a:lnTo>
                          <a:lnTo>
                            <a:pt x="1715" y="706"/>
                          </a:lnTo>
                          <a:lnTo>
                            <a:pt x="1702" y="739"/>
                          </a:lnTo>
                          <a:lnTo>
                            <a:pt x="1717" y="794"/>
                          </a:lnTo>
                          <a:lnTo>
                            <a:pt x="1716" y="819"/>
                          </a:lnTo>
                          <a:lnTo>
                            <a:pt x="1700" y="827"/>
                          </a:lnTo>
                          <a:lnTo>
                            <a:pt x="1702" y="847"/>
                          </a:lnTo>
                          <a:lnTo>
                            <a:pt x="1679" y="840"/>
                          </a:lnTo>
                          <a:lnTo>
                            <a:pt x="1671" y="828"/>
                          </a:lnTo>
                          <a:lnTo>
                            <a:pt x="1671" y="803"/>
                          </a:lnTo>
                          <a:lnTo>
                            <a:pt x="1675" y="786"/>
                          </a:lnTo>
                          <a:lnTo>
                            <a:pt x="1673" y="744"/>
                          </a:lnTo>
                          <a:lnTo>
                            <a:pt x="1694" y="726"/>
                          </a:lnTo>
                          <a:lnTo>
                            <a:pt x="1703" y="699"/>
                          </a:lnTo>
                          <a:lnTo>
                            <a:pt x="1650" y="693"/>
                          </a:lnTo>
                          <a:lnTo>
                            <a:pt x="1583" y="633"/>
                          </a:lnTo>
                          <a:lnTo>
                            <a:pt x="1545" y="634"/>
                          </a:lnTo>
                          <a:lnTo>
                            <a:pt x="1524" y="662"/>
                          </a:lnTo>
                          <a:lnTo>
                            <a:pt x="1546" y="668"/>
                          </a:lnTo>
                          <a:lnTo>
                            <a:pt x="1538" y="683"/>
                          </a:lnTo>
                          <a:lnTo>
                            <a:pt x="1508" y="696"/>
                          </a:lnTo>
                          <a:lnTo>
                            <a:pt x="1494" y="669"/>
                          </a:lnTo>
                          <a:lnTo>
                            <a:pt x="1482" y="678"/>
                          </a:lnTo>
                          <a:lnTo>
                            <a:pt x="1493" y="709"/>
                          </a:lnTo>
                          <a:lnTo>
                            <a:pt x="1548" y="736"/>
                          </a:lnTo>
                          <a:lnTo>
                            <a:pt x="1549" y="753"/>
                          </a:lnTo>
                          <a:lnTo>
                            <a:pt x="1463" y="729"/>
                          </a:lnTo>
                          <a:lnTo>
                            <a:pt x="1458" y="722"/>
                          </a:lnTo>
                          <a:lnTo>
                            <a:pt x="1467" y="704"/>
                          </a:lnTo>
                          <a:lnTo>
                            <a:pt x="1459" y="666"/>
                          </a:lnTo>
                          <a:lnTo>
                            <a:pt x="1471" y="640"/>
                          </a:lnTo>
                          <a:lnTo>
                            <a:pt x="1470" y="614"/>
                          </a:lnTo>
                          <a:lnTo>
                            <a:pt x="1445" y="585"/>
                          </a:lnTo>
                          <a:lnTo>
                            <a:pt x="1452" y="639"/>
                          </a:lnTo>
                          <a:lnTo>
                            <a:pt x="1402" y="682"/>
                          </a:lnTo>
                          <a:lnTo>
                            <a:pt x="1392" y="709"/>
                          </a:lnTo>
                          <a:lnTo>
                            <a:pt x="1431" y="791"/>
                          </a:lnTo>
                          <a:lnTo>
                            <a:pt x="1409" y="874"/>
                          </a:lnTo>
                          <a:lnTo>
                            <a:pt x="1420" y="898"/>
                          </a:lnTo>
                          <a:lnTo>
                            <a:pt x="1414" y="921"/>
                          </a:lnTo>
                          <a:lnTo>
                            <a:pt x="1457" y="932"/>
                          </a:lnTo>
                          <a:lnTo>
                            <a:pt x="1484" y="920"/>
                          </a:lnTo>
                          <a:lnTo>
                            <a:pt x="1533" y="949"/>
                          </a:lnTo>
                          <a:lnTo>
                            <a:pt x="1548" y="999"/>
                          </a:lnTo>
                          <a:lnTo>
                            <a:pt x="1531" y="1009"/>
                          </a:lnTo>
                          <a:lnTo>
                            <a:pt x="1529" y="1039"/>
                          </a:lnTo>
                          <a:lnTo>
                            <a:pt x="1570" y="1054"/>
                          </a:lnTo>
                          <a:lnTo>
                            <a:pt x="1533" y="1058"/>
                          </a:lnTo>
                          <a:lnTo>
                            <a:pt x="1519" y="1042"/>
                          </a:lnTo>
                          <a:lnTo>
                            <a:pt x="1525" y="1005"/>
                          </a:lnTo>
                          <a:lnTo>
                            <a:pt x="1519" y="999"/>
                          </a:lnTo>
                          <a:lnTo>
                            <a:pt x="1522" y="981"/>
                          </a:lnTo>
                          <a:lnTo>
                            <a:pt x="1500" y="941"/>
                          </a:lnTo>
                          <a:lnTo>
                            <a:pt x="1439" y="960"/>
                          </a:lnTo>
                          <a:lnTo>
                            <a:pt x="1430" y="988"/>
                          </a:lnTo>
                          <a:lnTo>
                            <a:pt x="1444" y="1021"/>
                          </a:lnTo>
                          <a:lnTo>
                            <a:pt x="1443" y="1046"/>
                          </a:lnTo>
                          <a:lnTo>
                            <a:pt x="1419" y="1072"/>
                          </a:lnTo>
                          <a:lnTo>
                            <a:pt x="1407" y="1109"/>
                          </a:lnTo>
                          <a:lnTo>
                            <a:pt x="1372" y="1131"/>
                          </a:lnTo>
                          <a:lnTo>
                            <a:pt x="1370" y="1156"/>
                          </a:lnTo>
                          <a:lnTo>
                            <a:pt x="1363" y="1158"/>
                          </a:lnTo>
                          <a:lnTo>
                            <a:pt x="1302" y="1146"/>
                          </a:lnTo>
                          <a:lnTo>
                            <a:pt x="1293" y="1118"/>
                          </a:lnTo>
                          <a:lnTo>
                            <a:pt x="1360" y="1101"/>
                          </a:lnTo>
                          <a:lnTo>
                            <a:pt x="1380" y="1054"/>
                          </a:lnTo>
                          <a:lnTo>
                            <a:pt x="1394" y="1044"/>
                          </a:lnTo>
                          <a:lnTo>
                            <a:pt x="1394" y="1009"/>
                          </a:lnTo>
                          <a:lnTo>
                            <a:pt x="1404" y="986"/>
                          </a:lnTo>
                          <a:lnTo>
                            <a:pt x="1404" y="970"/>
                          </a:lnTo>
                          <a:lnTo>
                            <a:pt x="1376" y="937"/>
                          </a:lnTo>
                          <a:lnTo>
                            <a:pt x="1382" y="865"/>
                          </a:lnTo>
                          <a:lnTo>
                            <a:pt x="1373" y="828"/>
                          </a:lnTo>
                          <a:lnTo>
                            <a:pt x="1383" y="816"/>
                          </a:lnTo>
                          <a:lnTo>
                            <a:pt x="1384" y="775"/>
                          </a:lnTo>
                          <a:lnTo>
                            <a:pt x="1379" y="743"/>
                          </a:lnTo>
                          <a:lnTo>
                            <a:pt x="1354" y="714"/>
                          </a:lnTo>
                          <a:lnTo>
                            <a:pt x="1381" y="646"/>
                          </a:lnTo>
                          <a:lnTo>
                            <a:pt x="1380" y="593"/>
                          </a:lnTo>
                          <a:lnTo>
                            <a:pt x="1349" y="576"/>
                          </a:lnTo>
                          <a:lnTo>
                            <a:pt x="1282" y="573"/>
                          </a:lnTo>
                          <a:lnTo>
                            <a:pt x="1268" y="607"/>
                          </a:lnTo>
                          <a:lnTo>
                            <a:pt x="1252" y="686"/>
                          </a:lnTo>
                          <a:lnTo>
                            <a:pt x="1205" y="736"/>
                          </a:lnTo>
                          <a:lnTo>
                            <a:pt x="1201" y="757"/>
                          </a:lnTo>
                          <a:lnTo>
                            <a:pt x="1211" y="757"/>
                          </a:lnTo>
                          <a:lnTo>
                            <a:pt x="1196" y="779"/>
                          </a:lnTo>
                          <a:lnTo>
                            <a:pt x="1223" y="788"/>
                          </a:lnTo>
                          <a:lnTo>
                            <a:pt x="1216" y="826"/>
                          </a:lnTo>
                          <a:lnTo>
                            <a:pt x="1220" y="845"/>
                          </a:lnTo>
                          <a:lnTo>
                            <a:pt x="1208" y="848"/>
                          </a:lnTo>
                          <a:lnTo>
                            <a:pt x="1207" y="885"/>
                          </a:lnTo>
                          <a:lnTo>
                            <a:pt x="1244" y="895"/>
                          </a:lnTo>
                          <a:lnTo>
                            <a:pt x="1256" y="939"/>
                          </a:lnTo>
                          <a:lnTo>
                            <a:pt x="1274" y="950"/>
                          </a:lnTo>
                          <a:lnTo>
                            <a:pt x="1249" y="1002"/>
                          </a:lnTo>
                          <a:lnTo>
                            <a:pt x="1212" y="955"/>
                          </a:lnTo>
                          <a:lnTo>
                            <a:pt x="1123" y="894"/>
                          </a:lnTo>
                          <a:lnTo>
                            <a:pt x="1024" y="868"/>
                          </a:lnTo>
                          <a:lnTo>
                            <a:pt x="1009" y="885"/>
                          </a:lnTo>
                          <a:lnTo>
                            <a:pt x="1025" y="930"/>
                          </a:lnTo>
                          <a:lnTo>
                            <a:pt x="1025" y="947"/>
                          </a:lnTo>
                          <a:lnTo>
                            <a:pt x="996" y="964"/>
                          </a:lnTo>
                          <a:lnTo>
                            <a:pt x="998" y="981"/>
                          </a:lnTo>
                          <a:lnTo>
                            <a:pt x="986" y="994"/>
                          </a:lnTo>
                          <a:lnTo>
                            <a:pt x="972" y="984"/>
                          </a:lnTo>
                          <a:lnTo>
                            <a:pt x="982" y="961"/>
                          </a:lnTo>
                          <a:lnTo>
                            <a:pt x="971" y="939"/>
                          </a:lnTo>
                          <a:lnTo>
                            <a:pt x="944" y="947"/>
                          </a:lnTo>
                          <a:lnTo>
                            <a:pt x="919" y="977"/>
                          </a:lnTo>
                          <a:lnTo>
                            <a:pt x="861" y="976"/>
                          </a:lnTo>
                          <a:lnTo>
                            <a:pt x="848" y="986"/>
                          </a:lnTo>
                          <a:lnTo>
                            <a:pt x="844" y="1008"/>
                          </a:lnTo>
                          <a:lnTo>
                            <a:pt x="824" y="1004"/>
                          </a:lnTo>
                          <a:lnTo>
                            <a:pt x="817" y="995"/>
                          </a:lnTo>
                          <a:lnTo>
                            <a:pt x="814" y="972"/>
                          </a:lnTo>
                          <a:lnTo>
                            <a:pt x="819" y="956"/>
                          </a:lnTo>
                          <a:lnTo>
                            <a:pt x="833" y="939"/>
                          </a:lnTo>
                          <a:lnTo>
                            <a:pt x="799" y="948"/>
                          </a:lnTo>
                          <a:lnTo>
                            <a:pt x="794" y="957"/>
                          </a:lnTo>
                          <a:lnTo>
                            <a:pt x="796" y="969"/>
                          </a:lnTo>
                          <a:lnTo>
                            <a:pt x="782" y="959"/>
                          </a:lnTo>
                          <a:lnTo>
                            <a:pt x="769" y="974"/>
                          </a:lnTo>
                          <a:lnTo>
                            <a:pt x="776" y="977"/>
                          </a:lnTo>
                          <a:lnTo>
                            <a:pt x="770" y="991"/>
                          </a:lnTo>
                          <a:lnTo>
                            <a:pt x="746" y="982"/>
                          </a:lnTo>
                          <a:lnTo>
                            <a:pt x="637" y="1054"/>
                          </a:lnTo>
                          <a:lnTo>
                            <a:pt x="628" y="1099"/>
                          </a:lnTo>
                          <a:lnTo>
                            <a:pt x="595" y="1126"/>
                          </a:lnTo>
                          <a:lnTo>
                            <a:pt x="592" y="1110"/>
                          </a:lnTo>
                          <a:lnTo>
                            <a:pt x="575" y="1110"/>
                          </a:lnTo>
                          <a:lnTo>
                            <a:pt x="545" y="1058"/>
                          </a:lnTo>
                          <a:lnTo>
                            <a:pt x="596" y="1035"/>
                          </a:lnTo>
                          <a:lnTo>
                            <a:pt x="588" y="1006"/>
                          </a:lnTo>
                          <a:lnTo>
                            <a:pt x="567" y="982"/>
                          </a:lnTo>
                          <a:lnTo>
                            <a:pt x="493" y="966"/>
                          </a:lnTo>
                          <a:lnTo>
                            <a:pt x="521" y="994"/>
                          </a:lnTo>
                          <a:lnTo>
                            <a:pt x="520" y="1040"/>
                          </a:lnTo>
                          <a:lnTo>
                            <a:pt x="511" y="1076"/>
                          </a:lnTo>
                          <a:lnTo>
                            <a:pt x="532" y="1102"/>
                          </a:lnTo>
                          <a:lnTo>
                            <a:pt x="520" y="1155"/>
                          </a:lnTo>
                          <a:lnTo>
                            <a:pt x="521" y="1183"/>
                          </a:lnTo>
                          <a:lnTo>
                            <a:pt x="510" y="1163"/>
                          </a:lnTo>
                          <a:lnTo>
                            <a:pt x="498" y="1171"/>
                          </a:lnTo>
                          <a:lnTo>
                            <a:pt x="503" y="1156"/>
                          </a:lnTo>
                          <a:lnTo>
                            <a:pt x="464" y="1136"/>
                          </a:lnTo>
                          <a:lnTo>
                            <a:pt x="438" y="1170"/>
                          </a:lnTo>
                          <a:lnTo>
                            <a:pt x="390" y="1202"/>
                          </a:lnTo>
                          <a:lnTo>
                            <a:pt x="392" y="1225"/>
                          </a:lnTo>
                          <a:lnTo>
                            <a:pt x="422" y="1286"/>
                          </a:lnTo>
                          <a:lnTo>
                            <a:pt x="302" y="1236"/>
                          </a:lnTo>
                          <a:lnTo>
                            <a:pt x="290" y="1256"/>
                          </a:lnTo>
                          <a:lnTo>
                            <a:pt x="294" y="1269"/>
                          </a:lnTo>
                          <a:lnTo>
                            <a:pt x="314" y="1293"/>
                          </a:lnTo>
                          <a:lnTo>
                            <a:pt x="331" y="1287"/>
                          </a:lnTo>
                          <a:lnTo>
                            <a:pt x="342" y="1326"/>
                          </a:lnTo>
                          <a:lnTo>
                            <a:pt x="322" y="1333"/>
                          </a:lnTo>
                          <a:lnTo>
                            <a:pt x="241" y="1282"/>
                          </a:lnTo>
                          <a:lnTo>
                            <a:pt x="240" y="1257"/>
                          </a:lnTo>
                          <a:lnTo>
                            <a:pt x="224" y="1223"/>
                          </a:lnTo>
                          <a:lnTo>
                            <a:pt x="234" y="1217"/>
                          </a:lnTo>
                          <a:lnTo>
                            <a:pt x="236" y="1183"/>
                          </a:lnTo>
                          <a:lnTo>
                            <a:pt x="172" y="1123"/>
                          </a:lnTo>
                          <a:lnTo>
                            <a:pt x="161" y="1097"/>
                          </a:lnTo>
                          <a:lnTo>
                            <a:pt x="166" y="1088"/>
                          </a:lnTo>
                          <a:lnTo>
                            <a:pt x="199" y="1119"/>
                          </a:lnTo>
                          <a:lnTo>
                            <a:pt x="224" y="1120"/>
                          </a:lnTo>
                          <a:lnTo>
                            <a:pt x="228" y="1133"/>
                          </a:lnTo>
                          <a:lnTo>
                            <a:pt x="359" y="1169"/>
                          </a:lnTo>
                          <a:lnTo>
                            <a:pt x="396" y="1153"/>
                          </a:lnTo>
                          <a:lnTo>
                            <a:pt x="430" y="1113"/>
                          </a:lnTo>
                          <a:lnTo>
                            <a:pt x="436" y="1087"/>
                          </a:lnTo>
                          <a:lnTo>
                            <a:pt x="430" y="1082"/>
                          </a:lnTo>
                          <a:lnTo>
                            <a:pt x="425" y="1050"/>
                          </a:lnTo>
                          <a:lnTo>
                            <a:pt x="269" y="924"/>
                          </a:lnTo>
                          <a:lnTo>
                            <a:pt x="179" y="912"/>
                          </a:lnTo>
                          <a:lnTo>
                            <a:pt x="181" y="901"/>
                          </a:lnTo>
                          <a:lnTo>
                            <a:pt x="153" y="891"/>
                          </a:lnTo>
                          <a:lnTo>
                            <a:pt x="156" y="876"/>
                          </a:lnTo>
                          <a:lnTo>
                            <a:pt x="179" y="889"/>
                          </a:lnTo>
                          <a:lnTo>
                            <a:pt x="184" y="876"/>
                          </a:lnTo>
                          <a:lnTo>
                            <a:pt x="149" y="858"/>
                          </a:lnTo>
                          <a:lnTo>
                            <a:pt x="151" y="871"/>
                          </a:lnTo>
                          <a:lnTo>
                            <a:pt x="142" y="884"/>
                          </a:lnTo>
                          <a:lnTo>
                            <a:pt x="119" y="873"/>
                          </a:lnTo>
                          <a:lnTo>
                            <a:pt x="116" y="890"/>
                          </a:lnTo>
                          <a:lnTo>
                            <a:pt x="98" y="885"/>
                          </a:lnTo>
                          <a:lnTo>
                            <a:pt x="94" y="901"/>
                          </a:lnTo>
                          <a:lnTo>
                            <a:pt x="72" y="916"/>
                          </a:lnTo>
                          <a:lnTo>
                            <a:pt x="63" y="932"/>
                          </a:lnTo>
                          <a:lnTo>
                            <a:pt x="47" y="969"/>
                          </a:lnTo>
                          <a:lnTo>
                            <a:pt x="53" y="1002"/>
                          </a:lnTo>
                          <a:lnTo>
                            <a:pt x="74" y="1011"/>
                          </a:lnTo>
                          <a:lnTo>
                            <a:pt x="90" y="1040"/>
                          </a:lnTo>
                          <a:lnTo>
                            <a:pt x="92" y="1052"/>
                          </a:lnTo>
                          <a:lnTo>
                            <a:pt x="68" y="1103"/>
                          </a:lnTo>
                          <a:lnTo>
                            <a:pt x="95" y="1189"/>
                          </a:lnTo>
                          <a:lnTo>
                            <a:pt x="84" y="1226"/>
                          </a:lnTo>
                          <a:lnTo>
                            <a:pt x="84" y="1258"/>
                          </a:lnTo>
                          <a:lnTo>
                            <a:pt x="93" y="1261"/>
                          </a:lnTo>
                          <a:lnTo>
                            <a:pt x="97" y="1281"/>
                          </a:lnTo>
                          <a:lnTo>
                            <a:pt x="110" y="1299"/>
                          </a:lnTo>
                          <a:lnTo>
                            <a:pt x="99" y="1337"/>
                          </a:lnTo>
                          <a:lnTo>
                            <a:pt x="134" y="1382"/>
                          </a:lnTo>
                          <a:lnTo>
                            <a:pt x="133" y="1403"/>
                          </a:lnTo>
                          <a:lnTo>
                            <a:pt x="89" y="1473"/>
                          </a:lnTo>
                          <a:lnTo>
                            <a:pt x="20" y="1539"/>
                          </a:lnTo>
                          <a:lnTo>
                            <a:pt x="50" y="1529"/>
                          </a:lnTo>
                          <a:lnTo>
                            <a:pt x="49" y="1545"/>
                          </a:lnTo>
                          <a:lnTo>
                            <a:pt x="44" y="1540"/>
                          </a:lnTo>
                          <a:lnTo>
                            <a:pt x="47" y="1553"/>
                          </a:lnTo>
                          <a:lnTo>
                            <a:pt x="85" y="1563"/>
                          </a:lnTo>
                          <a:lnTo>
                            <a:pt x="99" y="1577"/>
                          </a:lnTo>
                          <a:lnTo>
                            <a:pt x="31" y="1588"/>
                          </a:lnTo>
                          <a:lnTo>
                            <a:pt x="30" y="1599"/>
                          </a:lnTo>
                          <a:lnTo>
                            <a:pt x="38" y="1608"/>
                          </a:lnTo>
                          <a:lnTo>
                            <a:pt x="25" y="1626"/>
                          </a:lnTo>
                          <a:lnTo>
                            <a:pt x="0" y="1635"/>
                          </a:lnTo>
                          <a:lnTo>
                            <a:pt x="23" y="1694"/>
                          </a:lnTo>
                          <a:lnTo>
                            <a:pt x="13" y="1712"/>
                          </a:lnTo>
                          <a:lnTo>
                            <a:pt x="25" y="1726"/>
                          </a:lnTo>
                          <a:lnTo>
                            <a:pt x="21" y="1748"/>
                          </a:lnTo>
                          <a:lnTo>
                            <a:pt x="37" y="1767"/>
                          </a:lnTo>
                          <a:lnTo>
                            <a:pt x="39" y="1790"/>
                          </a:lnTo>
                          <a:lnTo>
                            <a:pt x="69" y="1797"/>
                          </a:lnTo>
                          <a:lnTo>
                            <a:pt x="75" y="1803"/>
                          </a:lnTo>
                          <a:lnTo>
                            <a:pt x="74" y="1813"/>
                          </a:lnTo>
                          <a:lnTo>
                            <a:pt x="103" y="1805"/>
                          </a:lnTo>
                          <a:lnTo>
                            <a:pt x="120" y="1820"/>
                          </a:lnTo>
                          <a:lnTo>
                            <a:pt x="123" y="1842"/>
                          </a:lnTo>
                          <a:lnTo>
                            <a:pt x="118" y="1862"/>
                          </a:lnTo>
                          <a:lnTo>
                            <a:pt x="145" y="1901"/>
                          </a:lnTo>
                          <a:lnTo>
                            <a:pt x="148" y="1914"/>
                          </a:lnTo>
                          <a:lnTo>
                            <a:pt x="161" y="1912"/>
                          </a:lnTo>
                          <a:lnTo>
                            <a:pt x="175" y="1924"/>
                          </a:lnTo>
                          <a:lnTo>
                            <a:pt x="175" y="1932"/>
                          </a:lnTo>
                          <a:lnTo>
                            <a:pt x="159" y="1946"/>
                          </a:lnTo>
                          <a:lnTo>
                            <a:pt x="139" y="1940"/>
                          </a:lnTo>
                          <a:lnTo>
                            <a:pt x="130" y="1947"/>
                          </a:lnTo>
                          <a:lnTo>
                            <a:pt x="146" y="1997"/>
                          </a:lnTo>
                          <a:lnTo>
                            <a:pt x="205" y="1986"/>
                          </a:lnTo>
                          <a:lnTo>
                            <a:pt x="224" y="2011"/>
                          </a:lnTo>
                          <a:lnTo>
                            <a:pt x="215" y="2018"/>
                          </a:lnTo>
                          <a:lnTo>
                            <a:pt x="220" y="2035"/>
                          </a:lnTo>
                          <a:lnTo>
                            <a:pt x="245" y="2041"/>
                          </a:lnTo>
                          <a:lnTo>
                            <a:pt x="261" y="2077"/>
                          </a:lnTo>
                          <a:lnTo>
                            <a:pt x="292" y="2085"/>
                          </a:lnTo>
                          <a:lnTo>
                            <a:pt x="314" y="2076"/>
                          </a:lnTo>
                          <a:lnTo>
                            <a:pt x="333" y="2101"/>
                          </a:lnTo>
                          <a:lnTo>
                            <a:pt x="344" y="2096"/>
                          </a:lnTo>
                          <a:lnTo>
                            <a:pt x="398" y="2119"/>
                          </a:lnTo>
                          <a:lnTo>
                            <a:pt x="394" y="2122"/>
                          </a:lnTo>
                          <a:lnTo>
                            <a:pt x="398" y="2134"/>
                          </a:lnTo>
                          <a:lnTo>
                            <a:pt x="385" y="2145"/>
                          </a:lnTo>
                          <a:lnTo>
                            <a:pt x="395" y="2153"/>
                          </a:lnTo>
                          <a:lnTo>
                            <a:pt x="384" y="2159"/>
                          </a:lnTo>
                          <a:lnTo>
                            <a:pt x="389" y="2168"/>
                          </a:lnTo>
                          <a:lnTo>
                            <a:pt x="391" y="2178"/>
                          </a:lnTo>
                          <a:lnTo>
                            <a:pt x="385" y="2199"/>
                          </a:lnTo>
                          <a:lnTo>
                            <a:pt x="361" y="2196"/>
                          </a:lnTo>
                          <a:lnTo>
                            <a:pt x="340" y="2217"/>
                          </a:lnTo>
                          <a:lnTo>
                            <a:pt x="341" y="2231"/>
                          </a:lnTo>
                          <a:lnTo>
                            <a:pt x="370" y="2227"/>
                          </a:lnTo>
                          <a:lnTo>
                            <a:pt x="375" y="2235"/>
                          </a:lnTo>
                          <a:lnTo>
                            <a:pt x="347" y="2245"/>
                          </a:lnTo>
                          <a:lnTo>
                            <a:pt x="351" y="2252"/>
                          </a:lnTo>
                          <a:lnTo>
                            <a:pt x="329" y="2253"/>
                          </a:lnTo>
                          <a:lnTo>
                            <a:pt x="327" y="2258"/>
                          </a:lnTo>
                          <a:lnTo>
                            <a:pt x="350" y="2278"/>
                          </a:lnTo>
                          <a:lnTo>
                            <a:pt x="333" y="2282"/>
                          </a:lnTo>
                          <a:lnTo>
                            <a:pt x="316" y="2308"/>
                          </a:lnTo>
                          <a:lnTo>
                            <a:pt x="301" y="2308"/>
                          </a:lnTo>
                          <a:lnTo>
                            <a:pt x="293" y="2316"/>
                          </a:lnTo>
                          <a:lnTo>
                            <a:pt x="315" y="2338"/>
                          </a:lnTo>
                          <a:lnTo>
                            <a:pt x="359" y="2358"/>
                          </a:lnTo>
                          <a:lnTo>
                            <a:pt x="390" y="2386"/>
                          </a:lnTo>
                          <a:lnTo>
                            <a:pt x="412" y="2383"/>
                          </a:lnTo>
                          <a:lnTo>
                            <a:pt x="444" y="2396"/>
                          </a:lnTo>
                          <a:lnTo>
                            <a:pt x="481" y="2398"/>
                          </a:lnTo>
                          <a:lnTo>
                            <a:pt x="513" y="2423"/>
                          </a:lnTo>
                          <a:lnTo>
                            <a:pt x="551" y="2418"/>
                          </a:lnTo>
                          <a:lnTo>
                            <a:pt x="565" y="2426"/>
                          </a:lnTo>
                          <a:lnTo>
                            <a:pt x="565" y="2438"/>
                          </a:lnTo>
                          <a:lnTo>
                            <a:pt x="586" y="2452"/>
                          </a:lnTo>
                          <a:lnTo>
                            <a:pt x="608" y="2464"/>
                          </a:lnTo>
                          <a:lnTo>
                            <a:pt x="613" y="2477"/>
                          </a:lnTo>
                          <a:lnTo>
                            <a:pt x="626" y="2478"/>
                          </a:lnTo>
                          <a:lnTo>
                            <a:pt x="648" y="2455"/>
                          </a:lnTo>
                          <a:lnTo>
                            <a:pt x="622" y="2404"/>
                          </a:lnTo>
                          <a:lnTo>
                            <a:pt x="624" y="2370"/>
                          </a:lnTo>
                          <a:lnTo>
                            <a:pt x="619" y="2382"/>
                          </a:lnTo>
                          <a:lnTo>
                            <a:pt x="596" y="2344"/>
                          </a:lnTo>
                          <a:lnTo>
                            <a:pt x="615" y="2313"/>
                          </a:lnTo>
                          <a:lnTo>
                            <a:pt x="618" y="2293"/>
                          </a:lnTo>
                          <a:lnTo>
                            <a:pt x="623" y="2294"/>
                          </a:lnTo>
                          <a:lnTo>
                            <a:pt x="625" y="2276"/>
                          </a:lnTo>
                          <a:lnTo>
                            <a:pt x="619" y="2267"/>
                          </a:lnTo>
                          <a:lnTo>
                            <a:pt x="632" y="2271"/>
                          </a:lnTo>
                          <a:lnTo>
                            <a:pt x="637" y="2288"/>
                          </a:lnTo>
                          <a:lnTo>
                            <a:pt x="647" y="2287"/>
                          </a:lnTo>
                          <a:lnTo>
                            <a:pt x="658" y="2269"/>
                          </a:lnTo>
                          <a:lnTo>
                            <a:pt x="636" y="2256"/>
                          </a:lnTo>
                          <a:lnTo>
                            <a:pt x="641" y="2248"/>
                          </a:lnTo>
                          <a:lnTo>
                            <a:pt x="656" y="2248"/>
                          </a:lnTo>
                          <a:lnTo>
                            <a:pt x="652" y="2217"/>
                          </a:lnTo>
                          <a:lnTo>
                            <a:pt x="638" y="2201"/>
                          </a:lnTo>
                          <a:lnTo>
                            <a:pt x="616" y="2205"/>
                          </a:lnTo>
                          <a:lnTo>
                            <a:pt x="606" y="2178"/>
                          </a:lnTo>
                          <a:lnTo>
                            <a:pt x="591" y="2173"/>
                          </a:lnTo>
                          <a:lnTo>
                            <a:pt x="597" y="2148"/>
                          </a:lnTo>
                          <a:lnTo>
                            <a:pt x="607" y="2141"/>
                          </a:lnTo>
                          <a:lnTo>
                            <a:pt x="599" y="2131"/>
                          </a:lnTo>
                          <a:lnTo>
                            <a:pt x="605" y="2105"/>
                          </a:lnTo>
                          <a:lnTo>
                            <a:pt x="615" y="2097"/>
                          </a:lnTo>
                          <a:lnTo>
                            <a:pt x="621" y="2076"/>
                          </a:lnTo>
                          <a:lnTo>
                            <a:pt x="646" y="2111"/>
                          </a:lnTo>
                          <a:lnTo>
                            <a:pt x="662" y="2101"/>
                          </a:lnTo>
                          <a:lnTo>
                            <a:pt x="652" y="2071"/>
                          </a:lnTo>
                          <a:lnTo>
                            <a:pt x="675" y="2060"/>
                          </a:lnTo>
                          <a:lnTo>
                            <a:pt x="678" y="2047"/>
                          </a:lnTo>
                          <a:lnTo>
                            <a:pt x="702" y="2038"/>
                          </a:lnTo>
                          <a:lnTo>
                            <a:pt x="716" y="2022"/>
                          </a:lnTo>
                          <a:lnTo>
                            <a:pt x="733" y="2020"/>
                          </a:lnTo>
                          <a:lnTo>
                            <a:pt x="747" y="2030"/>
                          </a:lnTo>
                          <a:lnTo>
                            <a:pt x="754" y="2017"/>
                          </a:lnTo>
                          <a:lnTo>
                            <a:pt x="766" y="2016"/>
                          </a:lnTo>
                          <a:lnTo>
                            <a:pt x="773" y="2027"/>
                          </a:lnTo>
                          <a:lnTo>
                            <a:pt x="803" y="2028"/>
                          </a:lnTo>
                          <a:lnTo>
                            <a:pt x="823" y="2050"/>
                          </a:lnTo>
                          <a:lnTo>
                            <a:pt x="833" y="2074"/>
                          </a:lnTo>
                          <a:lnTo>
                            <a:pt x="837" y="2072"/>
                          </a:lnTo>
                          <a:lnTo>
                            <a:pt x="835" y="2055"/>
                          </a:lnTo>
                          <a:lnTo>
                            <a:pt x="841" y="2051"/>
                          </a:lnTo>
                          <a:lnTo>
                            <a:pt x="868" y="2073"/>
                          </a:lnTo>
                          <a:lnTo>
                            <a:pt x="899" y="2051"/>
                          </a:lnTo>
                          <a:lnTo>
                            <a:pt x="921" y="2058"/>
                          </a:lnTo>
                          <a:lnTo>
                            <a:pt x="929" y="2052"/>
                          </a:lnTo>
                          <a:lnTo>
                            <a:pt x="945" y="2047"/>
                          </a:lnTo>
                          <a:lnTo>
                            <a:pt x="962" y="2070"/>
                          </a:lnTo>
                          <a:lnTo>
                            <a:pt x="981" y="2076"/>
                          </a:lnTo>
                          <a:lnTo>
                            <a:pt x="1000" y="2061"/>
                          </a:lnTo>
                          <a:lnTo>
                            <a:pt x="1028" y="2068"/>
                          </a:lnTo>
                          <a:lnTo>
                            <a:pt x="1040" y="2063"/>
                          </a:lnTo>
                          <a:lnTo>
                            <a:pt x="1048" y="2037"/>
                          </a:lnTo>
                          <a:lnTo>
                            <a:pt x="1046" y="2034"/>
                          </a:lnTo>
                          <a:lnTo>
                            <a:pt x="1029" y="2033"/>
                          </a:lnTo>
                          <a:lnTo>
                            <a:pt x="1009" y="2021"/>
                          </a:lnTo>
                          <a:lnTo>
                            <a:pt x="999" y="2005"/>
                          </a:lnTo>
                          <a:lnTo>
                            <a:pt x="1027" y="1991"/>
                          </a:lnTo>
                          <a:lnTo>
                            <a:pt x="1029" y="1982"/>
                          </a:lnTo>
                          <a:lnTo>
                            <a:pt x="1019" y="1967"/>
                          </a:lnTo>
                          <a:lnTo>
                            <a:pt x="1031" y="1955"/>
                          </a:lnTo>
                          <a:lnTo>
                            <a:pt x="1064" y="1951"/>
                          </a:lnTo>
                          <a:lnTo>
                            <a:pt x="1036" y="1940"/>
                          </a:lnTo>
                          <a:lnTo>
                            <a:pt x="1034" y="1932"/>
                          </a:lnTo>
                          <a:lnTo>
                            <a:pt x="1045" y="1926"/>
                          </a:lnTo>
                          <a:lnTo>
                            <a:pt x="1029" y="1925"/>
                          </a:lnTo>
                          <a:lnTo>
                            <a:pt x="1034" y="1913"/>
                          </a:lnTo>
                          <a:lnTo>
                            <a:pt x="1027" y="1906"/>
                          </a:lnTo>
                          <a:lnTo>
                            <a:pt x="1075" y="1909"/>
                          </a:lnTo>
                          <a:lnTo>
                            <a:pt x="1109" y="1891"/>
                          </a:lnTo>
                          <a:lnTo>
                            <a:pt x="1120" y="1895"/>
                          </a:lnTo>
                          <a:lnTo>
                            <a:pt x="1143" y="1882"/>
                          </a:lnTo>
                          <a:lnTo>
                            <a:pt x="1161" y="1871"/>
                          </a:lnTo>
                          <a:lnTo>
                            <a:pt x="1246" y="1853"/>
                          </a:lnTo>
                          <a:lnTo>
                            <a:pt x="1248" y="1841"/>
                          </a:lnTo>
                          <a:lnTo>
                            <a:pt x="1270" y="1831"/>
                          </a:lnTo>
                          <a:lnTo>
                            <a:pt x="1329" y="1842"/>
                          </a:lnTo>
                          <a:lnTo>
                            <a:pt x="1332" y="1863"/>
                          </a:lnTo>
                          <a:lnTo>
                            <a:pt x="1339" y="1870"/>
                          </a:lnTo>
                          <a:lnTo>
                            <a:pt x="1331" y="1890"/>
                          </a:lnTo>
                          <a:lnTo>
                            <a:pt x="1336" y="1897"/>
                          </a:lnTo>
                          <a:lnTo>
                            <a:pt x="1362" y="1894"/>
                          </a:lnTo>
                          <a:lnTo>
                            <a:pt x="1363" y="1885"/>
                          </a:lnTo>
                          <a:lnTo>
                            <a:pt x="1373" y="1897"/>
                          </a:lnTo>
                          <a:lnTo>
                            <a:pt x="1372" y="1906"/>
                          </a:lnTo>
                          <a:lnTo>
                            <a:pt x="1381" y="1907"/>
                          </a:lnTo>
                          <a:lnTo>
                            <a:pt x="1377" y="1900"/>
                          </a:lnTo>
                          <a:lnTo>
                            <a:pt x="1381" y="1897"/>
                          </a:lnTo>
                          <a:lnTo>
                            <a:pt x="1401" y="1907"/>
                          </a:lnTo>
                          <a:lnTo>
                            <a:pt x="1411" y="1902"/>
                          </a:lnTo>
                          <a:lnTo>
                            <a:pt x="1412" y="1911"/>
                          </a:lnTo>
                          <a:lnTo>
                            <a:pt x="1400" y="1923"/>
                          </a:lnTo>
                          <a:lnTo>
                            <a:pt x="1403" y="1931"/>
                          </a:lnTo>
                          <a:lnTo>
                            <a:pt x="1434" y="1929"/>
                          </a:lnTo>
                          <a:lnTo>
                            <a:pt x="1469" y="1895"/>
                          </a:lnTo>
                          <a:lnTo>
                            <a:pt x="1504" y="1883"/>
                          </a:lnTo>
                          <a:lnTo>
                            <a:pt x="1507" y="1892"/>
                          </a:lnTo>
                          <a:lnTo>
                            <a:pt x="1497" y="1896"/>
                          </a:lnTo>
                          <a:lnTo>
                            <a:pt x="1498" y="1905"/>
                          </a:lnTo>
                          <a:lnTo>
                            <a:pt x="1540" y="1943"/>
                          </a:lnTo>
                          <a:lnTo>
                            <a:pt x="1605" y="2064"/>
                          </a:lnTo>
                          <a:lnTo>
                            <a:pt x="1625" y="2041"/>
                          </a:lnTo>
                          <a:lnTo>
                            <a:pt x="1640" y="2050"/>
                          </a:lnTo>
                          <a:lnTo>
                            <a:pt x="1646" y="2066"/>
                          </a:lnTo>
                          <a:lnTo>
                            <a:pt x="1682" y="2066"/>
                          </a:lnTo>
                          <a:lnTo>
                            <a:pt x="1709" y="2055"/>
                          </a:lnTo>
                          <a:lnTo>
                            <a:pt x="1761" y="2117"/>
                          </a:lnTo>
                          <a:lnTo>
                            <a:pt x="1791" y="2125"/>
                          </a:lnTo>
                          <a:lnTo>
                            <a:pt x="1803" y="2114"/>
                          </a:lnTo>
                          <a:lnTo>
                            <a:pt x="1820" y="2139"/>
                          </a:lnTo>
                          <a:lnTo>
                            <a:pt x="1815" y="2156"/>
                          </a:lnTo>
                          <a:lnTo>
                            <a:pt x="1828" y="2159"/>
                          </a:lnTo>
                          <a:lnTo>
                            <a:pt x="1840" y="2151"/>
                          </a:lnTo>
                          <a:lnTo>
                            <a:pt x="1855" y="2129"/>
                          </a:lnTo>
                          <a:lnTo>
                            <a:pt x="1961" y="2074"/>
                          </a:lnTo>
                          <a:lnTo>
                            <a:pt x="2034" y="2083"/>
                          </a:lnTo>
                          <a:lnTo>
                            <a:pt x="2053" y="2104"/>
                          </a:lnTo>
                          <a:lnTo>
                            <a:pt x="2142" y="2103"/>
                          </a:lnTo>
                          <a:lnTo>
                            <a:pt x="2147" y="2100"/>
                          </a:lnTo>
                          <a:lnTo>
                            <a:pt x="2146" y="2081"/>
                          </a:lnTo>
                          <a:lnTo>
                            <a:pt x="2152" y="2072"/>
                          </a:lnTo>
                          <a:lnTo>
                            <a:pt x="2144" y="2035"/>
                          </a:lnTo>
                          <a:lnTo>
                            <a:pt x="2185" y="2000"/>
                          </a:lnTo>
                          <a:lnTo>
                            <a:pt x="2266" y="2032"/>
                          </a:lnTo>
                          <a:lnTo>
                            <a:pt x="2274" y="2068"/>
                          </a:lnTo>
                          <a:lnTo>
                            <a:pt x="2298" y="2085"/>
                          </a:lnTo>
                          <a:lnTo>
                            <a:pt x="2316" y="2091"/>
                          </a:lnTo>
                          <a:lnTo>
                            <a:pt x="2361" y="2073"/>
                          </a:lnTo>
                          <a:lnTo>
                            <a:pt x="2377" y="2077"/>
                          </a:lnTo>
                          <a:lnTo>
                            <a:pt x="2449" y="2111"/>
                          </a:lnTo>
                          <a:lnTo>
                            <a:pt x="2471" y="2131"/>
                          </a:lnTo>
                          <a:lnTo>
                            <a:pt x="2536" y="2142"/>
                          </a:lnTo>
                          <a:lnTo>
                            <a:pt x="2600" y="2124"/>
                          </a:lnTo>
                          <a:lnTo>
                            <a:pt x="2648" y="2094"/>
                          </a:lnTo>
                          <a:lnTo>
                            <a:pt x="2682" y="2109"/>
                          </a:lnTo>
                          <a:lnTo>
                            <a:pt x="2702" y="2105"/>
                          </a:lnTo>
                          <a:lnTo>
                            <a:pt x="2748" y="2124"/>
                          </a:lnTo>
                          <a:lnTo>
                            <a:pt x="2789" y="2100"/>
                          </a:lnTo>
                          <a:lnTo>
                            <a:pt x="2811" y="2031"/>
                          </a:lnTo>
                          <a:lnTo>
                            <a:pt x="2834" y="2010"/>
                          </a:lnTo>
                          <a:lnTo>
                            <a:pt x="2832" y="1986"/>
                          </a:lnTo>
                          <a:lnTo>
                            <a:pt x="2813" y="1987"/>
                          </a:lnTo>
                          <a:lnTo>
                            <a:pt x="2813" y="1977"/>
                          </a:lnTo>
                          <a:lnTo>
                            <a:pt x="2840" y="1951"/>
                          </a:lnTo>
                          <a:lnTo>
                            <a:pt x="2860" y="1947"/>
                          </a:lnTo>
                          <a:lnTo>
                            <a:pt x="2922" y="1936"/>
                          </a:lnTo>
                          <a:lnTo>
                            <a:pt x="2948" y="1954"/>
                          </a:lnTo>
                          <a:lnTo>
                            <a:pt x="2983" y="1961"/>
                          </a:lnTo>
                          <a:lnTo>
                            <a:pt x="3005" y="1995"/>
                          </a:lnTo>
                          <a:lnTo>
                            <a:pt x="3030" y="2063"/>
                          </a:lnTo>
                          <a:lnTo>
                            <a:pt x="3040" y="2109"/>
                          </a:lnTo>
                          <a:lnTo>
                            <a:pt x="3040" y="2121"/>
                          </a:lnTo>
                          <a:lnTo>
                            <a:pt x="3090" y="2129"/>
                          </a:lnTo>
                          <a:lnTo>
                            <a:pt x="3100" y="2134"/>
                          </a:lnTo>
                          <a:lnTo>
                            <a:pt x="3132" y="2154"/>
                          </a:lnTo>
                          <a:lnTo>
                            <a:pt x="3150" y="2209"/>
                          </a:lnTo>
                          <a:lnTo>
                            <a:pt x="3180" y="2211"/>
                          </a:lnTo>
                          <a:lnTo>
                            <a:pt x="3191" y="2206"/>
                          </a:lnTo>
                          <a:lnTo>
                            <a:pt x="3262" y="2175"/>
                          </a:lnTo>
                          <a:lnTo>
                            <a:pt x="3258" y="2214"/>
                          </a:lnTo>
                          <a:lnTo>
                            <a:pt x="3245" y="2227"/>
                          </a:lnTo>
                          <a:lnTo>
                            <a:pt x="3231" y="2279"/>
                          </a:lnTo>
                          <a:lnTo>
                            <a:pt x="3211" y="2322"/>
                          </a:lnTo>
                          <a:lnTo>
                            <a:pt x="3204" y="2327"/>
                          </a:lnTo>
                          <a:lnTo>
                            <a:pt x="3201" y="2325"/>
                          </a:lnTo>
                          <a:lnTo>
                            <a:pt x="3173" y="2318"/>
                          </a:lnTo>
                          <a:lnTo>
                            <a:pt x="3146" y="2340"/>
                          </a:lnTo>
                          <a:lnTo>
                            <a:pt x="3154" y="2364"/>
                          </a:lnTo>
                          <a:lnTo>
                            <a:pt x="3154" y="2395"/>
                          </a:lnTo>
                          <a:lnTo>
                            <a:pt x="3134" y="2418"/>
                          </a:lnTo>
                          <a:lnTo>
                            <a:pt x="3134" y="2428"/>
                          </a:lnTo>
                          <a:lnTo>
                            <a:pt x="3136" y="2435"/>
                          </a:lnTo>
                          <a:lnTo>
                            <a:pt x="3141" y="2434"/>
                          </a:lnTo>
                          <a:lnTo>
                            <a:pt x="3139" y="2426"/>
                          </a:lnTo>
                          <a:lnTo>
                            <a:pt x="3154" y="2426"/>
                          </a:lnTo>
                          <a:lnTo>
                            <a:pt x="3173" y="2393"/>
                          </a:lnTo>
                          <a:lnTo>
                            <a:pt x="3177" y="2406"/>
                          </a:lnTo>
                          <a:lnTo>
                            <a:pt x="3187" y="2399"/>
                          </a:lnTo>
                          <a:lnTo>
                            <a:pt x="3189" y="2416"/>
                          </a:lnTo>
                          <a:lnTo>
                            <a:pt x="3216" y="2423"/>
                          </a:lnTo>
                          <a:lnTo>
                            <a:pt x="3270" y="2393"/>
                          </a:lnTo>
                          <a:lnTo>
                            <a:pt x="3351" y="2292"/>
                          </a:lnTo>
                          <a:lnTo>
                            <a:pt x="3375" y="2243"/>
                          </a:lnTo>
                          <a:lnTo>
                            <a:pt x="3427" y="2175"/>
                          </a:lnTo>
                          <a:lnTo>
                            <a:pt x="3439" y="2103"/>
                          </a:lnTo>
                          <a:lnTo>
                            <a:pt x="3433" y="2070"/>
                          </a:lnTo>
                          <a:lnTo>
                            <a:pt x="3443" y="2036"/>
                          </a:lnTo>
                          <a:lnTo>
                            <a:pt x="3463" y="2000"/>
                          </a:lnTo>
                          <a:lnTo>
                            <a:pt x="3453" y="1988"/>
                          </a:lnTo>
                          <a:lnTo>
                            <a:pt x="3456" y="1978"/>
                          </a:lnTo>
                          <a:lnTo>
                            <a:pt x="3453" y="1964"/>
                          </a:lnTo>
                          <a:lnTo>
                            <a:pt x="3416" y="1950"/>
                          </a:lnTo>
                          <a:lnTo>
                            <a:pt x="3454" y="1957"/>
                          </a:lnTo>
                          <a:lnTo>
                            <a:pt x="3461" y="1944"/>
                          </a:lnTo>
                          <a:lnTo>
                            <a:pt x="3428" y="1921"/>
                          </a:lnTo>
                          <a:lnTo>
                            <a:pt x="3412" y="1895"/>
                          </a:lnTo>
                          <a:lnTo>
                            <a:pt x="3381" y="1893"/>
                          </a:lnTo>
                          <a:lnTo>
                            <a:pt x="3378" y="1919"/>
                          </a:lnTo>
                          <a:lnTo>
                            <a:pt x="3368" y="1933"/>
                          </a:lnTo>
                          <a:lnTo>
                            <a:pt x="3373" y="1912"/>
                          </a:lnTo>
                          <a:lnTo>
                            <a:pt x="3363" y="1924"/>
                          </a:lnTo>
                          <a:lnTo>
                            <a:pt x="3336" y="1930"/>
                          </a:lnTo>
                          <a:lnTo>
                            <a:pt x="3348" y="1915"/>
                          </a:lnTo>
                          <a:lnTo>
                            <a:pt x="3338" y="1903"/>
                          </a:lnTo>
                          <a:lnTo>
                            <a:pt x="3347" y="1893"/>
                          </a:lnTo>
                          <a:lnTo>
                            <a:pt x="3334" y="1897"/>
                          </a:lnTo>
                          <a:lnTo>
                            <a:pt x="3333" y="1912"/>
                          </a:lnTo>
                          <a:lnTo>
                            <a:pt x="3322" y="1921"/>
                          </a:lnTo>
                          <a:lnTo>
                            <a:pt x="3321" y="1877"/>
                          </a:lnTo>
                          <a:lnTo>
                            <a:pt x="3290" y="1880"/>
                          </a:lnTo>
                          <a:lnTo>
                            <a:pt x="3274" y="1871"/>
                          </a:lnTo>
                          <a:lnTo>
                            <a:pt x="3276" y="1860"/>
                          </a:lnTo>
                          <a:lnTo>
                            <a:pt x="3350" y="1795"/>
                          </a:lnTo>
                          <a:lnTo>
                            <a:pt x="3371" y="1760"/>
                          </a:lnTo>
                          <a:lnTo>
                            <a:pt x="3429" y="1704"/>
                          </a:lnTo>
                          <a:lnTo>
                            <a:pt x="3444" y="1676"/>
                          </a:lnTo>
                          <a:lnTo>
                            <a:pt x="3488" y="1630"/>
                          </a:lnTo>
                          <a:lnTo>
                            <a:pt x="3514" y="1615"/>
                          </a:lnTo>
                          <a:lnTo>
                            <a:pt x="3585" y="1611"/>
                          </a:lnTo>
                          <a:lnTo>
                            <a:pt x="3603" y="1625"/>
                          </a:lnTo>
                          <a:lnTo>
                            <a:pt x="3614" y="1609"/>
                          </a:lnTo>
                          <a:lnTo>
                            <a:pt x="3646" y="1621"/>
                          </a:lnTo>
                          <a:lnTo>
                            <a:pt x="3670" y="1613"/>
                          </a:lnTo>
                          <a:lnTo>
                            <a:pt x="3679" y="1622"/>
                          </a:lnTo>
                          <a:lnTo>
                            <a:pt x="3687" y="1620"/>
                          </a:lnTo>
                          <a:lnTo>
                            <a:pt x="3683" y="1610"/>
                          </a:lnTo>
                          <a:lnTo>
                            <a:pt x="3695" y="1608"/>
                          </a:lnTo>
                          <a:lnTo>
                            <a:pt x="3691" y="1596"/>
                          </a:lnTo>
                          <a:lnTo>
                            <a:pt x="3698" y="1592"/>
                          </a:lnTo>
                          <a:lnTo>
                            <a:pt x="3748" y="1609"/>
                          </a:lnTo>
                          <a:lnTo>
                            <a:pt x="3764" y="1602"/>
                          </a:lnTo>
                          <a:lnTo>
                            <a:pt x="3787" y="1620"/>
                          </a:lnTo>
                          <a:lnTo>
                            <a:pt x="3756" y="1630"/>
                          </a:lnTo>
                          <a:lnTo>
                            <a:pt x="3764" y="1644"/>
                          </a:lnTo>
                          <a:lnTo>
                            <a:pt x="3797" y="1633"/>
                          </a:lnTo>
                          <a:lnTo>
                            <a:pt x="3807" y="1641"/>
                          </a:lnTo>
                          <a:lnTo>
                            <a:pt x="3830" y="1623"/>
                          </a:lnTo>
                          <a:lnTo>
                            <a:pt x="3868" y="1628"/>
                          </a:lnTo>
                          <a:lnTo>
                            <a:pt x="3876" y="1625"/>
                          </a:lnTo>
                          <a:lnTo>
                            <a:pt x="3875" y="1615"/>
                          </a:lnTo>
                          <a:lnTo>
                            <a:pt x="3848" y="1606"/>
                          </a:lnTo>
                          <a:lnTo>
                            <a:pt x="3851" y="1599"/>
                          </a:lnTo>
                          <a:lnTo>
                            <a:pt x="3847" y="1587"/>
                          </a:lnTo>
                          <a:lnTo>
                            <a:pt x="3939" y="1471"/>
                          </a:lnTo>
                          <a:lnTo>
                            <a:pt x="3993" y="1454"/>
                          </a:lnTo>
                          <a:lnTo>
                            <a:pt x="4018" y="1470"/>
                          </a:lnTo>
                          <a:lnTo>
                            <a:pt x="4035" y="1453"/>
                          </a:lnTo>
                          <a:lnTo>
                            <a:pt x="4020" y="1493"/>
                          </a:lnTo>
                          <a:lnTo>
                            <a:pt x="4023" y="1505"/>
                          </a:lnTo>
                          <a:lnTo>
                            <a:pt x="4018" y="1515"/>
                          </a:lnTo>
                          <a:lnTo>
                            <a:pt x="4036" y="1513"/>
                          </a:lnTo>
                          <a:lnTo>
                            <a:pt x="4029" y="1540"/>
                          </a:lnTo>
                          <a:lnTo>
                            <a:pt x="4094" y="1475"/>
                          </a:lnTo>
                          <a:lnTo>
                            <a:pt x="4108" y="1469"/>
                          </a:lnTo>
                          <a:lnTo>
                            <a:pt x="4117" y="1480"/>
                          </a:lnTo>
                          <a:lnTo>
                            <a:pt x="4121" y="1470"/>
                          </a:lnTo>
                          <a:lnTo>
                            <a:pt x="4113" y="1463"/>
                          </a:lnTo>
                          <a:lnTo>
                            <a:pt x="4123" y="1422"/>
                          </a:lnTo>
                          <a:lnTo>
                            <a:pt x="4157" y="1406"/>
                          </a:lnTo>
                          <a:lnTo>
                            <a:pt x="4173" y="1417"/>
                          </a:lnTo>
                          <a:lnTo>
                            <a:pt x="4149" y="1435"/>
                          </a:lnTo>
                          <a:lnTo>
                            <a:pt x="4139" y="1497"/>
                          </a:lnTo>
                          <a:lnTo>
                            <a:pt x="4131" y="1508"/>
                          </a:lnTo>
                          <a:lnTo>
                            <a:pt x="4134" y="1521"/>
                          </a:lnTo>
                          <a:lnTo>
                            <a:pt x="4082" y="1548"/>
                          </a:lnTo>
                          <a:lnTo>
                            <a:pt x="4078" y="1563"/>
                          </a:lnTo>
                          <a:lnTo>
                            <a:pt x="4037" y="1603"/>
                          </a:lnTo>
                          <a:lnTo>
                            <a:pt x="3975" y="1689"/>
                          </a:lnTo>
                          <a:lnTo>
                            <a:pt x="3946" y="1705"/>
                          </a:lnTo>
                          <a:lnTo>
                            <a:pt x="3929" y="1703"/>
                          </a:lnTo>
                          <a:lnTo>
                            <a:pt x="3932" y="1721"/>
                          </a:lnTo>
                          <a:lnTo>
                            <a:pt x="3926" y="1743"/>
                          </a:lnTo>
                          <a:lnTo>
                            <a:pt x="3899" y="1765"/>
                          </a:lnTo>
                          <a:lnTo>
                            <a:pt x="3890" y="1806"/>
                          </a:lnTo>
                          <a:lnTo>
                            <a:pt x="3892" y="1874"/>
                          </a:lnTo>
                          <a:lnTo>
                            <a:pt x="3927" y="2062"/>
                          </a:lnTo>
                          <a:lnTo>
                            <a:pt x="3970" y="2014"/>
                          </a:lnTo>
                          <a:lnTo>
                            <a:pt x="3977" y="1981"/>
                          </a:lnTo>
                          <a:lnTo>
                            <a:pt x="3987" y="1965"/>
                          </a:lnTo>
                          <a:lnTo>
                            <a:pt x="4013" y="1947"/>
                          </a:lnTo>
                          <a:lnTo>
                            <a:pt x="4022" y="1952"/>
                          </a:lnTo>
                          <a:lnTo>
                            <a:pt x="4019" y="1907"/>
                          </a:lnTo>
                          <a:lnTo>
                            <a:pt x="4051" y="1880"/>
                          </a:lnTo>
                          <a:lnTo>
                            <a:pt x="4070" y="1883"/>
                          </a:lnTo>
                          <a:lnTo>
                            <a:pt x="4086" y="1872"/>
                          </a:lnTo>
                          <a:lnTo>
                            <a:pt x="4072" y="1830"/>
                          </a:lnTo>
                          <a:lnTo>
                            <a:pt x="4080" y="1806"/>
                          </a:lnTo>
                          <a:lnTo>
                            <a:pt x="4093" y="1793"/>
                          </a:lnTo>
                          <a:lnTo>
                            <a:pt x="4092" y="1789"/>
                          </a:lnTo>
                          <a:lnTo>
                            <a:pt x="4090" y="1783"/>
                          </a:lnTo>
                          <a:lnTo>
                            <a:pt x="4111" y="1774"/>
                          </a:lnTo>
                          <a:lnTo>
                            <a:pt x="4102" y="1791"/>
                          </a:lnTo>
                          <a:lnTo>
                            <a:pt x="4112" y="1804"/>
                          </a:lnTo>
                          <a:lnTo>
                            <a:pt x="4121" y="1789"/>
                          </a:lnTo>
                          <a:lnTo>
                            <a:pt x="4119" y="1770"/>
                          </a:lnTo>
                          <a:lnTo>
                            <a:pt x="4106" y="1764"/>
                          </a:lnTo>
                          <a:lnTo>
                            <a:pt x="4104" y="1740"/>
                          </a:lnTo>
                          <a:lnTo>
                            <a:pt x="4119" y="1705"/>
                          </a:lnTo>
                          <a:lnTo>
                            <a:pt x="4102" y="1695"/>
                          </a:lnTo>
                          <a:lnTo>
                            <a:pt x="4092" y="1708"/>
                          </a:lnTo>
                          <a:lnTo>
                            <a:pt x="4082" y="1696"/>
                          </a:lnTo>
                          <a:lnTo>
                            <a:pt x="4091" y="1662"/>
                          </a:lnTo>
                          <a:lnTo>
                            <a:pt x="4110" y="1630"/>
                          </a:lnTo>
                          <a:lnTo>
                            <a:pt x="4118" y="1630"/>
                          </a:lnTo>
                          <a:lnTo>
                            <a:pt x="4129" y="1583"/>
                          </a:lnTo>
                          <a:lnTo>
                            <a:pt x="4160" y="1573"/>
                          </a:lnTo>
                          <a:lnTo>
                            <a:pt x="4173" y="1587"/>
                          </a:lnTo>
                          <a:lnTo>
                            <a:pt x="4177" y="1571"/>
                          </a:lnTo>
                          <a:lnTo>
                            <a:pt x="4209" y="1543"/>
                          </a:lnTo>
                          <a:lnTo>
                            <a:pt x="4209" y="1587"/>
                          </a:lnTo>
                          <a:lnTo>
                            <a:pt x="4233" y="1551"/>
                          </a:lnTo>
                          <a:lnTo>
                            <a:pt x="4269" y="1537"/>
                          </a:lnTo>
                          <a:lnTo>
                            <a:pt x="4305" y="1544"/>
                          </a:lnTo>
                          <a:lnTo>
                            <a:pt x="4334" y="1579"/>
                          </a:lnTo>
                          <a:lnTo>
                            <a:pt x="4341" y="1549"/>
                          </a:lnTo>
                          <a:lnTo>
                            <a:pt x="4396" y="1512"/>
                          </a:lnTo>
                          <a:lnTo>
                            <a:pt x="4396" y="1501"/>
                          </a:lnTo>
                          <a:lnTo>
                            <a:pt x="4420" y="1488"/>
                          </a:lnTo>
                          <a:lnTo>
                            <a:pt x="4430" y="1467"/>
                          </a:lnTo>
                          <a:lnTo>
                            <a:pt x="4441" y="1472"/>
                          </a:lnTo>
                          <a:lnTo>
                            <a:pt x="4475" y="1452"/>
                          </a:lnTo>
                          <a:lnTo>
                            <a:pt x="4478" y="1441"/>
                          </a:lnTo>
                          <a:lnTo>
                            <a:pt x="4543" y="1413"/>
                          </a:lnTo>
                          <a:lnTo>
                            <a:pt x="4549" y="1413"/>
                          </a:lnTo>
                          <a:lnTo>
                            <a:pt x="4596" y="1429"/>
                          </a:lnTo>
                          <a:lnTo>
                            <a:pt x="4612" y="1402"/>
                          </a:lnTo>
                          <a:lnTo>
                            <a:pt x="4596" y="1383"/>
                          </a:lnTo>
                          <a:lnTo>
                            <a:pt x="4610" y="1380"/>
                          </a:lnTo>
                          <a:lnTo>
                            <a:pt x="4592" y="1357"/>
                          </a:lnTo>
                          <a:lnTo>
                            <a:pt x="4586" y="1320"/>
                          </a:lnTo>
                          <a:lnTo>
                            <a:pt x="4583" y="1313"/>
                          </a:lnTo>
                          <a:lnTo>
                            <a:pt x="4576" y="1292"/>
                          </a:lnTo>
                          <a:lnTo>
                            <a:pt x="4570" y="1301"/>
                          </a:lnTo>
                          <a:lnTo>
                            <a:pt x="4553" y="1291"/>
                          </a:lnTo>
                          <a:lnTo>
                            <a:pt x="4549" y="1267"/>
                          </a:lnTo>
                          <a:lnTo>
                            <a:pt x="4584" y="1277"/>
                          </a:lnTo>
                          <a:lnTo>
                            <a:pt x="4627" y="1242"/>
                          </a:lnTo>
                          <a:lnTo>
                            <a:pt x="4627" y="945"/>
                          </a:lnTo>
                          <a:close/>
                        </a:path>
                      </a:pathLst>
                    </a:custGeom>
                    <a:solidFill>
                      <a:srgbClr val="EE9024"/>
                    </a:solidFill>
                    <a:ln w="12700">
                      <a:solidFill>
                        <a:schemeClr val="bg1"/>
                      </a:solidFill>
                      <a:round/>
                      <a:headEnd/>
                      <a:tailEnd/>
                    </a:ln>
                  </p:spPr>
                  <p:txBody>
                    <a:bodyPr/>
                    <a:lstStyle/>
                    <a:p>
                      <a:endParaRPr lang="en-GB"/>
                    </a:p>
                  </p:txBody>
                </p:sp>
                <p:sp>
                  <p:nvSpPr>
                    <p:cNvPr id="36388" name="Freeform 337"/>
                    <p:cNvSpPr>
                      <a:spLocks noChangeAspect="1"/>
                    </p:cNvSpPr>
                    <p:nvPr/>
                  </p:nvSpPr>
                  <p:spPr bwMode="auto">
                    <a:xfrm>
                      <a:off x="4103" y="1986"/>
                      <a:ext cx="81" cy="62"/>
                    </a:xfrm>
                    <a:custGeom>
                      <a:avLst/>
                      <a:gdLst>
                        <a:gd name="T0" fmla="*/ 0 w 174"/>
                        <a:gd name="T1" fmla="*/ 0 h 133"/>
                        <a:gd name="T2" fmla="*/ 0 w 174"/>
                        <a:gd name="T3" fmla="*/ 0 h 133"/>
                        <a:gd name="T4" fmla="*/ 0 w 174"/>
                        <a:gd name="T5" fmla="*/ 0 h 133"/>
                        <a:gd name="T6" fmla="*/ 0 w 174"/>
                        <a:gd name="T7" fmla="*/ 0 h 133"/>
                        <a:gd name="T8" fmla="*/ 0 w 174"/>
                        <a:gd name="T9" fmla="*/ 0 h 133"/>
                        <a:gd name="T10" fmla="*/ 0 w 174"/>
                        <a:gd name="T11" fmla="*/ 0 h 133"/>
                        <a:gd name="T12" fmla="*/ 0 w 174"/>
                        <a:gd name="T13" fmla="*/ 0 h 133"/>
                        <a:gd name="T14" fmla="*/ 0 w 174"/>
                        <a:gd name="T15" fmla="*/ 0 h 133"/>
                        <a:gd name="T16" fmla="*/ 0 w 174"/>
                        <a:gd name="T17" fmla="*/ 0 h 133"/>
                        <a:gd name="T18" fmla="*/ 0 w 174"/>
                        <a:gd name="T19" fmla="*/ 0 h 133"/>
                        <a:gd name="T20" fmla="*/ 0 w 174"/>
                        <a:gd name="T21" fmla="*/ 0 h 133"/>
                        <a:gd name="T22" fmla="*/ 0 w 174"/>
                        <a:gd name="T23" fmla="*/ 0 h 133"/>
                        <a:gd name="T24" fmla="*/ 0 w 174"/>
                        <a:gd name="T25" fmla="*/ 0 h 133"/>
                        <a:gd name="T26" fmla="*/ 0 w 174"/>
                        <a:gd name="T27" fmla="*/ 0 h 133"/>
                        <a:gd name="T28" fmla="*/ 0 w 174"/>
                        <a:gd name="T29" fmla="*/ 0 h 133"/>
                        <a:gd name="T30" fmla="*/ 0 w 174"/>
                        <a:gd name="T31" fmla="*/ 0 h 133"/>
                        <a:gd name="T32" fmla="*/ 0 w 174"/>
                        <a:gd name="T33" fmla="*/ 0 h 133"/>
                        <a:gd name="T34" fmla="*/ 0 w 174"/>
                        <a:gd name="T35" fmla="*/ 0 h 133"/>
                        <a:gd name="T36" fmla="*/ 0 w 174"/>
                        <a:gd name="T37" fmla="*/ 0 h 133"/>
                        <a:gd name="T38" fmla="*/ 0 w 174"/>
                        <a:gd name="T39" fmla="*/ 0 h 133"/>
                        <a:gd name="T40" fmla="*/ 0 w 174"/>
                        <a:gd name="T41" fmla="*/ 0 h 133"/>
                        <a:gd name="T42" fmla="*/ 0 w 174"/>
                        <a:gd name="T43" fmla="*/ 0 h 133"/>
                        <a:gd name="T44" fmla="*/ 0 w 174"/>
                        <a:gd name="T45" fmla="*/ 0 h 133"/>
                        <a:gd name="T46" fmla="*/ 0 w 174"/>
                        <a:gd name="T47" fmla="*/ 0 h 133"/>
                        <a:gd name="T48" fmla="*/ 0 w 174"/>
                        <a:gd name="T49" fmla="*/ 0 h 133"/>
                        <a:gd name="T50" fmla="*/ 0 w 174"/>
                        <a:gd name="T51" fmla="*/ 0 h 133"/>
                        <a:gd name="T52" fmla="*/ 0 w 174"/>
                        <a:gd name="T53" fmla="*/ 0 h 133"/>
                        <a:gd name="T54" fmla="*/ 0 w 174"/>
                        <a:gd name="T55" fmla="*/ 0 h 133"/>
                        <a:gd name="T56" fmla="*/ 0 w 174"/>
                        <a:gd name="T57" fmla="*/ 0 h 133"/>
                        <a:gd name="T58" fmla="*/ 0 w 174"/>
                        <a:gd name="T59" fmla="*/ 0 h 1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133"/>
                        <a:gd name="T92" fmla="*/ 174 w 174"/>
                        <a:gd name="T93" fmla="*/ 133 h 1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133">
                          <a:moveTo>
                            <a:pt x="116" y="131"/>
                          </a:moveTo>
                          <a:lnTo>
                            <a:pt x="114" y="123"/>
                          </a:lnTo>
                          <a:lnTo>
                            <a:pt x="130" y="116"/>
                          </a:lnTo>
                          <a:lnTo>
                            <a:pt x="144" y="121"/>
                          </a:lnTo>
                          <a:lnTo>
                            <a:pt x="139" y="110"/>
                          </a:lnTo>
                          <a:lnTo>
                            <a:pt x="144" y="98"/>
                          </a:lnTo>
                          <a:lnTo>
                            <a:pt x="146" y="80"/>
                          </a:lnTo>
                          <a:lnTo>
                            <a:pt x="170" y="71"/>
                          </a:lnTo>
                          <a:lnTo>
                            <a:pt x="174" y="61"/>
                          </a:lnTo>
                          <a:lnTo>
                            <a:pt x="165" y="59"/>
                          </a:lnTo>
                          <a:lnTo>
                            <a:pt x="165" y="50"/>
                          </a:lnTo>
                          <a:lnTo>
                            <a:pt x="173" y="44"/>
                          </a:lnTo>
                          <a:lnTo>
                            <a:pt x="173" y="43"/>
                          </a:lnTo>
                          <a:lnTo>
                            <a:pt x="140" y="17"/>
                          </a:lnTo>
                          <a:lnTo>
                            <a:pt x="126" y="16"/>
                          </a:lnTo>
                          <a:lnTo>
                            <a:pt x="119" y="0"/>
                          </a:lnTo>
                          <a:lnTo>
                            <a:pt x="99" y="10"/>
                          </a:lnTo>
                          <a:lnTo>
                            <a:pt x="82" y="3"/>
                          </a:lnTo>
                          <a:lnTo>
                            <a:pt x="34" y="2"/>
                          </a:lnTo>
                          <a:lnTo>
                            <a:pt x="13" y="11"/>
                          </a:lnTo>
                          <a:lnTo>
                            <a:pt x="5" y="21"/>
                          </a:lnTo>
                          <a:lnTo>
                            <a:pt x="0" y="20"/>
                          </a:lnTo>
                          <a:lnTo>
                            <a:pt x="9" y="66"/>
                          </a:lnTo>
                          <a:lnTo>
                            <a:pt x="50" y="76"/>
                          </a:lnTo>
                          <a:lnTo>
                            <a:pt x="55" y="88"/>
                          </a:lnTo>
                          <a:lnTo>
                            <a:pt x="52" y="97"/>
                          </a:lnTo>
                          <a:lnTo>
                            <a:pt x="53" y="113"/>
                          </a:lnTo>
                          <a:lnTo>
                            <a:pt x="73" y="124"/>
                          </a:lnTo>
                          <a:lnTo>
                            <a:pt x="76" y="133"/>
                          </a:lnTo>
                          <a:lnTo>
                            <a:pt x="116" y="131"/>
                          </a:lnTo>
                          <a:close/>
                        </a:path>
                      </a:pathLst>
                    </a:custGeom>
                    <a:solidFill>
                      <a:srgbClr val="EE9024"/>
                    </a:solidFill>
                    <a:ln w="12700">
                      <a:solidFill>
                        <a:schemeClr val="bg1"/>
                      </a:solidFill>
                      <a:round/>
                      <a:headEnd/>
                      <a:tailEnd/>
                    </a:ln>
                  </p:spPr>
                  <p:txBody>
                    <a:bodyPr/>
                    <a:lstStyle/>
                    <a:p>
                      <a:endParaRPr lang="en-GB"/>
                    </a:p>
                  </p:txBody>
                </p:sp>
                <p:sp>
                  <p:nvSpPr>
                    <p:cNvPr id="36389" name="Freeform 338"/>
                    <p:cNvSpPr>
                      <a:spLocks noChangeAspect="1"/>
                    </p:cNvSpPr>
                    <p:nvPr/>
                  </p:nvSpPr>
                  <p:spPr bwMode="auto">
                    <a:xfrm>
                      <a:off x="4119" y="2084"/>
                      <a:ext cx="252" cy="167"/>
                    </a:xfrm>
                    <a:custGeom>
                      <a:avLst/>
                      <a:gdLst>
                        <a:gd name="T0" fmla="*/ 0 w 547"/>
                        <a:gd name="T1" fmla="*/ 0 h 364"/>
                        <a:gd name="T2" fmla="*/ 0 w 547"/>
                        <a:gd name="T3" fmla="*/ 0 h 364"/>
                        <a:gd name="T4" fmla="*/ 0 w 547"/>
                        <a:gd name="T5" fmla="*/ 0 h 364"/>
                        <a:gd name="T6" fmla="*/ 0 w 547"/>
                        <a:gd name="T7" fmla="*/ 0 h 364"/>
                        <a:gd name="T8" fmla="*/ 0 w 547"/>
                        <a:gd name="T9" fmla="*/ 0 h 364"/>
                        <a:gd name="T10" fmla="*/ 0 w 547"/>
                        <a:gd name="T11" fmla="*/ 0 h 364"/>
                        <a:gd name="T12" fmla="*/ 0 w 547"/>
                        <a:gd name="T13" fmla="*/ 0 h 364"/>
                        <a:gd name="T14" fmla="*/ 0 w 547"/>
                        <a:gd name="T15" fmla="*/ 0 h 364"/>
                        <a:gd name="T16" fmla="*/ 0 w 547"/>
                        <a:gd name="T17" fmla="*/ 0 h 364"/>
                        <a:gd name="T18" fmla="*/ 0 w 547"/>
                        <a:gd name="T19" fmla="*/ 0 h 364"/>
                        <a:gd name="T20" fmla="*/ 0 w 547"/>
                        <a:gd name="T21" fmla="*/ 0 h 364"/>
                        <a:gd name="T22" fmla="*/ 0 w 547"/>
                        <a:gd name="T23" fmla="*/ 0 h 364"/>
                        <a:gd name="T24" fmla="*/ 0 w 547"/>
                        <a:gd name="T25" fmla="*/ 0 h 364"/>
                        <a:gd name="T26" fmla="*/ 0 w 547"/>
                        <a:gd name="T27" fmla="*/ 0 h 364"/>
                        <a:gd name="T28" fmla="*/ 0 w 547"/>
                        <a:gd name="T29" fmla="*/ 0 h 364"/>
                        <a:gd name="T30" fmla="*/ 0 w 547"/>
                        <a:gd name="T31" fmla="*/ 0 h 364"/>
                        <a:gd name="T32" fmla="*/ 0 w 547"/>
                        <a:gd name="T33" fmla="*/ 0 h 364"/>
                        <a:gd name="T34" fmla="*/ 0 w 547"/>
                        <a:gd name="T35" fmla="*/ 0 h 364"/>
                        <a:gd name="T36" fmla="*/ 0 w 547"/>
                        <a:gd name="T37" fmla="*/ 0 h 364"/>
                        <a:gd name="T38" fmla="*/ 0 w 547"/>
                        <a:gd name="T39" fmla="*/ 0 h 364"/>
                        <a:gd name="T40" fmla="*/ 0 w 547"/>
                        <a:gd name="T41" fmla="*/ 0 h 364"/>
                        <a:gd name="T42" fmla="*/ 0 w 547"/>
                        <a:gd name="T43" fmla="*/ 0 h 364"/>
                        <a:gd name="T44" fmla="*/ 0 w 547"/>
                        <a:gd name="T45" fmla="*/ 0 h 364"/>
                        <a:gd name="T46" fmla="*/ 0 w 547"/>
                        <a:gd name="T47" fmla="*/ 0 h 364"/>
                        <a:gd name="T48" fmla="*/ 0 w 547"/>
                        <a:gd name="T49" fmla="*/ 0 h 364"/>
                        <a:gd name="T50" fmla="*/ 0 w 547"/>
                        <a:gd name="T51" fmla="*/ 0 h 364"/>
                        <a:gd name="T52" fmla="*/ 0 w 547"/>
                        <a:gd name="T53" fmla="*/ 0 h 364"/>
                        <a:gd name="T54" fmla="*/ 0 w 547"/>
                        <a:gd name="T55" fmla="*/ 0 h 364"/>
                        <a:gd name="T56" fmla="*/ 0 w 547"/>
                        <a:gd name="T57" fmla="*/ 0 h 364"/>
                        <a:gd name="T58" fmla="*/ 0 w 547"/>
                        <a:gd name="T59" fmla="*/ 0 h 364"/>
                        <a:gd name="T60" fmla="*/ 0 w 547"/>
                        <a:gd name="T61" fmla="*/ 0 h 364"/>
                        <a:gd name="T62" fmla="*/ 0 w 547"/>
                        <a:gd name="T63" fmla="*/ 0 h 364"/>
                        <a:gd name="T64" fmla="*/ 0 w 547"/>
                        <a:gd name="T65" fmla="*/ 0 h 364"/>
                        <a:gd name="T66" fmla="*/ 0 w 547"/>
                        <a:gd name="T67" fmla="*/ 0 h 364"/>
                        <a:gd name="T68" fmla="*/ 0 w 547"/>
                        <a:gd name="T69" fmla="*/ 0 h 364"/>
                        <a:gd name="T70" fmla="*/ 0 w 547"/>
                        <a:gd name="T71" fmla="*/ 0 h 364"/>
                        <a:gd name="T72" fmla="*/ 0 w 547"/>
                        <a:gd name="T73" fmla="*/ 0 h 364"/>
                        <a:gd name="T74" fmla="*/ 0 w 547"/>
                        <a:gd name="T75" fmla="*/ 0 h 364"/>
                        <a:gd name="T76" fmla="*/ 0 w 547"/>
                        <a:gd name="T77" fmla="*/ 0 h 364"/>
                        <a:gd name="T78" fmla="*/ 0 w 547"/>
                        <a:gd name="T79" fmla="*/ 0 h 364"/>
                        <a:gd name="T80" fmla="*/ 0 w 547"/>
                        <a:gd name="T81" fmla="*/ 0 h 364"/>
                        <a:gd name="T82" fmla="*/ 0 w 547"/>
                        <a:gd name="T83" fmla="*/ 0 h 364"/>
                        <a:gd name="T84" fmla="*/ 0 w 547"/>
                        <a:gd name="T85" fmla="*/ 0 h 364"/>
                        <a:gd name="T86" fmla="*/ 0 w 547"/>
                        <a:gd name="T87" fmla="*/ 0 h 364"/>
                        <a:gd name="T88" fmla="*/ 0 w 547"/>
                        <a:gd name="T89" fmla="*/ 0 h 364"/>
                        <a:gd name="T90" fmla="*/ 0 w 547"/>
                        <a:gd name="T91" fmla="*/ 0 h 364"/>
                        <a:gd name="T92" fmla="*/ 0 w 547"/>
                        <a:gd name="T93" fmla="*/ 0 h 3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7"/>
                        <a:gd name="T142" fmla="*/ 0 h 364"/>
                        <a:gd name="T143" fmla="*/ 547 w 547"/>
                        <a:gd name="T144" fmla="*/ 364 h 3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7" h="364">
                          <a:moveTo>
                            <a:pt x="10" y="158"/>
                          </a:moveTo>
                          <a:lnTo>
                            <a:pt x="0" y="190"/>
                          </a:lnTo>
                          <a:lnTo>
                            <a:pt x="15" y="200"/>
                          </a:lnTo>
                          <a:lnTo>
                            <a:pt x="22" y="210"/>
                          </a:lnTo>
                          <a:lnTo>
                            <a:pt x="76" y="209"/>
                          </a:lnTo>
                          <a:lnTo>
                            <a:pt x="87" y="217"/>
                          </a:lnTo>
                          <a:lnTo>
                            <a:pt x="136" y="199"/>
                          </a:lnTo>
                          <a:lnTo>
                            <a:pt x="143" y="187"/>
                          </a:lnTo>
                          <a:lnTo>
                            <a:pt x="161" y="185"/>
                          </a:lnTo>
                          <a:lnTo>
                            <a:pt x="184" y="199"/>
                          </a:lnTo>
                          <a:lnTo>
                            <a:pt x="212" y="205"/>
                          </a:lnTo>
                          <a:lnTo>
                            <a:pt x="214" y="209"/>
                          </a:lnTo>
                          <a:lnTo>
                            <a:pt x="212" y="227"/>
                          </a:lnTo>
                          <a:lnTo>
                            <a:pt x="223" y="235"/>
                          </a:lnTo>
                          <a:lnTo>
                            <a:pt x="227" y="251"/>
                          </a:lnTo>
                          <a:lnTo>
                            <a:pt x="238" y="259"/>
                          </a:lnTo>
                          <a:lnTo>
                            <a:pt x="237" y="276"/>
                          </a:lnTo>
                          <a:lnTo>
                            <a:pt x="210" y="276"/>
                          </a:lnTo>
                          <a:lnTo>
                            <a:pt x="207" y="293"/>
                          </a:lnTo>
                          <a:lnTo>
                            <a:pt x="194" y="306"/>
                          </a:lnTo>
                          <a:lnTo>
                            <a:pt x="192" y="313"/>
                          </a:lnTo>
                          <a:lnTo>
                            <a:pt x="184" y="314"/>
                          </a:lnTo>
                          <a:lnTo>
                            <a:pt x="186" y="322"/>
                          </a:lnTo>
                          <a:lnTo>
                            <a:pt x="190" y="320"/>
                          </a:lnTo>
                          <a:lnTo>
                            <a:pt x="197" y="329"/>
                          </a:lnTo>
                          <a:lnTo>
                            <a:pt x="222" y="321"/>
                          </a:lnTo>
                          <a:lnTo>
                            <a:pt x="230" y="323"/>
                          </a:lnTo>
                          <a:lnTo>
                            <a:pt x="230" y="324"/>
                          </a:lnTo>
                          <a:lnTo>
                            <a:pt x="230" y="303"/>
                          </a:lnTo>
                          <a:lnTo>
                            <a:pt x="234" y="312"/>
                          </a:lnTo>
                          <a:lnTo>
                            <a:pt x="236" y="308"/>
                          </a:lnTo>
                          <a:lnTo>
                            <a:pt x="248" y="303"/>
                          </a:lnTo>
                          <a:lnTo>
                            <a:pt x="253" y="294"/>
                          </a:lnTo>
                          <a:lnTo>
                            <a:pt x="247" y="281"/>
                          </a:lnTo>
                          <a:lnTo>
                            <a:pt x="257" y="289"/>
                          </a:lnTo>
                          <a:lnTo>
                            <a:pt x="263" y="275"/>
                          </a:lnTo>
                          <a:lnTo>
                            <a:pt x="290" y="265"/>
                          </a:lnTo>
                          <a:lnTo>
                            <a:pt x="289" y="270"/>
                          </a:lnTo>
                          <a:lnTo>
                            <a:pt x="294" y="268"/>
                          </a:lnTo>
                          <a:lnTo>
                            <a:pt x="300" y="262"/>
                          </a:lnTo>
                          <a:lnTo>
                            <a:pt x="310" y="276"/>
                          </a:lnTo>
                          <a:lnTo>
                            <a:pt x="291" y="276"/>
                          </a:lnTo>
                          <a:lnTo>
                            <a:pt x="304" y="280"/>
                          </a:lnTo>
                          <a:lnTo>
                            <a:pt x="298" y="288"/>
                          </a:lnTo>
                          <a:lnTo>
                            <a:pt x="320" y="294"/>
                          </a:lnTo>
                          <a:lnTo>
                            <a:pt x="341" y="289"/>
                          </a:lnTo>
                          <a:lnTo>
                            <a:pt x="353" y="293"/>
                          </a:lnTo>
                          <a:lnTo>
                            <a:pt x="357" y="299"/>
                          </a:lnTo>
                          <a:lnTo>
                            <a:pt x="339" y="306"/>
                          </a:lnTo>
                          <a:lnTo>
                            <a:pt x="319" y="322"/>
                          </a:lnTo>
                          <a:lnTo>
                            <a:pt x="347" y="333"/>
                          </a:lnTo>
                          <a:lnTo>
                            <a:pt x="350" y="344"/>
                          </a:lnTo>
                          <a:lnTo>
                            <a:pt x="347" y="358"/>
                          </a:lnTo>
                          <a:lnTo>
                            <a:pt x="363" y="364"/>
                          </a:lnTo>
                          <a:lnTo>
                            <a:pt x="373" y="360"/>
                          </a:lnTo>
                          <a:lnTo>
                            <a:pt x="382" y="351"/>
                          </a:lnTo>
                          <a:lnTo>
                            <a:pt x="394" y="349"/>
                          </a:lnTo>
                          <a:lnTo>
                            <a:pt x="409" y="334"/>
                          </a:lnTo>
                          <a:lnTo>
                            <a:pt x="425" y="339"/>
                          </a:lnTo>
                          <a:lnTo>
                            <a:pt x="438" y="337"/>
                          </a:lnTo>
                          <a:lnTo>
                            <a:pt x="442" y="320"/>
                          </a:lnTo>
                          <a:lnTo>
                            <a:pt x="420" y="321"/>
                          </a:lnTo>
                          <a:lnTo>
                            <a:pt x="414" y="328"/>
                          </a:lnTo>
                          <a:lnTo>
                            <a:pt x="408" y="323"/>
                          </a:lnTo>
                          <a:lnTo>
                            <a:pt x="408" y="327"/>
                          </a:lnTo>
                          <a:lnTo>
                            <a:pt x="395" y="327"/>
                          </a:lnTo>
                          <a:lnTo>
                            <a:pt x="390" y="310"/>
                          </a:lnTo>
                          <a:lnTo>
                            <a:pt x="383" y="311"/>
                          </a:lnTo>
                          <a:lnTo>
                            <a:pt x="384" y="307"/>
                          </a:lnTo>
                          <a:lnTo>
                            <a:pt x="378" y="306"/>
                          </a:lnTo>
                          <a:lnTo>
                            <a:pt x="381" y="299"/>
                          </a:lnTo>
                          <a:lnTo>
                            <a:pt x="370" y="297"/>
                          </a:lnTo>
                          <a:lnTo>
                            <a:pt x="368" y="301"/>
                          </a:lnTo>
                          <a:lnTo>
                            <a:pt x="364" y="292"/>
                          </a:lnTo>
                          <a:lnTo>
                            <a:pt x="355" y="287"/>
                          </a:lnTo>
                          <a:lnTo>
                            <a:pt x="365" y="290"/>
                          </a:lnTo>
                          <a:lnTo>
                            <a:pt x="368" y="282"/>
                          </a:lnTo>
                          <a:lnTo>
                            <a:pt x="370" y="290"/>
                          </a:lnTo>
                          <a:lnTo>
                            <a:pt x="378" y="290"/>
                          </a:lnTo>
                          <a:lnTo>
                            <a:pt x="379" y="297"/>
                          </a:lnTo>
                          <a:lnTo>
                            <a:pt x="384" y="290"/>
                          </a:lnTo>
                          <a:lnTo>
                            <a:pt x="389" y="303"/>
                          </a:lnTo>
                          <a:lnTo>
                            <a:pt x="391" y="303"/>
                          </a:lnTo>
                          <a:lnTo>
                            <a:pt x="390" y="290"/>
                          </a:lnTo>
                          <a:lnTo>
                            <a:pt x="398" y="277"/>
                          </a:lnTo>
                          <a:lnTo>
                            <a:pt x="403" y="285"/>
                          </a:lnTo>
                          <a:lnTo>
                            <a:pt x="418" y="270"/>
                          </a:lnTo>
                          <a:lnTo>
                            <a:pt x="429" y="270"/>
                          </a:lnTo>
                          <a:lnTo>
                            <a:pt x="442" y="261"/>
                          </a:lnTo>
                          <a:lnTo>
                            <a:pt x="449" y="266"/>
                          </a:lnTo>
                          <a:lnTo>
                            <a:pt x="451" y="259"/>
                          </a:lnTo>
                          <a:lnTo>
                            <a:pt x="471" y="250"/>
                          </a:lnTo>
                          <a:lnTo>
                            <a:pt x="490" y="245"/>
                          </a:lnTo>
                          <a:lnTo>
                            <a:pt x="489" y="231"/>
                          </a:lnTo>
                          <a:lnTo>
                            <a:pt x="510" y="210"/>
                          </a:lnTo>
                          <a:lnTo>
                            <a:pt x="534" y="213"/>
                          </a:lnTo>
                          <a:lnTo>
                            <a:pt x="540" y="192"/>
                          </a:lnTo>
                          <a:lnTo>
                            <a:pt x="538" y="182"/>
                          </a:lnTo>
                          <a:lnTo>
                            <a:pt x="533" y="173"/>
                          </a:lnTo>
                          <a:lnTo>
                            <a:pt x="544" y="167"/>
                          </a:lnTo>
                          <a:lnTo>
                            <a:pt x="534" y="159"/>
                          </a:lnTo>
                          <a:lnTo>
                            <a:pt x="547" y="148"/>
                          </a:lnTo>
                          <a:lnTo>
                            <a:pt x="543" y="136"/>
                          </a:lnTo>
                          <a:lnTo>
                            <a:pt x="547" y="133"/>
                          </a:lnTo>
                          <a:lnTo>
                            <a:pt x="493" y="110"/>
                          </a:lnTo>
                          <a:lnTo>
                            <a:pt x="482" y="115"/>
                          </a:lnTo>
                          <a:lnTo>
                            <a:pt x="463" y="90"/>
                          </a:lnTo>
                          <a:lnTo>
                            <a:pt x="441" y="99"/>
                          </a:lnTo>
                          <a:lnTo>
                            <a:pt x="410" y="91"/>
                          </a:lnTo>
                          <a:lnTo>
                            <a:pt x="394" y="55"/>
                          </a:lnTo>
                          <a:lnTo>
                            <a:pt x="369" y="49"/>
                          </a:lnTo>
                          <a:lnTo>
                            <a:pt x="364" y="32"/>
                          </a:lnTo>
                          <a:lnTo>
                            <a:pt x="373" y="25"/>
                          </a:lnTo>
                          <a:lnTo>
                            <a:pt x="354" y="0"/>
                          </a:lnTo>
                          <a:lnTo>
                            <a:pt x="295" y="11"/>
                          </a:lnTo>
                          <a:lnTo>
                            <a:pt x="271" y="15"/>
                          </a:lnTo>
                          <a:lnTo>
                            <a:pt x="261" y="26"/>
                          </a:lnTo>
                          <a:lnTo>
                            <a:pt x="260" y="48"/>
                          </a:lnTo>
                          <a:lnTo>
                            <a:pt x="253" y="54"/>
                          </a:lnTo>
                          <a:lnTo>
                            <a:pt x="246" y="48"/>
                          </a:lnTo>
                          <a:lnTo>
                            <a:pt x="224" y="52"/>
                          </a:lnTo>
                          <a:lnTo>
                            <a:pt x="211" y="39"/>
                          </a:lnTo>
                          <a:lnTo>
                            <a:pt x="202" y="49"/>
                          </a:lnTo>
                          <a:lnTo>
                            <a:pt x="183" y="39"/>
                          </a:lnTo>
                          <a:lnTo>
                            <a:pt x="168" y="48"/>
                          </a:lnTo>
                          <a:lnTo>
                            <a:pt x="163" y="40"/>
                          </a:lnTo>
                          <a:lnTo>
                            <a:pt x="154" y="41"/>
                          </a:lnTo>
                          <a:lnTo>
                            <a:pt x="146" y="31"/>
                          </a:lnTo>
                          <a:lnTo>
                            <a:pt x="112" y="20"/>
                          </a:lnTo>
                          <a:lnTo>
                            <a:pt x="97" y="21"/>
                          </a:lnTo>
                          <a:lnTo>
                            <a:pt x="71" y="24"/>
                          </a:lnTo>
                          <a:lnTo>
                            <a:pt x="62" y="32"/>
                          </a:lnTo>
                          <a:lnTo>
                            <a:pt x="42" y="39"/>
                          </a:lnTo>
                          <a:lnTo>
                            <a:pt x="50" y="65"/>
                          </a:lnTo>
                          <a:lnTo>
                            <a:pt x="57" y="74"/>
                          </a:lnTo>
                          <a:lnTo>
                            <a:pt x="60" y="88"/>
                          </a:lnTo>
                          <a:lnTo>
                            <a:pt x="57" y="96"/>
                          </a:lnTo>
                          <a:lnTo>
                            <a:pt x="28" y="121"/>
                          </a:lnTo>
                          <a:lnTo>
                            <a:pt x="18" y="142"/>
                          </a:lnTo>
                          <a:lnTo>
                            <a:pt x="19" y="158"/>
                          </a:lnTo>
                          <a:lnTo>
                            <a:pt x="10" y="158"/>
                          </a:lnTo>
                          <a:close/>
                        </a:path>
                      </a:pathLst>
                    </a:custGeom>
                    <a:solidFill>
                      <a:srgbClr val="EE9024"/>
                    </a:solidFill>
                    <a:ln w="12700">
                      <a:solidFill>
                        <a:schemeClr val="bg1"/>
                      </a:solidFill>
                      <a:round/>
                      <a:headEnd/>
                      <a:tailEnd/>
                    </a:ln>
                  </p:spPr>
                  <p:txBody>
                    <a:bodyPr/>
                    <a:lstStyle/>
                    <a:p>
                      <a:endParaRPr lang="en-GB"/>
                    </a:p>
                  </p:txBody>
                </p:sp>
                <p:sp>
                  <p:nvSpPr>
                    <p:cNvPr id="36390" name="Freeform 339"/>
                    <p:cNvSpPr>
                      <a:spLocks noChangeAspect="1"/>
                    </p:cNvSpPr>
                    <p:nvPr/>
                  </p:nvSpPr>
                  <p:spPr bwMode="auto">
                    <a:xfrm>
                      <a:off x="4093" y="2173"/>
                      <a:ext cx="131" cy="91"/>
                    </a:xfrm>
                    <a:custGeom>
                      <a:avLst/>
                      <a:gdLst>
                        <a:gd name="T0" fmla="*/ 0 w 286"/>
                        <a:gd name="T1" fmla="*/ 0 h 199"/>
                        <a:gd name="T2" fmla="*/ 0 w 286"/>
                        <a:gd name="T3" fmla="*/ 0 h 199"/>
                        <a:gd name="T4" fmla="*/ 0 w 286"/>
                        <a:gd name="T5" fmla="*/ 0 h 199"/>
                        <a:gd name="T6" fmla="*/ 0 w 286"/>
                        <a:gd name="T7" fmla="*/ 0 h 199"/>
                        <a:gd name="T8" fmla="*/ 0 w 286"/>
                        <a:gd name="T9" fmla="*/ 0 h 199"/>
                        <a:gd name="T10" fmla="*/ 0 w 286"/>
                        <a:gd name="T11" fmla="*/ 0 h 199"/>
                        <a:gd name="T12" fmla="*/ 0 w 286"/>
                        <a:gd name="T13" fmla="*/ 0 h 199"/>
                        <a:gd name="T14" fmla="*/ 0 w 286"/>
                        <a:gd name="T15" fmla="*/ 0 h 199"/>
                        <a:gd name="T16" fmla="*/ 0 w 286"/>
                        <a:gd name="T17" fmla="*/ 0 h 199"/>
                        <a:gd name="T18" fmla="*/ 0 w 286"/>
                        <a:gd name="T19" fmla="*/ 0 h 199"/>
                        <a:gd name="T20" fmla="*/ 0 w 286"/>
                        <a:gd name="T21" fmla="*/ 0 h 199"/>
                        <a:gd name="T22" fmla="*/ 0 w 286"/>
                        <a:gd name="T23" fmla="*/ 0 h 199"/>
                        <a:gd name="T24" fmla="*/ 0 w 286"/>
                        <a:gd name="T25" fmla="*/ 0 h 199"/>
                        <a:gd name="T26" fmla="*/ 0 w 286"/>
                        <a:gd name="T27" fmla="*/ 0 h 199"/>
                        <a:gd name="T28" fmla="*/ 0 w 286"/>
                        <a:gd name="T29" fmla="*/ 0 h 199"/>
                        <a:gd name="T30" fmla="*/ 0 w 286"/>
                        <a:gd name="T31" fmla="*/ 0 h 199"/>
                        <a:gd name="T32" fmla="*/ 0 w 286"/>
                        <a:gd name="T33" fmla="*/ 0 h 199"/>
                        <a:gd name="T34" fmla="*/ 0 w 286"/>
                        <a:gd name="T35" fmla="*/ 0 h 199"/>
                        <a:gd name="T36" fmla="*/ 0 w 286"/>
                        <a:gd name="T37" fmla="*/ 0 h 199"/>
                        <a:gd name="T38" fmla="*/ 0 w 286"/>
                        <a:gd name="T39" fmla="*/ 0 h 199"/>
                        <a:gd name="T40" fmla="*/ 0 w 286"/>
                        <a:gd name="T41" fmla="*/ 0 h 199"/>
                        <a:gd name="T42" fmla="*/ 0 w 286"/>
                        <a:gd name="T43" fmla="*/ 0 h 199"/>
                        <a:gd name="T44" fmla="*/ 0 w 286"/>
                        <a:gd name="T45" fmla="*/ 0 h 199"/>
                        <a:gd name="T46" fmla="*/ 0 w 286"/>
                        <a:gd name="T47" fmla="*/ 0 h 199"/>
                        <a:gd name="T48" fmla="*/ 0 w 286"/>
                        <a:gd name="T49" fmla="*/ 0 h 199"/>
                        <a:gd name="T50" fmla="*/ 0 w 286"/>
                        <a:gd name="T51" fmla="*/ 0 h 199"/>
                        <a:gd name="T52" fmla="*/ 0 w 286"/>
                        <a:gd name="T53" fmla="*/ 0 h 199"/>
                        <a:gd name="T54" fmla="*/ 0 w 286"/>
                        <a:gd name="T55" fmla="*/ 0 h 199"/>
                        <a:gd name="T56" fmla="*/ 0 w 286"/>
                        <a:gd name="T57" fmla="*/ 0 h 199"/>
                        <a:gd name="T58" fmla="*/ 0 w 286"/>
                        <a:gd name="T59" fmla="*/ 0 h 199"/>
                        <a:gd name="T60" fmla="*/ 0 w 286"/>
                        <a:gd name="T61" fmla="*/ 0 h 199"/>
                        <a:gd name="T62" fmla="*/ 0 w 286"/>
                        <a:gd name="T63" fmla="*/ 0 h 199"/>
                        <a:gd name="T64" fmla="*/ 0 w 286"/>
                        <a:gd name="T65" fmla="*/ 0 h 199"/>
                        <a:gd name="T66" fmla="*/ 0 w 286"/>
                        <a:gd name="T67" fmla="*/ 0 h 199"/>
                        <a:gd name="T68" fmla="*/ 0 w 286"/>
                        <a:gd name="T69" fmla="*/ 0 h 199"/>
                        <a:gd name="T70" fmla="*/ 0 w 286"/>
                        <a:gd name="T71" fmla="*/ 0 h 199"/>
                        <a:gd name="T72" fmla="*/ 0 w 286"/>
                        <a:gd name="T73" fmla="*/ 0 h 199"/>
                        <a:gd name="T74" fmla="*/ 0 w 286"/>
                        <a:gd name="T75" fmla="*/ 0 h 199"/>
                        <a:gd name="T76" fmla="*/ 0 w 286"/>
                        <a:gd name="T77" fmla="*/ 0 h 199"/>
                        <a:gd name="T78" fmla="*/ 0 w 286"/>
                        <a:gd name="T79" fmla="*/ 0 h 199"/>
                        <a:gd name="T80" fmla="*/ 0 w 286"/>
                        <a:gd name="T81" fmla="*/ 0 h 199"/>
                        <a:gd name="T82" fmla="*/ 0 w 286"/>
                        <a:gd name="T83" fmla="*/ 0 h 199"/>
                        <a:gd name="T84" fmla="*/ 0 w 286"/>
                        <a:gd name="T85" fmla="*/ 0 h 199"/>
                        <a:gd name="T86" fmla="*/ 0 w 286"/>
                        <a:gd name="T87" fmla="*/ 0 h 199"/>
                        <a:gd name="T88" fmla="*/ 0 w 286"/>
                        <a:gd name="T89" fmla="*/ 0 h 199"/>
                        <a:gd name="T90" fmla="*/ 0 w 286"/>
                        <a:gd name="T91" fmla="*/ 0 h 199"/>
                        <a:gd name="T92" fmla="*/ 0 w 286"/>
                        <a:gd name="T93" fmla="*/ 0 h 199"/>
                        <a:gd name="T94" fmla="*/ 0 w 286"/>
                        <a:gd name="T95" fmla="*/ 0 h 1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6"/>
                        <a:gd name="T145" fmla="*/ 0 h 199"/>
                        <a:gd name="T146" fmla="*/ 286 w 286"/>
                        <a:gd name="T147" fmla="*/ 199 h 1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6" h="199">
                          <a:moveTo>
                            <a:pt x="237" y="64"/>
                          </a:moveTo>
                          <a:lnTo>
                            <a:pt x="217" y="30"/>
                          </a:lnTo>
                          <a:lnTo>
                            <a:pt x="215" y="21"/>
                          </a:lnTo>
                          <a:lnTo>
                            <a:pt x="196" y="0"/>
                          </a:lnTo>
                          <a:lnTo>
                            <a:pt x="191" y="2"/>
                          </a:lnTo>
                          <a:lnTo>
                            <a:pt x="142" y="20"/>
                          </a:lnTo>
                          <a:lnTo>
                            <a:pt x="131" y="12"/>
                          </a:lnTo>
                          <a:lnTo>
                            <a:pt x="77" y="13"/>
                          </a:lnTo>
                          <a:lnTo>
                            <a:pt x="53" y="31"/>
                          </a:lnTo>
                          <a:lnTo>
                            <a:pt x="48" y="46"/>
                          </a:lnTo>
                          <a:lnTo>
                            <a:pt x="26" y="85"/>
                          </a:lnTo>
                          <a:lnTo>
                            <a:pt x="0" y="94"/>
                          </a:lnTo>
                          <a:lnTo>
                            <a:pt x="14" y="106"/>
                          </a:lnTo>
                          <a:lnTo>
                            <a:pt x="25" y="131"/>
                          </a:lnTo>
                          <a:lnTo>
                            <a:pt x="35" y="135"/>
                          </a:lnTo>
                          <a:lnTo>
                            <a:pt x="37" y="149"/>
                          </a:lnTo>
                          <a:lnTo>
                            <a:pt x="62" y="161"/>
                          </a:lnTo>
                          <a:lnTo>
                            <a:pt x="67" y="156"/>
                          </a:lnTo>
                          <a:lnTo>
                            <a:pt x="72" y="162"/>
                          </a:lnTo>
                          <a:lnTo>
                            <a:pt x="66" y="169"/>
                          </a:lnTo>
                          <a:lnTo>
                            <a:pt x="71" y="177"/>
                          </a:lnTo>
                          <a:lnTo>
                            <a:pt x="75" y="179"/>
                          </a:lnTo>
                          <a:lnTo>
                            <a:pt x="83" y="181"/>
                          </a:lnTo>
                          <a:lnTo>
                            <a:pt x="80" y="187"/>
                          </a:lnTo>
                          <a:lnTo>
                            <a:pt x="85" y="193"/>
                          </a:lnTo>
                          <a:lnTo>
                            <a:pt x="158" y="199"/>
                          </a:lnTo>
                          <a:lnTo>
                            <a:pt x="204" y="181"/>
                          </a:lnTo>
                          <a:lnTo>
                            <a:pt x="215" y="181"/>
                          </a:lnTo>
                          <a:lnTo>
                            <a:pt x="234" y="187"/>
                          </a:lnTo>
                          <a:lnTo>
                            <a:pt x="246" y="195"/>
                          </a:lnTo>
                          <a:lnTo>
                            <a:pt x="255" y="194"/>
                          </a:lnTo>
                          <a:lnTo>
                            <a:pt x="255" y="174"/>
                          </a:lnTo>
                          <a:lnTo>
                            <a:pt x="263" y="144"/>
                          </a:lnTo>
                          <a:lnTo>
                            <a:pt x="267" y="144"/>
                          </a:lnTo>
                          <a:lnTo>
                            <a:pt x="267" y="152"/>
                          </a:lnTo>
                          <a:lnTo>
                            <a:pt x="259" y="163"/>
                          </a:lnTo>
                          <a:lnTo>
                            <a:pt x="261" y="166"/>
                          </a:lnTo>
                          <a:lnTo>
                            <a:pt x="281" y="152"/>
                          </a:lnTo>
                          <a:lnTo>
                            <a:pt x="284" y="149"/>
                          </a:lnTo>
                          <a:lnTo>
                            <a:pt x="286" y="140"/>
                          </a:lnTo>
                          <a:lnTo>
                            <a:pt x="285" y="126"/>
                          </a:lnTo>
                          <a:lnTo>
                            <a:pt x="277" y="124"/>
                          </a:lnTo>
                          <a:lnTo>
                            <a:pt x="252" y="132"/>
                          </a:lnTo>
                          <a:lnTo>
                            <a:pt x="245" y="123"/>
                          </a:lnTo>
                          <a:lnTo>
                            <a:pt x="241" y="125"/>
                          </a:lnTo>
                          <a:lnTo>
                            <a:pt x="239" y="117"/>
                          </a:lnTo>
                          <a:lnTo>
                            <a:pt x="238" y="101"/>
                          </a:lnTo>
                          <a:lnTo>
                            <a:pt x="237" y="64"/>
                          </a:lnTo>
                          <a:close/>
                        </a:path>
                      </a:pathLst>
                    </a:custGeom>
                    <a:solidFill>
                      <a:srgbClr val="EE9024"/>
                    </a:solidFill>
                    <a:ln w="12700">
                      <a:solidFill>
                        <a:schemeClr val="bg1"/>
                      </a:solidFill>
                      <a:round/>
                      <a:headEnd/>
                      <a:tailEnd/>
                    </a:ln>
                  </p:spPr>
                  <p:txBody>
                    <a:bodyPr/>
                    <a:lstStyle/>
                    <a:p>
                      <a:endParaRPr lang="en-GB"/>
                    </a:p>
                  </p:txBody>
                </p:sp>
                <p:sp>
                  <p:nvSpPr>
                    <p:cNvPr id="36391" name="Freeform 340"/>
                    <p:cNvSpPr>
                      <a:spLocks noChangeAspect="1"/>
                    </p:cNvSpPr>
                    <p:nvPr/>
                  </p:nvSpPr>
                  <p:spPr bwMode="auto">
                    <a:xfrm>
                      <a:off x="4092" y="2300"/>
                      <a:ext cx="90" cy="74"/>
                    </a:xfrm>
                    <a:custGeom>
                      <a:avLst/>
                      <a:gdLst>
                        <a:gd name="T0" fmla="*/ 0 w 193"/>
                        <a:gd name="T1" fmla="*/ 0 h 162"/>
                        <a:gd name="T2" fmla="*/ 0 w 193"/>
                        <a:gd name="T3" fmla="*/ 0 h 162"/>
                        <a:gd name="T4" fmla="*/ 0 w 193"/>
                        <a:gd name="T5" fmla="*/ 0 h 162"/>
                        <a:gd name="T6" fmla="*/ 0 w 193"/>
                        <a:gd name="T7" fmla="*/ 0 h 162"/>
                        <a:gd name="T8" fmla="*/ 0 w 193"/>
                        <a:gd name="T9" fmla="*/ 0 h 162"/>
                        <a:gd name="T10" fmla="*/ 0 w 193"/>
                        <a:gd name="T11" fmla="*/ 0 h 162"/>
                        <a:gd name="T12" fmla="*/ 0 w 193"/>
                        <a:gd name="T13" fmla="*/ 0 h 162"/>
                        <a:gd name="T14" fmla="*/ 0 w 193"/>
                        <a:gd name="T15" fmla="*/ 0 h 162"/>
                        <a:gd name="T16" fmla="*/ 0 w 193"/>
                        <a:gd name="T17" fmla="*/ 0 h 162"/>
                        <a:gd name="T18" fmla="*/ 0 w 193"/>
                        <a:gd name="T19" fmla="*/ 0 h 162"/>
                        <a:gd name="T20" fmla="*/ 0 w 193"/>
                        <a:gd name="T21" fmla="*/ 0 h 162"/>
                        <a:gd name="T22" fmla="*/ 0 w 193"/>
                        <a:gd name="T23" fmla="*/ 0 h 162"/>
                        <a:gd name="T24" fmla="*/ 0 w 193"/>
                        <a:gd name="T25" fmla="*/ 0 h 162"/>
                        <a:gd name="T26" fmla="*/ 0 w 193"/>
                        <a:gd name="T27" fmla="*/ 0 h 162"/>
                        <a:gd name="T28" fmla="*/ 0 w 193"/>
                        <a:gd name="T29" fmla="*/ 0 h 162"/>
                        <a:gd name="T30" fmla="*/ 0 w 193"/>
                        <a:gd name="T31" fmla="*/ 0 h 162"/>
                        <a:gd name="T32" fmla="*/ 0 w 193"/>
                        <a:gd name="T33" fmla="*/ 0 h 162"/>
                        <a:gd name="T34" fmla="*/ 0 w 193"/>
                        <a:gd name="T35" fmla="*/ 0 h 162"/>
                        <a:gd name="T36" fmla="*/ 0 w 193"/>
                        <a:gd name="T37" fmla="*/ 0 h 162"/>
                        <a:gd name="T38" fmla="*/ 0 w 193"/>
                        <a:gd name="T39" fmla="*/ 0 h 162"/>
                        <a:gd name="T40" fmla="*/ 0 w 193"/>
                        <a:gd name="T41" fmla="*/ 0 h 162"/>
                        <a:gd name="T42" fmla="*/ 0 w 193"/>
                        <a:gd name="T43" fmla="*/ 0 h 162"/>
                        <a:gd name="T44" fmla="*/ 0 w 193"/>
                        <a:gd name="T45" fmla="*/ 0 h 162"/>
                        <a:gd name="T46" fmla="*/ 0 w 193"/>
                        <a:gd name="T47" fmla="*/ 0 h 162"/>
                        <a:gd name="T48" fmla="*/ 0 w 193"/>
                        <a:gd name="T49" fmla="*/ 0 h 162"/>
                        <a:gd name="T50" fmla="*/ 0 w 193"/>
                        <a:gd name="T51" fmla="*/ 0 h 162"/>
                        <a:gd name="T52" fmla="*/ 0 w 193"/>
                        <a:gd name="T53" fmla="*/ 0 h 162"/>
                        <a:gd name="T54" fmla="*/ 0 w 193"/>
                        <a:gd name="T55" fmla="*/ 0 h 162"/>
                        <a:gd name="T56" fmla="*/ 0 w 193"/>
                        <a:gd name="T57" fmla="*/ 0 h 162"/>
                        <a:gd name="T58" fmla="*/ 0 w 193"/>
                        <a:gd name="T59" fmla="*/ 0 h 162"/>
                        <a:gd name="T60" fmla="*/ 0 w 193"/>
                        <a:gd name="T61" fmla="*/ 0 h 162"/>
                        <a:gd name="T62" fmla="*/ 0 w 193"/>
                        <a:gd name="T63" fmla="*/ 0 h 162"/>
                        <a:gd name="T64" fmla="*/ 0 w 193"/>
                        <a:gd name="T65" fmla="*/ 0 h 162"/>
                        <a:gd name="T66" fmla="*/ 0 w 193"/>
                        <a:gd name="T67" fmla="*/ 0 h 162"/>
                        <a:gd name="T68" fmla="*/ 0 w 193"/>
                        <a:gd name="T69" fmla="*/ 0 h 162"/>
                        <a:gd name="T70" fmla="*/ 0 w 193"/>
                        <a:gd name="T71" fmla="*/ 0 h 162"/>
                        <a:gd name="T72" fmla="*/ 0 w 193"/>
                        <a:gd name="T73" fmla="*/ 0 h 162"/>
                        <a:gd name="T74" fmla="*/ 0 w 193"/>
                        <a:gd name="T75" fmla="*/ 0 h 162"/>
                        <a:gd name="T76" fmla="*/ 0 w 193"/>
                        <a:gd name="T77" fmla="*/ 0 h 162"/>
                        <a:gd name="T78" fmla="*/ 0 w 193"/>
                        <a:gd name="T79" fmla="*/ 0 h 162"/>
                        <a:gd name="T80" fmla="*/ 0 w 193"/>
                        <a:gd name="T81" fmla="*/ 0 h 162"/>
                        <a:gd name="T82" fmla="*/ 0 w 193"/>
                        <a:gd name="T83" fmla="*/ 0 h 162"/>
                        <a:gd name="T84" fmla="*/ 0 w 193"/>
                        <a:gd name="T85" fmla="*/ 0 h 162"/>
                        <a:gd name="T86" fmla="*/ 0 w 193"/>
                        <a:gd name="T87" fmla="*/ 0 h 162"/>
                        <a:gd name="T88" fmla="*/ 0 w 193"/>
                        <a:gd name="T89" fmla="*/ 0 h 162"/>
                        <a:gd name="T90" fmla="*/ 0 w 193"/>
                        <a:gd name="T91" fmla="*/ 0 h 162"/>
                        <a:gd name="T92" fmla="*/ 0 w 193"/>
                        <a:gd name="T93" fmla="*/ 0 h 162"/>
                        <a:gd name="T94" fmla="*/ 0 w 193"/>
                        <a:gd name="T95" fmla="*/ 0 h 162"/>
                        <a:gd name="T96" fmla="*/ 0 w 193"/>
                        <a:gd name="T97" fmla="*/ 0 h 162"/>
                        <a:gd name="T98" fmla="*/ 0 w 193"/>
                        <a:gd name="T99" fmla="*/ 0 h 162"/>
                        <a:gd name="T100" fmla="*/ 0 w 193"/>
                        <a:gd name="T101" fmla="*/ 0 h 162"/>
                        <a:gd name="T102" fmla="*/ 0 w 193"/>
                        <a:gd name="T103" fmla="*/ 0 h 162"/>
                        <a:gd name="T104" fmla="*/ 0 w 193"/>
                        <a:gd name="T105" fmla="*/ 0 h 162"/>
                        <a:gd name="T106" fmla="*/ 0 w 193"/>
                        <a:gd name="T107" fmla="*/ 0 h 162"/>
                        <a:gd name="T108" fmla="*/ 0 w 193"/>
                        <a:gd name="T109" fmla="*/ 0 h 162"/>
                        <a:gd name="T110" fmla="*/ 0 w 193"/>
                        <a:gd name="T111" fmla="*/ 0 h 162"/>
                        <a:gd name="T112" fmla="*/ 0 w 193"/>
                        <a:gd name="T113" fmla="*/ 0 h 162"/>
                        <a:gd name="T114" fmla="*/ 0 w 193"/>
                        <a:gd name="T115" fmla="*/ 0 h 162"/>
                        <a:gd name="T116" fmla="*/ 0 w 193"/>
                        <a:gd name="T117" fmla="*/ 0 h 162"/>
                        <a:gd name="T118" fmla="*/ 0 w 193"/>
                        <a:gd name="T119" fmla="*/ 0 h 162"/>
                        <a:gd name="T120" fmla="*/ 0 w 193"/>
                        <a:gd name="T121" fmla="*/ 0 h 162"/>
                        <a:gd name="T122" fmla="*/ 0 w 193"/>
                        <a:gd name="T123" fmla="*/ 0 h 1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162"/>
                        <a:gd name="T188" fmla="*/ 193 w 193"/>
                        <a:gd name="T189" fmla="*/ 162 h 1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162">
                          <a:moveTo>
                            <a:pt x="0" y="85"/>
                          </a:moveTo>
                          <a:lnTo>
                            <a:pt x="26" y="51"/>
                          </a:lnTo>
                          <a:lnTo>
                            <a:pt x="25" y="38"/>
                          </a:lnTo>
                          <a:lnTo>
                            <a:pt x="44" y="35"/>
                          </a:lnTo>
                          <a:lnTo>
                            <a:pt x="61" y="26"/>
                          </a:lnTo>
                          <a:lnTo>
                            <a:pt x="72" y="26"/>
                          </a:lnTo>
                          <a:lnTo>
                            <a:pt x="84" y="17"/>
                          </a:lnTo>
                          <a:lnTo>
                            <a:pt x="129" y="9"/>
                          </a:lnTo>
                          <a:lnTo>
                            <a:pt x="161" y="21"/>
                          </a:lnTo>
                          <a:lnTo>
                            <a:pt x="172" y="19"/>
                          </a:lnTo>
                          <a:lnTo>
                            <a:pt x="179" y="12"/>
                          </a:lnTo>
                          <a:lnTo>
                            <a:pt x="180" y="1"/>
                          </a:lnTo>
                          <a:lnTo>
                            <a:pt x="186" y="0"/>
                          </a:lnTo>
                          <a:lnTo>
                            <a:pt x="193" y="8"/>
                          </a:lnTo>
                          <a:lnTo>
                            <a:pt x="193" y="15"/>
                          </a:lnTo>
                          <a:lnTo>
                            <a:pt x="186" y="19"/>
                          </a:lnTo>
                          <a:lnTo>
                            <a:pt x="183" y="36"/>
                          </a:lnTo>
                          <a:lnTo>
                            <a:pt x="177" y="43"/>
                          </a:lnTo>
                          <a:lnTo>
                            <a:pt x="146" y="32"/>
                          </a:lnTo>
                          <a:lnTo>
                            <a:pt x="138" y="37"/>
                          </a:lnTo>
                          <a:lnTo>
                            <a:pt x="128" y="35"/>
                          </a:lnTo>
                          <a:lnTo>
                            <a:pt x="105" y="48"/>
                          </a:lnTo>
                          <a:lnTo>
                            <a:pt x="117" y="56"/>
                          </a:lnTo>
                          <a:lnTo>
                            <a:pt x="124" y="65"/>
                          </a:lnTo>
                          <a:lnTo>
                            <a:pt x="109" y="58"/>
                          </a:lnTo>
                          <a:lnTo>
                            <a:pt x="107" y="62"/>
                          </a:lnTo>
                          <a:lnTo>
                            <a:pt x="114" y="67"/>
                          </a:lnTo>
                          <a:lnTo>
                            <a:pt x="114" y="73"/>
                          </a:lnTo>
                          <a:lnTo>
                            <a:pt x="106" y="63"/>
                          </a:lnTo>
                          <a:lnTo>
                            <a:pt x="98" y="62"/>
                          </a:lnTo>
                          <a:lnTo>
                            <a:pt x="105" y="72"/>
                          </a:lnTo>
                          <a:lnTo>
                            <a:pt x="102" y="75"/>
                          </a:lnTo>
                          <a:lnTo>
                            <a:pt x="94" y="62"/>
                          </a:lnTo>
                          <a:lnTo>
                            <a:pt x="81" y="53"/>
                          </a:lnTo>
                          <a:lnTo>
                            <a:pt x="82" y="48"/>
                          </a:lnTo>
                          <a:lnTo>
                            <a:pt x="74" y="50"/>
                          </a:lnTo>
                          <a:lnTo>
                            <a:pt x="74" y="73"/>
                          </a:lnTo>
                          <a:lnTo>
                            <a:pt x="94" y="106"/>
                          </a:lnTo>
                          <a:lnTo>
                            <a:pt x="88" y="106"/>
                          </a:lnTo>
                          <a:lnTo>
                            <a:pt x="87" y="99"/>
                          </a:lnTo>
                          <a:lnTo>
                            <a:pt x="83" y="99"/>
                          </a:lnTo>
                          <a:lnTo>
                            <a:pt x="84" y="111"/>
                          </a:lnTo>
                          <a:lnTo>
                            <a:pt x="71" y="113"/>
                          </a:lnTo>
                          <a:lnTo>
                            <a:pt x="94" y="125"/>
                          </a:lnTo>
                          <a:lnTo>
                            <a:pt x="96" y="131"/>
                          </a:lnTo>
                          <a:lnTo>
                            <a:pt x="115" y="141"/>
                          </a:lnTo>
                          <a:lnTo>
                            <a:pt x="116" y="162"/>
                          </a:lnTo>
                          <a:lnTo>
                            <a:pt x="103" y="150"/>
                          </a:lnTo>
                          <a:lnTo>
                            <a:pt x="87" y="152"/>
                          </a:lnTo>
                          <a:lnTo>
                            <a:pt x="83" y="149"/>
                          </a:lnTo>
                          <a:lnTo>
                            <a:pt x="88" y="148"/>
                          </a:lnTo>
                          <a:lnTo>
                            <a:pt x="89" y="143"/>
                          </a:lnTo>
                          <a:lnTo>
                            <a:pt x="75" y="135"/>
                          </a:lnTo>
                          <a:lnTo>
                            <a:pt x="72" y="138"/>
                          </a:lnTo>
                          <a:lnTo>
                            <a:pt x="36" y="133"/>
                          </a:lnTo>
                          <a:lnTo>
                            <a:pt x="29" y="137"/>
                          </a:lnTo>
                          <a:lnTo>
                            <a:pt x="17" y="116"/>
                          </a:lnTo>
                          <a:lnTo>
                            <a:pt x="28" y="116"/>
                          </a:lnTo>
                          <a:lnTo>
                            <a:pt x="26" y="111"/>
                          </a:lnTo>
                          <a:lnTo>
                            <a:pt x="18" y="108"/>
                          </a:lnTo>
                          <a:lnTo>
                            <a:pt x="16" y="112"/>
                          </a:lnTo>
                          <a:lnTo>
                            <a:pt x="0" y="85"/>
                          </a:lnTo>
                          <a:close/>
                        </a:path>
                      </a:pathLst>
                    </a:custGeom>
                    <a:solidFill>
                      <a:srgbClr val="EE9024"/>
                    </a:solidFill>
                    <a:ln w="12700">
                      <a:solidFill>
                        <a:schemeClr val="bg1"/>
                      </a:solidFill>
                      <a:round/>
                      <a:headEnd/>
                      <a:tailEnd/>
                    </a:ln>
                  </p:spPr>
                  <p:txBody>
                    <a:bodyPr/>
                    <a:lstStyle/>
                    <a:p>
                      <a:endParaRPr lang="en-GB"/>
                    </a:p>
                  </p:txBody>
                </p:sp>
                <p:sp>
                  <p:nvSpPr>
                    <p:cNvPr id="36392" name="Freeform 341"/>
                    <p:cNvSpPr>
                      <a:spLocks noChangeAspect="1"/>
                    </p:cNvSpPr>
                    <p:nvPr/>
                  </p:nvSpPr>
                  <p:spPr bwMode="auto">
                    <a:xfrm>
                      <a:off x="3997" y="2202"/>
                      <a:ext cx="45" cy="31"/>
                    </a:xfrm>
                    <a:custGeom>
                      <a:avLst/>
                      <a:gdLst>
                        <a:gd name="T0" fmla="*/ 0 w 97"/>
                        <a:gd name="T1" fmla="*/ 0 h 68"/>
                        <a:gd name="T2" fmla="*/ 0 w 97"/>
                        <a:gd name="T3" fmla="*/ 0 h 68"/>
                        <a:gd name="T4" fmla="*/ 0 w 97"/>
                        <a:gd name="T5" fmla="*/ 0 h 68"/>
                        <a:gd name="T6" fmla="*/ 0 w 97"/>
                        <a:gd name="T7" fmla="*/ 0 h 68"/>
                        <a:gd name="T8" fmla="*/ 0 w 97"/>
                        <a:gd name="T9" fmla="*/ 0 h 68"/>
                        <a:gd name="T10" fmla="*/ 0 w 97"/>
                        <a:gd name="T11" fmla="*/ 0 h 68"/>
                        <a:gd name="T12" fmla="*/ 0 w 97"/>
                        <a:gd name="T13" fmla="*/ 0 h 68"/>
                        <a:gd name="T14" fmla="*/ 0 w 97"/>
                        <a:gd name="T15" fmla="*/ 0 h 68"/>
                        <a:gd name="T16" fmla="*/ 0 w 97"/>
                        <a:gd name="T17" fmla="*/ 0 h 68"/>
                        <a:gd name="T18" fmla="*/ 0 w 97"/>
                        <a:gd name="T19" fmla="*/ 0 h 68"/>
                        <a:gd name="T20" fmla="*/ 0 w 97"/>
                        <a:gd name="T21" fmla="*/ 0 h 68"/>
                        <a:gd name="T22" fmla="*/ 0 w 97"/>
                        <a:gd name="T23" fmla="*/ 0 h 68"/>
                        <a:gd name="T24" fmla="*/ 0 w 97"/>
                        <a:gd name="T25" fmla="*/ 0 h 68"/>
                        <a:gd name="T26" fmla="*/ 0 w 97"/>
                        <a:gd name="T27" fmla="*/ 0 h 68"/>
                        <a:gd name="T28" fmla="*/ 0 w 97"/>
                        <a:gd name="T29" fmla="*/ 0 h 68"/>
                        <a:gd name="T30" fmla="*/ 0 w 97"/>
                        <a:gd name="T31" fmla="*/ 0 h 68"/>
                        <a:gd name="T32" fmla="*/ 0 w 97"/>
                        <a:gd name="T33" fmla="*/ 0 h 68"/>
                        <a:gd name="T34" fmla="*/ 0 w 97"/>
                        <a:gd name="T35" fmla="*/ 0 h 68"/>
                        <a:gd name="T36" fmla="*/ 0 w 97"/>
                        <a:gd name="T37" fmla="*/ 0 h 68"/>
                        <a:gd name="T38" fmla="*/ 0 w 97"/>
                        <a:gd name="T39" fmla="*/ 0 h 68"/>
                        <a:gd name="T40" fmla="*/ 0 w 97"/>
                        <a:gd name="T41" fmla="*/ 0 h 68"/>
                        <a:gd name="T42" fmla="*/ 0 w 97"/>
                        <a:gd name="T43" fmla="*/ 0 h 68"/>
                        <a:gd name="T44" fmla="*/ 0 w 97"/>
                        <a:gd name="T45" fmla="*/ 0 h 68"/>
                        <a:gd name="T46" fmla="*/ 0 w 97"/>
                        <a:gd name="T47" fmla="*/ 0 h 68"/>
                        <a:gd name="T48" fmla="*/ 0 w 97"/>
                        <a:gd name="T49" fmla="*/ 0 h 68"/>
                        <a:gd name="T50" fmla="*/ 0 w 97"/>
                        <a:gd name="T51" fmla="*/ 0 h 68"/>
                        <a:gd name="T52" fmla="*/ 0 w 97"/>
                        <a:gd name="T53" fmla="*/ 0 h 68"/>
                        <a:gd name="T54" fmla="*/ 0 w 97"/>
                        <a:gd name="T55" fmla="*/ 0 h 68"/>
                        <a:gd name="T56" fmla="*/ 0 w 97"/>
                        <a:gd name="T57" fmla="*/ 0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68"/>
                        <a:gd name="T89" fmla="*/ 97 w 97"/>
                        <a:gd name="T90" fmla="*/ 68 h 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68">
                          <a:moveTo>
                            <a:pt x="3" y="61"/>
                          </a:moveTo>
                          <a:lnTo>
                            <a:pt x="29" y="63"/>
                          </a:lnTo>
                          <a:lnTo>
                            <a:pt x="36" y="54"/>
                          </a:lnTo>
                          <a:lnTo>
                            <a:pt x="41" y="65"/>
                          </a:lnTo>
                          <a:lnTo>
                            <a:pt x="46" y="63"/>
                          </a:lnTo>
                          <a:lnTo>
                            <a:pt x="53" y="68"/>
                          </a:lnTo>
                          <a:lnTo>
                            <a:pt x="56" y="65"/>
                          </a:lnTo>
                          <a:lnTo>
                            <a:pt x="56" y="53"/>
                          </a:lnTo>
                          <a:lnTo>
                            <a:pt x="69" y="43"/>
                          </a:lnTo>
                          <a:lnTo>
                            <a:pt x="69" y="38"/>
                          </a:lnTo>
                          <a:lnTo>
                            <a:pt x="66" y="34"/>
                          </a:lnTo>
                          <a:lnTo>
                            <a:pt x="67" y="29"/>
                          </a:lnTo>
                          <a:lnTo>
                            <a:pt x="86" y="22"/>
                          </a:lnTo>
                          <a:lnTo>
                            <a:pt x="87" y="13"/>
                          </a:lnTo>
                          <a:lnTo>
                            <a:pt x="94" y="17"/>
                          </a:lnTo>
                          <a:lnTo>
                            <a:pt x="97" y="17"/>
                          </a:lnTo>
                          <a:lnTo>
                            <a:pt x="89" y="2"/>
                          </a:lnTo>
                          <a:lnTo>
                            <a:pt x="81" y="0"/>
                          </a:lnTo>
                          <a:lnTo>
                            <a:pt x="75" y="7"/>
                          </a:lnTo>
                          <a:lnTo>
                            <a:pt x="42" y="10"/>
                          </a:lnTo>
                          <a:lnTo>
                            <a:pt x="33" y="19"/>
                          </a:lnTo>
                          <a:lnTo>
                            <a:pt x="8" y="17"/>
                          </a:lnTo>
                          <a:lnTo>
                            <a:pt x="0" y="29"/>
                          </a:lnTo>
                          <a:lnTo>
                            <a:pt x="5" y="29"/>
                          </a:lnTo>
                          <a:lnTo>
                            <a:pt x="3" y="38"/>
                          </a:lnTo>
                          <a:lnTo>
                            <a:pt x="6" y="45"/>
                          </a:lnTo>
                          <a:lnTo>
                            <a:pt x="16" y="54"/>
                          </a:lnTo>
                          <a:lnTo>
                            <a:pt x="8" y="59"/>
                          </a:lnTo>
                          <a:lnTo>
                            <a:pt x="3" y="61"/>
                          </a:lnTo>
                          <a:close/>
                        </a:path>
                      </a:pathLst>
                    </a:custGeom>
                    <a:solidFill>
                      <a:srgbClr val="EE9024"/>
                    </a:solidFill>
                    <a:ln w="12700">
                      <a:solidFill>
                        <a:schemeClr val="bg1"/>
                      </a:solidFill>
                      <a:round/>
                      <a:headEnd/>
                      <a:tailEnd/>
                    </a:ln>
                  </p:spPr>
                  <p:txBody>
                    <a:bodyPr/>
                    <a:lstStyle/>
                    <a:p>
                      <a:endParaRPr lang="en-GB"/>
                    </a:p>
                  </p:txBody>
                </p:sp>
                <p:sp>
                  <p:nvSpPr>
                    <p:cNvPr id="36393" name="Freeform 342"/>
                    <p:cNvSpPr>
                      <a:spLocks noChangeAspect="1"/>
                    </p:cNvSpPr>
                    <p:nvPr/>
                  </p:nvSpPr>
                  <p:spPr bwMode="auto">
                    <a:xfrm>
                      <a:off x="4030" y="2232"/>
                      <a:ext cx="55" cy="52"/>
                    </a:xfrm>
                    <a:custGeom>
                      <a:avLst/>
                      <a:gdLst>
                        <a:gd name="T0" fmla="*/ 0 w 119"/>
                        <a:gd name="T1" fmla="*/ 0 h 115"/>
                        <a:gd name="T2" fmla="*/ 0 w 119"/>
                        <a:gd name="T3" fmla="*/ 0 h 115"/>
                        <a:gd name="T4" fmla="*/ 0 w 119"/>
                        <a:gd name="T5" fmla="*/ 0 h 115"/>
                        <a:gd name="T6" fmla="*/ 0 w 119"/>
                        <a:gd name="T7" fmla="*/ 0 h 115"/>
                        <a:gd name="T8" fmla="*/ 0 w 119"/>
                        <a:gd name="T9" fmla="*/ 0 h 115"/>
                        <a:gd name="T10" fmla="*/ 0 w 119"/>
                        <a:gd name="T11" fmla="*/ 0 h 115"/>
                        <a:gd name="T12" fmla="*/ 0 w 119"/>
                        <a:gd name="T13" fmla="*/ 0 h 115"/>
                        <a:gd name="T14" fmla="*/ 0 w 119"/>
                        <a:gd name="T15" fmla="*/ 0 h 115"/>
                        <a:gd name="T16" fmla="*/ 0 w 119"/>
                        <a:gd name="T17" fmla="*/ 0 h 115"/>
                        <a:gd name="T18" fmla="*/ 0 w 119"/>
                        <a:gd name="T19" fmla="*/ 0 h 115"/>
                        <a:gd name="T20" fmla="*/ 0 w 119"/>
                        <a:gd name="T21" fmla="*/ 0 h 115"/>
                        <a:gd name="T22" fmla="*/ 0 w 119"/>
                        <a:gd name="T23" fmla="*/ 0 h 115"/>
                        <a:gd name="T24" fmla="*/ 0 w 119"/>
                        <a:gd name="T25" fmla="*/ 0 h 115"/>
                        <a:gd name="T26" fmla="*/ 0 w 119"/>
                        <a:gd name="T27" fmla="*/ 0 h 115"/>
                        <a:gd name="T28" fmla="*/ 0 w 119"/>
                        <a:gd name="T29" fmla="*/ 0 h 115"/>
                        <a:gd name="T30" fmla="*/ 0 w 119"/>
                        <a:gd name="T31" fmla="*/ 0 h 115"/>
                        <a:gd name="T32" fmla="*/ 0 w 119"/>
                        <a:gd name="T33" fmla="*/ 0 h 115"/>
                        <a:gd name="T34" fmla="*/ 0 w 119"/>
                        <a:gd name="T35" fmla="*/ 0 h 115"/>
                        <a:gd name="T36" fmla="*/ 0 w 119"/>
                        <a:gd name="T37" fmla="*/ 0 h 115"/>
                        <a:gd name="T38" fmla="*/ 0 w 119"/>
                        <a:gd name="T39" fmla="*/ 0 h 115"/>
                        <a:gd name="T40" fmla="*/ 0 w 119"/>
                        <a:gd name="T41" fmla="*/ 0 h 115"/>
                        <a:gd name="T42" fmla="*/ 0 w 119"/>
                        <a:gd name="T43" fmla="*/ 0 h 115"/>
                        <a:gd name="T44" fmla="*/ 0 w 119"/>
                        <a:gd name="T45" fmla="*/ 0 h 115"/>
                        <a:gd name="T46" fmla="*/ 0 w 119"/>
                        <a:gd name="T47" fmla="*/ 0 h 115"/>
                        <a:gd name="T48" fmla="*/ 0 w 119"/>
                        <a:gd name="T49" fmla="*/ 0 h 115"/>
                        <a:gd name="T50" fmla="*/ 0 w 119"/>
                        <a:gd name="T51" fmla="*/ 0 h 115"/>
                        <a:gd name="T52" fmla="*/ 0 w 119"/>
                        <a:gd name="T53" fmla="*/ 0 h 115"/>
                        <a:gd name="T54" fmla="*/ 0 w 119"/>
                        <a:gd name="T55" fmla="*/ 0 h 115"/>
                        <a:gd name="T56" fmla="*/ 0 w 119"/>
                        <a:gd name="T57" fmla="*/ 0 h 115"/>
                        <a:gd name="T58" fmla="*/ 0 w 119"/>
                        <a:gd name="T59" fmla="*/ 0 h 115"/>
                        <a:gd name="T60" fmla="*/ 0 w 119"/>
                        <a:gd name="T61" fmla="*/ 0 h 115"/>
                        <a:gd name="T62" fmla="*/ 0 w 119"/>
                        <a:gd name="T63" fmla="*/ 0 h 115"/>
                        <a:gd name="T64" fmla="*/ 0 w 119"/>
                        <a:gd name="T65" fmla="*/ 0 h 115"/>
                        <a:gd name="T66" fmla="*/ 0 w 119"/>
                        <a:gd name="T67" fmla="*/ 0 h 115"/>
                        <a:gd name="T68" fmla="*/ 0 w 119"/>
                        <a:gd name="T69" fmla="*/ 0 h 115"/>
                        <a:gd name="T70" fmla="*/ 0 w 119"/>
                        <a:gd name="T71" fmla="*/ 0 h 115"/>
                        <a:gd name="T72" fmla="*/ 0 w 119"/>
                        <a:gd name="T73" fmla="*/ 0 h 115"/>
                        <a:gd name="T74" fmla="*/ 0 w 119"/>
                        <a:gd name="T75" fmla="*/ 0 h 115"/>
                        <a:gd name="T76" fmla="*/ 0 w 119"/>
                        <a:gd name="T77" fmla="*/ 0 h 115"/>
                        <a:gd name="T78" fmla="*/ 0 w 119"/>
                        <a:gd name="T79" fmla="*/ 0 h 115"/>
                        <a:gd name="T80" fmla="*/ 0 w 119"/>
                        <a:gd name="T81" fmla="*/ 0 h 115"/>
                        <a:gd name="T82" fmla="*/ 0 w 119"/>
                        <a:gd name="T83" fmla="*/ 0 h 115"/>
                        <a:gd name="T84" fmla="*/ 0 w 119"/>
                        <a:gd name="T85" fmla="*/ 0 h 115"/>
                        <a:gd name="T86" fmla="*/ 0 w 119"/>
                        <a:gd name="T87" fmla="*/ 0 h 115"/>
                        <a:gd name="T88" fmla="*/ 0 w 119"/>
                        <a:gd name="T89" fmla="*/ 0 h 115"/>
                        <a:gd name="T90" fmla="*/ 0 w 119"/>
                        <a:gd name="T91" fmla="*/ 0 h 115"/>
                        <a:gd name="T92" fmla="*/ 0 w 119"/>
                        <a:gd name="T93" fmla="*/ 0 h 115"/>
                        <a:gd name="T94" fmla="*/ 0 w 119"/>
                        <a:gd name="T95" fmla="*/ 0 h 115"/>
                        <a:gd name="T96" fmla="*/ 0 w 119"/>
                        <a:gd name="T97" fmla="*/ 0 h 115"/>
                        <a:gd name="T98" fmla="*/ 0 w 119"/>
                        <a:gd name="T99" fmla="*/ 0 h 115"/>
                        <a:gd name="T100" fmla="*/ 0 w 119"/>
                        <a:gd name="T101" fmla="*/ 0 h 115"/>
                        <a:gd name="T102" fmla="*/ 0 w 119"/>
                        <a:gd name="T103" fmla="*/ 0 h 115"/>
                        <a:gd name="T104" fmla="*/ 0 w 119"/>
                        <a:gd name="T105" fmla="*/ 0 h 115"/>
                        <a:gd name="T106" fmla="*/ 0 w 119"/>
                        <a:gd name="T107" fmla="*/ 0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9"/>
                        <a:gd name="T163" fmla="*/ 0 h 115"/>
                        <a:gd name="T164" fmla="*/ 119 w 119"/>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9" h="115">
                          <a:moveTo>
                            <a:pt x="103" y="16"/>
                          </a:moveTo>
                          <a:lnTo>
                            <a:pt x="110" y="16"/>
                          </a:lnTo>
                          <a:lnTo>
                            <a:pt x="111" y="18"/>
                          </a:lnTo>
                          <a:lnTo>
                            <a:pt x="103" y="39"/>
                          </a:lnTo>
                          <a:lnTo>
                            <a:pt x="104" y="42"/>
                          </a:lnTo>
                          <a:lnTo>
                            <a:pt x="119" y="53"/>
                          </a:lnTo>
                          <a:lnTo>
                            <a:pt x="117" y="56"/>
                          </a:lnTo>
                          <a:lnTo>
                            <a:pt x="109" y="55"/>
                          </a:lnTo>
                          <a:lnTo>
                            <a:pt x="108" y="56"/>
                          </a:lnTo>
                          <a:lnTo>
                            <a:pt x="117" y="65"/>
                          </a:lnTo>
                          <a:lnTo>
                            <a:pt x="116" y="70"/>
                          </a:lnTo>
                          <a:lnTo>
                            <a:pt x="102" y="75"/>
                          </a:lnTo>
                          <a:lnTo>
                            <a:pt x="98" y="76"/>
                          </a:lnTo>
                          <a:lnTo>
                            <a:pt x="102" y="83"/>
                          </a:lnTo>
                          <a:lnTo>
                            <a:pt x="102" y="86"/>
                          </a:lnTo>
                          <a:lnTo>
                            <a:pt x="100" y="86"/>
                          </a:lnTo>
                          <a:lnTo>
                            <a:pt x="98" y="82"/>
                          </a:lnTo>
                          <a:lnTo>
                            <a:pt x="94" y="82"/>
                          </a:lnTo>
                          <a:lnTo>
                            <a:pt x="89" y="89"/>
                          </a:lnTo>
                          <a:lnTo>
                            <a:pt x="88" y="95"/>
                          </a:lnTo>
                          <a:lnTo>
                            <a:pt x="86" y="95"/>
                          </a:lnTo>
                          <a:lnTo>
                            <a:pt x="82" y="103"/>
                          </a:lnTo>
                          <a:lnTo>
                            <a:pt x="86" y="108"/>
                          </a:lnTo>
                          <a:lnTo>
                            <a:pt x="86" y="110"/>
                          </a:lnTo>
                          <a:lnTo>
                            <a:pt x="83" y="115"/>
                          </a:lnTo>
                          <a:lnTo>
                            <a:pt x="81" y="115"/>
                          </a:lnTo>
                          <a:lnTo>
                            <a:pt x="81" y="113"/>
                          </a:lnTo>
                          <a:lnTo>
                            <a:pt x="77" y="112"/>
                          </a:lnTo>
                          <a:lnTo>
                            <a:pt x="71" y="107"/>
                          </a:lnTo>
                          <a:lnTo>
                            <a:pt x="68" y="106"/>
                          </a:lnTo>
                          <a:lnTo>
                            <a:pt x="63" y="103"/>
                          </a:lnTo>
                          <a:lnTo>
                            <a:pt x="63" y="100"/>
                          </a:lnTo>
                          <a:lnTo>
                            <a:pt x="60" y="99"/>
                          </a:lnTo>
                          <a:lnTo>
                            <a:pt x="56" y="102"/>
                          </a:lnTo>
                          <a:lnTo>
                            <a:pt x="56" y="99"/>
                          </a:lnTo>
                          <a:lnTo>
                            <a:pt x="54" y="99"/>
                          </a:lnTo>
                          <a:lnTo>
                            <a:pt x="59" y="97"/>
                          </a:lnTo>
                          <a:lnTo>
                            <a:pt x="47" y="84"/>
                          </a:lnTo>
                          <a:lnTo>
                            <a:pt x="46" y="77"/>
                          </a:lnTo>
                          <a:lnTo>
                            <a:pt x="13" y="46"/>
                          </a:lnTo>
                          <a:lnTo>
                            <a:pt x="12" y="34"/>
                          </a:lnTo>
                          <a:lnTo>
                            <a:pt x="7" y="24"/>
                          </a:lnTo>
                          <a:lnTo>
                            <a:pt x="0" y="20"/>
                          </a:lnTo>
                          <a:lnTo>
                            <a:pt x="2" y="5"/>
                          </a:lnTo>
                          <a:lnTo>
                            <a:pt x="10" y="3"/>
                          </a:lnTo>
                          <a:lnTo>
                            <a:pt x="19" y="12"/>
                          </a:lnTo>
                          <a:lnTo>
                            <a:pt x="24" y="3"/>
                          </a:lnTo>
                          <a:lnTo>
                            <a:pt x="30" y="3"/>
                          </a:lnTo>
                          <a:lnTo>
                            <a:pt x="38" y="0"/>
                          </a:lnTo>
                          <a:lnTo>
                            <a:pt x="64" y="10"/>
                          </a:lnTo>
                          <a:lnTo>
                            <a:pt x="70" y="6"/>
                          </a:lnTo>
                          <a:lnTo>
                            <a:pt x="90" y="9"/>
                          </a:lnTo>
                          <a:lnTo>
                            <a:pt x="96" y="19"/>
                          </a:lnTo>
                          <a:lnTo>
                            <a:pt x="103" y="16"/>
                          </a:lnTo>
                          <a:close/>
                        </a:path>
                      </a:pathLst>
                    </a:custGeom>
                    <a:solidFill>
                      <a:srgbClr val="EA9024"/>
                    </a:solidFill>
                    <a:ln w="12700">
                      <a:noFill/>
                      <a:round/>
                      <a:headEnd/>
                      <a:tailEnd/>
                    </a:ln>
                  </p:spPr>
                  <p:txBody>
                    <a:bodyPr/>
                    <a:lstStyle/>
                    <a:p>
                      <a:endParaRPr lang="en-GB"/>
                    </a:p>
                  </p:txBody>
                </p:sp>
                <p:sp>
                  <p:nvSpPr>
                    <p:cNvPr id="36394" name="Freeform 343"/>
                    <p:cNvSpPr>
                      <a:spLocks noChangeAspect="1"/>
                    </p:cNvSpPr>
                    <p:nvPr/>
                  </p:nvSpPr>
                  <p:spPr bwMode="auto">
                    <a:xfrm>
                      <a:off x="4046" y="2147"/>
                      <a:ext cx="78" cy="38"/>
                    </a:xfrm>
                    <a:custGeom>
                      <a:avLst/>
                      <a:gdLst>
                        <a:gd name="T0" fmla="*/ 0 w 168"/>
                        <a:gd name="T1" fmla="*/ 0 h 82"/>
                        <a:gd name="T2" fmla="*/ 0 w 168"/>
                        <a:gd name="T3" fmla="*/ 0 h 82"/>
                        <a:gd name="T4" fmla="*/ 0 w 168"/>
                        <a:gd name="T5" fmla="*/ 0 h 82"/>
                        <a:gd name="T6" fmla="*/ 0 w 168"/>
                        <a:gd name="T7" fmla="*/ 0 h 82"/>
                        <a:gd name="T8" fmla="*/ 0 w 168"/>
                        <a:gd name="T9" fmla="*/ 0 h 82"/>
                        <a:gd name="T10" fmla="*/ 0 w 168"/>
                        <a:gd name="T11" fmla="*/ 0 h 82"/>
                        <a:gd name="T12" fmla="*/ 0 w 168"/>
                        <a:gd name="T13" fmla="*/ 0 h 82"/>
                        <a:gd name="T14" fmla="*/ 0 w 168"/>
                        <a:gd name="T15" fmla="*/ 0 h 82"/>
                        <a:gd name="T16" fmla="*/ 0 w 168"/>
                        <a:gd name="T17" fmla="*/ 0 h 82"/>
                        <a:gd name="T18" fmla="*/ 0 w 168"/>
                        <a:gd name="T19" fmla="*/ 0 h 82"/>
                        <a:gd name="T20" fmla="*/ 0 w 168"/>
                        <a:gd name="T21" fmla="*/ 0 h 82"/>
                        <a:gd name="T22" fmla="*/ 0 w 168"/>
                        <a:gd name="T23" fmla="*/ 0 h 82"/>
                        <a:gd name="T24" fmla="*/ 0 w 168"/>
                        <a:gd name="T25" fmla="*/ 0 h 82"/>
                        <a:gd name="T26" fmla="*/ 0 w 168"/>
                        <a:gd name="T27" fmla="*/ 0 h 82"/>
                        <a:gd name="T28" fmla="*/ 0 w 168"/>
                        <a:gd name="T29" fmla="*/ 0 h 82"/>
                        <a:gd name="T30" fmla="*/ 0 w 168"/>
                        <a:gd name="T31" fmla="*/ 0 h 82"/>
                        <a:gd name="T32" fmla="*/ 0 w 168"/>
                        <a:gd name="T33" fmla="*/ 0 h 82"/>
                        <a:gd name="T34" fmla="*/ 0 w 168"/>
                        <a:gd name="T35" fmla="*/ 0 h 82"/>
                        <a:gd name="T36" fmla="*/ 0 w 168"/>
                        <a:gd name="T37" fmla="*/ 0 h 82"/>
                        <a:gd name="T38" fmla="*/ 0 w 168"/>
                        <a:gd name="T39" fmla="*/ 0 h 82"/>
                        <a:gd name="T40" fmla="*/ 0 w 168"/>
                        <a:gd name="T41" fmla="*/ 0 h 82"/>
                        <a:gd name="T42" fmla="*/ 0 w 168"/>
                        <a:gd name="T43" fmla="*/ 0 h 82"/>
                        <a:gd name="T44" fmla="*/ 0 w 168"/>
                        <a:gd name="T45" fmla="*/ 0 h 82"/>
                        <a:gd name="T46" fmla="*/ 0 w 168"/>
                        <a:gd name="T47" fmla="*/ 0 h 82"/>
                        <a:gd name="T48" fmla="*/ 0 w 168"/>
                        <a:gd name="T49" fmla="*/ 0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8"/>
                        <a:gd name="T76" fmla="*/ 0 h 82"/>
                        <a:gd name="T77" fmla="*/ 168 w 168"/>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8" h="82">
                          <a:moveTo>
                            <a:pt x="158" y="52"/>
                          </a:moveTo>
                          <a:lnTo>
                            <a:pt x="118" y="47"/>
                          </a:lnTo>
                          <a:lnTo>
                            <a:pt x="108" y="52"/>
                          </a:lnTo>
                          <a:lnTo>
                            <a:pt x="106" y="58"/>
                          </a:lnTo>
                          <a:lnTo>
                            <a:pt x="93" y="63"/>
                          </a:lnTo>
                          <a:lnTo>
                            <a:pt x="84" y="60"/>
                          </a:lnTo>
                          <a:lnTo>
                            <a:pt x="58" y="70"/>
                          </a:lnTo>
                          <a:lnTo>
                            <a:pt x="47" y="81"/>
                          </a:lnTo>
                          <a:lnTo>
                            <a:pt x="29" y="82"/>
                          </a:lnTo>
                          <a:lnTo>
                            <a:pt x="8" y="68"/>
                          </a:lnTo>
                          <a:lnTo>
                            <a:pt x="0" y="48"/>
                          </a:lnTo>
                          <a:lnTo>
                            <a:pt x="7" y="37"/>
                          </a:lnTo>
                          <a:lnTo>
                            <a:pt x="23" y="38"/>
                          </a:lnTo>
                          <a:lnTo>
                            <a:pt x="30" y="32"/>
                          </a:lnTo>
                          <a:lnTo>
                            <a:pt x="38" y="22"/>
                          </a:lnTo>
                          <a:lnTo>
                            <a:pt x="39" y="13"/>
                          </a:lnTo>
                          <a:lnTo>
                            <a:pt x="60" y="1"/>
                          </a:lnTo>
                          <a:lnTo>
                            <a:pt x="66" y="3"/>
                          </a:lnTo>
                          <a:lnTo>
                            <a:pt x="78" y="0"/>
                          </a:lnTo>
                          <a:lnTo>
                            <a:pt x="92" y="13"/>
                          </a:lnTo>
                          <a:lnTo>
                            <a:pt x="106" y="7"/>
                          </a:lnTo>
                          <a:lnTo>
                            <a:pt x="123" y="11"/>
                          </a:lnTo>
                          <a:lnTo>
                            <a:pt x="139" y="4"/>
                          </a:lnTo>
                          <a:lnTo>
                            <a:pt x="168" y="20"/>
                          </a:lnTo>
                          <a:lnTo>
                            <a:pt x="158" y="52"/>
                          </a:lnTo>
                          <a:close/>
                        </a:path>
                      </a:pathLst>
                    </a:custGeom>
                    <a:solidFill>
                      <a:srgbClr val="EE9024"/>
                    </a:solidFill>
                    <a:ln w="12700">
                      <a:noFill/>
                      <a:round/>
                      <a:headEnd/>
                      <a:tailEnd/>
                    </a:ln>
                  </p:spPr>
                  <p:txBody>
                    <a:bodyPr/>
                    <a:lstStyle/>
                    <a:p>
                      <a:endParaRPr lang="en-GB"/>
                    </a:p>
                  </p:txBody>
                </p:sp>
                <p:sp>
                  <p:nvSpPr>
                    <p:cNvPr id="36395" name="Freeform 344"/>
                    <p:cNvSpPr>
                      <a:spLocks noChangeAspect="1"/>
                    </p:cNvSpPr>
                    <p:nvPr/>
                  </p:nvSpPr>
                  <p:spPr bwMode="auto">
                    <a:xfrm>
                      <a:off x="3977" y="2112"/>
                      <a:ext cx="96" cy="56"/>
                    </a:xfrm>
                    <a:custGeom>
                      <a:avLst/>
                      <a:gdLst>
                        <a:gd name="T0" fmla="*/ 0 w 208"/>
                        <a:gd name="T1" fmla="*/ 0 h 122"/>
                        <a:gd name="T2" fmla="*/ 0 w 208"/>
                        <a:gd name="T3" fmla="*/ 0 h 122"/>
                        <a:gd name="T4" fmla="*/ 0 w 208"/>
                        <a:gd name="T5" fmla="*/ 0 h 122"/>
                        <a:gd name="T6" fmla="*/ 0 w 208"/>
                        <a:gd name="T7" fmla="*/ 0 h 122"/>
                        <a:gd name="T8" fmla="*/ 0 w 208"/>
                        <a:gd name="T9" fmla="*/ 0 h 122"/>
                        <a:gd name="T10" fmla="*/ 0 w 208"/>
                        <a:gd name="T11" fmla="*/ 0 h 122"/>
                        <a:gd name="T12" fmla="*/ 0 w 208"/>
                        <a:gd name="T13" fmla="*/ 0 h 122"/>
                        <a:gd name="T14" fmla="*/ 0 w 208"/>
                        <a:gd name="T15" fmla="*/ 0 h 122"/>
                        <a:gd name="T16" fmla="*/ 0 w 208"/>
                        <a:gd name="T17" fmla="*/ 0 h 122"/>
                        <a:gd name="T18" fmla="*/ 0 w 208"/>
                        <a:gd name="T19" fmla="*/ 0 h 122"/>
                        <a:gd name="T20" fmla="*/ 0 w 208"/>
                        <a:gd name="T21" fmla="*/ 0 h 122"/>
                        <a:gd name="T22" fmla="*/ 0 w 208"/>
                        <a:gd name="T23" fmla="*/ 0 h 122"/>
                        <a:gd name="T24" fmla="*/ 0 w 208"/>
                        <a:gd name="T25" fmla="*/ 0 h 122"/>
                        <a:gd name="T26" fmla="*/ 0 w 208"/>
                        <a:gd name="T27" fmla="*/ 0 h 122"/>
                        <a:gd name="T28" fmla="*/ 0 w 208"/>
                        <a:gd name="T29" fmla="*/ 0 h 122"/>
                        <a:gd name="T30" fmla="*/ 0 w 208"/>
                        <a:gd name="T31" fmla="*/ 0 h 122"/>
                        <a:gd name="T32" fmla="*/ 0 w 208"/>
                        <a:gd name="T33" fmla="*/ 0 h 122"/>
                        <a:gd name="T34" fmla="*/ 0 w 208"/>
                        <a:gd name="T35" fmla="*/ 0 h 122"/>
                        <a:gd name="T36" fmla="*/ 0 w 208"/>
                        <a:gd name="T37" fmla="*/ 0 h 122"/>
                        <a:gd name="T38" fmla="*/ 0 w 208"/>
                        <a:gd name="T39" fmla="*/ 0 h 122"/>
                        <a:gd name="T40" fmla="*/ 0 w 208"/>
                        <a:gd name="T41" fmla="*/ 0 h 122"/>
                        <a:gd name="T42" fmla="*/ 0 w 208"/>
                        <a:gd name="T43" fmla="*/ 0 h 122"/>
                        <a:gd name="T44" fmla="*/ 0 w 208"/>
                        <a:gd name="T45" fmla="*/ 0 h 122"/>
                        <a:gd name="T46" fmla="*/ 0 w 208"/>
                        <a:gd name="T47" fmla="*/ 0 h 122"/>
                        <a:gd name="T48" fmla="*/ 0 w 208"/>
                        <a:gd name="T49" fmla="*/ 0 h 122"/>
                        <a:gd name="T50" fmla="*/ 0 w 208"/>
                        <a:gd name="T51" fmla="*/ 0 h 122"/>
                        <a:gd name="T52" fmla="*/ 0 w 208"/>
                        <a:gd name="T53" fmla="*/ 0 h 122"/>
                        <a:gd name="T54" fmla="*/ 0 w 208"/>
                        <a:gd name="T55" fmla="*/ 0 h 122"/>
                        <a:gd name="T56" fmla="*/ 0 w 208"/>
                        <a:gd name="T57" fmla="*/ 0 h 122"/>
                        <a:gd name="T58" fmla="*/ 0 w 208"/>
                        <a:gd name="T59" fmla="*/ 0 h 122"/>
                        <a:gd name="T60" fmla="*/ 0 w 208"/>
                        <a:gd name="T61" fmla="*/ 0 h 122"/>
                        <a:gd name="T62" fmla="*/ 0 w 208"/>
                        <a:gd name="T63" fmla="*/ 0 h 122"/>
                        <a:gd name="T64" fmla="*/ 0 w 208"/>
                        <a:gd name="T65" fmla="*/ 0 h 122"/>
                        <a:gd name="T66" fmla="*/ 0 w 208"/>
                        <a:gd name="T67" fmla="*/ 0 h 122"/>
                        <a:gd name="T68" fmla="*/ 0 w 208"/>
                        <a:gd name="T69" fmla="*/ 0 h 122"/>
                        <a:gd name="T70" fmla="*/ 0 w 208"/>
                        <a:gd name="T71" fmla="*/ 0 h 122"/>
                        <a:gd name="T72" fmla="*/ 0 w 208"/>
                        <a:gd name="T73" fmla="*/ 0 h 122"/>
                        <a:gd name="T74" fmla="*/ 0 w 208"/>
                        <a:gd name="T75" fmla="*/ 0 h 122"/>
                        <a:gd name="T76" fmla="*/ 0 w 208"/>
                        <a:gd name="T77" fmla="*/ 0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8"/>
                        <a:gd name="T118" fmla="*/ 0 h 122"/>
                        <a:gd name="T119" fmla="*/ 208 w 208"/>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8" h="122">
                          <a:moveTo>
                            <a:pt x="208" y="75"/>
                          </a:moveTo>
                          <a:lnTo>
                            <a:pt x="197" y="71"/>
                          </a:lnTo>
                          <a:lnTo>
                            <a:pt x="187" y="54"/>
                          </a:lnTo>
                          <a:lnTo>
                            <a:pt x="174" y="48"/>
                          </a:lnTo>
                          <a:lnTo>
                            <a:pt x="174" y="41"/>
                          </a:lnTo>
                          <a:lnTo>
                            <a:pt x="150" y="34"/>
                          </a:lnTo>
                          <a:lnTo>
                            <a:pt x="151" y="41"/>
                          </a:lnTo>
                          <a:lnTo>
                            <a:pt x="144" y="45"/>
                          </a:lnTo>
                          <a:lnTo>
                            <a:pt x="130" y="33"/>
                          </a:lnTo>
                          <a:lnTo>
                            <a:pt x="132" y="24"/>
                          </a:lnTo>
                          <a:lnTo>
                            <a:pt x="121" y="17"/>
                          </a:lnTo>
                          <a:lnTo>
                            <a:pt x="104" y="15"/>
                          </a:lnTo>
                          <a:lnTo>
                            <a:pt x="95" y="6"/>
                          </a:lnTo>
                          <a:lnTo>
                            <a:pt x="87" y="15"/>
                          </a:lnTo>
                          <a:lnTo>
                            <a:pt x="84" y="13"/>
                          </a:lnTo>
                          <a:lnTo>
                            <a:pt x="67" y="0"/>
                          </a:lnTo>
                          <a:lnTo>
                            <a:pt x="65" y="12"/>
                          </a:lnTo>
                          <a:lnTo>
                            <a:pt x="13" y="37"/>
                          </a:lnTo>
                          <a:lnTo>
                            <a:pt x="11" y="45"/>
                          </a:lnTo>
                          <a:lnTo>
                            <a:pt x="1" y="37"/>
                          </a:lnTo>
                          <a:lnTo>
                            <a:pt x="0" y="45"/>
                          </a:lnTo>
                          <a:lnTo>
                            <a:pt x="11" y="54"/>
                          </a:lnTo>
                          <a:lnTo>
                            <a:pt x="12" y="71"/>
                          </a:lnTo>
                          <a:lnTo>
                            <a:pt x="17" y="77"/>
                          </a:lnTo>
                          <a:lnTo>
                            <a:pt x="55" y="111"/>
                          </a:lnTo>
                          <a:lnTo>
                            <a:pt x="66" y="117"/>
                          </a:lnTo>
                          <a:lnTo>
                            <a:pt x="79" y="117"/>
                          </a:lnTo>
                          <a:lnTo>
                            <a:pt x="89" y="111"/>
                          </a:lnTo>
                          <a:lnTo>
                            <a:pt x="94" y="101"/>
                          </a:lnTo>
                          <a:lnTo>
                            <a:pt x="113" y="101"/>
                          </a:lnTo>
                          <a:lnTo>
                            <a:pt x="125" y="111"/>
                          </a:lnTo>
                          <a:lnTo>
                            <a:pt x="145" y="108"/>
                          </a:lnTo>
                          <a:lnTo>
                            <a:pt x="148" y="122"/>
                          </a:lnTo>
                          <a:lnTo>
                            <a:pt x="155" y="111"/>
                          </a:lnTo>
                          <a:lnTo>
                            <a:pt x="171" y="112"/>
                          </a:lnTo>
                          <a:lnTo>
                            <a:pt x="178" y="106"/>
                          </a:lnTo>
                          <a:lnTo>
                            <a:pt x="186" y="96"/>
                          </a:lnTo>
                          <a:lnTo>
                            <a:pt x="187" y="87"/>
                          </a:lnTo>
                          <a:lnTo>
                            <a:pt x="208" y="75"/>
                          </a:lnTo>
                          <a:close/>
                        </a:path>
                      </a:pathLst>
                    </a:custGeom>
                    <a:solidFill>
                      <a:srgbClr val="EE9024"/>
                    </a:solidFill>
                    <a:ln w="12700">
                      <a:noFill/>
                      <a:round/>
                      <a:headEnd/>
                      <a:tailEnd/>
                    </a:ln>
                  </p:spPr>
                  <p:txBody>
                    <a:bodyPr/>
                    <a:lstStyle/>
                    <a:p>
                      <a:endParaRPr lang="en-GB"/>
                    </a:p>
                  </p:txBody>
                </p:sp>
                <p:sp>
                  <p:nvSpPr>
                    <p:cNvPr id="36396" name="Freeform 345"/>
                    <p:cNvSpPr>
                      <a:spLocks noChangeAspect="1"/>
                    </p:cNvSpPr>
                    <p:nvPr/>
                  </p:nvSpPr>
                  <p:spPr bwMode="auto">
                    <a:xfrm>
                      <a:off x="4068" y="2215"/>
                      <a:ext cx="63" cy="84"/>
                    </a:xfrm>
                    <a:custGeom>
                      <a:avLst/>
                      <a:gdLst>
                        <a:gd name="T0" fmla="*/ 0 w 135"/>
                        <a:gd name="T1" fmla="*/ 0 h 181"/>
                        <a:gd name="T2" fmla="*/ 0 w 135"/>
                        <a:gd name="T3" fmla="*/ 0 h 181"/>
                        <a:gd name="T4" fmla="*/ 0 w 135"/>
                        <a:gd name="T5" fmla="*/ 0 h 181"/>
                        <a:gd name="T6" fmla="*/ 0 w 135"/>
                        <a:gd name="T7" fmla="*/ 0 h 181"/>
                        <a:gd name="T8" fmla="*/ 0 w 135"/>
                        <a:gd name="T9" fmla="*/ 0 h 181"/>
                        <a:gd name="T10" fmla="*/ 0 w 135"/>
                        <a:gd name="T11" fmla="*/ 0 h 181"/>
                        <a:gd name="T12" fmla="*/ 0 w 135"/>
                        <a:gd name="T13" fmla="*/ 0 h 181"/>
                        <a:gd name="T14" fmla="*/ 0 w 135"/>
                        <a:gd name="T15" fmla="*/ 0 h 181"/>
                        <a:gd name="T16" fmla="*/ 0 w 135"/>
                        <a:gd name="T17" fmla="*/ 0 h 181"/>
                        <a:gd name="T18" fmla="*/ 0 w 135"/>
                        <a:gd name="T19" fmla="*/ 0 h 181"/>
                        <a:gd name="T20" fmla="*/ 0 w 135"/>
                        <a:gd name="T21" fmla="*/ 0 h 181"/>
                        <a:gd name="T22" fmla="*/ 0 w 135"/>
                        <a:gd name="T23" fmla="*/ 0 h 181"/>
                        <a:gd name="T24" fmla="*/ 0 w 135"/>
                        <a:gd name="T25" fmla="*/ 0 h 181"/>
                        <a:gd name="T26" fmla="*/ 0 w 135"/>
                        <a:gd name="T27" fmla="*/ 0 h 181"/>
                        <a:gd name="T28" fmla="*/ 0 w 135"/>
                        <a:gd name="T29" fmla="*/ 0 h 181"/>
                        <a:gd name="T30" fmla="*/ 0 w 135"/>
                        <a:gd name="T31" fmla="*/ 0 h 181"/>
                        <a:gd name="T32" fmla="*/ 0 w 135"/>
                        <a:gd name="T33" fmla="*/ 0 h 181"/>
                        <a:gd name="T34" fmla="*/ 0 w 135"/>
                        <a:gd name="T35" fmla="*/ 0 h 181"/>
                        <a:gd name="T36" fmla="*/ 0 w 135"/>
                        <a:gd name="T37" fmla="*/ 0 h 181"/>
                        <a:gd name="T38" fmla="*/ 0 w 135"/>
                        <a:gd name="T39" fmla="*/ 0 h 181"/>
                        <a:gd name="T40" fmla="*/ 0 w 135"/>
                        <a:gd name="T41" fmla="*/ 0 h 181"/>
                        <a:gd name="T42" fmla="*/ 0 w 135"/>
                        <a:gd name="T43" fmla="*/ 0 h 181"/>
                        <a:gd name="T44" fmla="*/ 0 w 135"/>
                        <a:gd name="T45" fmla="*/ 0 h 181"/>
                        <a:gd name="T46" fmla="*/ 0 w 135"/>
                        <a:gd name="T47" fmla="*/ 0 h 181"/>
                        <a:gd name="T48" fmla="*/ 0 w 135"/>
                        <a:gd name="T49" fmla="*/ 0 h 181"/>
                        <a:gd name="T50" fmla="*/ 0 w 135"/>
                        <a:gd name="T51" fmla="*/ 0 h 181"/>
                        <a:gd name="T52" fmla="*/ 0 w 135"/>
                        <a:gd name="T53" fmla="*/ 0 h 181"/>
                        <a:gd name="T54" fmla="*/ 0 w 135"/>
                        <a:gd name="T55" fmla="*/ 0 h 181"/>
                        <a:gd name="T56" fmla="*/ 0 w 135"/>
                        <a:gd name="T57" fmla="*/ 0 h 181"/>
                        <a:gd name="T58" fmla="*/ 0 w 135"/>
                        <a:gd name="T59" fmla="*/ 0 h 181"/>
                        <a:gd name="T60" fmla="*/ 0 w 135"/>
                        <a:gd name="T61" fmla="*/ 0 h 181"/>
                        <a:gd name="T62" fmla="*/ 0 w 135"/>
                        <a:gd name="T63" fmla="*/ 0 h 181"/>
                        <a:gd name="T64" fmla="*/ 0 w 135"/>
                        <a:gd name="T65" fmla="*/ 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181"/>
                        <a:gd name="T101" fmla="*/ 135 w 135"/>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181">
                          <a:moveTo>
                            <a:pt x="121" y="164"/>
                          </a:moveTo>
                          <a:lnTo>
                            <a:pt x="121" y="151"/>
                          </a:lnTo>
                          <a:lnTo>
                            <a:pt x="135" y="131"/>
                          </a:lnTo>
                          <a:lnTo>
                            <a:pt x="121" y="114"/>
                          </a:lnTo>
                          <a:lnTo>
                            <a:pt x="120" y="102"/>
                          </a:lnTo>
                          <a:lnTo>
                            <a:pt x="121" y="92"/>
                          </a:lnTo>
                          <a:lnTo>
                            <a:pt x="130" y="88"/>
                          </a:lnTo>
                          <a:lnTo>
                            <a:pt x="126" y="86"/>
                          </a:lnTo>
                          <a:lnTo>
                            <a:pt x="121" y="78"/>
                          </a:lnTo>
                          <a:lnTo>
                            <a:pt x="127" y="71"/>
                          </a:lnTo>
                          <a:lnTo>
                            <a:pt x="122" y="65"/>
                          </a:lnTo>
                          <a:lnTo>
                            <a:pt x="117" y="70"/>
                          </a:lnTo>
                          <a:lnTo>
                            <a:pt x="92" y="58"/>
                          </a:lnTo>
                          <a:lnTo>
                            <a:pt x="90" y="44"/>
                          </a:lnTo>
                          <a:lnTo>
                            <a:pt x="80" y="40"/>
                          </a:lnTo>
                          <a:lnTo>
                            <a:pt x="69" y="15"/>
                          </a:lnTo>
                          <a:lnTo>
                            <a:pt x="55" y="3"/>
                          </a:lnTo>
                          <a:lnTo>
                            <a:pt x="50" y="0"/>
                          </a:lnTo>
                          <a:lnTo>
                            <a:pt x="37" y="2"/>
                          </a:lnTo>
                          <a:lnTo>
                            <a:pt x="9" y="12"/>
                          </a:lnTo>
                          <a:lnTo>
                            <a:pt x="14" y="15"/>
                          </a:lnTo>
                          <a:lnTo>
                            <a:pt x="12" y="25"/>
                          </a:lnTo>
                          <a:lnTo>
                            <a:pt x="19" y="26"/>
                          </a:lnTo>
                          <a:lnTo>
                            <a:pt x="16" y="33"/>
                          </a:lnTo>
                          <a:lnTo>
                            <a:pt x="30" y="39"/>
                          </a:lnTo>
                          <a:lnTo>
                            <a:pt x="22" y="40"/>
                          </a:lnTo>
                          <a:lnTo>
                            <a:pt x="21" y="52"/>
                          </a:lnTo>
                          <a:lnTo>
                            <a:pt x="28" y="52"/>
                          </a:lnTo>
                          <a:lnTo>
                            <a:pt x="29" y="54"/>
                          </a:lnTo>
                          <a:lnTo>
                            <a:pt x="21" y="75"/>
                          </a:lnTo>
                          <a:lnTo>
                            <a:pt x="22" y="78"/>
                          </a:lnTo>
                          <a:lnTo>
                            <a:pt x="37" y="89"/>
                          </a:lnTo>
                          <a:lnTo>
                            <a:pt x="35" y="92"/>
                          </a:lnTo>
                          <a:lnTo>
                            <a:pt x="27" y="91"/>
                          </a:lnTo>
                          <a:lnTo>
                            <a:pt x="26" y="92"/>
                          </a:lnTo>
                          <a:lnTo>
                            <a:pt x="35" y="101"/>
                          </a:lnTo>
                          <a:lnTo>
                            <a:pt x="34" y="106"/>
                          </a:lnTo>
                          <a:lnTo>
                            <a:pt x="20" y="111"/>
                          </a:lnTo>
                          <a:lnTo>
                            <a:pt x="16" y="112"/>
                          </a:lnTo>
                          <a:lnTo>
                            <a:pt x="20" y="119"/>
                          </a:lnTo>
                          <a:lnTo>
                            <a:pt x="20" y="122"/>
                          </a:lnTo>
                          <a:lnTo>
                            <a:pt x="18" y="122"/>
                          </a:lnTo>
                          <a:lnTo>
                            <a:pt x="16" y="118"/>
                          </a:lnTo>
                          <a:lnTo>
                            <a:pt x="12" y="118"/>
                          </a:lnTo>
                          <a:lnTo>
                            <a:pt x="7" y="125"/>
                          </a:lnTo>
                          <a:lnTo>
                            <a:pt x="6" y="131"/>
                          </a:lnTo>
                          <a:lnTo>
                            <a:pt x="4" y="131"/>
                          </a:lnTo>
                          <a:lnTo>
                            <a:pt x="0" y="139"/>
                          </a:lnTo>
                          <a:lnTo>
                            <a:pt x="4" y="144"/>
                          </a:lnTo>
                          <a:lnTo>
                            <a:pt x="4" y="146"/>
                          </a:lnTo>
                          <a:lnTo>
                            <a:pt x="1" y="151"/>
                          </a:lnTo>
                          <a:lnTo>
                            <a:pt x="1" y="155"/>
                          </a:lnTo>
                          <a:lnTo>
                            <a:pt x="10" y="162"/>
                          </a:lnTo>
                          <a:lnTo>
                            <a:pt x="17" y="168"/>
                          </a:lnTo>
                          <a:lnTo>
                            <a:pt x="21" y="171"/>
                          </a:lnTo>
                          <a:lnTo>
                            <a:pt x="25" y="179"/>
                          </a:lnTo>
                          <a:lnTo>
                            <a:pt x="27" y="181"/>
                          </a:lnTo>
                          <a:lnTo>
                            <a:pt x="31" y="159"/>
                          </a:lnTo>
                          <a:lnTo>
                            <a:pt x="39" y="150"/>
                          </a:lnTo>
                          <a:lnTo>
                            <a:pt x="51" y="154"/>
                          </a:lnTo>
                          <a:lnTo>
                            <a:pt x="67" y="172"/>
                          </a:lnTo>
                          <a:lnTo>
                            <a:pt x="70" y="173"/>
                          </a:lnTo>
                          <a:lnTo>
                            <a:pt x="72" y="166"/>
                          </a:lnTo>
                          <a:lnTo>
                            <a:pt x="81" y="164"/>
                          </a:lnTo>
                          <a:lnTo>
                            <a:pt x="87" y="168"/>
                          </a:lnTo>
                          <a:lnTo>
                            <a:pt x="92" y="163"/>
                          </a:lnTo>
                          <a:lnTo>
                            <a:pt x="121" y="164"/>
                          </a:lnTo>
                          <a:close/>
                        </a:path>
                      </a:pathLst>
                    </a:custGeom>
                    <a:solidFill>
                      <a:srgbClr val="EE9024"/>
                    </a:solidFill>
                    <a:ln w="12700">
                      <a:solidFill>
                        <a:schemeClr val="bg1"/>
                      </a:solidFill>
                      <a:round/>
                      <a:headEnd/>
                      <a:tailEnd/>
                    </a:ln>
                  </p:spPr>
                  <p:txBody>
                    <a:bodyPr/>
                    <a:lstStyle/>
                    <a:p>
                      <a:endParaRPr lang="en-GB"/>
                    </a:p>
                  </p:txBody>
                </p:sp>
                <p:sp>
                  <p:nvSpPr>
                    <p:cNvPr id="36397" name="Freeform 346"/>
                    <p:cNvSpPr>
                      <a:spLocks noChangeAspect="1"/>
                    </p:cNvSpPr>
                    <p:nvPr/>
                  </p:nvSpPr>
                  <p:spPr bwMode="auto">
                    <a:xfrm>
                      <a:off x="4174" y="2296"/>
                      <a:ext cx="42" cy="34"/>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w 91"/>
                        <a:gd name="T27" fmla="*/ 0 h 77"/>
                        <a:gd name="T28" fmla="*/ 0 w 91"/>
                        <a:gd name="T29" fmla="*/ 0 h 77"/>
                        <a:gd name="T30" fmla="*/ 0 w 91"/>
                        <a:gd name="T31" fmla="*/ 0 h 77"/>
                        <a:gd name="T32" fmla="*/ 0 w 91"/>
                        <a:gd name="T33" fmla="*/ 0 h 77"/>
                        <a:gd name="T34" fmla="*/ 0 w 91"/>
                        <a:gd name="T35" fmla="*/ 0 h 77"/>
                        <a:gd name="T36" fmla="*/ 0 w 91"/>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77"/>
                        <a:gd name="T59" fmla="*/ 91 w 91"/>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77">
                          <a:moveTo>
                            <a:pt x="60" y="5"/>
                          </a:moveTo>
                          <a:lnTo>
                            <a:pt x="43" y="6"/>
                          </a:lnTo>
                          <a:lnTo>
                            <a:pt x="33" y="0"/>
                          </a:lnTo>
                          <a:lnTo>
                            <a:pt x="9" y="9"/>
                          </a:lnTo>
                          <a:lnTo>
                            <a:pt x="16" y="17"/>
                          </a:lnTo>
                          <a:lnTo>
                            <a:pt x="16" y="24"/>
                          </a:lnTo>
                          <a:lnTo>
                            <a:pt x="9" y="28"/>
                          </a:lnTo>
                          <a:lnTo>
                            <a:pt x="6" y="45"/>
                          </a:lnTo>
                          <a:lnTo>
                            <a:pt x="0" y="52"/>
                          </a:lnTo>
                          <a:lnTo>
                            <a:pt x="6" y="57"/>
                          </a:lnTo>
                          <a:lnTo>
                            <a:pt x="25" y="55"/>
                          </a:lnTo>
                          <a:lnTo>
                            <a:pt x="6" y="66"/>
                          </a:lnTo>
                          <a:lnTo>
                            <a:pt x="6" y="77"/>
                          </a:lnTo>
                          <a:lnTo>
                            <a:pt x="47" y="41"/>
                          </a:lnTo>
                          <a:lnTo>
                            <a:pt x="89" y="40"/>
                          </a:lnTo>
                          <a:lnTo>
                            <a:pt x="91" y="30"/>
                          </a:lnTo>
                          <a:lnTo>
                            <a:pt x="65" y="19"/>
                          </a:lnTo>
                          <a:lnTo>
                            <a:pt x="61" y="15"/>
                          </a:lnTo>
                          <a:lnTo>
                            <a:pt x="60" y="5"/>
                          </a:lnTo>
                          <a:close/>
                        </a:path>
                      </a:pathLst>
                    </a:custGeom>
                    <a:solidFill>
                      <a:srgbClr val="EE9024"/>
                    </a:solidFill>
                    <a:ln w="12700">
                      <a:noFill/>
                      <a:round/>
                      <a:headEnd/>
                      <a:tailEnd/>
                    </a:ln>
                  </p:spPr>
                  <p:txBody>
                    <a:bodyPr/>
                    <a:lstStyle/>
                    <a:p>
                      <a:endParaRPr lang="en-GB"/>
                    </a:p>
                  </p:txBody>
                </p:sp>
                <p:sp>
                  <p:nvSpPr>
                    <p:cNvPr id="36398" name="Freeform 347"/>
                    <p:cNvSpPr>
                      <a:spLocks noChangeAspect="1"/>
                    </p:cNvSpPr>
                    <p:nvPr/>
                  </p:nvSpPr>
                  <p:spPr bwMode="auto">
                    <a:xfrm>
                      <a:off x="4124" y="2255"/>
                      <a:ext cx="86" cy="54"/>
                    </a:xfrm>
                    <a:custGeom>
                      <a:avLst/>
                      <a:gdLst>
                        <a:gd name="T0" fmla="*/ 0 w 190"/>
                        <a:gd name="T1" fmla="*/ 0 h 117"/>
                        <a:gd name="T2" fmla="*/ 0 w 190"/>
                        <a:gd name="T3" fmla="*/ 0 h 117"/>
                        <a:gd name="T4" fmla="*/ 0 w 190"/>
                        <a:gd name="T5" fmla="*/ 0 h 117"/>
                        <a:gd name="T6" fmla="*/ 0 w 190"/>
                        <a:gd name="T7" fmla="*/ 0 h 117"/>
                        <a:gd name="T8" fmla="*/ 0 w 190"/>
                        <a:gd name="T9" fmla="*/ 0 h 117"/>
                        <a:gd name="T10" fmla="*/ 0 w 190"/>
                        <a:gd name="T11" fmla="*/ 0 h 117"/>
                        <a:gd name="T12" fmla="*/ 0 w 190"/>
                        <a:gd name="T13" fmla="*/ 0 h 117"/>
                        <a:gd name="T14" fmla="*/ 0 w 190"/>
                        <a:gd name="T15" fmla="*/ 0 h 117"/>
                        <a:gd name="T16" fmla="*/ 0 w 190"/>
                        <a:gd name="T17" fmla="*/ 0 h 117"/>
                        <a:gd name="T18" fmla="*/ 0 w 190"/>
                        <a:gd name="T19" fmla="*/ 0 h 117"/>
                        <a:gd name="T20" fmla="*/ 0 w 190"/>
                        <a:gd name="T21" fmla="*/ 0 h 117"/>
                        <a:gd name="T22" fmla="*/ 0 w 190"/>
                        <a:gd name="T23" fmla="*/ 0 h 117"/>
                        <a:gd name="T24" fmla="*/ 0 w 190"/>
                        <a:gd name="T25" fmla="*/ 0 h 117"/>
                        <a:gd name="T26" fmla="*/ 0 w 190"/>
                        <a:gd name="T27" fmla="*/ 0 h 117"/>
                        <a:gd name="T28" fmla="*/ 0 w 190"/>
                        <a:gd name="T29" fmla="*/ 0 h 117"/>
                        <a:gd name="T30" fmla="*/ 0 w 190"/>
                        <a:gd name="T31" fmla="*/ 0 h 117"/>
                        <a:gd name="T32" fmla="*/ 0 w 190"/>
                        <a:gd name="T33" fmla="*/ 0 h 117"/>
                        <a:gd name="T34" fmla="*/ 0 w 190"/>
                        <a:gd name="T35" fmla="*/ 0 h 117"/>
                        <a:gd name="T36" fmla="*/ 0 w 190"/>
                        <a:gd name="T37" fmla="*/ 0 h 117"/>
                        <a:gd name="T38" fmla="*/ 0 w 190"/>
                        <a:gd name="T39" fmla="*/ 0 h 117"/>
                        <a:gd name="T40" fmla="*/ 0 w 190"/>
                        <a:gd name="T41" fmla="*/ 0 h 117"/>
                        <a:gd name="T42" fmla="*/ 0 w 190"/>
                        <a:gd name="T43" fmla="*/ 0 h 117"/>
                        <a:gd name="T44" fmla="*/ 0 w 190"/>
                        <a:gd name="T45" fmla="*/ 0 h 117"/>
                        <a:gd name="T46" fmla="*/ 0 w 190"/>
                        <a:gd name="T47" fmla="*/ 0 h 117"/>
                        <a:gd name="T48" fmla="*/ 0 w 190"/>
                        <a:gd name="T49" fmla="*/ 0 h 117"/>
                        <a:gd name="T50" fmla="*/ 0 w 190"/>
                        <a:gd name="T51" fmla="*/ 0 h 117"/>
                        <a:gd name="T52" fmla="*/ 0 w 190"/>
                        <a:gd name="T53" fmla="*/ 0 h 117"/>
                        <a:gd name="T54" fmla="*/ 0 w 190"/>
                        <a:gd name="T55" fmla="*/ 0 h 117"/>
                        <a:gd name="T56" fmla="*/ 0 w 190"/>
                        <a:gd name="T57" fmla="*/ 0 h 117"/>
                        <a:gd name="T58" fmla="*/ 0 w 190"/>
                        <a:gd name="T59" fmla="*/ 0 h 117"/>
                        <a:gd name="T60" fmla="*/ 0 w 190"/>
                        <a:gd name="T61" fmla="*/ 0 h 117"/>
                        <a:gd name="T62" fmla="*/ 0 w 190"/>
                        <a:gd name="T63" fmla="*/ 0 h 117"/>
                        <a:gd name="T64" fmla="*/ 0 w 19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0"/>
                        <a:gd name="T100" fmla="*/ 0 h 117"/>
                        <a:gd name="T101" fmla="*/ 190 w 19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0" h="117">
                          <a:moveTo>
                            <a:pt x="18" y="113"/>
                          </a:moveTo>
                          <a:lnTo>
                            <a:pt x="13" y="87"/>
                          </a:lnTo>
                          <a:lnTo>
                            <a:pt x="1" y="76"/>
                          </a:lnTo>
                          <a:lnTo>
                            <a:pt x="1" y="63"/>
                          </a:lnTo>
                          <a:lnTo>
                            <a:pt x="15" y="43"/>
                          </a:lnTo>
                          <a:lnTo>
                            <a:pt x="1" y="26"/>
                          </a:lnTo>
                          <a:lnTo>
                            <a:pt x="0" y="14"/>
                          </a:lnTo>
                          <a:lnTo>
                            <a:pt x="1" y="4"/>
                          </a:lnTo>
                          <a:lnTo>
                            <a:pt x="10" y="0"/>
                          </a:lnTo>
                          <a:lnTo>
                            <a:pt x="18" y="2"/>
                          </a:lnTo>
                          <a:lnTo>
                            <a:pt x="15" y="8"/>
                          </a:lnTo>
                          <a:lnTo>
                            <a:pt x="20" y="14"/>
                          </a:lnTo>
                          <a:lnTo>
                            <a:pt x="93" y="20"/>
                          </a:lnTo>
                          <a:lnTo>
                            <a:pt x="139" y="2"/>
                          </a:lnTo>
                          <a:lnTo>
                            <a:pt x="150" y="2"/>
                          </a:lnTo>
                          <a:lnTo>
                            <a:pt x="169" y="8"/>
                          </a:lnTo>
                          <a:lnTo>
                            <a:pt x="181" y="16"/>
                          </a:lnTo>
                          <a:lnTo>
                            <a:pt x="190" y="15"/>
                          </a:lnTo>
                          <a:lnTo>
                            <a:pt x="186" y="30"/>
                          </a:lnTo>
                          <a:lnTo>
                            <a:pt x="176" y="33"/>
                          </a:lnTo>
                          <a:lnTo>
                            <a:pt x="169" y="41"/>
                          </a:lnTo>
                          <a:lnTo>
                            <a:pt x="169" y="57"/>
                          </a:lnTo>
                          <a:lnTo>
                            <a:pt x="156" y="67"/>
                          </a:lnTo>
                          <a:lnTo>
                            <a:pt x="171" y="92"/>
                          </a:lnTo>
                          <a:lnTo>
                            <a:pt x="154" y="93"/>
                          </a:lnTo>
                          <a:lnTo>
                            <a:pt x="144" y="87"/>
                          </a:lnTo>
                          <a:lnTo>
                            <a:pt x="120" y="96"/>
                          </a:lnTo>
                          <a:lnTo>
                            <a:pt x="114" y="97"/>
                          </a:lnTo>
                          <a:lnTo>
                            <a:pt x="113" y="108"/>
                          </a:lnTo>
                          <a:lnTo>
                            <a:pt x="106" y="115"/>
                          </a:lnTo>
                          <a:lnTo>
                            <a:pt x="95" y="117"/>
                          </a:lnTo>
                          <a:lnTo>
                            <a:pt x="63" y="105"/>
                          </a:lnTo>
                          <a:lnTo>
                            <a:pt x="18" y="113"/>
                          </a:lnTo>
                          <a:close/>
                        </a:path>
                      </a:pathLst>
                    </a:custGeom>
                    <a:solidFill>
                      <a:srgbClr val="EE9024"/>
                    </a:solidFill>
                    <a:ln w="12700">
                      <a:solidFill>
                        <a:schemeClr val="bg1"/>
                      </a:solidFill>
                      <a:round/>
                      <a:headEnd/>
                      <a:tailEnd/>
                    </a:ln>
                  </p:spPr>
                  <p:txBody>
                    <a:bodyPr/>
                    <a:lstStyle/>
                    <a:p>
                      <a:endParaRPr lang="en-GB"/>
                    </a:p>
                  </p:txBody>
                </p:sp>
                <p:sp>
                  <p:nvSpPr>
                    <p:cNvPr id="36399" name="Freeform 348"/>
                    <p:cNvSpPr>
                      <a:spLocks noChangeAspect="1"/>
                    </p:cNvSpPr>
                    <p:nvPr/>
                  </p:nvSpPr>
                  <p:spPr bwMode="auto">
                    <a:xfrm>
                      <a:off x="4160" y="2333"/>
                      <a:ext cx="5" cy="3"/>
                    </a:xfrm>
                    <a:custGeom>
                      <a:avLst/>
                      <a:gdLst>
                        <a:gd name="T0" fmla="*/ 1 w 10"/>
                        <a:gd name="T1" fmla="*/ 0 h 7"/>
                        <a:gd name="T2" fmla="*/ 1 w 10"/>
                        <a:gd name="T3" fmla="*/ 0 h 7"/>
                        <a:gd name="T4" fmla="*/ 1 w 10"/>
                        <a:gd name="T5" fmla="*/ 0 h 7"/>
                        <a:gd name="T6" fmla="*/ 0 w 10"/>
                        <a:gd name="T7" fmla="*/ 0 h 7"/>
                        <a:gd name="T8" fmla="*/ 1 w 10"/>
                        <a:gd name="T9" fmla="*/ 0 h 7"/>
                        <a:gd name="T10" fmla="*/ 1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3"/>
                          </a:moveTo>
                          <a:lnTo>
                            <a:pt x="9" y="0"/>
                          </a:lnTo>
                          <a:lnTo>
                            <a:pt x="1" y="0"/>
                          </a:lnTo>
                          <a:lnTo>
                            <a:pt x="0" y="6"/>
                          </a:lnTo>
                          <a:lnTo>
                            <a:pt x="8" y="7"/>
                          </a:lnTo>
                          <a:lnTo>
                            <a:pt x="10" y="3"/>
                          </a:lnTo>
                          <a:close/>
                        </a:path>
                      </a:pathLst>
                    </a:custGeom>
                    <a:solidFill>
                      <a:srgbClr val="EE9024"/>
                    </a:solidFill>
                    <a:ln w="12700">
                      <a:noFill/>
                      <a:round/>
                      <a:headEnd/>
                      <a:tailEnd/>
                    </a:ln>
                  </p:spPr>
                  <p:txBody>
                    <a:bodyPr/>
                    <a:lstStyle/>
                    <a:p>
                      <a:endParaRPr lang="en-GB"/>
                    </a:p>
                  </p:txBody>
                </p:sp>
                <p:sp>
                  <p:nvSpPr>
                    <p:cNvPr id="36400" name="Freeform 349"/>
                    <p:cNvSpPr>
                      <a:spLocks noChangeAspect="1"/>
                    </p:cNvSpPr>
                    <p:nvPr/>
                  </p:nvSpPr>
                  <p:spPr bwMode="auto">
                    <a:xfrm>
                      <a:off x="4007" y="2028"/>
                      <a:ext cx="140" cy="128"/>
                    </a:xfrm>
                    <a:custGeom>
                      <a:avLst/>
                      <a:gdLst>
                        <a:gd name="T0" fmla="*/ 0 w 301"/>
                        <a:gd name="T1" fmla="*/ 0 h 281"/>
                        <a:gd name="T2" fmla="*/ 0 w 301"/>
                        <a:gd name="T3" fmla="*/ 0 h 281"/>
                        <a:gd name="T4" fmla="*/ 0 w 301"/>
                        <a:gd name="T5" fmla="*/ 0 h 281"/>
                        <a:gd name="T6" fmla="*/ 0 w 301"/>
                        <a:gd name="T7" fmla="*/ 0 h 281"/>
                        <a:gd name="T8" fmla="*/ 0 w 301"/>
                        <a:gd name="T9" fmla="*/ 0 h 281"/>
                        <a:gd name="T10" fmla="*/ 0 w 301"/>
                        <a:gd name="T11" fmla="*/ 0 h 281"/>
                        <a:gd name="T12" fmla="*/ 0 w 301"/>
                        <a:gd name="T13" fmla="*/ 0 h 281"/>
                        <a:gd name="T14" fmla="*/ 0 w 301"/>
                        <a:gd name="T15" fmla="*/ 0 h 281"/>
                        <a:gd name="T16" fmla="*/ 0 w 301"/>
                        <a:gd name="T17" fmla="*/ 0 h 281"/>
                        <a:gd name="T18" fmla="*/ 0 w 301"/>
                        <a:gd name="T19" fmla="*/ 0 h 281"/>
                        <a:gd name="T20" fmla="*/ 0 w 301"/>
                        <a:gd name="T21" fmla="*/ 0 h 281"/>
                        <a:gd name="T22" fmla="*/ 0 w 301"/>
                        <a:gd name="T23" fmla="*/ 0 h 281"/>
                        <a:gd name="T24" fmla="*/ 0 w 301"/>
                        <a:gd name="T25" fmla="*/ 0 h 281"/>
                        <a:gd name="T26" fmla="*/ 0 w 301"/>
                        <a:gd name="T27" fmla="*/ 0 h 281"/>
                        <a:gd name="T28" fmla="*/ 0 w 301"/>
                        <a:gd name="T29" fmla="*/ 0 h 281"/>
                        <a:gd name="T30" fmla="*/ 0 w 301"/>
                        <a:gd name="T31" fmla="*/ 0 h 281"/>
                        <a:gd name="T32" fmla="*/ 0 w 301"/>
                        <a:gd name="T33" fmla="*/ 0 h 281"/>
                        <a:gd name="T34" fmla="*/ 0 w 301"/>
                        <a:gd name="T35" fmla="*/ 0 h 281"/>
                        <a:gd name="T36" fmla="*/ 0 w 301"/>
                        <a:gd name="T37" fmla="*/ 0 h 281"/>
                        <a:gd name="T38" fmla="*/ 0 w 301"/>
                        <a:gd name="T39" fmla="*/ 0 h 281"/>
                        <a:gd name="T40" fmla="*/ 0 w 301"/>
                        <a:gd name="T41" fmla="*/ 0 h 281"/>
                        <a:gd name="T42" fmla="*/ 0 w 301"/>
                        <a:gd name="T43" fmla="*/ 0 h 281"/>
                        <a:gd name="T44" fmla="*/ 0 w 301"/>
                        <a:gd name="T45" fmla="*/ 0 h 281"/>
                        <a:gd name="T46" fmla="*/ 0 w 301"/>
                        <a:gd name="T47" fmla="*/ 0 h 281"/>
                        <a:gd name="T48" fmla="*/ 0 w 301"/>
                        <a:gd name="T49" fmla="*/ 0 h 281"/>
                        <a:gd name="T50" fmla="*/ 0 w 301"/>
                        <a:gd name="T51" fmla="*/ 0 h 281"/>
                        <a:gd name="T52" fmla="*/ 0 w 301"/>
                        <a:gd name="T53" fmla="*/ 0 h 281"/>
                        <a:gd name="T54" fmla="*/ 0 w 301"/>
                        <a:gd name="T55" fmla="*/ 0 h 281"/>
                        <a:gd name="T56" fmla="*/ 0 w 301"/>
                        <a:gd name="T57" fmla="*/ 0 h 281"/>
                        <a:gd name="T58" fmla="*/ 0 w 301"/>
                        <a:gd name="T59" fmla="*/ 0 h 281"/>
                        <a:gd name="T60" fmla="*/ 0 w 301"/>
                        <a:gd name="T61" fmla="*/ 0 h 281"/>
                        <a:gd name="T62" fmla="*/ 0 w 301"/>
                        <a:gd name="T63" fmla="*/ 0 h 281"/>
                        <a:gd name="T64" fmla="*/ 0 w 301"/>
                        <a:gd name="T65" fmla="*/ 0 h 281"/>
                        <a:gd name="T66" fmla="*/ 0 w 301"/>
                        <a:gd name="T67" fmla="*/ 0 h 281"/>
                        <a:gd name="T68" fmla="*/ 0 w 301"/>
                        <a:gd name="T69" fmla="*/ 0 h 281"/>
                        <a:gd name="T70" fmla="*/ 0 w 301"/>
                        <a:gd name="T71" fmla="*/ 0 h 281"/>
                        <a:gd name="T72" fmla="*/ 0 w 301"/>
                        <a:gd name="T73" fmla="*/ 0 h 281"/>
                        <a:gd name="T74" fmla="*/ 0 w 301"/>
                        <a:gd name="T75" fmla="*/ 0 h 281"/>
                        <a:gd name="T76" fmla="*/ 0 w 301"/>
                        <a:gd name="T77" fmla="*/ 0 h 281"/>
                        <a:gd name="T78" fmla="*/ 0 w 301"/>
                        <a:gd name="T79" fmla="*/ 0 h 281"/>
                        <a:gd name="T80" fmla="*/ 0 w 301"/>
                        <a:gd name="T81" fmla="*/ 0 h 281"/>
                        <a:gd name="T82" fmla="*/ 0 w 301"/>
                        <a:gd name="T83" fmla="*/ 0 h 281"/>
                        <a:gd name="T84" fmla="*/ 0 w 301"/>
                        <a:gd name="T85" fmla="*/ 0 h 281"/>
                        <a:gd name="T86" fmla="*/ 0 w 301"/>
                        <a:gd name="T87" fmla="*/ 0 h 281"/>
                        <a:gd name="T88" fmla="*/ 0 w 301"/>
                        <a:gd name="T89" fmla="*/ 0 h 281"/>
                        <a:gd name="T90" fmla="*/ 0 w 301"/>
                        <a:gd name="T91" fmla="*/ 0 h 281"/>
                        <a:gd name="T92" fmla="*/ 0 w 301"/>
                        <a:gd name="T93" fmla="*/ 0 h 281"/>
                        <a:gd name="T94" fmla="*/ 0 w 301"/>
                        <a:gd name="T95" fmla="*/ 0 h 281"/>
                        <a:gd name="T96" fmla="*/ 0 w 301"/>
                        <a:gd name="T97" fmla="*/ 0 h 281"/>
                        <a:gd name="T98" fmla="*/ 0 w 301"/>
                        <a:gd name="T99" fmla="*/ 0 h 281"/>
                        <a:gd name="T100" fmla="*/ 0 w 301"/>
                        <a:gd name="T101" fmla="*/ 0 h 281"/>
                        <a:gd name="T102" fmla="*/ 0 w 301"/>
                        <a:gd name="T103" fmla="*/ 0 h 281"/>
                        <a:gd name="T104" fmla="*/ 0 w 301"/>
                        <a:gd name="T105" fmla="*/ 0 h 281"/>
                        <a:gd name="T106" fmla="*/ 0 w 301"/>
                        <a:gd name="T107" fmla="*/ 0 h 281"/>
                        <a:gd name="T108" fmla="*/ 0 w 301"/>
                        <a:gd name="T109" fmla="*/ 0 h 281"/>
                        <a:gd name="T110" fmla="*/ 0 w 301"/>
                        <a:gd name="T111" fmla="*/ 0 h 281"/>
                        <a:gd name="T112" fmla="*/ 0 w 301"/>
                        <a:gd name="T113" fmla="*/ 0 h 281"/>
                        <a:gd name="T114" fmla="*/ 0 w 301"/>
                        <a:gd name="T115" fmla="*/ 0 h 281"/>
                        <a:gd name="T116" fmla="*/ 0 w 301"/>
                        <a:gd name="T117" fmla="*/ 0 h 2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1"/>
                        <a:gd name="T178" fmla="*/ 0 h 281"/>
                        <a:gd name="T179" fmla="*/ 301 w 301"/>
                        <a:gd name="T180" fmla="*/ 281 h 2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1" h="281">
                          <a:moveTo>
                            <a:pt x="1" y="57"/>
                          </a:moveTo>
                          <a:lnTo>
                            <a:pt x="7" y="71"/>
                          </a:lnTo>
                          <a:lnTo>
                            <a:pt x="7" y="80"/>
                          </a:lnTo>
                          <a:lnTo>
                            <a:pt x="0" y="104"/>
                          </a:lnTo>
                          <a:lnTo>
                            <a:pt x="9" y="110"/>
                          </a:lnTo>
                          <a:lnTo>
                            <a:pt x="12" y="142"/>
                          </a:lnTo>
                          <a:lnTo>
                            <a:pt x="15" y="162"/>
                          </a:lnTo>
                          <a:lnTo>
                            <a:pt x="24" y="174"/>
                          </a:lnTo>
                          <a:lnTo>
                            <a:pt x="19" y="200"/>
                          </a:lnTo>
                          <a:lnTo>
                            <a:pt x="22" y="202"/>
                          </a:lnTo>
                          <a:lnTo>
                            <a:pt x="30" y="193"/>
                          </a:lnTo>
                          <a:lnTo>
                            <a:pt x="39" y="202"/>
                          </a:lnTo>
                          <a:lnTo>
                            <a:pt x="56" y="204"/>
                          </a:lnTo>
                          <a:lnTo>
                            <a:pt x="67" y="211"/>
                          </a:lnTo>
                          <a:lnTo>
                            <a:pt x="65" y="220"/>
                          </a:lnTo>
                          <a:lnTo>
                            <a:pt x="79" y="232"/>
                          </a:lnTo>
                          <a:lnTo>
                            <a:pt x="86" y="228"/>
                          </a:lnTo>
                          <a:lnTo>
                            <a:pt x="85" y="221"/>
                          </a:lnTo>
                          <a:lnTo>
                            <a:pt x="109" y="228"/>
                          </a:lnTo>
                          <a:lnTo>
                            <a:pt x="109" y="235"/>
                          </a:lnTo>
                          <a:lnTo>
                            <a:pt x="122" y="241"/>
                          </a:lnTo>
                          <a:lnTo>
                            <a:pt x="132" y="258"/>
                          </a:lnTo>
                          <a:lnTo>
                            <a:pt x="143" y="262"/>
                          </a:lnTo>
                          <a:lnTo>
                            <a:pt x="149" y="264"/>
                          </a:lnTo>
                          <a:lnTo>
                            <a:pt x="161" y="261"/>
                          </a:lnTo>
                          <a:lnTo>
                            <a:pt x="175" y="274"/>
                          </a:lnTo>
                          <a:lnTo>
                            <a:pt x="189" y="268"/>
                          </a:lnTo>
                          <a:lnTo>
                            <a:pt x="206" y="272"/>
                          </a:lnTo>
                          <a:lnTo>
                            <a:pt x="222" y="265"/>
                          </a:lnTo>
                          <a:lnTo>
                            <a:pt x="251" y="281"/>
                          </a:lnTo>
                          <a:lnTo>
                            <a:pt x="260" y="281"/>
                          </a:lnTo>
                          <a:lnTo>
                            <a:pt x="259" y="265"/>
                          </a:lnTo>
                          <a:lnTo>
                            <a:pt x="269" y="244"/>
                          </a:lnTo>
                          <a:lnTo>
                            <a:pt x="298" y="219"/>
                          </a:lnTo>
                          <a:lnTo>
                            <a:pt x="301" y="211"/>
                          </a:lnTo>
                          <a:lnTo>
                            <a:pt x="298" y="197"/>
                          </a:lnTo>
                          <a:lnTo>
                            <a:pt x="291" y="188"/>
                          </a:lnTo>
                          <a:lnTo>
                            <a:pt x="283" y="162"/>
                          </a:lnTo>
                          <a:lnTo>
                            <a:pt x="286" y="142"/>
                          </a:lnTo>
                          <a:lnTo>
                            <a:pt x="274" y="129"/>
                          </a:lnTo>
                          <a:lnTo>
                            <a:pt x="294" y="108"/>
                          </a:lnTo>
                          <a:lnTo>
                            <a:pt x="294" y="90"/>
                          </a:lnTo>
                          <a:lnTo>
                            <a:pt x="284" y="43"/>
                          </a:lnTo>
                          <a:lnTo>
                            <a:pt x="281" y="34"/>
                          </a:lnTo>
                          <a:lnTo>
                            <a:pt x="261" y="23"/>
                          </a:lnTo>
                          <a:lnTo>
                            <a:pt x="209" y="29"/>
                          </a:lnTo>
                          <a:lnTo>
                            <a:pt x="166" y="20"/>
                          </a:lnTo>
                          <a:lnTo>
                            <a:pt x="141" y="29"/>
                          </a:lnTo>
                          <a:lnTo>
                            <a:pt x="131" y="9"/>
                          </a:lnTo>
                          <a:lnTo>
                            <a:pt x="140" y="12"/>
                          </a:lnTo>
                          <a:lnTo>
                            <a:pt x="137" y="4"/>
                          </a:lnTo>
                          <a:lnTo>
                            <a:pt x="118" y="0"/>
                          </a:lnTo>
                          <a:lnTo>
                            <a:pt x="95" y="4"/>
                          </a:lnTo>
                          <a:lnTo>
                            <a:pt x="57" y="30"/>
                          </a:lnTo>
                          <a:lnTo>
                            <a:pt x="9" y="48"/>
                          </a:lnTo>
                          <a:lnTo>
                            <a:pt x="5" y="51"/>
                          </a:lnTo>
                          <a:lnTo>
                            <a:pt x="11" y="53"/>
                          </a:lnTo>
                          <a:lnTo>
                            <a:pt x="10" y="61"/>
                          </a:lnTo>
                          <a:lnTo>
                            <a:pt x="1" y="57"/>
                          </a:lnTo>
                          <a:close/>
                        </a:path>
                      </a:pathLst>
                    </a:custGeom>
                    <a:solidFill>
                      <a:srgbClr val="EE9024"/>
                    </a:solidFill>
                    <a:ln w="12700">
                      <a:solidFill>
                        <a:schemeClr val="bg1"/>
                      </a:solidFill>
                      <a:round/>
                      <a:headEnd/>
                      <a:tailEnd/>
                    </a:ln>
                  </p:spPr>
                  <p:txBody>
                    <a:bodyPr/>
                    <a:lstStyle/>
                    <a:p>
                      <a:endParaRPr lang="en-GB"/>
                    </a:p>
                  </p:txBody>
                </p:sp>
              </p:grpSp>
              <p:sp>
                <p:nvSpPr>
                  <p:cNvPr id="36305" name="Freeform 350"/>
                  <p:cNvSpPr>
                    <a:spLocks noChangeAspect="1"/>
                  </p:cNvSpPr>
                  <p:nvPr/>
                </p:nvSpPr>
                <p:spPr bwMode="auto">
                  <a:xfrm>
                    <a:off x="6298" y="1501"/>
                    <a:ext cx="22" cy="30"/>
                  </a:xfrm>
                  <a:custGeom>
                    <a:avLst/>
                    <a:gdLst>
                      <a:gd name="T0" fmla="*/ 0 w 46"/>
                      <a:gd name="T1" fmla="*/ 0 h 67"/>
                      <a:gd name="T2" fmla="*/ 0 w 46"/>
                      <a:gd name="T3" fmla="*/ 0 h 67"/>
                      <a:gd name="T4" fmla="*/ 0 w 46"/>
                      <a:gd name="T5" fmla="*/ 0 h 67"/>
                      <a:gd name="T6" fmla="*/ 0 w 46"/>
                      <a:gd name="T7" fmla="*/ 0 h 67"/>
                      <a:gd name="T8" fmla="*/ 0 w 46"/>
                      <a:gd name="T9" fmla="*/ 0 h 67"/>
                      <a:gd name="T10" fmla="*/ 0 w 46"/>
                      <a:gd name="T11" fmla="*/ 0 h 67"/>
                      <a:gd name="T12" fmla="*/ 0 60000 65536"/>
                      <a:gd name="T13" fmla="*/ 0 60000 65536"/>
                      <a:gd name="T14" fmla="*/ 0 60000 65536"/>
                      <a:gd name="T15" fmla="*/ 0 60000 65536"/>
                      <a:gd name="T16" fmla="*/ 0 60000 65536"/>
                      <a:gd name="T17" fmla="*/ 0 60000 65536"/>
                      <a:gd name="T18" fmla="*/ 0 w 46"/>
                      <a:gd name="T19" fmla="*/ 0 h 67"/>
                      <a:gd name="T20" fmla="*/ 46 w 4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46" h="67">
                        <a:moveTo>
                          <a:pt x="46" y="53"/>
                        </a:moveTo>
                        <a:lnTo>
                          <a:pt x="10" y="67"/>
                        </a:lnTo>
                        <a:lnTo>
                          <a:pt x="0" y="48"/>
                        </a:lnTo>
                        <a:lnTo>
                          <a:pt x="23" y="16"/>
                        </a:lnTo>
                        <a:lnTo>
                          <a:pt x="46" y="0"/>
                        </a:lnTo>
                        <a:lnTo>
                          <a:pt x="46" y="53"/>
                        </a:lnTo>
                        <a:close/>
                      </a:path>
                    </a:pathLst>
                  </a:custGeom>
                  <a:solidFill>
                    <a:srgbClr val="EE9024"/>
                  </a:solidFill>
                  <a:ln w="12700">
                    <a:solidFill>
                      <a:schemeClr val="bg1"/>
                    </a:solidFill>
                    <a:round/>
                    <a:headEnd/>
                    <a:tailEnd/>
                  </a:ln>
                </p:spPr>
                <p:txBody>
                  <a:bodyPr/>
                  <a:lstStyle/>
                  <a:p>
                    <a:endParaRPr lang="en-GB"/>
                  </a:p>
                </p:txBody>
              </p:sp>
              <p:sp>
                <p:nvSpPr>
                  <p:cNvPr id="36306" name="Freeform 351"/>
                  <p:cNvSpPr>
                    <a:spLocks noChangeAspect="1"/>
                  </p:cNvSpPr>
                  <p:nvPr/>
                </p:nvSpPr>
                <p:spPr bwMode="auto">
                  <a:xfrm>
                    <a:off x="5365" y="1359"/>
                    <a:ext cx="26" cy="23"/>
                  </a:xfrm>
                  <a:custGeom>
                    <a:avLst/>
                    <a:gdLst>
                      <a:gd name="T0" fmla="*/ 0 w 56"/>
                      <a:gd name="T1" fmla="*/ 0 h 50"/>
                      <a:gd name="T2" fmla="*/ 0 w 56"/>
                      <a:gd name="T3" fmla="*/ 0 h 50"/>
                      <a:gd name="T4" fmla="*/ 0 w 56"/>
                      <a:gd name="T5" fmla="*/ 0 h 50"/>
                      <a:gd name="T6" fmla="*/ 0 w 56"/>
                      <a:gd name="T7" fmla="*/ 0 h 50"/>
                      <a:gd name="T8" fmla="*/ 0 w 56"/>
                      <a:gd name="T9" fmla="*/ 0 h 50"/>
                      <a:gd name="T10" fmla="*/ 0 w 56"/>
                      <a:gd name="T11" fmla="*/ 0 h 50"/>
                      <a:gd name="T12" fmla="*/ 0 w 56"/>
                      <a:gd name="T13" fmla="*/ 0 h 50"/>
                      <a:gd name="T14" fmla="*/ 0 w 56"/>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0"/>
                      <a:gd name="T26" fmla="*/ 56 w 56"/>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0">
                        <a:moveTo>
                          <a:pt x="47" y="4"/>
                        </a:moveTo>
                        <a:lnTo>
                          <a:pt x="55" y="9"/>
                        </a:lnTo>
                        <a:lnTo>
                          <a:pt x="56" y="26"/>
                        </a:lnTo>
                        <a:lnTo>
                          <a:pt x="40" y="50"/>
                        </a:lnTo>
                        <a:lnTo>
                          <a:pt x="0" y="27"/>
                        </a:lnTo>
                        <a:lnTo>
                          <a:pt x="14" y="20"/>
                        </a:lnTo>
                        <a:lnTo>
                          <a:pt x="16" y="0"/>
                        </a:lnTo>
                        <a:lnTo>
                          <a:pt x="47" y="4"/>
                        </a:lnTo>
                        <a:close/>
                      </a:path>
                    </a:pathLst>
                  </a:custGeom>
                  <a:solidFill>
                    <a:srgbClr val="EE9024"/>
                  </a:solidFill>
                  <a:ln w="12700">
                    <a:noFill/>
                    <a:round/>
                    <a:headEnd/>
                    <a:tailEnd/>
                  </a:ln>
                </p:spPr>
                <p:txBody>
                  <a:bodyPr/>
                  <a:lstStyle/>
                  <a:p>
                    <a:endParaRPr lang="en-GB"/>
                  </a:p>
                </p:txBody>
              </p:sp>
              <p:sp>
                <p:nvSpPr>
                  <p:cNvPr id="36307" name="Freeform 352"/>
                  <p:cNvSpPr>
                    <a:spLocks noChangeAspect="1"/>
                  </p:cNvSpPr>
                  <p:nvPr/>
                </p:nvSpPr>
                <p:spPr bwMode="auto">
                  <a:xfrm>
                    <a:off x="5699" y="1374"/>
                    <a:ext cx="12" cy="17"/>
                  </a:xfrm>
                  <a:custGeom>
                    <a:avLst/>
                    <a:gdLst>
                      <a:gd name="T0" fmla="*/ 1 w 24"/>
                      <a:gd name="T1" fmla="*/ 0 h 38"/>
                      <a:gd name="T2" fmla="*/ 1 w 24"/>
                      <a:gd name="T3" fmla="*/ 0 h 38"/>
                      <a:gd name="T4" fmla="*/ 1 w 24"/>
                      <a:gd name="T5" fmla="*/ 0 h 38"/>
                      <a:gd name="T6" fmla="*/ 0 w 24"/>
                      <a:gd name="T7" fmla="*/ 0 h 38"/>
                      <a:gd name="T8" fmla="*/ 1 w 24"/>
                      <a:gd name="T9" fmla="*/ 0 h 38"/>
                      <a:gd name="T10" fmla="*/ 0 60000 65536"/>
                      <a:gd name="T11" fmla="*/ 0 60000 65536"/>
                      <a:gd name="T12" fmla="*/ 0 60000 65536"/>
                      <a:gd name="T13" fmla="*/ 0 60000 65536"/>
                      <a:gd name="T14" fmla="*/ 0 60000 65536"/>
                      <a:gd name="T15" fmla="*/ 0 w 24"/>
                      <a:gd name="T16" fmla="*/ 0 h 38"/>
                      <a:gd name="T17" fmla="*/ 24 w 24"/>
                      <a:gd name="T18" fmla="*/ 38 h 38"/>
                    </a:gdLst>
                    <a:ahLst/>
                    <a:cxnLst>
                      <a:cxn ang="T10">
                        <a:pos x="T0" y="T1"/>
                      </a:cxn>
                      <a:cxn ang="T11">
                        <a:pos x="T2" y="T3"/>
                      </a:cxn>
                      <a:cxn ang="T12">
                        <a:pos x="T4" y="T5"/>
                      </a:cxn>
                      <a:cxn ang="T13">
                        <a:pos x="T6" y="T7"/>
                      </a:cxn>
                      <a:cxn ang="T14">
                        <a:pos x="T8" y="T9"/>
                      </a:cxn>
                    </a:cxnLst>
                    <a:rect l="T15" t="T16" r="T17" b="T18"/>
                    <a:pathLst>
                      <a:path w="24" h="38">
                        <a:moveTo>
                          <a:pt x="17" y="20"/>
                        </a:moveTo>
                        <a:lnTo>
                          <a:pt x="24" y="31"/>
                        </a:lnTo>
                        <a:lnTo>
                          <a:pt x="20" y="38"/>
                        </a:lnTo>
                        <a:lnTo>
                          <a:pt x="0" y="0"/>
                        </a:lnTo>
                        <a:lnTo>
                          <a:pt x="17" y="20"/>
                        </a:lnTo>
                        <a:close/>
                      </a:path>
                    </a:pathLst>
                  </a:custGeom>
                  <a:solidFill>
                    <a:srgbClr val="88CBDF"/>
                  </a:solidFill>
                  <a:ln w="12700">
                    <a:solidFill>
                      <a:schemeClr val="bg1"/>
                    </a:solidFill>
                    <a:round/>
                    <a:headEnd/>
                    <a:tailEnd/>
                  </a:ln>
                </p:spPr>
                <p:txBody>
                  <a:bodyPr/>
                  <a:lstStyle/>
                  <a:p>
                    <a:endParaRPr lang="en-GB"/>
                  </a:p>
                </p:txBody>
              </p:sp>
              <p:sp>
                <p:nvSpPr>
                  <p:cNvPr id="36308" name="Freeform 353"/>
                  <p:cNvSpPr>
                    <a:spLocks noChangeAspect="1"/>
                  </p:cNvSpPr>
                  <p:nvPr/>
                </p:nvSpPr>
                <p:spPr bwMode="auto">
                  <a:xfrm>
                    <a:off x="5699" y="1288"/>
                    <a:ext cx="8" cy="27"/>
                  </a:xfrm>
                  <a:custGeom>
                    <a:avLst/>
                    <a:gdLst>
                      <a:gd name="T0" fmla="*/ 1 w 16"/>
                      <a:gd name="T1" fmla="*/ 0 h 61"/>
                      <a:gd name="T2" fmla="*/ 1 w 16"/>
                      <a:gd name="T3" fmla="*/ 0 h 61"/>
                      <a:gd name="T4" fmla="*/ 0 w 16"/>
                      <a:gd name="T5" fmla="*/ 0 h 61"/>
                      <a:gd name="T6" fmla="*/ 1 w 16"/>
                      <a:gd name="T7" fmla="*/ 0 h 61"/>
                      <a:gd name="T8" fmla="*/ 1 w 16"/>
                      <a:gd name="T9" fmla="*/ 0 h 61"/>
                      <a:gd name="T10" fmla="*/ 1 w 16"/>
                      <a:gd name="T11" fmla="*/ 0 h 61"/>
                      <a:gd name="T12" fmla="*/ 0 60000 65536"/>
                      <a:gd name="T13" fmla="*/ 0 60000 65536"/>
                      <a:gd name="T14" fmla="*/ 0 60000 65536"/>
                      <a:gd name="T15" fmla="*/ 0 60000 65536"/>
                      <a:gd name="T16" fmla="*/ 0 60000 65536"/>
                      <a:gd name="T17" fmla="*/ 0 60000 65536"/>
                      <a:gd name="T18" fmla="*/ 0 w 16"/>
                      <a:gd name="T19" fmla="*/ 0 h 61"/>
                      <a:gd name="T20" fmla="*/ 16 w 1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6" h="61">
                        <a:moveTo>
                          <a:pt x="12" y="37"/>
                        </a:moveTo>
                        <a:lnTo>
                          <a:pt x="8" y="61"/>
                        </a:lnTo>
                        <a:lnTo>
                          <a:pt x="0" y="51"/>
                        </a:lnTo>
                        <a:lnTo>
                          <a:pt x="2" y="0"/>
                        </a:lnTo>
                        <a:lnTo>
                          <a:pt x="16" y="28"/>
                        </a:lnTo>
                        <a:lnTo>
                          <a:pt x="12" y="37"/>
                        </a:lnTo>
                        <a:close/>
                      </a:path>
                    </a:pathLst>
                  </a:custGeom>
                  <a:solidFill>
                    <a:srgbClr val="EE9024"/>
                  </a:solidFill>
                  <a:ln w="12700">
                    <a:solidFill>
                      <a:schemeClr val="bg1"/>
                    </a:solidFill>
                    <a:round/>
                    <a:headEnd/>
                    <a:tailEnd/>
                  </a:ln>
                </p:spPr>
                <p:txBody>
                  <a:bodyPr/>
                  <a:lstStyle/>
                  <a:p>
                    <a:endParaRPr lang="en-GB"/>
                  </a:p>
                </p:txBody>
              </p:sp>
              <p:sp>
                <p:nvSpPr>
                  <p:cNvPr id="36309" name="Freeform 354"/>
                  <p:cNvSpPr>
                    <a:spLocks noChangeAspect="1"/>
                  </p:cNvSpPr>
                  <p:nvPr/>
                </p:nvSpPr>
                <p:spPr bwMode="auto">
                  <a:xfrm>
                    <a:off x="5717" y="1266"/>
                    <a:ext cx="91" cy="84"/>
                  </a:xfrm>
                  <a:custGeom>
                    <a:avLst/>
                    <a:gdLst>
                      <a:gd name="T0" fmla="*/ 0 w 201"/>
                      <a:gd name="T1" fmla="*/ 0 h 184"/>
                      <a:gd name="T2" fmla="*/ 0 w 201"/>
                      <a:gd name="T3" fmla="*/ 0 h 184"/>
                      <a:gd name="T4" fmla="*/ 0 w 201"/>
                      <a:gd name="T5" fmla="*/ 0 h 184"/>
                      <a:gd name="T6" fmla="*/ 0 w 201"/>
                      <a:gd name="T7" fmla="*/ 0 h 184"/>
                      <a:gd name="T8" fmla="*/ 0 w 201"/>
                      <a:gd name="T9" fmla="*/ 0 h 184"/>
                      <a:gd name="T10" fmla="*/ 0 w 201"/>
                      <a:gd name="T11" fmla="*/ 0 h 184"/>
                      <a:gd name="T12" fmla="*/ 0 w 201"/>
                      <a:gd name="T13" fmla="*/ 0 h 184"/>
                      <a:gd name="T14" fmla="*/ 0 w 201"/>
                      <a:gd name="T15" fmla="*/ 0 h 184"/>
                      <a:gd name="T16" fmla="*/ 0 w 201"/>
                      <a:gd name="T17" fmla="*/ 0 h 184"/>
                      <a:gd name="T18" fmla="*/ 0 w 201"/>
                      <a:gd name="T19" fmla="*/ 0 h 184"/>
                      <a:gd name="T20" fmla="*/ 0 w 201"/>
                      <a:gd name="T21" fmla="*/ 0 h 184"/>
                      <a:gd name="T22" fmla="*/ 0 w 201"/>
                      <a:gd name="T23" fmla="*/ 0 h 184"/>
                      <a:gd name="T24" fmla="*/ 0 w 201"/>
                      <a:gd name="T25" fmla="*/ 0 h 184"/>
                      <a:gd name="T26" fmla="*/ 0 w 201"/>
                      <a:gd name="T27" fmla="*/ 0 h 184"/>
                      <a:gd name="T28" fmla="*/ 0 w 201"/>
                      <a:gd name="T29" fmla="*/ 0 h 184"/>
                      <a:gd name="T30" fmla="*/ 0 w 201"/>
                      <a:gd name="T31" fmla="*/ 0 h 184"/>
                      <a:gd name="T32" fmla="*/ 0 w 201"/>
                      <a:gd name="T33" fmla="*/ 0 h 184"/>
                      <a:gd name="T34" fmla="*/ 0 w 201"/>
                      <a:gd name="T35" fmla="*/ 0 h 184"/>
                      <a:gd name="T36" fmla="*/ 0 w 201"/>
                      <a:gd name="T37" fmla="*/ 0 h 184"/>
                      <a:gd name="T38" fmla="*/ 0 w 201"/>
                      <a:gd name="T39" fmla="*/ 0 h 184"/>
                      <a:gd name="T40" fmla="*/ 0 w 201"/>
                      <a:gd name="T41" fmla="*/ 0 h 184"/>
                      <a:gd name="T42" fmla="*/ 0 w 201"/>
                      <a:gd name="T43" fmla="*/ 0 h 184"/>
                      <a:gd name="T44" fmla="*/ 0 w 201"/>
                      <a:gd name="T45" fmla="*/ 0 h 184"/>
                      <a:gd name="T46" fmla="*/ 0 w 201"/>
                      <a:gd name="T47" fmla="*/ 0 h 184"/>
                      <a:gd name="T48" fmla="*/ 0 w 201"/>
                      <a:gd name="T49" fmla="*/ 0 h 184"/>
                      <a:gd name="T50" fmla="*/ 0 w 201"/>
                      <a:gd name="T51" fmla="*/ 0 h 184"/>
                      <a:gd name="T52" fmla="*/ 0 w 201"/>
                      <a:gd name="T53" fmla="*/ 0 h 184"/>
                      <a:gd name="T54" fmla="*/ 0 w 201"/>
                      <a:gd name="T55" fmla="*/ 0 h 184"/>
                      <a:gd name="T56" fmla="*/ 0 w 201"/>
                      <a:gd name="T57" fmla="*/ 0 h 184"/>
                      <a:gd name="T58" fmla="*/ 0 w 201"/>
                      <a:gd name="T59" fmla="*/ 0 h 184"/>
                      <a:gd name="T60" fmla="*/ 0 w 201"/>
                      <a:gd name="T61" fmla="*/ 0 h 184"/>
                      <a:gd name="T62" fmla="*/ 0 w 201"/>
                      <a:gd name="T63" fmla="*/ 0 h 184"/>
                      <a:gd name="T64" fmla="*/ 0 w 201"/>
                      <a:gd name="T65" fmla="*/ 0 h 184"/>
                      <a:gd name="T66" fmla="*/ 0 w 201"/>
                      <a:gd name="T67" fmla="*/ 0 h 184"/>
                      <a:gd name="T68" fmla="*/ 0 w 201"/>
                      <a:gd name="T69" fmla="*/ 0 h 184"/>
                      <a:gd name="T70" fmla="*/ 0 w 201"/>
                      <a:gd name="T71" fmla="*/ 0 h 184"/>
                      <a:gd name="T72" fmla="*/ 0 w 201"/>
                      <a:gd name="T73" fmla="*/ 0 h 184"/>
                      <a:gd name="T74" fmla="*/ 0 w 201"/>
                      <a:gd name="T75" fmla="*/ 0 h 184"/>
                      <a:gd name="T76" fmla="*/ 0 w 201"/>
                      <a:gd name="T77" fmla="*/ 0 h 184"/>
                      <a:gd name="T78" fmla="*/ 0 w 201"/>
                      <a:gd name="T79" fmla="*/ 0 h 184"/>
                      <a:gd name="T80" fmla="*/ 0 w 201"/>
                      <a:gd name="T81" fmla="*/ 0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
                      <a:gd name="T124" fmla="*/ 0 h 184"/>
                      <a:gd name="T125" fmla="*/ 201 w 201"/>
                      <a:gd name="T126" fmla="*/ 184 h 1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 h="184">
                        <a:moveTo>
                          <a:pt x="98" y="48"/>
                        </a:moveTo>
                        <a:lnTo>
                          <a:pt x="111" y="53"/>
                        </a:lnTo>
                        <a:lnTo>
                          <a:pt x="107" y="67"/>
                        </a:lnTo>
                        <a:lnTo>
                          <a:pt x="109" y="75"/>
                        </a:lnTo>
                        <a:lnTo>
                          <a:pt x="125" y="76"/>
                        </a:lnTo>
                        <a:lnTo>
                          <a:pt x="128" y="58"/>
                        </a:lnTo>
                        <a:lnTo>
                          <a:pt x="125" y="51"/>
                        </a:lnTo>
                        <a:lnTo>
                          <a:pt x="125" y="27"/>
                        </a:lnTo>
                        <a:lnTo>
                          <a:pt x="134" y="18"/>
                        </a:lnTo>
                        <a:lnTo>
                          <a:pt x="148" y="27"/>
                        </a:lnTo>
                        <a:lnTo>
                          <a:pt x="165" y="60"/>
                        </a:lnTo>
                        <a:lnTo>
                          <a:pt x="174" y="64"/>
                        </a:lnTo>
                        <a:lnTo>
                          <a:pt x="164" y="100"/>
                        </a:lnTo>
                        <a:lnTo>
                          <a:pt x="170" y="129"/>
                        </a:lnTo>
                        <a:lnTo>
                          <a:pt x="201" y="155"/>
                        </a:lnTo>
                        <a:lnTo>
                          <a:pt x="175" y="154"/>
                        </a:lnTo>
                        <a:lnTo>
                          <a:pt x="168" y="167"/>
                        </a:lnTo>
                        <a:lnTo>
                          <a:pt x="155" y="140"/>
                        </a:lnTo>
                        <a:lnTo>
                          <a:pt x="96" y="171"/>
                        </a:lnTo>
                        <a:lnTo>
                          <a:pt x="91" y="167"/>
                        </a:lnTo>
                        <a:lnTo>
                          <a:pt x="99" y="164"/>
                        </a:lnTo>
                        <a:lnTo>
                          <a:pt x="90" y="154"/>
                        </a:lnTo>
                        <a:lnTo>
                          <a:pt x="89" y="141"/>
                        </a:lnTo>
                        <a:lnTo>
                          <a:pt x="82" y="146"/>
                        </a:lnTo>
                        <a:lnTo>
                          <a:pt x="80" y="159"/>
                        </a:lnTo>
                        <a:lnTo>
                          <a:pt x="86" y="158"/>
                        </a:lnTo>
                        <a:lnTo>
                          <a:pt x="77" y="184"/>
                        </a:lnTo>
                        <a:lnTo>
                          <a:pt x="38" y="170"/>
                        </a:lnTo>
                        <a:lnTo>
                          <a:pt x="30" y="145"/>
                        </a:lnTo>
                        <a:lnTo>
                          <a:pt x="8" y="134"/>
                        </a:lnTo>
                        <a:lnTo>
                          <a:pt x="0" y="109"/>
                        </a:lnTo>
                        <a:lnTo>
                          <a:pt x="9" y="100"/>
                        </a:lnTo>
                        <a:lnTo>
                          <a:pt x="14" y="89"/>
                        </a:lnTo>
                        <a:lnTo>
                          <a:pt x="9" y="84"/>
                        </a:lnTo>
                        <a:lnTo>
                          <a:pt x="13" y="74"/>
                        </a:lnTo>
                        <a:lnTo>
                          <a:pt x="9" y="59"/>
                        </a:lnTo>
                        <a:lnTo>
                          <a:pt x="24" y="54"/>
                        </a:lnTo>
                        <a:lnTo>
                          <a:pt x="16" y="35"/>
                        </a:lnTo>
                        <a:lnTo>
                          <a:pt x="66" y="0"/>
                        </a:lnTo>
                        <a:lnTo>
                          <a:pt x="66" y="14"/>
                        </a:lnTo>
                        <a:lnTo>
                          <a:pt x="98" y="48"/>
                        </a:lnTo>
                        <a:close/>
                      </a:path>
                    </a:pathLst>
                  </a:custGeom>
                  <a:solidFill>
                    <a:srgbClr val="EE9024"/>
                  </a:solidFill>
                  <a:ln w="12700">
                    <a:noFill/>
                    <a:round/>
                    <a:headEnd/>
                    <a:tailEnd/>
                  </a:ln>
                </p:spPr>
                <p:txBody>
                  <a:bodyPr/>
                  <a:lstStyle/>
                  <a:p>
                    <a:endParaRPr lang="en-GB"/>
                  </a:p>
                </p:txBody>
              </p:sp>
              <p:sp>
                <p:nvSpPr>
                  <p:cNvPr id="36310" name="Freeform 355"/>
                  <p:cNvSpPr>
                    <a:spLocks noChangeAspect="1"/>
                  </p:cNvSpPr>
                  <p:nvPr/>
                </p:nvSpPr>
                <p:spPr bwMode="auto">
                  <a:xfrm>
                    <a:off x="5781" y="1269"/>
                    <a:ext cx="57" cy="63"/>
                  </a:xfrm>
                  <a:custGeom>
                    <a:avLst/>
                    <a:gdLst>
                      <a:gd name="T0" fmla="*/ 0 w 124"/>
                      <a:gd name="T1" fmla="*/ 0 h 138"/>
                      <a:gd name="T2" fmla="*/ 0 w 124"/>
                      <a:gd name="T3" fmla="*/ 0 h 138"/>
                      <a:gd name="T4" fmla="*/ 0 w 124"/>
                      <a:gd name="T5" fmla="*/ 0 h 138"/>
                      <a:gd name="T6" fmla="*/ 0 w 124"/>
                      <a:gd name="T7" fmla="*/ 0 h 138"/>
                      <a:gd name="T8" fmla="*/ 0 w 124"/>
                      <a:gd name="T9" fmla="*/ 0 h 138"/>
                      <a:gd name="T10" fmla="*/ 0 w 124"/>
                      <a:gd name="T11" fmla="*/ 0 h 138"/>
                      <a:gd name="T12" fmla="*/ 0 w 124"/>
                      <a:gd name="T13" fmla="*/ 0 h 138"/>
                      <a:gd name="T14" fmla="*/ 0 w 124"/>
                      <a:gd name="T15" fmla="*/ 0 h 138"/>
                      <a:gd name="T16" fmla="*/ 0 w 124"/>
                      <a:gd name="T17" fmla="*/ 0 h 138"/>
                      <a:gd name="T18" fmla="*/ 0 w 124"/>
                      <a:gd name="T19" fmla="*/ 0 h 138"/>
                      <a:gd name="T20" fmla="*/ 0 w 124"/>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138"/>
                      <a:gd name="T35" fmla="*/ 124 w 124"/>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138">
                        <a:moveTo>
                          <a:pt x="0" y="0"/>
                        </a:moveTo>
                        <a:lnTo>
                          <a:pt x="76" y="37"/>
                        </a:lnTo>
                        <a:lnTo>
                          <a:pt x="124" y="80"/>
                        </a:lnTo>
                        <a:lnTo>
                          <a:pt x="100" y="87"/>
                        </a:lnTo>
                        <a:lnTo>
                          <a:pt x="104" y="108"/>
                        </a:lnTo>
                        <a:lnTo>
                          <a:pt x="89" y="129"/>
                        </a:lnTo>
                        <a:lnTo>
                          <a:pt x="76" y="138"/>
                        </a:lnTo>
                        <a:lnTo>
                          <a:pt x="50" y="129"/>
                        </a:lnTo>
                        <a:lnTo>
                          <a:pt x="30" y="91"/>
                        </a:lnTo>
                        <a:lnTo>
                          <a:pt x="40" y="47"/>
                        </a:lnTo>
                        <a:lnTo>
                          <a:pt x="0" y="0"/>
                        </a:lnTo>
                        <a:close/>
                      </a:path>
                    </a:pathLst>
                  </a:custGeom>
                  <a:solidFill>
                    <a:srgbClr val="EE9024"/>
                  </a:solidFill>
                  <a:ln w="12700">
                    <a:solidFill>
                      <a:schemeClr val="bg1"/>
                    </a:solidFill>
                    <a:round/>
                    <a:headEnd/>
                    <a:tailEnd/>
                  </a:ln>
                </p:spPr>
                <p:txBody>
                  <a:bodyPr/>
                  <a:lstStyle/>
                  <a:p>
                    <a:endParaRPr lang="en-GB"/>
                  </a:p>
                </p:txBody>
              </p:sp>
              <p:sp>
                <p:nvSpPr>
                  <p:cNvPr id="36311" name="Freeform 356"/>
                  <p:cNvSpPr>
                    <a:spLocks noChangeAspect="1"/>
                  </p:cNvSpPr>
                  <p:nvPr/>
                </p:nvSpPr>
                <p:spPr bwMode="auto">
                  <a:xfrm>
                    <a:off x="5851" y="1304"/>
                    <a:ext cx="66" cy="44"/>
                  </a:xfrm>
                  <a:custGeom>
                    <a:avLst/>
                    <a:gdLst>
                      <a:gd name="T0" fmla="*/ 0 w 145"/>
                      <a:gd name="T1" fmla="*/ 0 h 96"/>
                      <a:gd name="T2" fmla="*/ 0 w 145"/>
                      <a:gd name="T3" fmla="*/ 0 h 96"/>
                      <a:gd name="T4" fmla="*/ 0 w 145"/>
                      <a:gd name="T5" fmla="*/ 0 h 96"/>
                      <a:gd name="T6" fmla="*/ 0 w 145"/>
                      <a:gd name="T7" fmla="*/ 0 h 96"/>
                      <a:gd name="T8" fmla="*/ 0 w 145"/>
                      <a:gd name="T9" fmla="*/ 0 h 96"/>
                      <a:gd name="T10" fmla="*/ 0 w 145"/>
                      <a:gd name="T11" fmla="*/ 0 h 96"/>
                      <a:gd name="T12" fmla="*/ 0 w 145"/>
                      <a:gd name="T13" fmla="*/ 0 h 96"/>
                      <a:gd name="T14" fmla="*/ 0 w 145"/>
                      <a:gd name="T15" fmla="*/ 0 h 96"/>
                      <a:gd name="T16" fmla="*/ 0 w 145"/>
                      <a:gd name="T17" fmla="*/ 0 h 96"/>
                      <a:gd name="T18" fmla="*/ 0 w 145"/>
                      <a:gd name="T19" fmla="*/ 0 h 96"/>
                      <a:gd name="T20" fmla="*/ 0 w 145"/>
                      <a:gd name="T21" fmla="*/ 0 h 96"/>
                      <a:gd name="T22" fmla="*/ 0 w 145"/>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96"/>
                      <a:gd name="T38" fmla="*/ 145 w 145"/>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96">
                        <a:moveTo>
                          <a:pt x="0" y="0"/>
                        </a:moveTo>
                        <a:lnTo>
                          <a:pt x="18" y="15"/>
                        </a:lnTo>
                        <a:lnTo>
                          <a:pt x="68" y="22"/>
                        </a:lnTo>
                        <a:lnTo>
                          <a:pt x="58" y="36"/>
                        </a:lnTo>
                        <a:lnTo>
                          <a:pt x="93" y="33"/>
                        </a:lnTo>
                        <a:lnTo>
                          <a:pt x="145" y="54"/>
                        </a:lnTo>
                        <a:lnTo>
                          <a:pt x="133" y="84"/>
                        </a:lnTo>
                        <a:lnTo>
                          <a:pt x="86" y="96"/>
                        </a:lnTo>
                        <a:lnTo>
                          <a:pt x="24" y="60"/>
                        </a:lnTo>
                        <a:lnTo>
                          <a:pt x="22" y="44"/>
                        </a:lnTo>
                        <a:lnTo>
                          <a:pt x="1" y="11"/>
                        </a:lnTo>
                        <a:lnTo>
                          <a:pt x="0" y="0"/>
                        </a:lnTo>
                        <a:close/>
                      </a:path>
                    </a:pathLst>
                  </a:custGeom>
                  <a:solidFill>
                    <a:srgbClr val="EE9024"/>
                  </a:solidFill>
                  <a:ln w="12700">
                    <a:solidFill>
                      <a:schemeClr val="bg1"/>
                    </a:solidFill>
                    <a:round/>
                    <a:headEnd/>
                    <a:tailEnd/>
                  </a:ln>
                </p:spPr>
                <p:txBody>
                  <a:bodyPr/>
                  <a:lstStyle/>
                  <a:p>
                    <a:endParaRPr lang="en-GB"/>
                  </a:p>
                </p:txBody>
              </p:sp>
              <p:sp>
                <p:nvSpPr>
                  <p:cNvPr id="36312" name="Freeform 357"/>
                  <p:cNvSpPr>
                    <a:spLocks noChangeAspect="1"/>
                  </p:cNvSpPr>
                  <p:nvPr/>
                </p:nvSpPr>
                <p:spPr bwMode="auto">
                  <a:xfrm>
                    <a:off x="5763" y="1370"/>
                    <a:ext cx="15" cy="21"/>
                  </a:xfrm>
                  <a:custGeom>
                    <a:avLst/>
                    <a:gdLst>
                      <a:gd name="T0" fmla="*/ 1 w 28"/>
                      <a:gd name="T1" fmla="*/ 0 h 46"/>
                      <a:gd name="T2" fmla="*/ 1 w 28"/>
                      <a:gd name="T3" fmla="*/ 0 h 46"/>
                      <a:gd name="T4" fmla="*/ 1 w 28"/>
                      <a:gd name="T5" fmla="*/ 0 h 46"/>
                      <a:gd name="T6" fmla="*/ 0 w 28"/>
                      <a:gd name="T7" fmla="*/ 0 h 46"/>
                      <a:gd name="T8" fmla="*/ 1 w 28"/>
                      <a:gd name="T9" fmla="*/ 0 h 46"/>
                      <a:gd name="T10" fmla="*/ 1 w 28"/>
                      <a:gd name="T11" fmla="*/ 0 h 46"/>
                      <a:gd name="T12" fmla="*/ 1 w 28"/>
                      <a:gd name="T13" fmla="*/ 0 h 46"/>
                      <a:gd name="T14" fmla="*/ 1 w 28"/>
                      <a:gd name="T15" fmla="*/ 0 h 46"/>
                      <a:gd name="T16" fmla="*/ 1 w 28"/>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6"/>
                      <a:gd name="T29" fmla="*/ 28 w 2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6">
                        <a:moveTo>
                          <a:pt x="25" y="18"/>
                        </a:moveTo>
                        <a:lnTo>
                          <a:pt x="26" y="9"/>
                        </a:lnTo>
                        <a:lnTo>
                          <a:pt x="13" y="0"/>
                        </a:lnTo>
                        <a:lnTo>
                          <a:pt x="0" y="16"/>
                        </a:lnTo>
                        <a:lnTo>
                          <a:pt x="1" y="40"/>
                        </a:lnTo>
                        <a:lnTo>
                          <a:pt x="11" y="46"/>
                        </a:lnTo>
                        <a:lnTo>
                          <a:pt x="8" y="40"/>
                        </a:lnTo>
                        <a:lnTo>
                          <a:pt x="28" y="24"/>
                        </a:lnTo>
                        <a:lnTo>
                          <a:pt x="25" y="18"/>
                        </a:lnTo>
                        <a:close/>
                      </a:path>
                    </a:pathLst>
                  </a:custGeom>
                  <a:solidFill>
                    <a:srgbClr val="EE9024"/>
                  </a:solidFill>
                  <a:ln w="12700">
                    <a:solidFill>
                      <a:schemeClr val="bg1"/>
                    </a:solidFill>
                    <a:round/>
                    <a:headEnd/>
                    <a:tailEnd/>
                  </a:ln>
                </p:spPr>
                <p:txBody>
                  <a:bodyPr/>
                  <a:lstStyle/>
                  <a:p>
                    <a:endParaRPr lang="en-GB"/>
                  </a:p>
                </p:txBody>
              </p:sp>
              <p:sp>
                <p:nvSpPr>
                  <p:cNvPr id="36313" name="Freeform 358"/>
                  <p:cNvSpPr>
                    <a:spLocks noChangeAspect="1"/>
                  </p:cNvSpPr>
                  <p:nvPr/>
                </p:nvSpPr>
                <p:spPr bwMode="auto">
                  <a:xfrm>
                    <a:off x="5758" y="1391"/>
                    <a:ext cx="53" cy="32"/>
                  </a:xfrm>
                  <a:custGeom>
                    <a:avLst/>
                    <a:gdLst>
                      <a:gd name="T0" fmla="*/ 0 w 117"/>
                      <a:gd name="T1" fmla="*/ 0 h 71"/>
                      <a:gd name="T2" fmla="*/ 0 w 117"/>
                      <a:gd name="T3" fmla="*/ 0 h 71"/>
                      <a:gd name="T4" fmla="*/ 0 w 117"/>
                      <a:gd name="T5" fmla="*/ 0 h 71"/>
                      <a:gd name="T6" fmla="*/ 0 w 117"/>
                      <a:gd name="T7" fmla="*/ 0 h 71"/>
                      <a:gd name="T8" fmla="*/ 0 w 117"/>
                      <a:gd name="T9" fmla="*/ 0 h 71"/>
                      <a:gd name="T10" fmla="*/ 0 w 117"/>
                      <a:gd name="T11" fmla="*/ 0 h 71"/>
                      <a:gd name="T12" fmla="*/ 0 w 117"/>
                      <a:gd name="T13" fmla="*/ 0 h 71"/>
                      <a:gd name="T14" fmla="*/ 0 w 117"/>
                      <a:gd name="T15" fmla="*/ 0 h 71"/>
                      <a:gd name="T16" fmla="*/ 0 w 117"/>
                      <a:gd name="T17" fmla="*/ 0 h 71"/>
                      <a:gd name="T18" fmla="*/ 0 w 117"/>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1"/>
                      <a:gd name="T32" fmla="*/ 117 w 117"/>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1">
                        <a:moveTo>
                          <a:pt x="51" y="0"/>
                        </a:moveTo>
                        <a:lnTo>
                          <a:pt x="86" y="5"/>
                        </a:lnTo>
                        <a:lnTo>
                          <a:pt x="112" y="38"/>
                        </a:lnTo>
                        <a:lnTo>
                          <a:pt x="117" y="71"/>
                        </a:lnTo>
                        <a:lnTo>
                          <a:pt x="27" y="48"/>
                        </a:lnTo>
                        <a:lnTo>
                          <a:pt x="6" y="55"/>
                        </a:lnTo>
                        <a:lnTo>
                          <a:pt x="0" y="48"/>
                        </a:lnTo>
                        <a:lnTo>
                          <a:pt x="20" y="43"/>
                        </a:lnTo>
                        <a:lnTo>
                          <a:pt x="36" y="1"/>
                        </a:lnTo>
                        <a:lnTo>
                          <a:pt x="51" y="0"/>
                        </a:lnTo>
                        <a:close/>
                      </a:path>
                    </a:pathLst>
                  </a:custGeom>
                  <a:solidFill>
                    <a:srgbClr val="EE9024"/>
                  </a:solidFill>
                  <a:ln w="12700">
                    <a:solidFill>
                      <a:schemeClr val="bg1"/>
                    </a:solidFill>
                    <a:round/>
                    <a:headEnd/>
                    <a:tailEnd/>
                  </a:ln>
                </p:spPr>
                <p:txBody>
                  <a:bodyPr/>
                  <a:lstStyle/>
                  <a:p>
                    <a:endParaRPr lang="en-GB"/>
                  </a:p>
                </p:txBody>
              </p:sp>
              <p:sp>
                <p:nvSpPr>
                  <p:cNvPr id="36314" name="Freeform 359"/>
                  <p:cNvSpPr>
                    <a:spLocks noChangeAspect="1"/>
                  </p:cNvSpPr>
                  <p:nvPr/>
                </p:nvSpPr>
                <p:spPr bwMode="auto">
                  <a:xfrm>
                    <a:off x="5732" y="1495"/>
                    <a:ext cx="15" cy="15"/>
                  </a:xfrm>
                  <a:custGeom>
                    <a:avLst/>
                    <a:gdLst>
                      <a:gd name="T0" fmla="*/ 0 w 32"/>
                      <a:gd name="T1" fmla="*/ 0 h 31"/>
                      <a:gd name="T2" fmla="*/ 0 w 32"/>
                      <a:gd name="T3" fmla="*/ 0 h 31"/>
                      <a:gd name="T4" fmla="*/ 0 w 32"/>
                      <a:gd name="T5" fmla="*/ 0 h 31"/>
                      <a:gd name="T6" fmla="*/ 0 w 32"/>
                      <a:gd name="T7" fmla="*/ 0 h 31"/>
                      <a:gd name="T8" fmla="*/ 0 w 32"/>
                      <a:gd name="T9" fmla="*/ 0 h 31"/>
                      <a:gd name="T10" fmla="*/ 0 w 32"/>
                      <a:gd name="T11" fmla="*/ 0 h 31"/>
                      <a:gd name="T12" fmla="*/ 0 w 32"/>
                      <a:gd name="T13" fmla="*/ 0 h 31"/>
                      <a:gd name="T14" fmla="*/ 0 60000 65536"/>
                      <a:gd name="T15" fmla="*/ 0 60000 65536"/>
                      <a:gd name="T16" fmla="*/ 0 60000 65536"/>
                      <a:gd name="T17" fmla="*/ 0 60000 65536"/>
                      <a:gd name="T18" fmla="*/ 0 60000 65536"/>
                      <a:gd name="T19" fmla="*/ 0 60000 65536"/>
                      <a:gd name="T20" fmla="*/ 0 60000 65536"/>
                      <a:gd name="T21" fmla="*/ 0 w 32"/>
                      <a:gd name="T22" fmla="*/ 0 h 31"/>
                      <a:gd name="T23" fmla="*/ 32 w 32"/>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1">
                        <a:moveTo>
                          <a:pt x="4" y="13"/>
                        </a:moveTo>
                        <a:lnTo>
                          <a:pt x="22" y="0"/>
                        </a:lnTo>
                        <a:lnTo>
                          <a:pt x="32" y="16"/>
                        </a:lnTo>
                        <a:lnTo>
                          <a:pt x="20" y="30"/>
                        </a:lnTo>
                        <a:lnTo>
                          <a:pt x="7" y="31"/>
                        </a:lnTo>
                        <a:lnTo>
                          <a:pt x="0" y="29"/>
                        </a:lnTo>
                        <a:lnTo>
                          <a:pt x="4" y="13"/>
                        </a:lnTo>
                        <a:close/>
                      </a:path>
                    </a:pathLst>
                  </a:custGeom>
                  <a:solidFill>
                    <a:srgbClr val="EE9024"/>
                  </a:solidFill>
                  <a:ln w="12700">
                    <a:solidFill>
                      <a:schemeClr val="bg1"/>
                    </a:solidFill>
                    <a:round/>
                    <a:headEnd/>
                    <a:tailEnd/>
                  </a:ln>
                </p:spPr>
                <p:txBody>
                  <a:bodyPr/>
                  <a:lstStyle/>
                  <a:p>
                    <a:endParaRPr lang="en-GB"/>
                  </a:p>
                </p:txBody>
              </p:sp>
              <p:sp>
                <p:nvSpPr>
                  <p:cNvPr id="36315" name="Freeform 360"/>
                  <p:cNvSpPr>
                    <a:spLocks noChangeAspect="1"/>
                  </p:cNvSpPr>
                  <p:nvPr/>
                </p:nvSpPr>
                <p:spPr bwMode="auto">
                  <a:xfrm>
                    <a:off x="5749" y="1456"/>
                    <a:ext cx="23" cy="13"/>
                  </a:xfrm>
                  <a:custGeom>
                    <a:avLst/>
                    <a:gdLst>
                      <a:gd name="T0" fmla="*/ 1 w 46"/>
                      <a:gd name="T1" fmla="*/ 0 h 32"/>
                      <a:gd name="T2" fmla="*/ 1 w 46"/>
                      <a:gd name="T3" fmla="*/ 0 h 32"/>
                      <a:gd name="T4" fmla="*/ 1 w 46"/>
                      <a:gd name="T5" fmla="*/ 0 h 32"/>
                      <a:gd name="T6" fmla="*/ 1 w 46"/>
                      <a:gd name="T7" fmla="*/ 0 h 32"/>
                      <a:gd name="T8" fmla="*/ 1 w 46"/>
                      <a:gd name="T9" fmla="*/ 0 h 32"/>
                      <a:gd name="T10" fmla="*/ 0 w 46"/>
                      <a:gd name="T11" fmla="*/ 0 h 32"/>
                      <a:gd name="T12" fmla="*/ 1 w 46"/>
                      <a:gd name="T13" fmla="*/ 0 h 32"/>
                      <a:gd name="T14" fmla="*/ 1 w 46"/>
                      <a:gd name="T15" fmla="*/ 0 h 32"/>
                      <a:gd name="T16" fmla="*/ 1 w 46"/>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32"/>
                      <a:gd name="T29" fmla="*/ 46 w 4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32">
                        <a:moveTo>
                          <a:pt x="24" y="3"/>
                        </a:moveTo>
                        <a:lnTo>
                          <a:pt x="46" y="2"/>
                        </a:lnTo>
                        <a:lnTo>
                          <a:pt x="33" y="27"/>
                        </a:lnTo>
                        <a:lnTo>
                          <a:pt x="24" y="22"/>
                        </a:lnTo>
                        <a:lnTo>
                          <a:pt x="6" y="32"/>
                        </a:lnTo>
                        <a:lnTo>
                          <a:pt x="0" y="24"/>
                        </a:lnTo>
                        <a:lnTo>
                          <a:pt x="10" y="9"/>
                        </a:lnTo>
                        <a:lnTo>
                          <a:pt x="8" y="0"/>
                        </a:lnTo>
                        <a:lnTo>
                          <a:pt x="24" y="3"/>
                        </a:lnTo>
                        <a:close/>
                      </a:path>
                    </a:pathLst>
                  </a:custGeom>
                  <a:solidFill>
                    <a:srgbClr val="EE9024"/>
                  </a:solidFill>
                  <a:ln w="12700">
                    <a:solidFill>
                      <a:schemeClr val="bg1"/>
                    </a:solidFill>
                    <a:round/>
                    <a:headEnd/>
                    <a:tailEnd/>
                  </a:ln>
                </p:spPr>
                <p:txBody>
                  <a:bodyPr/>
                  <a:lstStyle/>
                  <a:p>
                    <a:endParaRPr lang="en-GB"/>
                  </a:p>
                </p:txBody>
              </p:sp>
              <p:sp>
                <p:nvSpPr>
                  <p:cNvPr id="36316" name="Freeform 361"/>
                  <p:cNvSpPr>
                    <a:spLocks noChangeAspect="1"/>
                  </p:cNvSpPr>
                  <p:nvPr/>
                </p:nvSpPr>
                <p:spPr bwMode="auto">
                  <a:xfrm>
                    <a:off x="6150" y="1564"/>
                    <a:ext cx="22" cy="18"/>
                  </a:xfrm>
                  <a:custGeom>
                    <a:avLst/>
                    <a:gdLst>
                      <a:gd name="T0" fmla="*/ 0 w 46"/>
                      <a:gd name="T1" fmla="*/ 0 h 41"/>
                      <a:gd name="T2" fmla="*/ 0 w 46"/>
                      <a:gd name="T3" fmla="*/ 0 h 41"/>
                      <a:gd name="T4" fmla="*/ 0 w 46"/>
                      <a:gd name="T5" fmla="*/ 0 h 41"/>
                      <a:gd name="T6" fmla="*/ 0 w 46"/>
                      <a:gd name="T7" fmla="*/ 0 h 41"/>
                      <a:gd name="T8" fmla="*/ 0 w 46"/>
                      <a:gd name="T9" fmla="*/ 0 h 41"/>
                      <a:gd name="T10" fmla="*/ 0 w 46"/>
                      <a:gd name="T11" fmla="*/ 0 h 41"/>
                      <a:gd name="T12" fmla="*/ 0 w 46"/>
                      <a:gd name="T13" fmla="*/ 0 h 41"/>
                      <a:gd name="T14" fmla="*/ 0 60000 65536"/>
                      <a:gd name="T15" fmla="*/ 0 60000 65536"/>
                      <a:gd name="T16" fmla="*/ 0 60000 65536"/>
                      <a:gd name="T17" fmla="*/ 0 60000 65536"/>
                      <a:gd name="T18" fmla="*/ 0 60000 65536"/>
                      <a:gd name="T19" fmla="*/ 0 60000 65536"/>
                      <a:gd name="T20" fmla="*/ 0 60000 65536"/>
                      <a:gd name="T21" fmla="*/ 0 w 46"/>
                      <a:gd name="T22" fmla="*/ 0 h 41"/>
                      <a:gd name="T23" fmla="*/ 46 w 4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1">
                        <a:moveTo>
                          <a:pt x="9" y="2"/>
                        </a:moveTo>
                        <a:lnTo>
                          <a:pt x="20" y="0"/>
                        </a:lnTo>
                        <a:lnTo>
                          <a:pt x="46" y="21"/>
                        </a:lnTo>
                        <a:lnTo>
                          <a:pt x="42" y="41"/>
                        </a:lnTo>
                        <a:lnTo>
                          <a:pt x="22" y="38"/>
                        </a:lnTo>
                        <a:lnTo>
                          <a:pt x="0" y="12"/>
                        </a:lnTo>
                        <a:lnTo>
                          <a:pt x="9" y="2"/>
                        </a:lnTo>
                        <a:close/>
                      </a:path>
                    </a:pathLst>
                  </a:custGeom>
                  <a:solidFill>
                    <a:srgbClr val="EE9024"/>
                  </a:solidFill>
                  <a:ln w="12700">
                    <a:noFill/>
                    <a:round/>
                    <a:headEnd/>
                    <a:tailEnd/>
                  </a:ln>
                </p:spPr>
                <p:txBody>
                  <a:bodyPr/>
                  <a:lstStyle/>
                  <a:p>
                    <a:endParaRPr lang="en-GB"/>
                  </a:p>
                </p:txBody>
              </p:sp>
              <p:sp>
                <p:nvSpPr>
                  <p:cNvPr id="36317" name="Freeform 362"/>
                  <p:cNvSpPr>
                    <a:spLocks noChangeAspect="1"/>
                  </p:cNvSpPr>
                  <p:nvPr/>
                </p:nvSpPr>
                <p:spPr bwMode="auto">
                  <a:xfrm>
                    <a:off x="6298" y="1508"/>
                    <a:ext cx="22" cy="23"/>
                  </a:xfrm>
                  <a:custGeom>
                    <a:avLst/>
                    <a:gdLst>
                      <a:gd name="T0" fmla="*/ 0 w 46"/>
                      <a:gd name="T1" fmla="*/ 0 h 51"/>
                      <a:gd name="T2" fmla="*/ 0 w 46"/>
                      <a:gd name="T3" fmla="*/ 0 h 51"/>
                      <a:gd name="T4" fmla="*/ 0 w 46"/>
                      <a:gd name="T5" fmla="*/ 0 h 51"/>
                      <a:gd name="T6" fmla="*/ 0 w 46"/>
                      <a:gd name="T7" fmla="*/ 0 h 51"/>
                      <a:gd name="T8" fmla="*/ 0 w 46"/>
                      <a:gd name="T9" fmla="*/ 0 h 51"/>
                      <a:gd name="T10" fmla="*/ 0 w 46"/>
                      <a:gd name="T11" fmla="*/ 0 h 51"/>
                      <a:gd name="T12" fmla="*/ 0 w 46"/>
                      <a:gd name="T13" fmla="*/ 0 h 51"/>
                      <a:gd name="T14" fmla="*/ 0 w 46"/>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51"/>
                      <a:gd name="T26" fmla="*/ 46 w 4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51">
                        <a:moveTo>
                          <a:pt x="46" y="37"/>
                        </a:moveTo>
                        <a:lnTo>
                          <a:pt x="36" y="40"/>
                        </a:lnTo>
                        <a:lnTo>
                          <a:pt x="19" y="47"/>
                        </a:lnTo>
                        <a:lnTo>
                          <a:pt x="10" y="51"/>
                        </a:lnTo>
                        <a:lnTo>
                          <a:pt x="0" y="32"/>
                        </a:lnTo>
                        <a:lnTo>
                          <a:pt x="23" y="0"/>
                        </a:lnTo>
                        <a:lnTo>
                          <a:pt x="46" y="37"/>
                        </a:lnTo>
                        <a:close/>
                      </a:path>
                    </a:pathLst>
                  </a:custGeom>
                  <a:solidFill>
                    <a:srgbClr val="EE9024"/>
                  </a:solidFill>
                  <a:ln w="12700">
                    <a:solidFill>
                      <a:schemeClr val="bg1"/>
                    </a:solidFill>
                    <a:round/>
                    <a:headEnd/>
                    <a:tailEnd/>
                  </a:ln>
                </p:spPr>
                <p:txBody>
                  <a:bodyPr/>
                  <a:lstStyle/>
                  <a:p>
                    <a:endParaRPr lang="en-GB"/>
                  </a:p>
                </p:txBody>
              </p:sp>
              <p:sp>
                <p:nvSpPr>
                  <p:cNvPr id="36318" name="Freeform 363"/>
                  <p:cNvSpPr>
                    <a:spLocks noChangeAspect="1"/>
                  </p:cNvSpPr>
                  <p:nvPr/>
                </p:nvSpPr>
                <p:spPr bwMode="auto">
                  <a:xfrm>
                    <a:off x="4947" y="1307"/>
                    <a:ext cx="12" cy="16"/>
                  </a:xfrm>
                  <a:custGeom>
                    <a:avLst/>
                    <a:gdLst>
                      <a:gd name="T0" fmla="*/ 1 w 23"/>
                      <a:gd name="T1" fmla="*/ 0 h 38"/>
                      <a:gd name="T2" fmla="*/ 1 w 23"/>
                      <a:gd name="T3" fmla="*/ 0 h 38"/>
                      <a:gd name="T4" fmla="*/ 1 w 23"/>
                      <a:gd name="T5" fmla="*/ 0 h 38"/>
                      <a:gd name="T6" fmla="*/ 1 w 23"/>
                      <a:gd name="T7" fmla="*/ 0 h 38"/>
                      <a:gd name="T8" fmla="*/ 1 w 23"/>
                      <a:gd name="T9" fmla="*/ 0 h 38"/>
                      <a:gd name="T10" fmla="*/ 1 w 23"/>
                      <a:gd name="T11" fmla="*/ 0 h 38"/>
                      <a:gd name="T12" fmla="*/ 1 w 23"/>
                      <a:gd name="T13" fmla="*/ 0 h 38"/>
                      <a:gd name="T14" fmla="*/ 0 w 23"/>
                      <a:gd name="T15" fmla="*/ 0 h 38"/>
                      <a:gd name="T16" fmla="*/ 1 w 23"/>
                      <a:gd name="T17" fmla="*/ 0 h 38"/>
                      <a:gd name="T18" fmla="*/ 1 w 23"/>
                      <a:gd name="T19" fmla="*/ 0 h 38"/>
                      <a:gd name="T20" fmla="*/ 1 w 23"/>
                      <a:gd name="T21" fmla="*/ 0 h 38"/>
                      <a:gd name="T22" fmla="*/ 1 w 23"/>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38"/>
                      <a:gd name="T38" fmla="*/ 23 w 2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38">
                        <a:moveTo>
                          <a:pt x="21" y="11"/>
                        </a:moveTo>
                        <a:lnTo>
                          <a:pt x="23" y="20"/>
                        </a:lnTo>
                        <a:lnTo>
                          <a:pt x="19" y="18"/>
                        </a:lnTo>
                        <a:lnTo>
                          <a:pt x="16" y="38"/>
                        </a:lnTo>
                        <a:lnTo>
                          <a:pt x="13" y="19"/>
                        </a:lnTo>
                        <a:lnTo>
                          <a:pt x="3" y="16"/>
                        </a:lnTo>
                        <a:lnTo>
                          <a:pt x="5" y="37"/>
                        </a:lnTo>
                        <a:lnTo>
                          <a:pt x="0" y="17"/>
                        </a:lnTo>
                        <a:lnTo>
                          <a:pt x="11" y="9"/>
                        </a:lnTo>
                        <a:lnTo>
                          <a:pt x="11" y="0"/>
                        </a:lnTo>
                        <a:lnTo>
                          <a:pt x="22" y="2"/>
                        </a:lnTo>
                        <a:lnTo>
                          <a:pt x="21" y="11"/>
                        </a:lnTo>
                        <a:close/>
                      </a:path>
                    </a:pathLst>
                  </a:custGeom>
                  <a:solidFill>
                    <a:srgbClr val="EE9024"/>
                  </a:solidFill>
                  <a:ln w="12700">
                    <a:noFill/>
                    <a:round/>
                    <a:headEnd/>
                    <a:tailEnd/>
                  </a:ln>
                </p:spPr>
                <p:txBody>
                  <a:bodyPr/>
                  <a:lstStyle/>
                  <a:p>
                    <a:endParaRPr lang="en-GB"/>
                  </a:p>
                </p:txBody>
              </p:sp>
              <p:sp>
                <p:nvSpPr>
                  <p:cNvPr id="36319" name="Freeform 364"/>
                  <p:cNvSpPr>
                    <a:spLocks noChangeAspect="1"/>
                  </p:cNvSpPr>
                  <p:nvPr/>
                </p:nvSpPr>
                <p:spPr bwMode="auto">
                  <a:xfrm>
                    <a:off x="4959" y="1544"/>
                    <a:ext cx="7" cy="13"/>
                  </a:xfrm>
                  <a:custGeom>
                    <a:avLst/>
                    <a:gdLst>
                      <a:gd name="T0" fmla="*/ 0 w 16"/>
                      <a:gd name="T1" fmla="*/ 0 h 30"/>
                      <a:gd name="T2" fmla="*/ 0 w 16"/>
                      <a:gd name="T3" fmla="*/ 0 h 30"/>
                      <a:gd name="T4" fmla="*/ 0 w 16"/>
                      <a:gd name="T5" fmla="*/ 0 h 30"/>
                      <a:gd name="T6" fmla="*/ 0 w 16"/>
                      <a:gd name="T7" fmla="*/ 0 h 30"/>
                      <a:gd name="T8" fmla="*/ 0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0" y="11"/>
                        </a:moveTo>
                        <a:lnTo>
                          <a:pt x="8" y="0"/>
                        </a:lnTo>
                        <a:lnTo>
                          <a:pt x="16" y="24"/>
                        </a:lnTo>
                        <a:lnTo>
                          <a:pt x="7" y="30"/>
                        </a:lnTo>
                        <a:lnTo>
                          <a:pt x="0" y="11"/>
                        </a:lnTo>
                        <a:close/>
                      </a:path>
                    </a:pathLst>
                  </a:custGeom>
                  <a:solidFill>
                    <a:srgbClr val="DCF2D6"/>
                  </a:solidFill>
                  <a:ln w="12700">
                    <a:noFill/>
                    <a:round/>
                    <a:headEnd/>
                    <a:tailEnd/>
                  </a:ln>
                </p:spPr>
                <p:txBody>
                  <a:bodyPr/>
                  <a:lstStyle/>
                  <a:p>
                    <a:endParaRPr lang="en-GB"/>
                  </a:p>
                </p:txBody>
              </p:sp>
              <p:sp>
                <p:nvSpPr>
                  <p:cNvPr id="36320" name="Freeform 365"/>
                  <p:cNvSpPr>
                    <a:spLocks noChangeAspect="1"/>
                  </p:cNvSpPr>
                  <p:nvPr/>
                </p:nvSpPr>
                <p:spPr bwMode="auto">
                  <a:xfrm>
                    <a:off x="4921" y="1165"/>
                    <a:ext cx="20" cy="8"/>
                  </a:xfrm>
                  <a:custGeom>
                    <a:avLst/>
                    <a:gdLst>
                      <a:gd name="T0" fmla="*/ 0 w 42"/>
                      <a:gd name="T1" fmla="*/ 0 h 23"/>
                      <a:gd name="T2" fmla="*/ 0 w 42"/>
                      <a:gd name="T3" fmla="*/ 0 h 23"/>
                      <a:gd name="T4" fmla="*/ 0 w 42"/>
                      <a:gd name="T5" fmla="*/ 0 h 23"/>
                      <a:gd name="T6" fmla="*/ 0 w 42"/>
                      <a:gd name="T7" fmla="*/ 0 h 23"/>
                      <a:gd name="T8" fmla="*/ 0 w 42"/>
                      <a:gd name="T9" fmla="*/ 0 h 23"/>
                      <a:gd name="T10" fmla="*/ 0 60000 65536"/>
                      <a:gd name="T11" fmla="*/ 0 60000 65536"/>
                      <a:gd name="T12" fmla="*/ 0 60000 65536"/>
                      <a:gd name="T13" fmla="*/ 0 60000 65536"/>
                      <a:gd name="T14" fmla="*/ 0 60000 65536"/>
                      <a:gd name="T15" fmla="*/ 0 w 42"/>
                      <a:gd name="T16" fmla="*/ 0 h 23"/>
                      <a:gd name="T17" fmla="*/ 42 w 42"/>
                      <a:gd name="T18" fmla="*/ 23 h 23"/>
                    </a:gdLst>
                    <a:ahLst/>
                    <a:cxnLst>
                      <a:cxn ang="T10">
                        <a:pos x="T0" y="T1"/>
                      </a:cxn>
                      <a:cxn ang="T11">
                        <a:pos x="T2" y="T3"/>
                      </a:cxn>
                      <a:cxn ang="T12">
                        <a:pos x="T4" y="T5"/>
                      </a:cxn>
                      <a:cxn ang="T13">
                        <a:pos x="T6" y="T7"/>
                      </a:cxn>
                      <a:cxn ang="T14">
                        <a:pos x="T8" y="T9"/>
                      </a:cxn>
                    </a:cxnLst>
                    <a:rect l="T15" t="T16" r="T17" b="T18"/>
                    <a:pathLst>
                      <a:path w="42" h="23">
                        <a:moveTo>
                          <a:pt x="9" y="0"/>
                        </a:moveTo>
                        <a:lnTo>
                          <a:pt x="42" y="8"/>
                        </a:lnTo>
                        <a:lnTo>
                          <a:pt x="8" y="23"/>
                        </a:lnTo>
                        <a:lnTo>
                          <a:pt x="0" y="7"/>
                        </a:lnTo>
                        <a:lnTo>
                          <a:pt x="9" y="0"/>
                        </a:lnTo>
                        <a:close/>
                      </a:path>
                    </a:pathLst>
                  </a:custGeom>
                  <a:solidFill>
                    <a:srgbClr val="DDDDDD"/>
                  </a:solidFill>
                  <a:ln w="12700">
                    <a:noFill/>
                    <a:round/>
                    <a:headEnd/>
                    <a:tailEnd/>
                  </a:ln>
                </p:spPr>
                <p:txBody>
                  <a:bodyPr/>
                  <a:lstStyle/>
                  <a:p>
                    <a:endParaRPr lang="en-GB"/>
                  </a:p>
                </p:txBody>
              </p:sp>
              <p:sp>
                <p:nvSpPr>
                  <p:cNvPr id="36321" name="Freeform 366"/>
                  <p:cNvSpPr>
                    <a:spLocks noChangeAspect="1"/>
                  </p:cNvSpPr>
                  <p:nvPr/>
                </p:nvSpPr>
                <p:spPr bwMode="auto">
                  <a:xfrm>
                    <a:off x="5054" y="1359"/>
                    <a:ext cx="6" cy="6"/>
                  </a:xfrm>
                  <a:custGeom>
                    <a:avLst/>
                    <a:gdLst>
                      <a:gd name="T0" fmla="*/ 0 w 14"/>
                      <a:gd name="T1" fmla="*/ 0 h 23"/>
                      <a:gd name="T2" fmla="*/ 0 w 14"/>
                      <a:gd name="T3" fmla="*/ 0 h 23"/>
                      <a:gd name="T4" fmla="*/ 0 w 14"/>
                      <a:gd name="T5" fmla="*/ 0 h 23"/>
                      <a:gd name="T6" fmla="*/ 0 w 14"/>
                      <a:gd name="T7" fmla="*/ 0 h 23"/>
                      <a:gd name="T8" fmla="*/ 0 w 14"/>
                      <a:gd name="T9" fmla="*/ 0 h 23"/>
                      <a:gd name="T10" fmla="*/ 0 w 14"/>
                      <a:gd name="T11" fmla="*/ 0 h 23"/>
                      <a:gd name="T12" fmla="*/ 0 60000 65536"/>
                      <a:gd name="T13" fmla="*/ 0 60000 65536"/>
                      <a:gd name="T14" fmla="*/ 0 60000 65536"/>
                      <a:gd name="T15" fmla="*/ 0 60000 65536"/>
                      <a:gd name="T16" fmla="*/ 0 60000 65536"/>
                      <a:gd name="T17" fmla="*/ 0 60000 65536"/>
                      <a:gd name="T18" fmla="*/ 0 w 14"/>
                      <a:gd name="T19" fmla="*/ 0 h 23"/>
                      <a:gd name="T20" fmla="*/ 14 w 1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4" h="23">
                        <a:moveTo>
                          <a:pt x="11" y="0"/>
                        </a:moveTo>
                        <a:lnTo>
                          <a:pt x="8" y="6"/>
                        </a:lnTo>
                        <a:lnTo>
                          <a:pt x="14" y="15"/>
                        </a:lnTo>
                        <a:lnTo>
                          <a:pt x="11" y="23"/>
                        </a:lnTo>
                        <a:lnTo>
                          <a:pt x="0" y="13"/>
                        </a:lnTo>
                        <a:lnTo>
                          <a:pt x="11" y="0"/>
                        </a:lnTo>
                        <a:close/>
                      </a:path>
                    </a:pathLst>
                  </a:custGeom>
                  <a:noFill/>
                  <a:ln w="12700">
                    <a:noFill/>
                    <a:round/>
                    <a:headEnd/>
                    <a:tailEnd/>
                  </a:ln>
                </p:spPr>
                <p:txBody>
                  <a:bodyPr/>
                  <a:lstStyle/>
                  <a:p>
                    <a:endParaRPr lang="en-GB"/>
                  </a:p>
                </p:txBody>
              </p:sp>
              <p:sp>
                <p:nvSpPr>
                  <p:cNvPr id="36322" name="Freeform 367"/>
                  <p:cNvSpPr>
                    <a:spLocks noChangeAspect="1"/>
                  </p:cNvSpPr>
                  <p:nvPr/>
                </p:nvSpPr>
                <p:spPr bwMode="auto">
                  <a:xfrm>
                    <a:off x="5138" y="1365"/>
                    <a:ext cx="17" cy="14"/>
                  </a:xfrm>
                  <a:custGeom>
                    <a:avLst/>
                    <a:gdLst>
                      <a:gd name="T0" fmla="*/ 0 w 36"/>
                      <a:gd name="T1" fmla="*/ 0 h 38"/>
                      <a:gd name="T2" fmla="*/ 0 w 36"/>
                      <a:gd name="T3" fmla="*/ 0 h 38"/>
                      <a:gd name="T4" fmla="*/ 0 w 36"/>
                      <a:gd name="T5" fmla="*/ 0 h 38"/>
                      <a:gd name="T6" fmla="*/ 0 w 36"/>
                      <a:gd name="T7" fmla="*/ 0 h 38"/>
                      <a:gd name="T8" fmla="*/ 0 w 36"/>
                      <a:gd name="T9" fmla="*/ 0 h 38"/>
                      <a:gd name="T10" fmla="*/ 0 w 36"/>
                      <a:gd name="T11" fmla="*/ 0 h 38"/>
                      <a:gd name="T12" fmla="*/ 0 w 36"/>
                      <a:gd name="T13" fmla="*/ 0 h 38"/>
                      <a:gd name="T14" fmla="*/ 0 60000 65536"/>
                      <a:gd name="T15" fmla="*/ 0 60000 65536"/>
                      <a:gd name="T16" fmla="*/ 0 60000 65536"/>
                      <a:gd name="T17" fmla="*/ 0 60000 65536"/>
                      <a:gd name="T18" fmla="*/ 0 60000 65536"/>
                      <a:gd name="T19" fmla="*/ 0 60000 65536"/>
                      <a:gd name="T20" fmla="*/ 0 60000 65536"/>
                      <a:gd name="T21" fmla="*/ 0 w 36"/>
                      <a:gd name="T22" fmla="*/ 0 h 38"/>
                      <a:gd name="T23" fmla="*/ 36 w 3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8">
                        <a:moveTo>
                          <a:pt x="33" y="19"/>
                        </a:moveTo>
                        <a:lnTo>
                          <a:pt x="16" y="38"/>
                        </a:lnTo>
                        <a:lnTo>
                          <a:pt x="21" y="26"/>
                        </a:lnTo>
                        <a:lnTo>
                          <a:pt x="0" y="30"/>
                        </a:lnTo>
                        <a:lnTo>
                          <a:pt x="33" y="0"/>
                        </a:lnTo>
                        <a:lnTo>
                          <a:pt x="36" y="7"/>
                        </a:lnTo>
                        <a:lnTo>
                          <a:pt x="33" y="19"/>
                        </a:lnTo>
                        <a:close/>
                      </a:path>
                    </a:pathLst>
                  </a:custGeom>
                  <a:solidFill>
                    <a:srgbClr val="88CBDF"/>
                  </a:solidFill>
                  <a:ln w="12700">
                    <a:solidFill>
                      <a:schemeClr val="bg1"/>
                    </a:solidFill>
                    <a:round/>
                    <a:headEnd/>
                    <a:tailEnd/>
                  </a:ln>
                </p:spPr>
                <p:txBody>
                  <a:bodyPr/>
                  <a:lstStyle/>
                  <a:p>
                    <a:endParaRPr lang="en-GB"/>
                  </a:p>
                </p:txBody>
              </p:sp>
              <p:sp>
                <p:nvSpPr>
                  <p:cNvPr id="36323" name="Freeform 368"/>
                  <p:cNvSpPr>
                    <a:spLocks noChangeAspect="1"/>
                  </p:cNvSpPr>
                  <p:nvPr/>
                </p:nvSpPr>
                <p:spPr bwMode="auto">
                  <a:xfrm>
                    <a:off x="5103" y="1096"/>
                    <a:ext cx="126" cy="145"/>
                  </a:xfrm>
                  <a:custGeom>
                    <a:avLst/>
                    <a:gdLst>
                      <a:gd name="T0" fmla="*/ 0 w 285"/>
                      <a:gd name="T1" fmla="*/ 0 h 457"/>
                      <a:gd name="T2" fmla="*/ 0 w 285"/>
                      <a:gd name="T3" fmla="*/ 0 h 457"/>
                      <a:gd name="T4" fmla="*/ 0 w 285"/>
                      <a:gd name="T5" fmla="*/ 0 h 457"/>
                      <a:gd name="T6" fmla="*/ 0 w 285"/>
                      <a:gd name="T7" fmla="*/ 0 h 457"/>
                      <a:gd name="T8" fmla="*/ 0 w 285"/>
                      <a:gd name="T9" fmla="*/ 0 h 457"/>
                      <a:gd name="T10" fmla="*/ 0 w 285"/>
                      <a:gd name="T11" fmla="*/ 0 h 457"/>
                      <a:gd name="T12" fmla="*/ 0 w 285"/>
                      <a:gd name="T13" fmla="*/ 0 h 457"/>
                      <a:gd name="T14" fmla="*/ 0 w 285"/>
                      <a:gd name="T15" fmla="*/ 0 h 457"/>
                      <a:gd name="T16" fmla="*/ 0 w 285"/>
                      <a:gd name="T17" fmla="*/ 0 h 457"/>
                      <a:gd name="T18" fmla="*/ 0 w 285"/>
                      <a:gd name="T19" fmla="*/ 0 h 457"/>
                      <a:gd name="T20" fmla="*/ 0 w 285"/>
                      <a:gd name="T21" fmla="*/ 0 h 457"/>
                      <a:gd name="T22" fmla="*/ 0 w 285"/>
                      <a:gd name="T23" fmla="*/ 0 h 457"/>
                      <a:gd name="T24" fmla="*/ 0 w 285"/>
                      <a:gd name="T25" fmla="*/ 0 h 457"/>
                      <a:gd name="T26" fmla="*/ 0 w 285"/>
                      <a:gd name="T27" fmla="*/ 0 h 457"/>
                      <a:gd name="T28" fmla="*/ 0 w 285"/>
                      <a:gd name="T29" fmla="*/ 0 h 457"/>
                      <a:gd name="T30" fmla="*/ 0 w 285"/>
                      <a:gd name="T31" fmla="*/ 0 h 457"/>
                      <a:gd name="T32" fmla="*/ 0 w 285"/>
                      <a:gd name="T33" fmla="*/ 0 h 457"/>
                      <a:gd name="T34" fmla="*/ 0 w 285"/>
                      <a:gd name="T35" fmla="*/ 0 h 457"/>
                      <a:gd name="T36" fmla="*/ 0 w 285"/>
                      <a:gd name="T37" fmla="*/ 0 h 4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5"/>
                      <a:gd name="T58" fmla="*/ 0 h 457"/>
                      <a:gd name="T59" fmla="*/ 285 w 285"/>
                      <a:gd name="T60" fmla="*/ 457 h 4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5" h="457">
                        <a:moveTo>
                          <a:pt x="0" y="227"/>
                        </a:moveTo>
                        <a:lnTo>
                          <a:pt x="21" y="303"/>
                        </a:lnTo>
                        <a:lnTo>
                          <a:pt x="85" y="331"/>
                        </a:lnTo>
                        <a:lnTo>
                          <a:pt x="111" y="402"/>
                        </a:lnTo>
                        <a:lnTo>
                          <a:pt x="176" y="429"/>
                        </a:lnTo>
                        <a:lnTo>
                          <a:pt x="227" y="457"/>
                        </a:lnTo>
                        <a:lnTo>
                          <a:pt x="274" y="442"/>
                        </a:lnTo>
                        <a:lnTo>
                          <a:pt x="263" y="373"/>
                        </a:lnTo>
                        <a:lnTo>
                          <a:pt x="285" y="303"/>
                        </a:lnTo>
                        <a:lnTo>
                          <a:pt x="256" y="244"/>
                        </a:lnTo>
                        <a:lnTo>
                          <a:pt x="204" y="211"/>
                        </a:lnTo>
                        <a:lnTo>
                          <a:pt x="184" y="149"/>
                        </a:lnTo>
                        <a:lnTo>
                          <a:pt x="200" y="100"/>
                        </a:lnTo>
                        <a:lnTo>
                          <a:pt x="166" y="51"/>
                        </a:lnTo>
                        <a:lnTo>
                          <a:pt x="140" y="0"/>
                        </a:lnTo>
                        <a:lnTo>
                          <a:pt x="64" y="67"/>
                        </a:lnTo>
                        <a:lnTo>
                          <a:pt x="48" y="149"/>
                        </a:lnTo>
                        <a:lnTo>
                          <a:pt x="0" y="227"/>
                        </a:lnTo>
                        <a:close/>
                      </a:path>
                    </a:pathLst>
                  </a:custGeom>
                  <a:solidFill>
                    <a:srgbClr val="EE9024"/>
                  </a:solidFill>
                  <a:ln w="12700">
                    <a:solidFill>
                      <a:schemeClr val="bg1"/>
                    </a:solidFill>
                    <a:round/>
                    <a:headEnd/>
                    <a:tailEnd/>
                  </a:ln>
                </p:spPr>
                <p:txBody>
                  <a:bodyPr/>
                  <a:lstStyle/>
                  <a:p>
                    <a:endParaRPr lang="en-GB"/>
                  </a:p>
                </p:txBody>
              </p:sp>
              <p:sp>
                <p:nvSpPr>
                  <p:cNvPr id="36324" name="Freeform 369"/>
                  <p:cNvSpPr>
                    <a:spLocks noChangeAspect="1"/>
                  </p:cNvSpPr>
                  <p:nvPr/>
                </p:nvSpPr>
                <p:spPr bwMode="auto">
                  <a:xfrm>
                    <a:off x="6314" y="1597"/>
                    <a:ext cx="144" cy="162"/>
                  </a:xfrm>
                  <a:custGeom>
                    <a:avLst/>
                    <a:gdLst>
                      <a:gd name="T0" fmla="*/ 0 w 312"/>
                      <a:gd name="T1" fmla="*/ 0 h 354"/>
                      <a:gd name="T2" fmla="*/ 0 w 312"/>
                      <a:gd name="T3" fmla="*/ 0 h 354"/>
                      <a:gd name="T4" fmla="*/ 0 w 312"/>
                      <a:gd name="T5" fmla="*/ 0 h 354"/>
                      <a:gd name="T6" fmla="*/ 0 w 312"/>
                      <a:gd name="T7" fmla="*/ 0 h 354"/>
                      <a:gd name="T8" fmla="*/ 0 w 312"/>
                      <a:gd name="T9" fmla="*/ 0 h 354"/>
                      <a:gd name="T10" fmla="*/ 0 w 312"/>
                      <a:gd name="T11" fmla="*/ 0 h 354"/>
                      <a:gd name="T12" fmla="*/ 0 w 312"/>
                      <a:gd name="T13" fmla="*/ 0 h 354"/>
                      <a:gd name="T14" fmla="*/ 0 w 312"/>
                      <a:gd name="T15" fmla="*/ 0 h 354"/>
                      <a:gd name="T16" fmla="*/ 0 w 312"/>
                      <a:gd name="T17" fmla="*/ 0 h 354"/>
                      <a:gd name="T18" fmla="*/ 0 w 312"/>
                      <a:gd name="T19" fmla="*/ 0 h 354"/>
                      <a:gd name="T20" fmla="*/ 0 w 312"/>
                      <a:gd name="T21" fmla="*/ 0 h 354"/>
                      <a:gd name="T22" fmla="*/ 0 w 312"/>
                      <a:gd name="T23" fmla="*/ 0 h 354"/>
                      <a:gd name="T24" fmla="*/ 0 w 312"/>
                      <a:gd name="T25" fmla="*/ 0 h 354"/>
                      <a:gd name="T26" fmla="*/ 0 w 312"/>
                      <a:gd name="T27" fmla="*/ 0 h 354"/>
                      <a:gd name="T28" fmla="*/ 0 w 312"/>
                      <a:gd name="T29" fmla="*/ 0 h 354"/>
                      <a:gd name="T30" fmla="*/ 0 w 312"/>
                      <a:gd name="T31" fmla="*/ 0 h 354"/>
                      <a:gd name="T32" fmla="*/ 0 w 312"/>
                      <a:gd name="T33" fmla="*/ 0 h 354"/>
                      <a:gd name="T34" fmla="*/ 0 w 312"/>
                      <a:gd name="T35" fmla="*/ 0 h 354"/>
                      <a:gd name="T36" fmla="*/ 0 w 312"/>
                      <a:gd name="T37" fmla="*/ 0 h 354"/>
                      <a:gd name="T38" fmla="*/ 0 w 312"/>
                      <a:gd name="T39" fmla="*/ 0 h 354"/>
                      <a:gd name="T40" fmla="*/ 0 w 312"/>
                      <a:gd name="T41" fmla="*/ 0 h 354"/>
                      <a:gd name="T42" fmla="*/ 0 w 312"/>
                      <a:gd name="T43" fmla="*/ 0 h 354"/>
                      <a:gd name="T44" fmla="*/ 0 w 312"/>
                      <a:gd name="T45" fmla="*/ 0 h 354"/>
                      <a:gd name="T46" fmla="*/ 0 w 312"/>
                      <a:gd name="T47" fmla="*/ 0 h 354"/>
                      <a:gd name="T48" fmla="*/ 0 w 312"/>
                      <a:gd name="T49" fmla="*/ 0 h 354"/>
                      <a:gd name="T50" fmla="*/ 0 w 312"/>
                      <a:gd name="T51" fmla="*/ 0 h 354"/>
                      <a:gd name="T52" fmla="*/ 0 w 312"/>
                      <a:gd name="T53" fmla="*/ 0 h 354"/>
                      <a:gd name="T54" fmla="*/ 0 w 312"/>
                      <a:gd name="T55" fmla="*/ 0 h 354"/>
                      <a:gd name="T56" fmla="*/ 0 w 312"/>
                      <a:gd name="T57" fmla="*/ 0 h 354"/>
                      <a:gd name="T58" fmla="*/ 0 w 312"/>
                      <a:gd name="T59" fmla="*/ 0 h 354"/>
                      <a:gd name="T60" fmla="*/ 0 w 312"/>
                      <a:gd name="T61" fmla="*/ 0 h 354"/>
                      <a:gd name="T62" fmla="*/ 0 w 312"/>
                      <a:gd name="T63" fmla="*/ 0 h 354"/>
                      <a:gd name="T64" fmla="*/ 0 w 312"/>
                      <a:gd name="T65" fmla="*/ 0 h 354"/>
                      <a:gd name="T66" fmla="*/ 0 w 312"/>
                      <a:gd name="T67" fmla="*/ 0 h 354"/>
                      <a:gd name="T68" fmla="*/ 0 w 312"/>
                      <a:gd name="T69" fmla="*/ 0 h 354"/>
                      <a:gd name="T70" fmla="*/ 0 w 312"/>
                      <a:gd name="T71" fmla="*/ 0 h 354"/>
                      <a:gd name="T72" fmla="*/ 0 w 312"/>
                      <a:gd name="T73" fmla="*/ 0 h 354"/>
                      <a:gd name="T74" fmla="*/ 0 w 312"/>
                      <a:gd name="T75" fmla="*/ 0 h 354"/>
                      <a:gd name="T76" fmla="*/ 0 w 312"/>
                      <a:gd name="T77" fmla="*/ 0 h 354"/>
                      <a:gd name="T78" fmla="*/ 0 w 312"/>
                      <a:gd name="T79" fmla="*/ 0 h 354"/>
                      <a:gd name="T80" fmla="*/ 0 w 312"/>
                      <a:gd name="T81" fmla="*/ 0 h 354"/>
                      <a:gd name="T82" fmla="*/ 0 w 312"/>
                      <a:gd name="T83" fmla="*/ 0 h 354"/>
                      <a:gd name="T84" fmla="*/ 0 w 312"/>
                      <a:gd name="T85" fmla="*/ 0 h 354"/>
                      <a:gd name="T86" fmla="*/ 0 w 312"/>
                      <a:gd name="T87" fmla="*/ 0 h 354"/>
                      <a:gd name="T88" fmla="*/ 0 w 312"/>
                      <a:gd name="T89" fmla="*/ 0 h 354"/>
                      <a:gd name="T90" fmla="*/ 0 w 312"/>
                      <a:gd name="T91" fmla="*/ 0 h 354"/>
                      <a:gd name="T92" fmla="*/ 0 w 312"/>
                      <a:gd name="T93" fmla="*/ 0 h 354"/>
                      <a:gd name="T94" fmla="*/ 0 w 312"/>
                      <a:gd name="T95" fmla="*/ 0 h 354"/>
                      <a:gd name="T96" fmla="*/ 0 w 312"/>
                      <a:gd name="T97" fmla="*/ 0 h 354"/>
                      <a:gd name="T98" fmla="*/ 0 w 312"/>
                      <a:gd name="T99" fmla="*/ 0 h 354"/>
                      <a:gd name="T100" fmla="*/ 0 w 312"/>
                      <a:gd name="T101" fmla="*/ 0 h 354"/>
                      <a:gd name="T102" fmla="*/ 0 w 312"/>
                      <a:gd name="T103" fmla="*/ 0 h 354"/>
                      <a:gd name="T104" fmla="*/ 0 w 312"/>
                      <a:gd name="T105" fmla="*/ 0 h 354"/>
                      <a:gd name="T106" fmla="*/ 0 w 312"/>
                      <a:gd name="T107" fmla="*/ 0 h 354"/>
                      <a:gd name="T108" fmla="*/ 0 w 312"/>
                      <a:gd name="T109" fmla="*/ 0 h 3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2"/>
                      <a:gd name="T166" fmla="*/ 0 h 354"/>
                      <a:gd name="T167" fmla="*/ 312 w 312"/>
                      <a:gd name="T168" fmla="*/ 354 h 3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2" h="354">
                        <a:moveTo>
                          <a:pt x="0" y="0"/>
                        </a:moveTo>
                        <a:lnTo>
                          <a:pt x="33" y="13"/>
                        </a:lnTo>
                        <a:lnTo>
                          <a:pt x="37" y="31"/>
                        </a:lnTo>
                        <a:lnTo>
                          <a:pt x="55" y="39"/>
                        </a:lnTo>
                        <a:lnTo>
                          <a:pt x="57" y="54"/>
                        </a:lnTo>
                        <a:lnTo>
                          <a:pt x="68" y="50"/>
                        </a:lnTo>
                        <a:lnTo>
                          <a:pt x="80" y="55"/>
                        </a:lnTo>
                        <a:lnTo>
                          <a:pt x="83" y="65"/>
                        </a:lnTo>
                        <a:lnTo>
                          <a:pt x="92" y="65"/>
                        </a:lnTo>
                        <a:lnTo>
                          <a:pt x="94" y="74"/>
                        </a:lnTo>
                        <a:lnTo>
                          <a:pt x="88" y="79"/>
                        </a:lnTo>
                        <a:lnTo>
                          <a:pt x="116" y="86"/>
                        </a:lnTo>
                        <a:lnTo>
                          <a:pt x="115" y="94"/>
                        </a:lnTo>
                        <a:lnTo>
                          <a:pt x="106" y="100"/>
                        </a:lnTo>
                        <a:lnTo>
                          <a:pt x="138" y="119"/>
                        </a:lnTo>
                        <a:lnTo>
                          <a:pt x="123" y="94"/>
                        </a:lnTo>
                        <a:lnTo>
                          <a:pt x="139" y="100"/>
                        </a:lnTo>
                        <a:lnTo>
                          <a:pt x="142" y="112"/>
                        </a:lnTo>
                        <a:lnTo>
                          <a:pt x="155" y="122"/>
                        </a:lnTo>
                        <a:lnTo>
                          <a:pt x="156" y="130"/>
                        </a:lnTo>
                        <a:lnTo>
                          <a:pt x="151" y="123"/>
                        </a:lnTo>
                        <a:lnTo>
                          <a:pt x="161" y="157"/>
                        </a:lnTo>
                        <a:lnTo>
                          <a:pt x="159" y="171"/>
                        </a:lnTo>
                        <a:lnTo>
                          <a:pt x="169" y="178"/>
                        </a:lnTo>
                        <a:lnTo>
                          <a:pt x="169" y="188"/>
                        </a:lnTo>
                        <a:lnTo>
                          <a:pt x="182" y="190"/>
                        </a:lnTo>
                        <a:lnTo>
                          <a:pt x="181" y="204"/>
                        </a:lnTo>
                        <a:lnTo>
                          <a:pt x="187" y="200"/>
                        </a:lnTo>
                        <a:lnTo>
                          <a:pt x="188" y="188"/>
                        </a:lnTo>
                        <a:lnTo>
                          <a:pt x="176" y="182"/>
                        </a:lnTo>
                        <a:lnTo>
                          <a:pt x="179" y="155"/>
                        </a:lnTo>
                        <a:lnTo>
                          <a:pt x="172" y="154"/>
                        </a:lnTo>
                        <a:lnTo>
                          <a:pt x="165" y="148"/>
                        </a:lnTo>
                        <a:lnTo>
                          <a:pt x="175" y="147"/>
                        </a:lnTo>
                        <a:lnTo>
                          <a:pt x="187" y="153"/>
                        </a:lnTo>
                        <a:lnTo>
                          <a:pt x="188" y="142"/>
                        </a:lnTo>
                        <a:lnTo>
                          <a:pt x="204" y="151"/>
                        </a:lnTo>
                        <a:lnTo>
                          <a:pt x="197" y="157"/>
                        </a:lnTo>
                        <a:lnTo>
                          <a:pt x="202" y="166"/>
                        </a:lnTo>
                        <a:lnTo>
                          <a:pt x="206" y="162"/>
                        </a:lnTo>
                        <a:lnTo>
                          <a:pt x="205" y="154"/>
                        </a:lnTo>
                        <a:lnTo>
                          <a:pt x="222" y="162"/>
                        </a:lnTo>
                        <a:lnTo>
                          <a:pt x="222" y="152"/>
                        </a:lnTo>
                        <a:lnTo>
                          <a:pt x="249" y="157"/>
                        </a:lnTo>
                        <a:lnTo>
                          <a:pt x="262" y="182"/>
                        </a:lnTo>
                        <a:lnTo>
                          <a:pt x="287" y="205"/>
                        </a:lnTo>
                        <a:lnTo>
                          <a:pt x="283" y="211"/>
                        </a:lnTo>
                        <a:lnTo>
                          <a:pt x="286" y="214"/>
                        </a:lnTo>
                        <a:lnTo>
                          <a:pt x="292" y="207"/>
                        </a:lnTo>
                        <a:lnTo>
                          <a:pt x="296" y="216"/>
                        </a:lnTo>
                        <a:lnTo>
                          <a:pt x="312" y="221"/>
                        </a:lnTo>
                        <a:lnTo>
                          <a:pt x="286" y="234"/>
                        </a:lnTo>
                        <a:lnTo>
                          <a:pt x="284" y="257"/>
                        </a:lnTo>
                        <a:lnTo>
                          <a:pt x="262" y="241"/>
                        </a:lnTo>
                        <a:lnTo>
                          <a:pt x="259" y="245"/>
                        </a:lnTo>
                        <a:lnTo>
                          <a:pt x="260" y="254"/>
                        </a:lnTo>
                        <a:lnTo>
                          <a:pt x="269" y="258"/>
                        </a:lnTo>
                        <a:lnTo>
                          <a:pt x="272" y="264"/>
                        </a:lnTo>
                        <a:lnTo>
                          <a:pt x="269" y="267"/>
                        </a:lnTo>
                        <a:lnTo>
                          <a:pt x="245" y="265"/>
                        </a:lnTo>
                        <a:lnTo>
                          <a:pt x="237" y="272"/>
                        </a:lnTo>
                        <a:lnTo>
                          <a:pt x="236" y="284"/>
                        </a:lnTo>
                        <a:lnTo>
                          <a:pt x="234" y="286"/>
                        </a:lnTo>
                        <a:lnTo>
                          <a:pt x="241" y="297"/>
                        </a:lnTo>
                        <a:lnTo>
                          <a:pt x="209" y="316"/>
                        </a:lnTo>
                        <a:lnTo>
                          <a:pt x="219" y="318"/>
                        </a:lnTo>
                        <a:lnTo>
                          <a:pt x="213" y="325"/>
                        </a:lnTo>
                        <a:lnTo>
                          <a:pt x="223" y="326"/>
                        </a:lnTo>
                        <a:lnTo>
                          <a:pt x="232" y="342"/>
                        </a:lnTo>
                        <a:lnTo>
                          <a:pt x="215" y="341"/>
                        </a:lnTo>
                        <a:lnTo>
                          <a:pt x="216" y="349"/>
                        </a:lnTo>
                        <a:lnTo>
                          <a:pt x="212" y="354"/>
                        </a:lnTo>
                        <a:lnTo>
                          <a:pt x="199" y="349"/>
                        </a:lnTo>
                        <a:lnTo>
                          <a:pt x="205" y="335"/>
                        </a:lnTo>
                        <a:lnTo>
                          <a:pt x="202" y="332"/>
                        </a:lnTo>
                        <a:lnTo>
                          <a:pt x="199" y="345"/>
                        </a:lnTo>
                        <a:lnTo>
                          <a:pt x="195" y="348"/>
                        </a:lnTo>
                        <a:lnTo>
                          <a:pt x="188" y="346"/>
                        </a:lnTo>
                        <a:lnTo>
                          <a:pt x="189" y="338"/>
                        </a:lnTo>
                        <a:lnTo>
                          <a:pt x="181" y="343"/>
                        </a:lnTo>
                        <a:lnTo>
                          <a:pt x="174" y="332"/>
                        </a:lnTo>
                        <a:lnTo>
                          <a:pt x="176" y="328"/>
                        </a:lnTo>
                        <a:lnTo>
                          <a:pt x="157" y="319"/>
                        </a:lnTo>
                        <a:lnTo>
                          <a:pt x="162" y="314"/>
                        </a:lnTo>
                        <a:lnTo>
                          <a:pt x="163" y="305"/>
                        </a:lnTo>
                        <a:lnTo>
                          <a:pt x="161" y="306"/>
                        </a:lnTo>
                        <a:lnTo>
                          <a:pt x="161" y="315"/>
                        </a:lnTo>
                        <a:lnTo>
                          <a:pt x="153" y="311"/>
                        </a:lnTo>
                        <a:lnTo>
                          <a:pt x="154" y="321"/>
                        </a:lnTo>
                        <a:lnTo>
                          <a:pt x="139" y="317"/>
                        </a:lnTo>
                        <a:lnTo>
                          <a:pt x="124" y="298"/>
                        </a:lnTo>
                        <a:lnTo>
                          <a:pt x="123" y="270"/>
                        </a:lnTo>
                        <a:lnTo>
                          <a:pt x="105" y="258"/>
                        </a:lnTo>
                        <a:lnTo>
                          <a:pt x="70" y="266"/>
                        </a:lnTo>
                        <a:lnTo>
                          <a:pt x="46" y="261"/>
                        </a:lnTo>
                        <a:lnTo>
                          <a:pt x="43" y="244"/>
                        </a:lnTo>
                        <a:lnTo>
                          <a:pt x="40" y="243"/>
                        </a:lnTo>
                        <a:lnTo>
                          <a:pt x="31" y="224"/>
                        </a:lnTo>
                        <a:lnTo>
                          <a:pt x="43" y="222"/>
                        </a:lnTo>
                        <a:lnTo>
                          <a:pt x="44" y="202"/>
                        </a:lnTo>
                        <a:lnTo>
                          <a:pt x="32" y="217"/>
                        </a:lnTo>
                        <a:lnTo>
                          <a:pt x="25" y="203"/>
                        </a:lnTo>
                        <a:lnTo>
                          <a:pt x="18" y="204"/>
                        </a:lnTo>
                        <a:lnTo>
                          <a:pt x="20" y="218"/>
                        </a:lnTo>
                        <a:lnTo>
                          <a:pt x="0" y="220"/>
                        </a:lnTo>
                        <a:lnTo>
                          <a:pt x="0" y="221"/>
                        </a:lnTo>
                        <a:lnTo>
                          <a:pt x="4" y="238"/>
                        </a:lnTo>
                        <a:lnTo>
                          <a:pt x="21" y="254"/>
                        </a:lnTo>
                        <a:lnTo>
                          <a:pt x="21" y="263"/>
                        </a:lnTo>
                        <a:lnTo>
                          <a:pt x="0" y="296"/>
                        </a:lnTo>
                        <a:lnTo>
                          <a:pt x="0" y="0"/>
                        </a:lnTo>
                        <a:close/>
                      </a:path>
                    </a:pathLst>
                  </a:custGeom>
                  <a:solidFill>
                    <a:srgbClr val="EE9024"/>
                  </a:solidFill>
                  <a:ln w="12700">
                    <a:solidFill>
                      <a:schemeClr val="bg1"/>
                    </a:solidFill>
                    <a:round/>
                    <a:headEnd/>
                    <a:tailEnd/>
                  </a:ln>
                </p:spPr>
                <p:txBody>
                  <a:bodyPr/>
                  <a:lstStyle/>
                  <a:p>
                    <a:endParaRPr lang="en-GB"/>
                  </a:p>
                </p:txBody>
              </p:sp>
            </p:grpSp>
          </p:grpSp>
          <p:sp>
            <p:nvSpPr>
              <p:cNvPr id="36093" name="Freeform 371"/>
              <p:cNvSpPr>
                <a:spLocks noChangeAspect="1"/>
              </p:cNvSpPr>
              <p:nvPr/>
            </p:nvSpPr>
            <p:spPr bwMode="auto">
              <a:xfrm>
                <a:off x="8791193" y="6116834"/>
                <a:ext cx="2180" cy="22144"/>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1"/>
                    </a:lnTo>
                    <a:lnTo>
                      <a:pt x="0" y="24"/>
                    </a:lnTo>
                    <a:lnTo>
                      <a:pt x="0" y="0"/>
                    </a:lnTo>
                    <a:close/>
                  </a:path>
                </a:pathLst>
              </a:custGeom>
              <a:solidFill>
                <a:srgbClr val="88CBDF"/>
              </a:solidFill>
              <a:ln w="9525">
                <a:noFill/>
                <a:round/>
                <a:headEnd/>
                <a:tailEnd/>
              </a:ln>
            </p:spPr>
            <p:txBody>
              <a:bodyPr/>
              <a:lstStyle/>
              <a:p>
                <a:endParaRPr lang="en-GB"/>
              </a:p>
            </p:txBody>
          </p:sp>
          <p:sp>
            <p:nvSpPr>
              <p:cNvPr id="36094" name="Freeform 372"/>
              <p:cNvSpPr>
                <a:spLocks noChangeAspect="1"/>
              </p:cNvSpPr>
              <p:nvPr/>
            </p:nvSpPr>
            <p:spPr bwMode="auto">
              <a:xfrm>
                <a:off x="8791193" y="6116834"/>
                <a:ext cx="2180" cy="22144"/>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1"/>
                    </a:lnTo>
                    <a:lnTo>
                      <a:pt x="0" y="24"/>
                    </a:lnTo>
                    <a:lnTo>
                      <a:pt x="0" y="0"/>
                    </a:lnTo>
                    <a:close/>
                  </a:path>
                </a:pathLst>
              </a:custGeom>
              <a:solidFill>
                <a:srgbClr val="88CBDF"/>
              </a:solidFill>
              <a:ln w="9525">
                <a:noFill/>
                <a:round/>
                <a:headEnd/>
                <a:tailEnd/>
              </a:ln>
            </p:spPr>
            <p:txBody>
              <a:bodyPr/>
              <a:lstStyle/>
              <a:p>
                <a:endParaRPr lang="en-GB"/>
              </a:p>
            </p:txBody>
          </p:sp>
          <p:sp>
            <p:nvSpPr>
              <p:cNvPr id="36095" name="Freeform 373"/>
              <p:cNvSpPr>
                <a:spLocks noChangeAspect="1"/>
              </p:cNvSpPr>
              <p:nvPr/>
            </p:nvSpPr>
            <p:spPr bwMode="auto">
              <a:xfrm>
                <a:off x="9523629" y="5231067"/>
                <a:ext cx="2180" cy="26573"/>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2"/>
                    </a:lnTo>
                    <a:lnTo>
                      <a:pt x="0" y="24"/>
                    </a:lnTo>
                    <a:lnTo>
                      <a:pt x="0" y="0"/>
                    </a:lnTo>
                    <a:close/>
                  </a:path>
                </a:pathLst>
              </a:custGeom>
              <a:solidFill>
                <a:srgbClr val="88CBDF"/>
              </a:solidFill>
              <a:ln w="12700">
                <a:noFill/>
                <a:round/>
                <a:headEnd/>
                <a:tailEnd/>
              </a:ln>
            </p:spPr>
            <p:txBody>
              <a:bodyPr/>
              <a:lstStyle/>
              <a:p>
                <a:endParaRPr lang="en-GB"/>
              </a:p>
            </p:txBody>
          </p:sp>
          <p:sp>
            <p:nvSpPr>
              <p:cNvPr id="36096" name="Freeform 374"/>
              <p:cNvSpPr>
                <a:spLocks noChangeAspect="1"/>
              </p:cNvSpPr>
              <p:nvPr/>
            </p:nvSpPr>
            <p:spPr bwMode="auto">
              <a:xfrm>
                <a:off x="9523629" y="5231067"/>
                <a:ext cx="2180" cy="26573"/>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2"/>
                    </a:lnTo>
                    <a:lnTo>
                      <a:pt x="0" y="24"/>
                    </a:lnTo>
                    <a:lnTo>
                      <a:pt x="0" y="0"/>
                    </a:lnTo>
                    <a:close/>
                  </a:path>
                </a:pathLst>
              </a:custGeom>
              <a:solidFill>
                <a:srgbClr val="88CBDF"/>
              </a:solidFill>
              <a:ln w="12700">
                <a:noFill/>
                <a:round/>
                <a:headEnd/>
                <a:tailEnd/>
              </a:ln>
            </p:spPr>
            <p:txBody>
              <a:bodyPr/>
              <a:lstStyle/>
              <a:p>
                <a:endParaRPr lang="en-GB"/>
              </a:p>
            </p:txBody>
          </p:sp>
          <p:sp>
            <p:nvSpPr>
              <p:cNvPr id="36097" name="Freeform 375"/>
              <p:cNvSpPr>
                <a:spLocks noChangeAspect="1"/>
              </p:cNvSpPr>
              <p:nvPr/>
            </p:nvSpPr>
            <p:spPr bwMode="auto">
              <a:xfrm>
                <a:off x="9933445" y="4885618"/>
                <a:ext cx="0" cy="26573"/>
              </a:xfrm>
              <a:custGeom>
                <a:avLst/>
                <a:gdLst>
                  <a:gd name="T0" fmla="*/ 0 h 24"/>
                  <a:gd name="T1" fmla="*/ 2147483647 h 24"/>
                  <a:gd name="T2" fmla="*/ 2147483647 h 24"/>
                  <a:gd name="T3" fmla="*/ 0 h 24"/>
                  <a:gd name="T4" fmla="*/ 0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0"/>
                    </a:moveTo>
                    <a:lnTo>
                      <a:pt x="0" y="14"/>
                    </a:lnTo>
                    <a:lnTo>
                      <a:pt x="0" y="24"/>
                    </a:lnTo>
                    <a:lnTo>
                      <a:pt x="0" y="0"/>
                    </a:lnTo>
                    <a:close/>
                  </a:path>
                </a:pathLst>
              </a:custGeom>
              <a:solidFill>
                <a:srgbClr val="88CBDF"/>
              </a:solidFill>
              <a:ln w="12700">
                <a:noFill/>
                <a:round/>
                <a:headEnd/>
                <a:tailEnd/>
              </a:ln>
            </p:spPr>
            <p:txBody>
              <a:bodyPr/>
              <a:lstStyle/>
              <a:p>
                <a:endParaRPr lang="en-GB"/>
              </a:p>
            </p:txBody>
          </p:sp>
          <p:sp>
            <p:nvSpPr>
              <p:cNvPr id="36098" name="Freeform 376"/>
              <p:cNvSpPr>
                <a:spLocks noChangeAspect="1"/>
              </p:cNvSpPr>
              <p:nvPr/>
            </p:nvSpPr>
            <p:spPr bwMode="auto">
              <a:xfrm>
                <a:off x="9933445" y="4885618"/>
                <a:ext cx="0" cy="26573"/>
              </a:xfrm>
              <a:custGeom>
                <a:avLst/>
                <a:gdLst>
                  <a:gd name="T0" fmla="*/ 0 h 24"/>
                  <a:gd name="T1" fmla="*/ 2147483647 h 24"/>
                  <a:gd name="T2" fmla="*/ 2147483647 h 24"/>
                  <a:gd name="T3" fmla="*/ 0 h 24"/>
                  <a:gd name="T4" fmla="*/ 0 h 24"/>
                  <a:gd name="T5" fmla="*/ 0 60000 65536"/>
                  <a:gd name="T6" fmla="*/ 0 60000 65536"/>
                  <a:gd name="T7" fmla="*/ 0 60000 65536"/>
                  <a:gd name="T8" fmla="*/ 0 60000 65536"/>
                  <a:gd name="T9" fmla="*/ 0 60000 65536"/>
                  <a:gd name="T10" fmla="*/ 0 h 24"/>
                  <a:gd name="T11" fmla="*/ 24 h 24"/>
                </a:gdLst>
                <a:ahLst/>
                <a:cxnLst>
                  <a:cxn ang="T5">
                    <a:pos x="0" y="T0"/>
                  </a:cxn>
                  <a:cxn ang="T6">
                    <a:pos x="0" y="T1"/>
                  </a:cxn>
                  <a:cxn ang="T7">
                    <a:pos x="0" y="T2"/>
                  </a:cxn>
                  <a:cxn ang="T8">
                    <a:pos x="0" y="T3"/>
                  </a:cxn>
                  <a:cxn ang="T9">
                    <a:pos x="0" y="T4"/>
                  </a:cxn>
                </a:cxnLst>
                <a:rect l="0" t="T10" r="0" b="T11"/>
                <a:pathLst>
                  <a:path h="24">
                    <a:moveTo>
                      <a:pt x="0" y="0"/>
                    </a:moveTo>
                    <a:lnTo>
                      <a:pt x="0" y="14"/>
                    </a:lnTo>
                    <a:lnTo>
                      <a:pt x="0" y="24"/>
                    </a:lnTo>
                    <a:lnTo>
                      <a:pt x="0" y="0"/>
                    </a:lnTo>
                    <a:close/>
                  </a:path>
                </a:pathLst>
              </a:custGeom>
              <a:solidFill>
                <a:srgbClr val="88CBDF"/>
              </a:solidFill>
              <a:ln w="12700">
                <a:noFill/>
                <a:round/>
                <a:headEnd/>
                <a:tailEnd/>
              </a:ln>
            </p:spPr>
            <p:txBody>
              <a:bodyPr/>
              <a:lstStyle/>
              <a:p>
                <a:endParaRPr lang="en-GB"/>
              </a:p>
            </p:txBody>
          </p:sp>
          <p:sp>
            <p:nvSpPr>
              <p:cNvPr id="36099" name="Freeform 377"/>
              <p:cNvSpPr>
                <a:spLocks noChangeAspect="1"/>
              </p:cNvSpPr>
              <p:nvPr/>
            </p:nvSpPr>
            <p:spPr bwMode="auto">
              <a:xfrm>
                <a:off x="9161771" y="5651806"/>
                <a:ext cx="128612" cy="161652"/>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0 w 124"/>
                  <a:gd name="T37" fmla="*/ 2147483647 h 159"/>
                  <a:gd name="T38" fmla="*/ 0 w 124"/>
                  <a:gd name="T39" fmla="*/ 0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59"/>
                  <a:gd name="T80" fmla="*/ 124 w 124"/>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59">
                    <a:moveTo>
                      <a:pt x="60" y="15"/>
                    </a:moveTo>
                    <a:lnTo>
                      <a:pt x="66" y="15"/>
                    </a:lnTo>
                    <a:lnTo>
                      <a:pt x="86" y="33"/>
                    </a:lnTo>
                    <a:lnTo>
                      <a:pt x="99" y="52"/>
                    </a:lnTo>
                    <a:lnTo>
                      <a:pt x="100" y="105"/>
                    </a:lnTo>
                    <a:lnTo>
                      <a:pt x="103" y="115"/>
                    </a:lnTo>
                    <a:lnTo>
                      <a:pt x="112" y="122"/>
                    </a:lnTo>
                    <a:lnTo>
                      <a:pt x="124" y="145"/>
                    </a:lnTo>
                    <a:lnTo>
                      <a:pt x="120" y="159"/>
                    </a:lnTo>
                    <a:lnTo>
                      <a:pt x="109" y="152"/>
                    </a:lnTo>
                    <a:lnTo>
                      <a:pt x="100" y="159"/>
                    </a:lnTo>
                    <a:lnTo>
                      <a:pt x="62" y="136"/>
                    </a:lnTo>
                    <a:lnTo>
                      <a:pt x="36" y="114"/>
                    </a:lnTo>
                    <a:lnTo>
                      <a:pt x="32" y="101"/>
                    </a:lnTo>
                    <a:lnTo>
                      <a:pt x="18" y="82"/>
                    </a:lnTo>
                    <a:lnTo>
                      <a:pt x="13" y="72"/>
                    </a:lnTo>
                    <a:lnTo>
                      <a:pt x="14" y="56"/>
                    </a:lnTo>
                    <a:lnTo>
                      <a:pt x="8" y="48"/>
                    </a:lnTo>
                    <a:lnTo>
                      <a:pt x="2" y="8"/>
                    </a:lnTo>
                    <a:lnTo>
                      <a:pt x="0" y="0"/>
                    </a:lnTo>
                    <a:lnTo>
                      <a:pt x="24" y="8"/>
                    </a:lnTo>
                    <a:lnTo>
                      <a:pt x="31" y="15"/>
                    </a:lnTo>
                    <a:lnTo>
                      <a:pt x="31" y="31"/>
                    </a:lnTo>
                    <a:lnTo>
                      <a:pt x="44" y="22"/>
                    </a:lnTo>
                    <a:lnTo>
                      <a:pt x="56" y="23"/>
                    </a:lnTo>
                    <a:lnTo>
                      <a:pt x="60" y="15"/>
                    </a:lnTo>
                    <a:close/>
                  </a:path>
                </a:pathLst>
              </a:custGeom>
              <a:solidFill>
                <a:srgbClr val="EE9024"/>
              </a:solidFill>
              <a:ln w="12700">
                <a:noFill/>
                <a:round/>
                <a:headEnd/>
                <a:tailEnd/>
              </a:ln>
            </p:spPr>
            <p:txBody>
              <a:bodyPr/>
              <a:lstStyle/>
              <a:p>
                <a:endParaRPr lang="en-GB"/>
              </a:p>
            </p:txBody>
          </p:sp>
          <p:sp>
            <p:nvSpPr>
              <p:cNvPr id="36100" name="Freeform 378"/>
              <p:cNvSpPr>
                <a:spLocks noChangeAspect="1"/>
              </p:cNvSpPr>
              <p:nvPr/>
            </p:nvSpPr>
            <p:spPr bwMode="auto">
              <a:xfrm>
                <a:off x="9451694" y="5645163"/>
                <a:ext cx="292103" cy="186011"/>
              </a:xfrm>
              <a:custGeom>
                <a:avLst/>
                <a:gdLst>
                  <a:gd name="T0" fmla="*/ 2147483647 w 292"/>
                  <a:gd name="T1" fmla="*/ 2147483647 h 181"/>
                  <a:gd name="T2" fmla="*/ 2147483647 w 292"/>
                  <a:gd name="T3" fmla="*/ 2147483647 h 181"/>
                  <a:gd name="T4" fmla="*/ 2147483647 w 292"/>
                  <a:gd name="T5" fmla="*/ 2147483647 h 181"/>
                  <a:gd name="T6" fmla="*/ 2147483647 w 292"/>
                  <a:gd name="T7" fmla="*/ 2147483647 h 181"/>
                  <a:gd name="T8" fmla="*/ 2147483647 w 292"/>
                  <a:gd name="T9" fmla="*/ 2147483647 h 181"/>
                  <a:gd name="T10" fmla="*/ 2147483647 w 292"/>
                  <a:gd name="T11" fmla="*/ 2147483647 h 181"/>
                  <a:gd name="T12" fmla="*/ 2147483647 w 292"/>
                  <a:gd name="T13" fmla="*/ 0 h 181"/>
                  <a:gd name="T14" fmla="*/ 2147483647 w 292"/>
                  <a:gd name="T15" fmla="*/ 0 h 181"/>
                  <a:gd name="T16" fmla="*/ 2147483647 w 292"/>
                  <a:gd name="T17" fmla="*/ 2147483647 h 181"/>
                  <a:gd name="T18" fmla="*/ 2147483647 w 292"/>
                  <a:gd name="T19" fmla="*/ 2147483647 h 181"/>
                  <a:gd name="T20" fmla="*/ 2147483647 w 292"/>
                  <a:gd name="T21" fmla="*/ 2147483647 h 181"/>
                  <a:gd name="T22" fmla="*/ 2147483647 w 292"/>
                  <a:gd name="T23" fmla="*/ 2147483647 h 181"/>
                  <a:gd name="T24" fmla="*/ 2147483647 w 292"/>
                  <a:gd name="T25" fmla="*/ 2147483647 h 181"/>
                  <a:gd name="T26" fmla="*/ 2147483647 w 292"/>
                  <a:gd name="T27" fmla="*/ 2147483647 h 181"/>
                  <a:gd name="T28" fmla="*/ 2147483647 w 292"/>
                  <a:gd name="T29" fmla="*/ 2147483647 h 181"/>
                  <a:gd name="T30" fmla="*/ 2147483647 w 292"/>
                  <a:gd name="T31" fmla="*/ 2147483647 h 181"/>
                  <a:gd name="T32" fmla="*/ 2147483647 w 292"/>
                  <a:gd name="T33" fmla="*/ 2147483647 h 181"/>
                  <a:gd name="T34" fmla="*/ 2147483647 w 292"/>
                  <a:gd name="T35" fmla="*/ 2147483647 h 181"/>
                  <a:gd name="T36" fmla="*/ 2147483647 w 292"/>
                  <a:gd name="T37" fmla="*/ 2147483647 h 181"/>
                  <a:gd name="T38" fmla="*/ 2147483647 w 292"/>
                  <a:gd name="T39" fmla="*/ 2147483647 h 181"/>
                  <a:gd name="T40" fmla="*/ 2147483647 w 292"/>
                  <a:gd name="T41" fmla="*/ 2147483647 h 181"/>
                  <a:gd name="T42" fmla="*/ 2147483647 w 292"/>
                  <a:gd name="T43" fmla="*/ 2147483647 h 181"/>
                  <a:gd name="T44" fmla="*/ 2147483647 w 292"/>
                  <a:gd name="T45" fmla="*/ 2147483647 h 181"/>
                  <a:gd name="T46" fmla="*/ 2147483647 w 292"/>
                  <a:gd name="T47" fmla="*/ 2147483647 h 181"/>
                  <a:gd name="T48" fmla="*/ 0 w 292"/>
                  <a:gd name="T49" fmla="*/ 2147483647 h 181"/>
                  <a:gd name="T50" fmla="*/ 0 w 292"/>
                  <a:gd name="T51" fmla="*/ 2147483647 h 181"/>
                  <a:gd name="T52" fmla="*/ 2147483647 w 292"/>
                  <a:gd name="T53" fmla="*/ 2147483647 h 181"/>
                  <a:gd name="T54" fmla="*/ 2147483647 w 292"/>
                  <a:gd name="T55" fmla="*/ 2147483647 h 181"/>
                  <a:gd name="T56" fmla="*/ 2147483647 w 292"/>
                  <a:gd name="T57" fmla="*/ 2147483647 h 181"/>
                  <a:gd name="T58" fmla="*/ 2147483647 w 292"/>
                  <a:gd name="T59" fmla="*/ 2147483647 h 181"/>
                  <a:gd name="T60" fmla="*/ 2147483647 w 292"/>
                  <a:gd name="T61" fmla="*/ 2147483647 h 181"/>
                  <a:gd name="T62" fmla="*/ 2147483647 w 292"/>
                  <a:gd name="T63" fmla="*/ 2147483647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181"/>
                  <a:gd name="T98" fmla="*/ 292 w 292"/>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181">
                    <a:moveTo>
                      <a:pt x="132" y="71"/>
                    </a:moveTo>
                    <a:lnTo>
                      <a:pt x="152" y="88"/>
                    </a:lnTo>
                    <a:lnTo>
                      <a:pt x="156" y="82"/>
                    </a:lnTo>
                    <a:lnTo>
                      <a:pt x="156" y="69"/>
                    </a:lnTo>
                    <a:lnTo>
                      <a:pt x="161" y="65"/>
                    </a:lnTo>
                    <a:lnTo>
                      <a:pt x="169" y="75"/>
                    </a:lnTo>
                    <a:lnTo>
                      <a:pt x="174" y="77"/>
                    </a:lnTo>
                    <a:lnTo>
                      <a:pt x="174" y="67"/>
                    </a:lnTo>
                    <a:lnTo>
                      <a:pt x="170" y="60"/>
                    </a:lnTo>
                    <a:lnTo>
                      <a:pt x="180" y="53"/>
                    </a:lnTo>
                    <a:lnTo>
                      <a:pt x="175" y="48"/>
                    </a:lnTo>
                    <a:lnTo>
                      <a:pt x="178" y="45"/>
                    </a:lnTo>
                    <a:lnTo>
                      <a:pt x="187" y="43"/>
                    </a:lnTo>
                    <a:lnTo>
                      <a:pt x="215" y="0"/>
                    </a:lnTo>
                    <a:lnTo>
                      <a:pt x="217" y="12"/>
                    </a:lnTo>
                    <a:lnTo>
                      <a:pt x="224" y="0"/>
                    </a:lnTo>
                    <a:lnTo>
                      <a:pt x="228" y="0"/>
                    </a:lnTo>
                    <a:lnTo>
                      <a:pt x="232" y="10"/>
                    </a:lnTo>
                    <a:lnTo>
                      <a:pt x="243" y="15"/>
                    </a:lnTo>
                    <a:lnTo>
                      <a:pt x="243" y="31"/>
                    </a:lnTo>
                    <a:lnTo>
                      <a:pt x="254" y="29"/>
                    </a:lnTo>
                    <a:lnTo>
                      <a:pt x="254" y="38"/>
                    </a:lnTo>
                    <a:lnTo>
                      <a:pt x="264" y="36"/>
                    </a:lnTo>
                    <a:lnTo>
                      <a:pt x="288" y="47"/>
                    </a:lnTo>
                    <a:lnTo>
                      <a:pt x="292" y="52"/>
                    </a:lnTo>
                    <a:lnTo>
                      <a:pt x="275" y="61"/>
                    </a:lnTo>
                    <a:lnTo>
                      <a:pt x="262" y="62"/>
                    </a:lnTo>
                    <a:lnTo>
                      <a:pt x="262" y="69"/>
                    </a:lnTo>
                    <a:lnTo>
                      <a:pt x="271" y="77"/>
                    </a:lnTo>
                    <a:lnTo>
                      <a:pt x="254" y="82"/>
                    </a:lnTo>
                    <a:lnTo>
                      <a:pt x="245" y="78"/>
                    </a:lnTo>
                    <a:lnTo>
                      <a:pt x="242" y="83"/>
                    </a:lnTo>
                    <a:lnTo>
                      <a:pt x="227" y="78"/>
                    </a:lnTo>
                    <a:lnTo>
                      <a:pt x="189" y="78"/>
                    </a:lnTo>
                    <a:lnTo>
                      <a:pt x="178" y="110"/>
                    </a:lnTo>
                    <a:lnTo>
                      <a:pt x="163" y="127"/>
                    </a:lnTo>
                    <a:lnTo>
                      <a:pt x="156" y="151"/>
                    </a:lnTo>
                    <a:lnTo>
                      <a:pt x="149" y="161"/>
                    </a:lnTo>
                    <a:lnTo>
                      <a:pt x="138" y="167"/>
                    </a:lnTo>
                    <a:lnTo>
                      <a:pt x="114" y="172"/>
                    </a:lnTo>
                    <a:lnTo>
                      <a:pt x="101" y="168"/>
                    </a:lnTo>
                    <a:lnTo>
                      <a:pt x="98" y="163"/>
                    </a:lnTo>
                    <a:lnTo>
                      <a:pt x="82" y="162"/>
                    </a:lnTo>
                    <a:lnTo>
                      <a:pt x="62" y="180"/>
                    </a:lnTo>
                    <a:lnTo>
                      <a:pt x="47" y="181"/>
                    </a:lnTo>
                    <a:lnTo>
                      <a:pt x="41" y="178"/>
                    </a:lnTo>
                    <a:lnTo>
                      <a:pt x="29" y="181"/>
                    </a:lnTo>
                    <a:lnTo>
                      <a:pt x="21" y="179"/>
                    </a:lnTo>
                    <a:lnTo>
                      <a:pt x="13" y="177"/>
                    </a:lnTo>
                    <a:lnTo>
                      <a:pt x="1" y="155"/>
                    </a:lnTo>
                    <a:lnTo>
                      <a:pt x="0" y="147"/>
                    </a:lnTo>
                    <a:lnTo>
                      <a:pt x="3" y="145"/>
                    </a:lnTo>
                    <a:lnTo>
                      <a:pt x="7" y="152"/>
                    </a:lnTo>
                    <a:lnTo>
                      <a:pt x="15" y="156"/>
                    </a:lnTo>
                    <a:lnTo>
                      <a:pt x="26" y="156"/>
                    </a:lnTo>
                    <a:lnTo>
                      <a:pt x="46" y="161"/>
                    </a:lnTo>
                    <a:lnTo>
                      <a:pt x="50" y="145"/>
                    </a:lnTo>
                    <a:lnTo>
                      <a:pt x="49" y="139"/>
                    </a:lnTo>
                    <a:lnTo>
                      <a:pt x="57" y="139"/>
                    </a:lnTo>
                    <a:lnTo>
                      <a:pt x="57" y="131"/>
                    </a:lnTo>
                    <a:lnTo>
                      <a:pt x="61" y="123"/>
                    </a:lnTo>
                    <a:lnTo>
                      <a:pt x="98" y="116"/>
                    </a:lnTo>
                    <a:lnTo>
                      <a:pt x="127" y="85"/>
                    </a:lnTo>
                    <a:lnTo>
                      <a:pt x="132" y="71"/>
                    </a:lnTo>
                    <a:close/>
                  </a:path>
                </a:pathLst>
              </a:custGeom>
              <a:solidFill>
                <a:srgbClr val="EE9024"/>
              </a:solidFill>
              <a:ln w="12700">
                <a:noFill/>
                <a:round/>
                <a:headEnd/>
                <a:tailEnd/>
              </a:ln>
            </p:spPr>
            <p:txBody>
              <a:bodyPr/>
              <a:lstStyle/>
              <a:p>
                <a:endParaRPr lang="en-GB"/>
              </a:p>
            </p:txBody>
          </p:sp>
          <p:sp>
            <p:nvSpPr>
              <p:cNvPr id="36101" name="Freeform 379"/>
              <p:cNvSpPr>
                <a:spLocks noChangeAspect="1"/>
              </p:cNvSpPr>
              <p:nvPr/>
            </p:nvSpPr>
            <p:spPr bwMode="auto">
              <a:xfrm>
                <a:off x="9429895" y="5724882"/>
                <a:ext cx="305182" cy="259087"/>
              </a:xfrm>
              <a:custGeom>
                <a:avLst/>
                <a:gdLst>
                  <a:gd name="T0" fmla="*/ 2147483647 w 302"/>
                  <a:gd name="T1" fmla="*/ 2147483647 h 256"/>
                  <a:gd name="T2" fmla="*/ 2147483647 w 302"/>
                  <a:gd name="T3" fmla="*/ 2147483647 h 256"/>
                  <a:gd name="T4" fmla="*/ 2147483647 w 302"/>
                  <a:gd name="T5" fmla="*/ 2147483647 h 256"/>
                  <a:gd name="T6" fmla="*/ 2147483647 w 302"/>
                  <a:gd name="T7" fmla="*/ 2147483647 h 256"/>
                  <a:gd name="T8" fmla="*/ 2147483647 w 302"/>
                  <a:gd name="T9" fmla="*/ 2147483647 h 256"/>
                  <a:gd name="T10" fmla="*/ 2147483647 w 302"/>
                  <a:gd name="T11" fmla="*/ 2147483647 h 256"/>
                  <a:gd name="T12" fmla="*/ 2147483647 w 302"/>
                  <a:gd name="T13" fmla="*/ 2147483647 h 256"/>
                  <a:gd name="T14" fmla="*/ 2147483647 w 302"/>
                  <a:gd name="T15" fmla="*/ 2147483647 h 256"/>
                  <a:gd name="T16" fmla="*/ 2147483647 w 302"/>
                  <a:gd name="T17" fmla="*/ 2147483647 h 256"/>
                  <a:gd name="T18" fmla="*/ 2147483647 w 302"/>
                  <a:gd name="T19" fmla="*/ 2147483647 h 256"/>
                  <a:gd name="T20" fmla="*/ 2147483647 w 302"/>
                  <a:gd name="T21" fmla="*/ 2147483647 h 256"/>
                  <a:gd name="T22" fmla="*/ 2147483647 w 302"/>
                  <a:gd name="T23" fmla="*/ 2147483647 h 256"/>
                  <a:gd name="T24" fmla="*/ 2147483647 w 302"/>
                  <a:gd name="T25" fmla="*/ 2147483647 h 256"/>
                  <a:gd name="T26" fmla="*/ 2147483647 w 302"/>
                  <a:gd name="T27" fmla="*/ 2147483647 h 256"/>
                  <a:gd name="T28" fmla="*/ 2147483647 w 302"/>
                  <a:gd name="T29" fmla="*/ 2147483647 h 256"/>
                  <a:gd name="T30" fmla="*/ 2147483647 w 302"/>
                  <a:gd name="T31" fmla="*/ 2147483647 h 256"/>
                  <a:gd name="T32" fmla="*/ 2147483647 w 302"/>
                  <a:gd name="T33" fmla="*/ 2147483647 h 256"/>
                  <a:gd name="T34" fmla="*/ 2147483647 w 302"/>
                  <a:gd name="T35" fmla="*/ 2147483647 h 256"/>
                  <a:gd name="T36" fmla="*/ 2147483647 w 302"/>
                  <a:gd name="T37" fmla="*/ 2147483647 h 256"/>
                  <a:gd name="T38" fmla="*/ 2147483647 w 302"/>
                  <a:gd name="T39" fmla="*/ 2147483647 h 256"/>
                  <a:gd name="T40" fmla="*/ 2147483647 w 302"/>
                  <a:gd name="T41" fmla="*/ 2147483647 h 256"/>
                  <a:gd name="T42" fmla="*/ 2147483647 w 302"/>
                  <a:gd name="T43" fmla="*/ 2147483647 h 256"/>
                  <a:gd name="T44" fmla="*/ 2147483647 w 302"/>
                  <a:gd name="T45" fmla="*/ 2147483647 h 256"/>
                  <a:gd name="T46" fmla="*/ 2147483647 w 302"/>
                  <a:gd name="T47" fmla="*/ 2147483647 h 256"/>
                  <a:gd name="T48" fmla="*/ 2147483647 w 302"/>
                  <a:gd name="T49" fmla="*/ 2147483647 h 256"/>
                  <a:gd name="T50" fmla="*/ 2147483647 w 302"/>
                  <a:gd name="T51" fmla="*/ 2147483647 h 256"/>
                  <a:gd name="T52" fmla="*/ 0 w 302"/>
                  <a:gd name="T53" fmla="*/ 2147483647 h 256"/>
                  <a:gd name="T54" fmla="*/ 2147483647 w 302"/>
                  <a:gd name="T55" fmla="*/ 2147483647 h 256"/>
                  <a:gd name="T56" fmla="*/ 2147483647 w 302"/>
                  <a:gd name="T57" fmla="*/ 2147483647 h 256"/>
                  <a:gd name="T58" fmla="*/ 2147483647 w 302"/>
                  <a:gd name="T59" fmla="*/ 2147483647 h 256"/>
                  <a:gd name="T60" fmla="*/ 2147483647 w 302"/>
                  <a:gd name="T61" fmla="*/ 2147483647 h 256"/>
                  <a:gd name="T62" fmla="*/ 2147483647 w 302"/>
                  <a:gd name="T63" fmla="*/ 2147483647 h 256"/>
                  <a:gd name="T64" fmla="*/ 2147483647 w 302"/>
                  <a:gd name="T65" fmla="*/ 2147483647 h 256"/>
                  <a:gd name="T66" fmla="*/ 2147483647 w 302"/>
                  <a:gd name="T67" fmla="*/ 2147483647 h 256"/>
                  <a:gd name="T68" fmla="*/ 2147483647 w 302"/>
                  <a:gd name="T69" fmla="*/ 2147483647 h 256"/>
                  <a:gd name="T70" fmla="*/ 2147483647 w 302"/>
                  <a:gd name="T71" fmla="*/ 2147483647 h 256"/>
                  <a:gd name="T72" fmla="*/ 2147483647 w 302"/>
                  <a:gd name="T73" fmla="*/ 0 h 2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2"/>
                  <a:gd name="T112" fmla="*/ 0 h 256"/>
                  <a:gd name="T113" fmla="*/ 302 w 302"/>
                  <a:gd name="T114" fmla="*/ 256 h 2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2" h="256">
                    <a:moveTo>
                      <a:pt x="261" y="5"/>
                    </a:moveTo>
                    <a:lnTo>
                      <a:pt x="256" y="9"/>
                    </a:lnTo>
                    <a:lnTo>
                      <a:pt x="267" y="15"/>
                    </a:lnTo>
                    <a:lnTo>
                      <a:pt x="267" y="20"/>
                    </a:lnTo>
                    <a:lnTo>
                      <a:pt x="250" y="24"/>
                    </a:lnTo>
                    <a:lnTo>
                      <a:pt x="260" y="41"/>
                    </a:lnTo>
                    <a:lnTo>
                      <a:pt x="273" y="62"/>
                    </a:lnTo>
                    <a:lnTo>
                      <a:pt x="271" y="74"/>
                    </a:lnTo>
                    <a:lnTo>
                      <a:pt x="302" y="104"/>
                    </a:lnTo>
                    <a:lnTo>
                      <a:pt x="287" y="107"/>
                    </a:lnTo>
                    <a:lnTo>
                      <a:pt x="278" y="104"/>
                    </a:lnTo>
                    <a:lnTo>
                      <a:pt x="273" y="99"/>
                    </a:lnTo>
                    <a:lnTo>
                      <a:pt x="273" y="107"/>
                    </a:lnTo>
                    <a:lnTo>
                      <a:pt x="268" y="110"/>
                    </a:lnTo>
                    <a:lnTo>
                      <a:pt x="261" y="120"/>
                    </a:lnTo>
                    <a:lnTo>
                      <a:pt x="258" y="145"/>
                    </a:lnTo>
                    <a:lnTo>
                      <a:pt x="247" y="166"/>
                    </a:lnTo>
                    <a:lnTo>
                      <a:pt x="239" y="169"/>
                    </a:lnTo>
                    <a:lnTo>
                      <a:pt x="222" y="184"/>
                    </a:lnTo>
                    <a:lnTo>
                      <a:pt x="226" y="186"/>
                    </a:lnTo>
                    <a:lnTo>
                      <a:pt x="227" y="195"/>
                    </a:lnTo>
                    <a:lnTo>
                      <a:pt x="233" y="199"/>
                    </a:lnTo>
                    <a:lnTo>
                      <a:pt x="230" y="209"/>
                    </a:lnTo>
                    <a:lnTo>
                      <a:pt x="226" y="209"/>
                    </a:lnTo>
                    <a:lnTo>
                      <a:pt x="213" y="238"/>
                    </a:lnTo>
                    <a:lnTo>
                      <a:pt x="179" y="255"/>
                    </a:lnTo>
                    <a:lnTo>
                      <a:pt x="175" y="256"/>
                    </a:lnTo>
                    <a:lnTo>
                      <a:pt x="170" y="238"/>
                    </a:lnTo>
                    <a:lnTo>
                      <a:pt x="166" y="235"/>
                    </a:lnTo>
                    <a:lnTo>
                      <a:pt x="161" y="232"/>
                    </a:lnTo>
                    <a:lnTo>
                      <a:pt x="145" y="234"/>
                    </a:lnTo>
                    <a:lnTo>
                      <a:pt x="142" y="226"/>
                    </a:lnTo>
                    <a:lnTo>
                      <a:pt x="132" y="226"/>
                    </a:lnTo>
                    <a:lnTo>
                      <a:pt x="123" y="222"/>
                    </a:lnTo>
                    <a:lnTo>
                      <a:pt x="122" y="226"/>
                    </a:lnTo>
                    <a:lnTo>
                      <a:pt x="110" y="232"/>
                    </a:lnTo>
                    <a:lnTo>
                      <a:pt x="107" y="233"/>
                    </a:lnTo>
                    <a:lnTo>
                      <a:pt x="89" y="235"/>
                    </a:lnTo>
                    <a:lnTo>
                      <a:pt x="83" y="214"/>
                    </a:lnTo>
                    <a:lnTo>
                      <a:pt x="79" y="220"/>
                    </a:lnTo>
                    <a:lnTo>
                      <a:pt x="73" y="218"/>
                    </a:lnTo>
                    <a:lnTo>
                      <a:pt x="66" y="222"/>
                    </a:lnTo>
                    <a:lnTo>
                      <a:pt x="52" y="222"/>
                    </a:lnTo>
                    <a:lnTo>
                      <a:pt x="47" y="218"/>
                    </a:lnTo>
                    <a:lnTo>
                      <a:pt x="40" y="220"/>
                    </a:lnTo>
                    <a:lnTo>
                      <a:pt x="31" y="186"/>
                    </a:lnTo>
                    <a:lnTo>
                      <a:pt x="32" y="178"/>
                    </a:lnTo>
                    <a:lnTo>
                      <a:pt x="30" y="166"/>
                    </a:lnTo>
                    <a:lnTo>
                      <a:pt x="21" y="152"/>
                    </a:lnTo>
                    <a:lnTo>
                      <a:pt x="8" y="144"/>
                    </a:lnTo>
                    <a:lnTo>
                      <a:pt x="7" y="139"/>
                    </a:lnTo>
                    <a:lnTo>
                      <a:pt x="6" y="126"/>
                    </a:lnTo>
                    <a:lnTo>
                      <a:pt x="0" y="116"/>
                    </a:lnTo>
                    <a:lnTo>
                      <a:pt x="0" y="99"/>
                    </a:lnTo>
                    <a:lnTo>
                      <a:pt x="7" y="83"/>
                    </a:lnTo>
                    <a:lnTo>
                      <a:pt x="19" y="69"/>
                    </a:lnTo>
                    <a:lnTo>
                      <a:pt x="20" y="77"/>
                    </a:lnTo>
                    <a:lnTo>
                      <a:pt x="32" y="99"/>
                    </a:lnTo>
                    <a:lnTo>
                      <a:pt x="40" y="101"/>
                    </a:lnTo>
                    <a:lnTo>
                      <a:pt x="48" y="103"/>
                    </a:lnTo>
                    <a:lnTo>
                      <a:pt x="60" y="100"/>
                    </a:lnTo>
                    <a:lnTo>
                      <a:pt x="66" y="103"/>
                    </a:lnTo>
                    <a:lnTo>
                      <a:pt x="81" y="102"/>
                    </a:lnTo>
                    <a:lnTo>
                      <a:pt x="101" y="84"/>
                    </a:lnTo>
                    <a:lnTo>
                      <a:pt x="117" y="85"/>
                    </a:lnTo>
                    <a:lnTo>
                      <a:pt x="120" y="90"/>
                    </a:lnTo>
                    <a:lnTo>
                      <a:pt x="133" y="94"/>
                    </a:lnTo>
                    <a:lnTo>
                      <a:pt x="157" y="89"/>
                    </a:lnTo>
                    <a:lnTo>
                      <a:pt x="168" y="83"/>
                    </a:lnTo>
                    <a:lnTo>
                      <a:pt x="175" y="73"/>
                    </a:lnTo>
                    <a:lnTo>
                      <a:pt x="182" y="49"/>
                    </a:lnTo>
                    <a:lnTo>
                      <a:pt x="197" y="32"/>
                    </a:lnTo>
                    <a:lnTo>
                      <a:pt x="208" y="0"/>
                    </a:lnTo>
                    <a:lnTo>
                      <a:pt x="246" y="0"/>
                    </a:lnTo>
                    <a:lnTo>
                      <a:pt x="261" y="5"/>
                    </a:lnTo>
                    <a:close/>
                  </a:path>
                </a:pathLst>
              </a:custGeom>
              <a:solidFill>
                <a:srgbClr val="EE9024"/>
              </a:solidFill>
              <a:ln w="12700">
                <a:noFill/>
                <a:round/>
                <a:headEnd/>
                <a:tailEnd/>
              </a:ln>
            </p:spPr>
            <p:txBody>
              <a:bodyPr/>
              <a:lstStyle/>
              <a:p>
                <a:endParaRPr lang="en-GB"/>
              </a:p>
            </p:txBody>
          </p:sp>
          <p:sp>
            <p:nvSpPr>
              <p:cNvPr id="36102" name="Freeform 380"/>
              <p:cNvSpPr>
                <a:spLocks noChangeAspect="1"/>
              </p:cNvSpPr>
              <p:nvPr/>
            </p:nvSpPr>
            <p:spPr bwMode="auto">
              <a:xfrm>
                <a:off x="9582486" y="5702738"/>
                <a:ext cx="43597" cy="33216"/>
              </a:xfrm>
              <a:custGeom>
                <a:avLst/>
                <a:gdLst>
                  <a:gd name="T0" fmla="*/ 0 w 42"/>
                  <a:gd name="T1" fmla="*/ 2147483647 h 32"/>
                  <a:gd name="T2" fmla="*/ 2147483647 w 42"/>
                  <a:gd name="T3" fmla="*/ 2147483647 h 32"/>
                  <a:gd name="T4" fmla="*/ 2147483647 w 42"/>
                  <a:gd name="T5" fmla="*/ 2147483647 h 32"/>
                  <a:gd name="T6" fmla="*/ 2147483647 w 42"/>
                  <a:gd name="T7" fmla="*/ 2147483647 h 32"/>
                  <a:gd name="T8" fmla="*/ 2147483647 w 42"/>
                  <a:gd name="T9" fmla="*/ 2147483647 h 32"/>
                  <a:gd name="T10" fmla="*/ 2147483647 w 42"/>
                  <a:gd name="T11" fmla="*/ 2147483647 h 32"/>
                  <a:gd name="T12" fmla="*/ 2147483647 w 42"/>
                  <a:gd name="T13" fmla="*/ 2147483647 h 32"/>
                  <a:gd name="T14" fmla="*/ 2147483647 w 42"/>
                  <a:gd name="T15" fmla="*/ 2147483647 h 32"/>
                  <a:gd name="T16" fmla="*/ 2147483647 w 42"/>
                  <a:gd name="T17" fmla="*/ 2147483647 h 32"/>
                  <a:gd name="T18" fmla="*/ 2147483647 w 42"/>
                  <a:gd name="T19" fmla="*/ 2147483647 h 32"/>
                  <a:gd name="T20" fmla="*/ 2147483647 w 42"/>
                  <a:gd name="T21" fmla="*/ 0 h 32"/>
                  <a:gd name="T22" fmla="*/ 2147483647 w 42"/>
                  <a:gd name="T23" fmla="*/ 2147483647 h 32"/>
                  <a:gd name="T24" fmla="*/ 0 w 4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2"/>
                  <a:gd name="T41" fmla="*/ 42 w 4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2">
                    <a:moveTo>
                      <a:pt x="0" y="15"/>
                    </a:moveTo>
                    <a:lnTo>
                      <a:pt x="20" y="32"/>
                    </a:lnTo>
                    <a:lnTo>
                      <a:pt x="24" y="26"/>
                    </a:lnTo>
                    <a:lnTo>
                      <a:pt x="24" y="13"/>
                    </a:lnTo>
                    <a:lnTo>
                      <a:pt x="29" y="9"/>
                    </a:lnTo>
                    <a:lnTo>
                      <a:pt x="37" y="19"/>
                    </a:lnTo>
                    <a:lnTo>
                      <a:pt x="42" y="21"/>
                    </a:lnTo>
                    <a:lnTo>
                      <a:pt x="42" y="11"/>
                    </a:lnTo>
                    <a:lnTo>
                      <a:pt x="38" y="4"/>
                    </a:lnTo>
                    <a:lnTo>
                      <a:pt x="31" y="4"/>
                    </a:lnTo>
                    <a:lnTo>
                      <a:pt x="29" y="0"/>
                    </a:lnTo>
                    <a:lnTo>
                      <a:pt x="15" y="11"/>
                    </a:lnTo>
                    <a:lnTo>
                      <a:pt x="0" y="15"/>
                    </a:lnTo>
                    <a:close/>
                  </a:path>
                </a:pathLst>
              </a:custGeom>
              <a:solidFill>
                <a:srgbClr val="DDDDDD"/>
              </a:solidFill>
              <a:ln w="12700">
                <a:noFill/>
                <a:round/>
                <a:headEnd/>
                <a:tailEnd/>
              </a:ln>
            </p:spPr>
            <p:txBody>
              <a:bodyPr/>
              <a:lstStyle/>
              <a:p>
                <a:endParaRPr lang="en-GB"/>
              </a:p>
            </p:txBody>
          </p:sp>
          <p:sp>
            <p:nvSpPr>
              <p:cNvPr id="36103" name="Freeform 381"/>
              <p:cNvSpPr>
                <a:spLocks noChangeAspect="1"/>
              </p:cNvSpPr>
              <p:nvPr/>
            </p:nvSpPr>
            <p:spPr bwMode="auto">
              <a:xfrm>
                <a:off x="9950884" y="4586672"/>
                <a:ext cx="106814" cy="159438"/>
              </a:xfrm>
              <a:custGeom>
                <a:avLst/>
                <a:gdLst>
                  <a:gd name="T0" fmla="*/ 2147483647 w 105"/>
                  <a:gd name="T1" fmla="*/ 2147483647 h 158"/>
                  <a:gd name="T2" fmla="*/ 2147483647 w 105"/>
                  <a:gd name="T3" fmla="*/ 2147483647 h 158"/>
                  <a:gd name="T4" fmla="*/ 2147483647 w 105"/>
                  <a:gd name="T5" fmla="*/ 2147483647 h 158"/>
                  <a:gd name="T6" fmla="*/ 2147483647 w 105"/>
                  <a:gd name="T7" fmla="*/ 2147483647 h 158"/>
                  <a:gd name="T8" fmla="*/ 2147483647 w 105"/>
                  <a:gd name="T9" fmla="*/ 2147483647 h 158"/>
                  <a:gd name="T10" fmla="*/ 2147483647 w 105"/>
                  <a:gd name="T11" fmla="*/ 2147483647 h 158"/>
                  <a:gd name="T12" fmla="*/ 2147483647 w 105"/>
                  <a:gd name="T13" fmla="*/ 2147483647 h 158"/>
                  <a:gd name="T14" fmla="*/ 0 w 105"/>
                  <a:gd name="T15" fmla="*/ 2147483647 h 158"/>
                  <a:gd name="T16" fmla="*/ 0 w 105"/>
                  <a:gd name="T17" fmla="*/ 2147483647 h 158"/>
                  <a:gd name="T18" fmla="*/ 2147483647 w 105"/>
                  <a:gd name="T19" fmla="*/ 2147483647 h 158"/>
                  <a:gd name="T20" fmla="*/ 2147483647 w 105"/>
                  <a:gd name="T21" fmla="*/ 2147483647 h 158"/>
                  <a:gd name="T22" fmla="*/ 2147483647 w 105"/>
                  <a:gd name="T23" fmla="*/ 2147483647 h 158"/>
                  <a:gd name="T24" fmla="*/ 2147483647 w 105"/>
                  <a:gd name="T25" fmla="*/ 2147483647 h 158"/>
                  <a:gd name="T26" fmla="*/ 2147483647 w 105"/>
                  <a:gd name="T27" fmla="*/ 2147483647 h 158"/>
                  <a:gd name="T28" fmla="*/ 2147483647 w 105"/>
                  <a:gd name="T29" fmla="*/ 2147483647 h 158"/>
                  <a:gd name="T30" fmla="*/ 2147483647 w 105"/>
                  <a:gd name="T31" fmla="*/ 2147483647 h 158"/>
                  <a:gd name="T32" fmla="*/ 2147483647 w 105"/>
                  <a:gd name="T33" fmla="*/ 2147483647 h 158"/>
                  <a:gd name="T34" fmla="*/ 2147483647 w 105"/>
                  <a:gd name="T35" fmla="*/ 2147483647 h 158"/>
                  <a:gd name="T36" fmla="*/ 2147483647 w 105"/>
                  <a:gd name="T37" fmla="*/ 2147483647 h 158"/>
                  <a:gd name="T38" fmla="*/ 2147483647 w 105"/>
                  <a:gd name="T39" fmla="*/ 2147483647 h 158"/>
                  <a:gd name="T40" fmla="*/ 2147483647 w 105"/>
                  <a:gd name="T41" fmla="*/ 2147483647 h 158"/>
                  <a:gd name="T42" fmla="*/ 2147483647 w 105"/>
                  <a:gd name="T43" fmla="*/ 2147483647 h 158"/>
                  <a:gd name="T44" fmla="*/ 2147483647 w 105"/>
                  <a:gd name="T45" fmla="*/ 2147483647 h 158"/>
                  <a:gd name="T46" fmla="*/ 0 w 105"/>
                  <a:gd name="T47" fmla="*/ 2147483647 h 158"/>
                  <a:gd name="T48" fmla="*/ 2147483647 w 105"/>
                  <a:gd name="T49" fmla="*/ 2147483647 h 158"/>
                  <a:gd name="T50" fmla="*/ 2147483647 w 105"/>
                  <a:gd name="T51" fmla="*/ 2147483647 h 158"/>
                  <a:gd name="T52" fmla="*/ 2147483647 w 105"/>
                  <a:gd name="T53" fmla="*/ 2147483647 h 158"/>
                  <a:gd name="T54" fmla="*/ 2147483647 w 105"/>
                  <a:gd name="T55" fmla="*/ 2147483647 h 158"/>
                  <a:gd name="T56" fmla="*/ 2147483647 w 105"/>
                  <a:gd name="T57" fmla="*/ 2147483647 h 158"/>
                  <a:gd name="T58" fmla="*/ 2147483647 w 105"/>
                  <a:gd name="T59" fmla="*/ 2147483647 h 158"/>
                  <a:gd name="T60" fmla="*/ 2147483647 w 105"/>
                  <a:gd name="T61" fmla="*/ 2147483647 h 158"/>
                  <a:gd name="T62" fmla="*/ 2147483647 w 105"/>
                  <a:gd name="T63" fmla="*/ 2147483647 h 158"/>
                  <a:gd name="T64" fmla="*/ 2147483647 w 105"/>
                  <a:gd name="T65" fmla="*/ 2147483647 h 158"/>
                  <a:gd name="T66" fmla="*/ 2147483647 w 105"/>
                  <a:gd name="T67" fmla="*/ 2147483647 h 158"/>
                  <a:gd name="T68" fmla="*/ 2147483647 w 105"/>
                  <a:gd name="T69" fmla="*/ 2147483647 h 158"/>
                  <a:gd name="T70" fmla="*/ 2147483647 w 105"/>
                  <a:gd name="T71" fmla="*/ 2147483647 h 158"/>
                  <a:gd name="T72" fmla="*/ 2147483647 w 105"/>
                  <a:gd name="T73" fmla="*/ 2147483647 h 158"/>
                  <a:gd name="T74" fmla="*/ 2147483647 w 105"/>
                  <a:gd name="T75" fmla="*/ 2147483647 h 158"/>
                  <a:gd name="T76" fmla="*/ 2147483647 w 105"/>
                  <a:gd name="T77" fmla="*/ 2147483647 h 158"/>
                  <a:gd name="T78" fmla="*/ 2147483647 w 105"/>
                  <a:gd name="T79" fmla="*/ 2147483647 h 158"/>
                  <a:gd name="T80" fmla="*/ 2147483647 w 105"/>
                  <a:gd name="T81" fmla="*/ 2147483647 h 158"/>
                  <a:gd name="T82" fmla="*/ 2147483647 w 105"/>
                  <a:gd name="T83" fmla="*/ 2147483647 h 158"/>
                  <a:gd name="T84" fmla="*/ 2147483647 w 105"/>
                  <a:gd name="T85" fmla="*/ 2147483647 h 158"/>
                  <a:gd name="T86" fmla="*/ 2147483647 w 105"/>
                  <a:gd name="T87" fmla="*/ 2147483647 h 158"/>
                  <a:gd name="T88" fmla="*/ 2147483647 w 105"/>
                  <a:gd name="T89" fmla="*/ 2147483647 h 158"/>
                  <a:gd name="T90" fmla="*/ 2147483647 w 105"/>
                  <a:gd name="T91" fmla="*/ 2147483647 h 158"/>
                  <a:gd name="T92" fmla="*/ 2147483647 w 105"/>
                  <a:gd name="T93" fmla="*/ 2147483647 h 158"/>
                  <a:gd name="T94" fmla="*/ 2147483647 w 105"/>
                  <a:gd name="T95" fmla="*/ 0 h 158"/>
                  <a:gd name="T96" fmla="*/ 2147483647 w 105"/>
                  <a:gd name="T97" fmla="*/ 2147483647 h 158"/>
                  <a:gd name="T98" fmla="*/ 2147483647 w 105"/>
                  <a:gd name="T99" fmla="*/ 2147483647 h 158"/>
                  <a:gd name="T100" fmla="*/ 2147483647 w 105"/>
                  <a:gd name="T101" fmla="*/ 2147483647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5"/>
                  <a:gd name="T154" fmla="*/ 0 h 158"/>
                  <a:gd name="T155" fmla="*/ 105 w 105"/>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5" h="158">
                    <a:moveTo>
                      <a:pt x="13" y="30"/>
                    </a:moveTo>
                    <a:lnTo>
                      <a:pt x="11" y="32"/>
                    </a:lnTo>
                    <a:lnTo>
                      <a:pt x="13" y="42"/>
                    </a:lnTo>
                    <a:lnTo>
                      <a:pt x="21" y="48"/>
                    </a:lnTo>
                    <a:lnTo>
                      <a:pt x="19" y="52"/>
                    </a:lnTo>
                    <a:lnTo>
                      <a:pt x="23" y="64"/>
                    </a:lnTo>
                    <a:lnTo>
                      <a:pt x="16" y="60"/>
                    </a:lnTo>
                    <a:lnTo>
                      <a:pt x="0" y="68"/>
                    </a:lnTo>
                    <a:lnTo>
                      <a:pt x="0" y="73"/>
                    </a:lnTo>
                    <a:lnTo>
                      <a:pt x="5" y="78"/>
                    </a:lnTo>
                    <a:lnTo>
                      <a:pt x="9" y="77"/>
                    </a:lnTo>
                    <a:lnTo>
                      <a:pt x="6" y="70"/>
                    </a:lnTo>
                    <a:lnTo>
                      <a:pt x="10" y="71"/>
                    </a:lnTo>
                    <a:lnTo>
                      <a:pt x="13" y="92"/>
                    </a:lnTo>
                    <a:lnTo>
                      <a:pt x="19" y="102"/>
                    </a:lnTo>
                    <a:lnTo>
                      <a:pt x="13" y="110"/>
                    </a:lnTo>
                    <a:lnTo>
                      <a:pt x="14" y="112"/>
                    </a:lnTo>
                    <a:lnTo>
                      <a:pt x="5" y="137"/>
                    </a:lnTo>
                    <a:lnTo>
                      <a:pt x="7" y="141"/>
                    </a:lnTo>
                    <a:lnTo>
                      <a:pt x="10" y="138"/>
                    </a:lnTo>
                    <a:lnTo>
                      <a:pt x="13" y="140"/>
                    </a:lnTo>
                    <a:lnTo>
                      <a:pt x="12" y="147"/>
                    </a:lnTo>
                    <a:lnTo>
                      <a:pt x="6" y="146"/>
                    </a:lnTo>
                    <a:lnTo>
                      <a:pt x="3" y="156"/>
                    </a:lnTo>
                    <a:lnTo>
                      <a:pt x="4" y="158"/>
                    </a:lnTo>
                    <a:lnTo>
                      <a:pt x="11" y="151"/>
                    </a:lnTo>
                    <a:lnTo>
                      <a:pt x="12" y="157"/>
                    </a:lnTo>
                    <a:lnTo>
                      <a:pt x="20" y="149"/>
                    </a:lnTo>
                    <a:lnTo>
                      <a:pt x="23" y="152"/>
                    </a:lnTo>
                    <a:lnTo>
                      <a:pt x="36" y="142"/>
                    </a:lnTo>
                    <a:lnTo>
                      <a:pt x="32" y="148"/>
                    </a:lnTo>
                    <a:lnTo>
                      <a:pt x="36" y="150"/>
                    </a:lnTo>
                    <a:lnTo>
                      <a:pt x="40" y="148"/>
                    </a:lnTo>
                    <a:lnTo>
                      <a:pt x="40" y="139"/>
                    </a:lnTo>
                    <a:lnTo>
                      <a:pt x="44" y="144"/>
                    </a:lnTo>
                    <a:lnTo>
                      <a:pt x="49" y="139"/>
                    </a:lnTo>
                    <a:lnTo>
                      <a:pt x="46" y="136"/>
                    </a:lnTo>
                    <a:lnTo>
                      <a:pt x="53" y="133"/>
                    </a:lnTo>
                    <a:lnTo>
                      <a:pt x="64" y="136"/>
                    </a:lnTo>
                    <a:lnTo>
                      <a:pt x="66" y="139"/>
                    </a:lnTo>
                    <a:lnTo>
                      <a:pt x="74" y="127"/>
                    </a:lnTo>
                    <a:lnTo>
                      <a:pt x="85" y="128"/>
                    </a:lnTo>
                    <a:lnTo>
                      <a:pt x="96" y="119"/>
                    </a:lnTo>
                    <a:lnTo>
                      <a:pt x="105" y="94"/>
                    </a:lnTo>
                    <a:lnTo>
                      <a:pt x="102" y="94"/>
                    </a:lnTo>
                    <a:lnTo>
                      <a:pt x="101" y="62"/>
                    </a:lnTo>
                    <a:lnTo>
                      <a:pt x="95" y="40"/>
                    </a:lnTo>
                    <a:lnTo>
                      <a:pt x="69" y="0"/>
                    </a:lnTo>
                    <a:lnTo>
                      <a:pt x="51" y="12"/>
                    </a:lnTo>
                    <a:lnTo>
                      <a:pt x="32" y="12"/>
                    </a:lnTo>
                    <a:lnTo>
                      <a:pt x="13" y="30"/>
                    </a:lnTo>
                    <a:close/>
                  </a:path>
                </a:pathLst>
              </a:custGeom>
              <a:solidFill>
                <a:srgbClr val="EE9024"/>
              </a:solidFill>
              <a:ln w="6350">
                <a:solidFill>
                  <a:schemeClr val="bg1"/>
                </a:solidFill>
                <a:round/>
                <a:headEnd/>
                <a:tailEnd/>
              </a:ln>
            </p:spPr>
            <p:txBody>
              <a:bodyPr/>
              <a:lstStyle/>
              <a:p>
                <a:endParaRPr lang="en-GB"/>
              </a:p>
            </p:txBody>
          </p:sp>
          <p:sp>
            <p:nvSpPr>
              <p:cNvPr id="36104" name="Freeform 382"/>
              <p:cNvSpPr>
                <a:spLocks noChangeAspect="1"/>
              </p:cNvSpPr>
              <p:nvPr/>
            </p:nvSpPr>
            <p:spPr bwMode="auto">
              <a:xfrm>
                <a:off x="9898567" y="4409518"/>
                <a:ext cx="194008" cy="210370"/>
              </a:xfrm>
              <a:custGeom>
                <a:avLst/>
                <a:gdLst>
                  <a:gd name="T0" fmla="*/ 0 w 192"/>
                  <a:gd name="T1" fmla="*/ 2147483647 h 207"/>
                  <a:gd name="T2" fmla="*/ 2147483647 w 192"/>
                  <a:gd name="T3" fmla="*/ 2147483647 h 207"/>
                  <a:gd name="T4" fmla="*/ 2147483647 w 192"/>
                  <a:gd name="T5" fmla="*/ 2147483647 h 207"/>
                  <a:gd name="T6" fmla="*/ 2147483647 w 192"/>
                  <a:gd name="T7" fmla="*/ 2147483647 h 207"/>
                  <a:gd name="T8" fmla="*/ 2147483647 w 192"/>
                  <a:gd name="T9" fmla="*/ 2147483647 h 207"/>
                  <a:gd name="T10" fmla="*/ 2147483647 w 192"/>
                  <a:gd name="T11" fmla="*/ 2147483647 h 207"/>
                  <a:gd name="T12" fmla="*/ 2147483647 w 192"/>
                  <a:gd name="T13" fmla="*/ 2147483647 h 207"/>
                  <a:gd name="T14" fmla="*/ 2147483647 w 192"/>
                  <a:gd name="T15" fmla="*/ 2147483647 h 207"/>
                  <a:gd name="T16" fmla="*/ 2147483647 w 192"/>
                  <a:gd name="T17" fmla="*/ 2147483647 h 207"/>
                  <a:gd name="T18" fmla="*/ 2147483647 w 192"/>
                  <a:gd name="T19" fmla="*/ 2147483647 h 207"/>
                  <a:gd name="T20" fmla="*/ 2147483647 w 192"/>
                  <a:gd name="T21" fmla="*/ 2147483647 h 207"/>
                  <a:gd name="T22" fmla="*/ 2147483647 w 192"/>
                  <a:gd name="T23" fmla="*/ 2147483647 h 207"/>
                  <a:gd name="T24" fmla="*/ 2147483647 w 192"/>
                  <a:gd name="T25" fmla="*/ 2147483647 h 207"/>
                  <a:gd name="T26" fmla="*/ 2147483647 w 192"/>
                  <a:gd name="T27" fmla="*/ 2147483647 h 207"/>
                  <a:gd name="T28" fmla="*/ 2147483647 w 192"/>
                  <a:gd name="T29" fmla="*/ 2147483647 h 207"/>
                  <a:gd name="T30" fmla="*/ 2147483647 w 192"/>
                  <a:gd name="T31" fmla="*/ 2147483647 h 207"/>
                  <a:gd name="T32" fmla="*/ 2147483647 w 192"/>
                  <a:gd name="T33" fmla="*/ 2147483647 h 207"/>
                  <a:gd name="T34" fmla="*/ 2147483647 w 192"/>
                  <a:gd name="T35" fmla="*/ 2147483647 h 207"/>
                  <a:gd name="T36" fmla="*/ 2147483647 w 192"/>
                  <a:gd name="T37" fmla="*/ 2147483647 h 207"/>
                  <a:gd name="T38" fmla="*/ 2147483647 w 192"/>
                  <a:gd name="T39" fmla="*/ 2147483647 h 207"/>
                  <a:gd name="T40" fmla="*/ 2147483647 w 192"/>
                  <a:gd name="T41" fmla="*/ 2147483647 h 207"/>
                  <a:gd name="T42" fmla="*/ 2147483647 w 192"/>
                  <a:gd name="T43" fmla="*/ 2147483647 h 207"/>
                  <a:gd name="T44" fmla="*/ 2147483647 w 192"/>
                  <a:gd name="T45" fmla="*/ 2147483647 h 207"/>
                  <a:gd name="T46" fmla="*/ 2147483647 w 192"/>
                  <a:gd name="T47" fmla="*/ 2147483647 h 207"/>
                  <a:gd name="T48" fmla="*/ 2147483647 w 192"/>
                  <a:gd name="T49" fmla="*/ 2147483647 h 207"/>
                  <a:gd name="T50" fmla="*/ 2147483647 w 192"/>
                  <a:gd name="T51" fmla="*/ 2147483647 h 207"/>
                  <a:gd name="T52" fmla="*/ 2147483647 w 192"/>
                  <a:gd name="T53" fmla="*/ 2147483647 h 207"/>
                  <a:gd name="T54" fmla="*/ 2147483647 w 192"/>
                  <a:gd name="T55" fmla="*/ 2147483647 h 207"/>
                  <a:gd name="T56" fmla="*/ 2147483647 w 192"/>
                  <a:gd name="T57" fmla="*/ 2147483647 h 207"/>
                  <a:gd name="T58" fmla="*/ 2147483647 w 192"/>
                  <a:gd name="T59" fmla="*/ 2147483647 h 207"/>
                  <a:gd name="T60" fmla="*/ 2147483647 w 192"/>
                  <a:gd name="T61" fmla="*/ 2147483647 h 207"/>
                  <a:gd name="T62" fmla="*/ 2147483647 w 192"/>
                  <a:gd name="T63" fmla="*/ 2147483647 h 207"/>
                  <a:gd name="T64" fmla="*/ 2147483647 w 192"/>
                  <a:gd name="T65" fmla="*/ 2147483647 h 207"/>
                  <a:gd name="T66" fmla="*/ 2147483647 w 192"/>
                  <a:gd name="T67" fmla="*/ 2147483647 h 207"/>
                  <a:gd name="T68" fmla="*/ 2147483647 w 192"/>
                  <a:gd name="T69" fmla="*/ 0 h 207"/>
                  <a:gd name="T70" fmla="*/ 2147483647 w 192"/>
                  <a:gd name="T71" fmla="*/ 2147483647 h 207"/>
                  <a:gd name="T72" fmla="*/ 2147483647 w 192"/>
                  <a:gd name="T73" fmla="*/ 2147483647 h 207"/>
                  <a:gd name="T74" fmla="*/ 2147483647 w 192"/>
                  <a:gd name="T75" fmla="*/ 2147483647 h 207"/>
                  <a:gd name="T76" fmla="*/ 2147483647 w 192"/>
                  <a:gd name="T77" fmla="*/ 2147483647 h 207"/>
                  <a:gd name="T78" fmla="*/ 2147483647 w 192"/>
                  <a:gd name="T79" fmla="*/ 2147483647 h 207"/>
                  <a:gd name="T80" fmla="*/ 2147483647 w 192"/>
                  <a:gd name="T81" fmla="*/ 2147483647 h 207"/>
                  <a:gd name="T82" fmla="*/ 2147483647 w 192"/>
                  <a:gd name="T83" fmla="*/ 2147483647 h 207"/>
                  <a:gd name="T84" fmla="*/ 2147483647 w 192"/>
                  <a:gd name="T85" fmla="*/ 2147483647 h 207"/>
                  <a:gd name="T86" fmla="*/ 2147483647 w 192"/>
                  <a:gd name="T87" fmla="*/ 2147483647 h 207"/>
                  <a:gd name="T88" fmla="*/ 2147483647 w 192"/>
                  <a:gd name="T89" fmla="*/ 2147483647 h 207"/>
                  <a:gd name="T90" fmla="*/ 0 w 192"/>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207"/>
                  <a:gd name="T140" fmla="*/ 192 w 192"/>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207">
                    <a:moveTo>
                      <a:pt x="0" y="122"/>
                    </a:moveTo>
                    <a:lnTo>
                      <a:pt x="9" y="135"/>
                    </a:lnTo>
                    <a:lnTo>
                      <a:pt x="16" y="132"/>
                    </a:lnTo>
                    <a:lnTo>
                      <a:pt x="35" y="137"/>
                    </a:lnTo>
                    <a:lnTo>
                      <a:pt x="27" y="165"/>
                    </a:lnTo>
                    <a:lnTo>
                      <a:pt x="28" y="170"/>
                    </a:lnTo>
                    <a:lnTo>
                      <a:pt x="33" y="170"/>
                    </a:lnTo>
                    <a:lnTo>
                      <a:pt x="20" y="177"/>
                    </a:lnTo>
                    <a:lnTo>
                      <a:pt x="13" y="194"/>
                    </a:lnTo>
                    <a:lnTo>
                      <a:pt x="27" y="193"/>
                    </a:lnTo>
                    <a:lnTo>
                      <a:pt x="21" y="198"/>
                    </a:lnTo>
                    <a:lnTo>
                      <a:pt x="29" y="207"/>
                    </a:lnTo>
                    <a:lnTo>
                      <a:pt x="39" y="204"/>
                    </a:lnTo>
                    <a:lnTo>
                      <a:pt x="39" y="196"/>
                    </a:lnTo>
                    <a:lnTo>
                      <a:pt x="54" y="205"/>
                    </a:lnTo>
                    <a:lnTo>
                      <a:pt x="63" y="201"/>
                    </a:lnTo>
                    <a:lnTo>
                      <a:pt x="67" y="205"/>
                    </a:lnTo>
                    <a:lnTo>
                      <a:pt x="86" y="187"/>
                    </a:lnTo>
                    <a:lnTo>
                      <a:pt x="105" y="187"/>
                    </a:lnTo>
                    <a:lnTo>
                      <a:pt x="123" y="175"/>
                    </a:lnTo>
                    <a:lnTo>
                      <a:pt x="101" y="153"/>
                    </a:lnTo>
                    <a:lnTo>
                      <a:pt x="95" y="150"/>
                    </a:lnTo>
                    <a:lnTo>
                      <a:pt x="96" y="126"/>
                    </a:lnTo>
                    <a:lnTo>
                      <a:pt x="110" y="116"/>
                    </a:lnTo>
                    <a:lnTo>
                      <a:pt x="123" y="115"/>
                    </a:lnTo>
                    <a:lnTo>
                      <a:pt x="143" y="100"/>
                    </a:lnTo>
                    <a:lnTo>
                      <a:pt x="162" y="82"/>
                    </a:lnTo>
                    <a:lnTo>
                      <a:pt x="162" y="55"/>
                    </a:lnTo>
                    <a:lnTo>
                      <a:pt x="174" y="41"/>
                    </a:lnTo>
                    <a:lnTo>
                      <a:pt x="185" y="26"/>
                    </a:lnTo>
                    <a:lnTo>
                      <a:pt x="192" y="26"/>
                    </a:lnTo>
                    <a:lnTo>
                      <a:pt x="191" y="22"/>
                    </a:lnTo>
                    <a:lnTo>
                      <a:pt x="189" y="15"/>
                    </a:lnTo>
                    <a:lnTo>
                      <a:pt x="185" y="14"/>
                    </a:lnTo>
                    <a:lnTo>
                      <a:pt x="174" y="0"/>
                    </a:lnTo>
                    <a:lnTo>
                      <a:pt x="168" y="4"/>
                    </a:lnTo>
                    <a:lnTo>
                      <a:pt x="159" y="25"/>
                    </a:lnTo>
                    <a:lnTo>
                      <a:pt x="141" y="37"/>
                    </a:lnTo>
                    <a:lnTo>
                      <a:pt x="117" y="41"/>
                    </a:lnTo>
                    <a:lnTo>
                      <a:pt x="115" y="45"/>
                    </a:lnTo>
                    <a:lnTo>
                      <a:pt x="118" y="63"/>
                    </a:lnTo>
                    <a:lnTo>
                      <a:pt x="95" y="65"/>
                    </a:lnTo>
                    <a:lnTo>
                      <a:pt x="77" y="57"/>
                    </a:lnTo>
                    <a:lnTo>
                      <a:pt x="47" y="86"/>
                    </a:lnTo>
                    <a:lnTo>
                      <a:pt x="16" y="102"/>
                    </a:lnTo>
                    <a:lnTo>
                      <a:pt x="0" y="122"/>
                    </a:lnTo>
                    <a:close/>
                  </a:path>
                </a:pathLst>
              </a:custGeom>
              <a:solidFill>
                <a:srgbClr val="DDDDDD"/>
              </a:solidFill>
              <a:ln w="6350">
                <a:solidFill>
                  <a:schemeClr val="bg1"/>
                </a:solidFill>
                <a:round/>
                <a:headEnd/>
                <a:tailEnd/>
              </a:ln>
            </p:spPr>
            <p:txBody>
              <a:bodyPr/>
              <a:lstStyle/>
              <a:p>
                <a:endParaRPr lang="en-GB"/>
              </a:p>
            </p:txBody>
          </p:sp>
          <p:sp>
            <p:nvSpPr>
              <p:cNvPr id="36105" name="Freeform 383"/>
              <p:cNvSpPr>
                <a:spLocks noChangeAspect="1"/>
              </p:cNvSpPr>
              <p:nvPr/>
            </p:nvSpPr>
            <p:spPr bwMode="auto">
              <a:xfrm>
                <a:off x="10349800" y="6364849"/>
                <a:ext cx="15259" cy="11072"/>
              </a:xfrm>
              <a:custGeom>
                <a:avLst/>
                <a:gdLst>
                  <a:gd name="T0" fmla="*/ 2147483647 w 17"/>
                  <a:gd name="T1" fmla="*/ 0 h 10"/>
                  <a:gd name="T2" fmla="*/ 2147483647 w 17"/>
                  <a:gd name="T3" fmla="*/ 2147483647 h 10"/>
                  <a:gd name="T4" fmla="*/ 0 w 17"/>
                  <a:gd name="T5" fmla="*/ 2147483647 h 10"/>
                  <a:gd name="T6" fmla="*/ 0 w 17"/>
                  <a:gd name="T7" fmla="*/ 2147483647 h 10"/>
                  <a:gd name="T8" fmla="*/ 2147483647 w 17"/>
                  <a:gd name="T9" fmla="*/ 0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11" y="0"/>
                    </a:moveTo>
                    <a:lnTo>
                      <a:pt x="17" y="3"/>
                    </a:lnTo>
                    <a:lnTo>
                      <a:pt x="2" y="10"/>
                    </a:lnTo>
                    <a:lnTo>
                      <a:pt x="0" y="6"/>
                    </a:lnTo>
                    <a:lnTo>
                      <a:pt x="11" y="0"/>
                    </a:lnTo>
                    <a:close/>
                  </a:path>
                </a:pathLst>
              </a:custGeom>
              <a:solidFill>
                <a:srgbClr val="DCF2D6"/>
              </a:solidFill>
              <a:ln w="12700">
                <a:noFill/>
                <a:round/>
                <a:headEnd/>
                <a:tailEnd/>
              </a:ln>
            </p:spPr>
            <p:txBody>
              <a:bodyPr/>
              <a:lstStyle/>
              <a:p>
                <a:endParaRPr lang="en-GB"/>
              </a:p>
            </p:txBody>
          </p:sp>
          <p:sp>
            <p:nvSpPr>
              <p:cNvPr id="36106" name="Freeform 384"/>
              <p:cNvSpPr>
                <a:spLocks noChangeAspect="1"/>
              </p:cNvSpPr>
              <p:nvPr/>
            </p:nvSpPr>
            <p:spPr bwMode="auto">
              <a:xfrm>
                <a:off x="9320901" y="6034901"/>
                <a:ext cx="279023" cy="90791"/>
              </a:xfrm>
              <a:custGeom>
                <a:avLst/>
                <a:gdLst>
                  <a:gd name="T0" fmla="*/ 2147483647 w 278"/>
                  <a:gd name="T1" fmla="*/ 2147483647 h 87"/>
                  <a:gd name="T2" fmla="*/ 2147483647 w 278"/>
                  <a:gd name="T3" fmla="*/ 2147483647 h 87"/>
                  <a:gd name="T4" fmla="*/ 2147483647 w 278"/>
                  <a:gd name="T5" fmla="*/ 2147483647 h 87"/>
                  <a:gd name="T6" fmla="*/ 2147483647 w 278"/>
                  <a:gd name="T7" fmla="*/ 2147483647 h 87"/>
                  <a:gd name="T8" fmla="*/ 2147483647 w 278"/>
                  <a:gd name="T9" fmla="*/ 2147483647 h 87"/>
                  <a:gd name="T10" fmla="*/ 2147483647 w 278"/>
                  <a:gd name="T11" fmla="*/ 2147483647 h 87"/>
                  <a:gd name="T12" fmla="*/ 2147483647 w 278"/>
                  <a:gd name="T13" fmla="*/ 2147483647 h 87"/>
                  <a:gd name="T14" fmla="*/ 2147483647 w 278"/>
                  <a:gd name="T15" fmla="*/ 2147483647 h 87"/>
                  <a:gd name="T16" fmla="*/ 2147483647 w 278"/>
                  <a:gd name="T17" fmla="*/ 2147483647 h 87"/>
                  <a:gd name="T18" fmla="*/ 2147483647 w 278"/>
                  <a:gd name="T19" fmla="*/ 2147483647 h 87"/>
                  <a:gd name="T20" fmla="*/ 2147483647 w 278"/>
                  <a:gd name="T21" fmla="*/ 2147483647 h 87"/>
                  <a:gd name="T22" fmla="*/ 0 w 278"/>
                  <a:gd name="T23" fmla="*/ 2147483647 h 87"/>
                  <a:gd name="T24" fmla="*/ 0 w 278"/>
                  <a:gd name="T25" fmla="*/ 2147483647 h 87"/>
                  <a:gd name="T26" fmla="*/ 2147483647 w 278"/>
                  <a:gd name="T27" fmla="*/ 2147483647 h 87"/>
                  <a:gd name="T28" fmla="*/ 2147483647 w 278"/>
                  <a:gd name="T29" fmla="*/ 2147483647 h 87"/>
                  <a:gd name="T30" fmla="*/ 2147483647 w 278"/>
                  <a:gd name="T31" fmla="*/ 0 h 87"/>
                  <a:gd name="T32" fmla="*/ 2147483647 w 278"/>
                  <a:gd name="T33" fmla="*/ 0 h 87"/>
                  <a:gd name="T34" fmla="*/ 2147483647 w 278"/>
                  <a:gd name="T35" fmla="*/ 0 h 87"/>
                  <a:gd name="T36" fmla="*/ 2147483647 w 278"/>
                  <a:gd name="T37" fmla="*/ 0 h 87"/>
                  <a:gd name="T38" fmla="*/ 2147483647 w 278"/>
                  <a:gd name="T39" fmla="*/ 2147483647 h 87"/>
                  <a:gd name="T40" fmla="*/ 2147483647 w 278"/>
                  <a:gd name="T41" fmla="*/ 2147483647 h 87"/>
                  <a:gd name="T42" fmla="*/ 2147483647 w 278"/>
                  <a:gd name="T43" fmla="*/ 2147483647 h 87"/>
                  <a:gd name="T44" fmla="*/ 2147483647 w 278"/>
                  <a:gd name="T45" fmla="*/ 2147483647 h 87"/>
                  <a:gd name="T46" fmla="*/ 2147483647 w 278"/>
                  <a:gd name="T47" fmla="*/ 2147483647 h 87"/>
                  <a:gd name="T48" fmla="*/ 2147483647 w 278"/>
                  <a:gd name="T49" fmla="*/ 2147483647 h 87"/>
                  <a:gd name="T50" fmla="*/ 2147483647 w 278"/>
                  <a:gd name="T51" fmla="*/ 2147483647 h 87"/>
                  <a:gd name="T52" fmla="*/ 2147483647 w 278"/>
                  <a:gd name="T53" fmla="*/ 2147483647 h 87"/>
                  <a:gd name="T54" fmla="*/ 2147483647 w 278"/>
                  <a:gd name="T55" fmla="*/ 2147483647 h 87"/>
                  <a:gd name="T56" fmla="*/ 2147483647 w 278"/>
                  <a:gd name="T57" fmla="*/ 2147483647 h 87"/>
                  <a:gd name="T58" fmla="*/ 2147483647 w 278"/>
                  <a:gd name="T59" fmla="*/ 2147483647 h 87"/>
                  <a:gd name="T60" fmla="*/ 2147483647 w 278"/>
                  <a:gd name="T61" fmla="*/ 2147483647 h 87"/>
                  <a:gd name="T62" fmla="*/ 2147483647 w 278"/>
                  <a:gd name="T63" fmla="*/ 2147483647 h 87"/>
                  <a:gd name="T64" fmla="*/ 2147483647 w 278"/>
                  <a:gd name="T65" fmla="*/ 2147483647 h 87"/>
                  <a:gd name="T66" fmla="*/ 2147483647 w 278"/>
                  <a:gd name="T67" fmla="*/ 2147483647 h 87"/>
                  <a:gd name="T68" fmla="*/ 2147483647 w 278"/>
                  <a:gd name="T69" fmla="*/ 2147483647 h 87"/>
                  <a:gd name="T70" fmla="*/ 2147483647 w 278"/>
                  <a:gd name="T71" fmla="*/ 2147483647 h 87"/>
                  <a:gd name="T72" fmla="*/ 2147483647 w 278"/>
                  <a:gd name="T73" fmla="*/ 2147483647 h 87"/>
                  <a:gd name="T74" fmla="*/ 2147483647 w 278"/>
                  <a:gd name="T75" fmla="*/ 2147483647 h 87"/>
                  <a:gd name="T76" fmla="*/ 2147483647 w 278"/>
                  <a:gd name="T77" fmla="*/ 2147483647 h 87"/>
                  <a:gd name="T78" fmla="*/ 2147483647 w 278"/>
                  <a:gd name="T79" fmla="*/ 2147483647 h 87"/>
                  <a:gd name="T80" fmla="*/ 2147483647 w 278"/>
                  <a:gd name="T81" fmla="*/ 2147483647 h 87"/>
                  <a:gd name="T82" fmla="*/ 2147483647 w 278"/>
                  <a:gd name="T83" fmla="*/ 2147483647 h 87"/>
                  <a:gd name="T84" fmla="*/ 2147483647 w 278"/>
                  <a:gd name="T85" fmla="*/ 2147483647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8"/>
                  <a:gd name="T130" fmla="*/ 0 h 87"/>
                  <a:gd name="T131" fmla="*/ 278 w 278"/>
                  <a:gd name="T132" fmla="*/ 87 h 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8" h="87">
                    <a:moveTo>
                      <a:pt x="206" y="71"/>
                    </a:moveTo>
                    <a:lnTo>
                      <a:pt x="193" y="74"/>
                    </a:lnTo>
                    <a:lnTo>
                      <a:pt x="179" y="67"/>
                    </a:lnTo>
                    <a:lnTo>
                      <a:pt x="167" y="68"/>
                    </a:lnTo>
                    <a:lnTo>
                      <a:pt x="134" y="54"/>
                    </a:lnTo>
                    <a:lnTo>
                      <a:pt x="105" y="52"/>
                    </a:lnTo>
                    <a:lnTo>
                      <a:pt x="97" y="56"/>
                    </a:lnTo>
                    <a:lnTo>
                      <a:pt x="70" y="48"/>
                    </a:lnTo>
                    <a:lnTo>
                      <a:pt x="51" y="47"/>
                    </a:lnTo>
                    <a:lnTo>
                      <a:pt x="34" y="40"/>
                    </a:lnTo>
                    <a:lnTo>
                      <a:pt x="38" y="32"/>
                    </a:lnTo>
                    <a:lnTo>
                      <a:pt x="3" y="25"/>
                    </a:lnTo>
                    <a:lnTo>
                      <a:pt x="0" y="18"/>
                    </a:lnTo>
                    <a:lnTo>
                      <a:pt x="4" y="22"/>
                    </a:lnTo>
                    <a:lnTo>
                      <a:pt x="10" y="21"/>
                    </a:lnTo>
                    <a:lnTo>
                      <a:pt x="21" y="2"/>
                    </a:lnTo>
                    <a:lnTo>
                      <a:pt x="29" y="0"/>
                    </a:lnTo>
                    <a:lnTo>
                      <a:pt x="48" y="3"/>
                    </a:lnTo>
                    <a:lnTo>
                      <a:pt x="61" y="0"/>
                    </a:lnTo>
                    <a:lnTo>
                      <a:pt x="67" y="7"/>
                    </a:lnTo>
                    <a:lnTo>
                      <a:pt x="90" y="11"/>
                    </a:lnTo>
                    <a:lnTo>
                      <a:pt x="101" y="25"/>
                    </a:lnTo>
                    <a:lnTo>
                      <a:pt x="107" y="26"/>
                    </a:lnTo>
                    <a:lnTo>
                      <a:pt x="128" y="26"/>
                    </a:lnTo>
                    <a:lnTo>
                      <a:pt x="153" y="31"/>
                    </a:lnTo>
                    <a:lnTo>
                      <a:pt x="157" y="28"/>
                    </a:lnTo>
                    <a:lnTo>
                      <a:pt x="162" y="16"/>
                    </a:lnTo>
                    <a:lnTo>
                      <a:pt x="171" y="14"/>
                    </a:lnTo>
                    <a:lnTo>
                      <a:pt x="178" y="22"/>
                    </a:lnTo>
                    <a:lnTo>
                      <a:pt x="188" y="20"/>
                    </a:lnTo>
                    <a:lnTo>
                      <a:pt x="205" y="27"/>
                    </a:lnTo>
                    <a:lnTo>
                      <a:pt x="218" y="30"/>
                    </a:lnTo>
                    <a:lnTo>
                      <a:pt x="227" y="41"/>
                    </a:lnTo>
                    <a:lnTo>
                      <a:pt x="228" y="50"/>
                    </a:lnTo>
                    <a:lnTo>
                      <a:pt x="233" y="52"/>
                    </a:lnTo>
                    <a:lnTo>
                      <a:pt x="265" y="52"/>
                    </a:lnTo>
                    <a:lnTo>
                      <a:pt x="275" y="56"/>
                    </a:lnTo>
                    <a:lnTo>
                      <a:pt x="273" y="75"/>
                    </a:lnTo>
                    <a:lnTo>
                      <a:pt x="278" y="87"/>
                    </a:lnTo>
                    <a:lnTo>
                      <a:pt x="272" y="82"/>
                    </a:lnTo>
                    <a:lnTo>
                      <a:pt x="238" y="72"/>
                    </a:lnTo>
                    <a:lnTo>
                      <a:pt x="223" y="75"/>
                    </a:lnTo>
                    <a:lnTo>
                      <a:pt x="206" y="71"/>
                    </a:lnTo>
                    <a:close/>
                  </a:path>
                </a:pathLst>
              </a:custGeom>
              <a:solidFill>
                <a:srgbClr val="EE9024"/>
              </a:solidFill>
              <a:ln w="12700">
                <a:noFill/>
                <a:round/>
                <a:headEnd/>
                <a:tailEnd/>
              </a:ln>
            </p:spPr>
            <p:txBody>
              <a:bodyPr/>
              <a:lstStyle/>
              <a:p>
                <a:endParaRPr lang="en-GB"/>
              </a:p>
            </p:txBody>
          </p:sp>
          <p:sp>
            <p:nvSpPr>
              <p:cNvPr id="36107" name="Freeform 385"/>
              <p:cNvSpPr>
                <a:spLocks noChangeAspect="1"/>
              </p:cNvSpPr>
              <p:nvPr/>
            </p:nvSpPr>
            <p:spPr bwMode="auto">
              <a:xfrm>
                <a:off x="9682760" y="5510084"/>
                <a:ext cx="67576" cy="90791"/>
              </a:xfrm>
              <a:custGeom>
                <a:avLst/>
                <a:gdLst>
                  <a:gd name="T0" fmla="*/ 2147483647 w 70"/>
                  <a:gd name="T1" fmla="*/ 0 h 90"/>
                  <a:gd name="T2" fmla="*/ 2147483647 w 70"/>
                  <a:gd name="T3" fmla="*/ 0 h 90"/>
                  <a:gd name="T4" fmla="*/ 2147483647 w 70"/>
                  <a:gd name="T5" fmla="*/ 2147483647 h 90"/>
                  <a:gd name="T6" fmla="*/ 2147483647 w 70"/>
                  <a:gd name="T7" fmla="*/ 2147483647 h 90"/>
                  <a:gd name="T8" fmla="*/ 2147483647 w 70"/>
                  <a:gd name="T9" fmla="*/ 2147483647 h 90"/>
                  <a:gd name="T10" fmla="*/ 2147483647 w 70"/>
                  <a:gd name="T11" fmla="*/ 2147483647 h 90"/>
                  <a:gd name="T12" fmla="*/ 2147483647 w 70"/>
                  <a:gd name="T13" fmla="*/ 2147483647 h 90"/>
                  <a:gd name="T14" fmla="*/ 0 w 70"/>
                  <a:gd name="T15" fmla="*/ 2147483647 h 90"/>
                  <a:gd name="T16" fmla="*/ 0 w 70"/>
                  <a:gd name="T17" fmla="*/ 2147483647 h 90"/>
                  <a:gd name="T18" fmla="*/ 2147483647 w 70"/>
                  <a:gd name="T19" fmla="*/ 2147483647 h 90"/>
                  <a:gd name="T20" fmla="*/ 2147483647 w 70"/>
                  <a:gd name="T21" fmla="*/ 2147483647 h 90"/>
                  <a:gd name="T22" fmla="*/ 2147483647 w 70"/>
                  <a:gd name="T23" fmla="*/ 2147483647 h 90"/>
                  <a:gd name="T24" fmla="*/ 2147483647 w 70"/>
                  <a:gd name="T25" fmla="*/ 2147483647 h 90"/>
                  <a:gd name="T26" fmla="*/ 2147483647 w 70"/>
                  <a:gd name="T27" fmla="*/ 2147483647 h 90"/>
                  <a:gd name="T28" fmla="*/ 2147483647 w 70"/>
                  <a:gd name="T29" fmla="*/ 2147483647 h 90"/>
                  <a:gd name="T30" fmla="*/ 2147483647 w 70"/>
                  <a:gd name="T31" fmla="*/ 2147483647 h 90"/>
                  <a:gd name="T32" fmla="*/ 2147483647 w 70"/>
                  <a:gd name="T33" fmla="*/ 2147483647 h 90"/>
                  <a:gd name="T34" fmla="*/ 2147483647 w 70"/>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
                  <a:gd name="T55" fmla="*/ 0 h 90"/>
                  <a:gd name="T56" fmla="*/ 70 w 70"/>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 h="90">
                    <a:moveTo>
                      <a:pt x="67" y="0"/>
                    </a:moveTo>
                    <a:lnTo>
                      <a:pt x="69" y="0"/>
                    </a:lnTo>
                    <a:lnTo>
                      <a:pt x="70" y="9"/>
                    </a:lnTo>
                    <a:lnTo>
                      <a:pt x="70" y="29"/>
                    </a:lnTo>
                    <a:lnTo>
                      <a:pt x="48" y="45"/>
                    </a:lnTo>
                    <a:lnTo>
                      <a:pt x="46" y="53"/>
                    </a:lnTo>
                    <a:lnTo>
                      <a:pt x="20" y="78"/>
                    </a:lnTo>
                    <a:lnTo>
                      <a:pt x="3" y="90"/>
                    </a:lnTo>
                    <a:lnTo>
                      <a:pt x="0" y="89"/>
                    </a:lnTo>
                    <a:lnTo>
                      <a:pt x="6" y="75"/>
                    </a:lnTo>
                    <a:lnTo>
                      <a:pt x="20" y="64"/>
                    </a:lnTo>
                    <a:lnTo>
                      <a:pt x="49" y="33"/>
                    </a:lnTo>
                    <a:lnTo>
                      <a:pt x="58" y="29"/>
                    </a:lnTo>
                    <a:lnTo>
                      <a:pt x="61" y="15"/>
                    </a:lnTo>
                    <a:lnTo>
                      <a:pt x="62" y="18"/>
                    </a:lnTo>
                    <a:lnTo>
                      <a:pt x="64" y="16"/>
                    </a:lnTo>
                    <a:lnTo>
                      <a:pt x="61" y="12"/>
                    </a:lnTo>
                    <a:lnTo>
                      <a:pt x="67" y="0"/>
                    </a:lnTo>
                    <a:close/>
                  </a:path>
                </a:pathLst>
              </a:custGeom>
              <a:solidFill>
                <a:srgbClr val="EE9024"/>
              </a:solidFill>
              <a:ln w="12700">
                <a:noFill/>
                <a:round/>
                <a:headEnd/>
                <a:tailEnd/>
              </a:ln>
            </p:spPr>
            <p:txBody>
              <a:bodyPr/>
              <a:lstStyle/>
              <a:p>
                <a:endParaRPr lang="en-GB"/>
              </a:p>
            </p:txBody>
          </p:sp>
          <p:sp>
            <p:nvSpPr>
              <p:cNvPr id="36108" name="Freeform 386"/>
              <p:cNvSpPr>
                <a:spLocks noChangeAspect="1"/>
              </p:cNvSpPr>
              <p:nvPr/>
            </p:nvSpPr>
            <p:spPr bwMode="auto">
              <a:xfrm>
                <a:off x="9776494" y="5445866"/>
                <a:ext cx="37058" cy="37645"/>
              </a:xfrm>
              <a:custGeom>
                <a:avLst/>
                <a:gdLst>
                  <a:gd name="T0" fmla="*/ 0 w 36"/>
                  <a:gd name="T1" fmla="*/ 0 h 39"/>
                  <a:gd name="T2" fmla="*/ 2147483647 w 36"/>
                  <a:gd name="T3" fmla="*/ 0 h 39"/>
                  <a:gd name="T4" fmla="*/ 2147483647 w 36"/>
                  <a:gd name="T5" fmla="*/ 2147483647 h 39"/>
                  <a:gd name="T6" fmla="*/ 2147483647 w 36"/>
                  <a:gd name="T7" fmla="*/ 2147483647 h 39"/>
                  <a:gd name="T8" fmla="*/ 2147483647 w 36"/>
                  <a:gd name="T9" fmla="*/ 2147483647 h 39"/>
                  <a:gd name="T10" fmla="*/ 2147483647 w 36"/>
                  <a:gd name="T11" fmla="*/ 2147483647 h 39"/>
                  <a:gd name="T12" fmla="*/ 2147483647 w 36"/>
                  <a:gd name="T13" fmla="*/ 2147483647 h 39"/>
                  <a:gd name="T14" fmla="*/ 2147483647 w 36"/>
                  <a:gd name="T15" fmla="*/ 2147483647 h 39"/>
                  <a:gd name="T16" fmla="*/ 0 w 36"/>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9"/>
                  <a:gd name="T29" fmla="*/ 36 w 3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9">
                    <a:moveTo>
                      <a:pt x="0" y="2"/>
                    </a:moveTo>
                    <a:lnTo>
                      <a:pt x="20" y="0"/>
                    </a:lnTo>
                    <a:lnTo>
                      <a:pt x="34" y="9"/>
                    </a:lnTo>
                    <a:lnTo>
                      <a:pt x="36" y="27"/>
                    </a:lnTo>
                    <a:lnTo>
                      <a:pt x="34" y="34"/>
                    </a:lnTo>
                    <a:lnTo>
                      <a:pt x="26" y="39"/>
                    </a:lnTo>
                    <a:lnTo>
                      <a:pt x="19" y="32"/>
                    </a:lnTo>
                    <a:lnTo>
                      <a:pt x="10" y="8"/>
                    </a:lnTo>
                    <a:lnTo>
                      <a:pt x="0" y="2"/>
                    </a:lnTo>
                    <a:close/>
                  </a:path>
                </a:pathLst>
              </a:custGeom>
              <a:solidFill>
                <a:srgbClr val="EE9024"/>
              </a:solidFill>
              <a:ln w="12700">
                <a:noFill/>
                <a:round/>
                <a:headEnd/>
                <a:tailEnd/>
              </a:ln>
            </p:spPr>
            <p:txBody>
              <a:bodyPr/>
              <a:lstStyle/>
              <a:p>
                <a:endParaRPr lang="en-GB"/>
              </a:p>
            </p:txBody>
          </p:sp>
          <p:sp>
            <p:nvSpPr>
              <p:cNvPr id="36109" name="Freeform 387"/>
              <p:cNvSpPr>
                <a:spLocks noChangeAspect="1"/>
              </p:cNvSpPr>
              <p:nvPr/>
            </p:nvSpPr>
            <p:spPr bwMode="auto">
              <a:xfrm>
                <a:off x="9756875" y="5281999"/>
                <a:ext cx="130792" cy="192654"/>
              </a:xfrm>
              <a:custGeom>
                <a:avLst/>
                <a:gdLst>
                  <a:gd name="T0" fmla="*/ 2147483647 w 130"/>
                  <a:gd name="T1" fmla="*/ 2147483647 h 190"/>
                  <a:gd name="T2" fmla="*/ 2147483647 w 130"/>
                  <a:gd name="T3" fmla="*/ 2147483647 h 190"/>
                  <a:gd name="T4" fmla="*/ 2147483647 w 130"/>
                  <a:gd name="T5" fmla="*/ 2147483647 h 190"/>
                  <a:gd name="T6" fmla="*/ 2147483647 w 130"/>
                  <a:gd name="T7" fmla="*/ 2147483647 h 190"/>
                  <a:gd name="T8" fmla="*/ 2147483647 w 130"/>
                  <a:gd name="T9" fmla="*/ 2147483647 h 190"/>
                  <a:gd name="T10" fmla="*/ 2147483647 w 130"/>
                  <a:gd name="T11" fmla="*/ 2147483647 h 190"/>
                  <a:gd name="T12" fmla="*/ 2147483647 w 130"/>
                  <a:gd name="T13" fmla="*/ 2147483647 h 190"/>
                  <a:gd name="T14" fmla="*/ 2147483647 w 130"/>
                  <a:gd name="T15" fmla="*/ 2147483647 h 190"/>
                  <a:gd name="T16" fmla="*/ 2147483647 w 130"/>
                  <a:gd name="T17" fmla="*/ 2147483647 h 190"/>
                  <a:gd name="T18" fmla="*/ 2147483647 w 130"/>
                  <a:gd name="T19" fmla="*/ 2147483647 h 190"/>
                  <a:gd name="T20" fmla="*/ 2147483647 w 130"/>
                  <a:gd name="T21" fmla="*/ 2147483647 h 190"/>
                  <a:gd name="T22" fmla="*/ 2147483647 w 130"/>
                  <a:gd name="T23" fmla="*/ 2147483647 h 190"/>
                  <a:gd name="T24" fmla="*/ 2147483647 w 130"/>
                  <a:gd name="T25" fmla="*/ 2147483647 h 190"/>
                  <a:gd name="T26" fmla="*/ 2147483647 w 130"/>
                  <a:gd name="T27" fmla="*/ 2147483647 h 190"/>
                  <a:gd name="T28" fmla="*/ 2147483647 w 130"/>
                  <a:gd name="T29" fmla="*/ 2147483647 h 190"/>
                  <a:gd name="T30" fmla="*/ 2147483647 w 130"/>
                  <a:gd name="T31" fmla="*/ 2147483647 h 190"/>
                  <a:gd name="T32" fmla="*/ 2147483647 w 130"/>
                  <a:gd name="T33" fmla="*/ 2147483647 h 190"/>
                  <a:gd name="T34" fmla="*/ 2147483647 w 130"/>
                  <a:gd name="T35" fmla="*/ 2147483647 h 190"/>
                  <a:gd name="T36" fmla="*/ 2147483647 w 130"/>
                  <a:gd name="T37" fmla="*/ 2147483647 h 190"/>
                  <a:gd name="T38" fmla="*/ 2147483647 w 130"/>
                  <a:gd name="T39" fmla="*/ 2147483647 h 190"/>
                  <a:gd name="T40" fmla="*/ 2147483647 w 130"/>
                  <a:gd name="T41" fmla="*/ 2147483647 h 190"/>
                  <a:gd name="T42" fmla="*/ 2147483647 w 130"/>
                  <a:gd name="T43" fmla="*/ 2147483647 h 190"/>
                  <a:gd name="T44" fmla="*/ 2147483647 w 130"/>
                  <a:gd name="T45" fmla="*/ 2147483647 h 190"/>
                  <a:gd name="T46" fmla="*/ 2147483647 w 130"/>
                  <a:gd name="T47" fmla="*/ 2147483647 h 190"/>
                  <a:gd name="T48" fmla="*/ 2147483647 w 130"/>
                  <a:gd name="T49" fmla="*/ 2147483647 h 190"/>
                  <a:gd name="T50" fmla="*/ 2147483647 w 130"/>
                  <a:gd name="T51" fmla="*/ 2147483647 h 190"/>
                  <a:gd name="T52" fmla="*/ 2147483647 w 130"/>
                  <a:gd name="T53" fmla="*/ 2147483647 h 190"/>
                  <a:gd name="T54" fmla="*/ 2147483647 w 130"/>
                  <a:gd name="T55" fmla="*/ 2147483647 h 190"/>
                  <a:gd name="T56" fmla="*/ 2147483647 w 130"/>
                  <a:gd name="T57" fmla="*/ 2147483647 h 190"/>
                  <a:gd name="T58" fmla="*/ 2147483647 w 130"/>
                  <a:gd name="T59" fmla="*/ 2147483647 h 190"/>
                  <a:gd name="T60" fmla="*/ 2147483647 w 130"/>
                  <a:gd name="T61" fmla="*/ 2147483647 h 190"/>
                  <a:gd name="T62" fmla="*/ 2147483647 w 130"/>
                  <a:gd name="T63" fmla="*/ 2147483647 h 190"/>
                  <a:gd name="T64" fmla="*/ 2147483647 w 130"/>
                  <a:gd name="T65" fmla="*/ 2147483647 h 190"/>
                  <a:gd name="T66" fmla="*/ 2147483647 w 130"/>
                  <a:gd name="T67" fmla="*/ 2147483647 h 190"/>
                  <a:gd name="T68" fmla="*/ 2147483647 w 130"/>
                  <a:gd name="T69" fmla="*/ 2147483647 h 190"/>
                  <a:gd name="T70" fmla="*/ 2147483647 w 130"/>
                  <a:gd name="T71" fmla="*/ 2147483647 h 190"/>
                  <a:gd name="T72" fmla="*/ 2147483647 w 130"/>
                  <a:gd name="T73" fmla="*/ 2147483647 h 190"/>
                  <a:gd name="T74" fmla="*/ 2147483647 w 130"/>
                  <a:gd name="T75" fmla="*/ 2147483647 h 190"/>
                  <a:gd name="T76" fmla="*/ 2147483647 w 130"/>
                  <a:gd name="T77" fmla="*/ 2147483647 h 190"/>
                  <a:gd name="T78" fmla="*/ 2147483647 w 130"/>
                  <a:gd name="T79" fmla="*/ 2147483647 h 190"/>
                  <a:gd name="T80" fmla="*/ 2147483647 w 130"/>
                  <a:gd name="T81" fmla="*/ 2147483647 h 190"/>
                  <a:gd name="T82" fmla="*/ 2147483647 w 130"/>
                  <a:gd name="T83" fmla="*/ 2147483647 h 190"/>
                  <a:gd name="T84" fmla="*/ 2147483647 w 130"/>
                  <a:gd name="T85" fmla="*/ 2147483647 h 190"/>
                  <a:gd name="T86" fmla="*/ 2147483647 w 130"/>
                  <a:gd name="T87" fmla="*/ 2147483647 h 190"/>
                  <a:gd name="T88" fmla="*/ 2147483647 w 130"/>
                  <a:gd name="T89" fmla="*/ 2147483647 h 190"/>
                  <a:gd name="T90" fmla="*/ 2147483647 w 130"/>
                  <a:gd name="T91" fmla="*/ 2147483647 h 190"/>
                  <a:gd name="T92" fmla="*/ 2147483647 w 130"/>
                  <a:gd name="T93" fmla="*/ 2147483647 h 190"/>
                  <a:gd name="T94" fmla="*/ 2147483647 w 130"/>
                  <a:gd name="T95" fmla="*/ 2147483647 h 190"/>
                  <a:gd name="T96" fmla="*/ 2147483647 w 130"/>
                  <a:gd name="T97" fmla="*/ 2147483647 h 190"/>
                  <a:gd name="T98" fmla="*/ 2147483647 w 130"/>
                  <a:gd name="T99" fmla="*/ 2147483647 h 190"/>
                  <a:gd name="T100" fmla="*/ 0 w 130"/>
                  <a:gd name="T101" fmla="*/ 2147483647 h 190"/>
                  <a:gd name="T102" fmla="*/ 2147483647 w 130"/>
                  <a:gd name="T103" fmla="*/ 2147483647 h 190"/>
                  <a:gd name="T104" fmla="*/ 2147483647 w 130"/>
                  <a:gd name="T105" fmla="*/ 2147483647 h 190"/>
                  <a:gd name="T106" fmla="*/ 2147483647 w 130"/>
                  <a:gd name="T107" fmla="*/ 2147483647 h 190"/>
                  <a:gd name="T108" fmla="*/ 2147483647 w 130"/>
                  <a:gd name="T109" fmla="*/ 2147483647 h 190"/>
                  <a:gd name="T110" fmla="*/ 2147483647 w 130"/>
                  <a:gd name="T111" fmla="*/ 2147483647 h 190"/>
                  <a:gd name="T112" fmla="*/ 2147483647 w 130"/>
                  <a:gd name="T113" fmla="*/ 0 h 190"/>
                  <a:gd name="T114" fmla="*/ 2147483647 w 130"/>
                  <a:gd name="T115" fmla="*/ 0 h 190"/>
                  <a:gd name="T116" fmla="*/ 2147483647 w 130"/>
                  <a:gd name="T117" fmla="*/ 2147483647 h 190"/>
                  <a:gd name="T118" fmla="*/ 2147483647 w 130"/>
                  <a:gd name="T119" fmla="*/ 2147483647 h 190"/>
                  <a:gd name="T120" fmla="*/ 2147483647 w 130"/>
                  <a:gd name="T121" fmla="*/ 0 h 190"/>
                  <a:gd name="T122" fmla="*/ 2147483647 w 130"/>
                  <a:gd name="T123" fmla="*/ 0 h 190"/>
                  <a:gd name="T124" fmla="*/ 2147483647 w 130"/>
                  <a:gd name="T125" fmla="*/ 2147483647 h 1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190"/>
                  <a:gd name="T191" fmla="*/ 130 w 130"/>
                  <a:gd name="T192" fmla="*/ 190 h 1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190">
                    <a:moveTo>
                      <a:pt x="74" y="6"/>
                    </a:moveTo>
                    <a:lnTo>
                      <a:pt x="76" y="9"/>
                    </a:lnTo>
                    <a:lnTo>
                      <a:pt x="72" y="19"/>
                    </a:lnTo>
                    <a:lnTo>
                      <a:pt x="72" y="37"/>
                    </a:lnTo>
                    <a:lnTo>
                      <a:pt x="81" y="48"/>
                    </a:lnTo>
                    <a:lnTo>
                      <a:pt x="81" y="54"/>
                    </a:lnTo>
                    <a:lnTo>
                      <a:pt x="71" y="79"/>
                    </a:lnTo>
                    <a:lnTo>
                      <a:pt x="57" y="86"/>
                    </a:lnTo>
                    <a:lnTo>
                      <a:pt x="52" y="101"/>
                    </a:lnTo>
                    <a:lnTo>
                      <a:pt x="48" y="104"/>
                    </a:lnTo>
                    <a:lnTo>
                      <a:pt x="56" y="123"/>
                    </a:lnTo>
                    <a:lnTo>
                      <a:pt x="55" y="131"/>
                    </a:lnTo>
                    <a:lnTo>
                      <a:pt x="58" y="140"/>
                    </a:lnTo>
                    <a:lnTo>
                      <a:pt x="66" y="148"/>
                    </a:lnTo>
                    <a:lnTo>
                      <a:pt x="74" y="147"/>
                    </a:lnTo>
                    <a:lnTo>
                      <a:pt x="73" y="139"/>
                    </a:lnTo>
                    <a:lnTo>
                      <a:pt x="88" y="134"/>
                    </a:lnTo>
                    <a:lnTo>
                      <a:pt x="96" y="139"/>
                    </a:lnTo>
                    <a:lnTo>
                      <a:pt x="102" y="153"/>
                    </a:lnTo>
                    <a:lnTo>
                      <a:pt x="105" y="149"/>
                    </a:lnTo>
                    <a:lnTo>
                      <a:pt x="104" y="144"/>
                    </a:lnTo>
                    <a:lnTo>
                      <a:pt x="122" y="150"/>
                    </a:lnTo>
                    <a:lnTo>
                      <a:pt x="124" y="154"/>
                    </a:lnTo>
                    <a:lnTo>
                      <a:pt x="114" y="158"/>
                    </a:lnTo>
                    <a:lnTo>
                      <a:pt x="115" y="163"/>
                    </a:lnTo>
                    <a:lnTo>
                      <a:pt x="123" y="166"/>
                    </a:lnTo>
                    <a:lnTo>
                      <a:pt x="122" y="173"/>
                    </a:lnTo>
                    <a:lnTo>
                      <a:pt x="130" y="177"/>
                    </a:lnTo>
                    <a:lnTo>
                      <a:pt x="127" y="190"/>
                    </a:lnTo>
                    <a:lnTo>
                      <a:pt x="122" y="183"/>
                    </a:lnTo>
                    <a:lnTo>
                      <a:pt x="126" y="179"/>
                    </a:lnTo>
                    <a:lnTo>
                      <a:pt x="116" y="179"/>
                    </a:lnTo>
                    <a:lnTo>
                      <a:pt x="107" y="174"/>
                    </a:lnTo>
                    <a:lnTo>
                      <a:pt x="102" y="163"/>
                    </a:lnTo>
                    <a:lnTo>
                      <a:pt x="86" y="149"/>
                    </a:lnTo>
                    <a:lnTo>
                      <a:pt x="81" y="148"/>
                    </a:lnTo>
                    <a:lnTo>
                      <a:pt x="87" y="169"/>
                    </a:lnTo>
                    <a:lnTo>
                      <a:pt x="64" y="148"/>
                    </a:lnTo>
                    <a:lnTo>
                      <a:pt x="54" y="148"/>
                    </a:lnTo>
                    <a:lnTo>
                      <a:pt x="46" y="156"/>
                    </a:lnTo>
                    <a:lnTo>
                      <a:pt x="42" y="156"/>
                    </a:lnTo>
                    <a:lnTo>
                      <a:pt x="31" y="149"/>
                    </a:lnTo>
                    <a:lnTo>
                      <a:pt x="28" y="151"/>
                    </a:lnTo>
                    <a:lnTo>
                      <a:pt x="25" y="140"/>
                    </a:lnTo>
                    <a:lnTo>
                      <a:pt x="34" y="124"/>
                    </a:lnTo>
                    <a:lnTo>
                      <a:pt x="25" y="121"/>
                    </a:lnTo>
                    <a:lnTo>
                      <a:pt x="23" y="131"/>
                    </a:lnTo>
                    <a:lnTo>
                      <a:pt x="15" y="121"/>
                    </a:lnTo>
                    <a:lnTo>
                      <a:pt x="12" y="120"/>
                    </a:lnTo>
                    <a:lnTo>
                      <a:pt x="8" y="111"/>
                    </a:lnTo>
                    <a:lnTo>
                      <a:pt x="0" y="76"/>
                    </a:lnTo>
                    <a:lnTo>
                      <a:pt x="5" y="76"/>
                    </a:lnTo>
                    <a:lnTo>
                      <a:pt x="10" y="80"/>
                    </a:lnTo>
                    <a:lnTo>
                      <a:pt x="16" y="79"/>
                    </a:lnTo>
                    <a:lnTo>
                      <a:pt x="18" y="23"/>
                    </a:lnTo>
                    <a:lnTo>
                      <a:pt x="24" y="5"/>
                    </a:lnTo>
                    <a:lnTo>
                      <a:pt x="27" y="0"/>
                    </a:lnTo>
                    <a:lnTo>
                      <a:pt x="44" y="3"/>
                    </a:lnTo>
                    <a:lnTo>
                      <a:pt x="56" y="9"/>
                    </a:lnTo>
                    <a:lnTo>
                      <a:pt x="66" y="8"/>
                    </a:lnTo>
                    <a:lnTo>
                      <a:pt x="67" y="3"/>
                    </a:lnTo>
                    <a:lnTo>
                      <a:pt x="72" y="3"/>
                    </a:lnTo>
                    <a:lnTo>
                      <a:pt x="74" y="6"/>
                    </a:lnTo>
                    <a:close/>
                  </a:path>
                </a:pathLst>
              </a:custGeom>
              <a:solidFill>
                <a:srgbClr val="EE9024"/>
              </a:solidFill>
              <a:ln w="12700">
                <a:noFill/>
                <a:round/>
                <a:headEnd/>
                <a:tailEnd/>
              </a:ln>
            </p:spPr>
            <p:txBody>
              <a:bodyPr/>
              <a:lstStyle/>
              <a:p>
                <a:endParaRPr lang="en-GB"/>
              </a:p>
            </p:txBody>
          </p:sp>
          <p:sp>
            <p:nvSpPr>
              <p:cNvPr id="36110" name="Freeform 388"/>
              <p:cNvSpPr>
                <a:spLocks noChangeAspect="1"/>
              </p:cNvSpPr>
              <p:nvPr/>
            </p:nvSpPr>
            <p:spPr bwMode="auto">
              <a:xfrm>
                <a:off x="9822272" y="5392720"/>
                <a:ext cx="6540" cy="15501"/>
              </a:xfrm>
              <a:custGeom>
                <a:avLst/>
                <a:gdLst>
                  <a:gd name="T0" fmla="*/ 0 w 4"/>
                  <a:gd name="T1" fmla="*/ 2147483647 h 11"/>
                  <a:gd name="T2" fmla="*/ 2147483647 w 4"/>
                  <a:gd name="T3" fmla="*/ 0 h 11"/>
                  <a:gd name="T4" fmla="*/ 2147483647 w 4"/>
                  <a:gd name="T5" fmla="*/ 2147483647 h 11"/>
                  <a:gd name="T6" fmla="*/ 2147483647 w 4"/>
                  <a:gd name="T7" fmla="*/ 2147483647 h 11"/>
                  <a:gd name="T8" fmla="*/ 0 w 4"/>
                  <a:gd name="T9" fmla="*/ 2147483647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0" y="1"/>
                    </a:moveTo>
                    <a:lnTo>
                      <a:pt x="3" y="0"/>
                    </a:lnTo>
                    <a:lnTo>
                      <a:pt x="4" y="10"/>
                    </a:lnTo>
                    <a:lnTo>
                      <a:pt x="1" y="11"/>
                    </a:lnTo>
                    <a:lnTo>
                      <a:pt x="0" y="1"/>
                    </a:lnTo>
                    <a:close/>
                  </a:path>
                </a:pathLst>
              </a:custGeom>
              <a:solidFill>
                <a:srgbClr val="EE9024"/>
              </a:solidFill>
              <a:ln w="12700">
                <a:noFill/>
                <a:round/>
                <a:headEnd/>
                <a:tailEnd/>
              </a:ln>
            </p:spPr>
            <p:txBody>
              <a:bodyPr/>
              <a:lstStyle/>
              <a:p>
                <a:endParaRPr lang="en-GB"/>
              </a:p>
            </p:txBody>
          </p:sp>
          <p:sp>
            <p:nvSpPr>
              <p:cNvPr id="36111" name="Freeform 389"/>
              <p:cNvSpPr>
                <a:spLocks noChangeAspect="1"/>
              </p:cNvSpPr>
              <p:nvPr/>
            </p:nvSpPr>
            <p:spPr bwMode="auto">
              <a:xfrm>
                <a:off x="9820092" y="5441437"/>
                <a:ext cx="10899" cy="13287"/>
              </a:xfrm>
              <a:custGeom>
                <a:avLst/>
                <a:gdLst>
                  <a:gd name="T0" fmla="*/ 0 w 8"/>
                  <a:gd name="T1" fmla="*/ 2147483647 h 10"/>
                  <a:gd name="T2" fmla="*/ 0 w 8"/>
                  <a:gd name="T3" fmla="*/ 0 h 10"/>
                  <a:gd name="T4" fmla="*/ 2147483647 w 8"/>
                  <a:gd name="T5" fmla="*/ 2147483647 h 10"/>
                  <a:gd name="T6" fmla="*/ 2147483647 w 8"/>
                  <a:gd name="T7" fmla="*/ 2147483647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7"/>
                    </a:moveTo>
                    <a:lnTo>
                      <a:pt x="0" y="0"/>
                    </a:lnTo>
                    <a:lnTo>
                      <a:pt x="8" y="1"/>
                    </a:lnTo>
                    <a:lnTo>
                      <a:pt x="6" y="10"/>
                    </a:lnTo>
                    <a:lnTo>
                      <a:pt x="0" y="7"/>
                    </a:lnTo>
                    <a:close/>
                  </a:path>
                </a:pathLst>
              </a:custGeom>
              <a:solidFill>
                <a:srgbClr val="EE9024"/>
              </a:solidFill>
              <a:ln w="12700">
                <a:noFill/>
                <a:round/>
                <a:headEnd/>
                <a:tailEnd/>
              </a:ln>
            </p:spPr>
            <p:txBody>
              <a:bodyPr/>
              <a:lstStyle/>
              <a:p>
                <a:endParaRPr lang="en-GB"/>
              </a:p>
            </p:txBody>
          </p:sp>
          <p:sp>
            <p:nvSpPr>
              <p:cNvPr id="36112" name="Freeform 390"/>
              <p:cNvSpPr>
                <a:spLocks noChangeAspect="1"/>
              </p:cNvSpPr>
              <p:nvPr/>
            </p:nvSpPr>
            <p:spPr bwMode="auto">
              <a:xfrm>
                <a:off x="9828811" y="5472439"/>
                <a:ext cx="2180" cy="13287"/>
              </a:xfrm>
              <a:custGeom>
                <a:avLst/>
                <a:gdLst>
                  <a:gd name="T0" fmla="*/ 0 w 4"/>
                  <a:gd name="T1" fmla="*/ 2147483647 h 16"/>
                  <a:gd name="T2" fmla="*/ 0 w 4"/>
                  <a:gd name="T3" fmla="*/ 0 h 16"/>
                  <a:gd name="T4" fmla="*/ 0 w 4"/>
                  <a:gd name="T5" fmla="*/ 0 h 16"/>
                  <a:gd name="T6" fmla="*/ 0 w 4"/>
                  <a:gd name="T7" fmla="*/ 2147483647 h 16"/>
                  <a:gd name="T8" fmla="*/ 0 w 4"/>
                  <a:gd name="T9" fmla="*/ 2147483647 h 16"/>
                  <a:gd name="T10" fmla="*/ 0 60000 65536"/>
                  <a:gd name="T11" fmla="*/ 0 60000 65536"/>
                  <a:gd name="T12" fmla="*/ 0 60000 65536"/>
                  <a:gd name="T13" fmla="*/ 0 60000 65536"/>
                  <a:gd name="T14" fmla="*/ 0 60000 65536"/>
                  <a:gd name="T15" fmla="*/ 0 w 4"/>
                  <a:gd name="T16" fmla="*/ 0 h 16"/>
                  <a:gd name="T17" fmla="*/ 4 w 4"/>
                  <a:gd name="T18" fmla="*/ 16 h 16"/>
                </a:gdLst>
                <a:ahLst/>
                <a:cxnLst>
                  <a:cxn ang="T10">
                    <a:pos x="T0" y="T1"/>
                  </a:cxn>
                  <a:cxn ang="T11">
                    <a:pos x="T2" y="T3"/>
                  </a:cxn>
                  <a:cxn ang="T12">
                    <a:pos x="T4" y="T5"/>
                  </a:cxn>
                  <a:cxn ang="T13">
                    <a:pos x="T6" y="T7"/>
                  </a:cxn>
                  <a:cxn ang="T14">
                    <a:pos x="T8" y="T9"/>
                  </a:cxn>
                </a:cxnLst>
                <a:rect l="T15" t="T16" r="T17" b="T18"/>
                <a:pathLst>
                  <a:path w="4" h="16">
                    <a:moveTo>
                      <a:pt x="0" y="6"/>
                    </a:moveTo>
                    <a:lnTo>
                      <a:pt x="0" y="0"/>
                    </a:lnTo>
                    <a:lnTo>
                      <a:pt x="4" y="0"/>
                    </a:lnTo>
                    <a:lnTo>
                      <a:pt x="1" y="16"/>
                    </a:lnTo>
                    <a:lnTo>
                      <a:pt x="0" y="6"/>
                    </a:lnTo>
                    <a:close/>
                  </a:path>
                </a:pathLst>
              </a:custGeom>
              <a:solidFill>
                <a:srgbClr val="EE9024"/>
              </a:solidFill>
              <a:ln w="12700">
                <a:noFill/>
                <a:round/>
                <a:headEnd/>
                <a:tailEnd/>
              </a:ln>
            </p:spPr>
            <p:txBody>
              <a:bodyPr/>
              <a:lstStyle/>
              <a:p>
                <a:endParaRPr lang="en-GB"/>
              </a:p>
            </p:txBody>
          </p:sp>
          <p:sp>
            <p:nvSpPr>
              <p:cNvPr id="36113" name="Freeform 391"/>
              <p:cNvSpPr>
                <a:spLocks noChangeAspect="1"/>
              </p:cNvSpPr>
              <p:nvPr/>
            </p:nvSpPr>
            <p:spPr bwMode="auto">
              <a:xfrm>
                <a:off x="9839710" y="5474653"/>
                <a:ext cx="8719" cy="4429"/>
              </a:xfrm>
              <a:custGeom>
                <a:avLst/>
                <a:gdLst>
                  <a:gd name="T0" fmla="*/ 0 w 6"/>
                  <a:gd name="T1" fmla="*/ 0 h 6"/>
                  <a:gd name="T2" fmla="*/ 2147483647 w 6"/>
                  <a:gd name="T3" fmla="*/ 0 h 6"/>
                  <a:gd name="T4" fmla="*/ 2147483647 w 6"/>
                  <a:gd name="T5" fmla="*/ 2147483647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2"/>
                    </a:moveTo>
                    <a:lnTo>
                      <a:pt x="3" y="0"/>
                    </a:lnTo>
                    <a:lnTo>
                      <a:pt x="6" y="6"/>
                    </a:lnTo>
                    <a:lnTo>
                      <a:pt x="0" y="2"/>
                    </a:lnTo>
                    <a:close/>
                  </a:path>
                </a:pathLst>
              </a:custGeom>
              <a:solidFill>
                <a:srgbClr val="DCF2D6"/>
              </a:solidFill>
              <a:ln w="12700">
                <a:noFill/>
                <a:round/>
                <a:headEnd/>
                <a:tailEnd/>
              </a:ln>
            </p:spPr>
            <p:txBody>
              <a:bodyPr/>
              <a:lstStyle/>
              <a:p>
                <a:endParaRPr lang="en-GB"/>
              </a:p>
            </p:txBody>
          </p:sp>
          <p:sp>
            <p:nvSpPr>
              <p:cNvPr id="36114" name="Freeform 392"/>
              <p:cNvSpPr>
                <a:spLocks noChangeAspect="1"/>
              </p:cNvSpPr>
              <p:nvPr/>
            </p:nvSpPr>
            <p:spPr bwMode="auto">
              <a:xfrm>
                <a:off x="9863689" y="5474653"/>
                <a:ext cx="23979" cy="24359"/>
              </a:xfrm>
              <a:custGeom>
                <a:avLst/>
                <a:gdLst>
                  <a:gd name="T0" fmla="*/ 0 w 25"/>
                  <a:gd name="T1" fmla="*/ 0 h 25"/>
                  <a:gd name="T2" fmla="*/ 2147483647 w 25"/>
                  <a:gd name="T3" fmla="*/ 2147483647 h 25"/>
                  <a:gd name="T4" fmla="*/ 2147483647 w 25"/>
                  <a:gd name="T5" fmla="*/ 2147483647 h 25"/>
                  <a:gd name="T6" fmla="*/ 2147483647 w 25"/>
                  <a:gd name="T7" fmla="*/ 2147483647 h 25"/>
                  <a:gd name="T8" fmla="*/ 2147483647 w 25"/>
                  <a:gd name="T9" fmla="*/ 2147483647 h 25"/>
                  <a:gd name="T10" fmla="*/ 0 w 25"/>
                  <a:gd name="T11" fmla="*/ 2147483647 h 25"/>
                  <a:gd name="T12" fmla="*/ 0 w 25"/>
                  <a:gd name="T13" fmla="*/ 0 h 25"/>
                  <a:gd name="T14" fmla="*/ 0 60000 65536"/>
                  <a:gd name="T15" fmla="*/ 0 60000 65536"/>
                  <a:gd name="T16" fmla="*/ 0 60000 65536"/>
                  <a:gd name="T17" fmla="*/ 0 60000 65536"/>
                  <a:gd name="T18" fmla="*/ 0 60000 65536"/>
                  <a:gd name="T19" fmla="*/ 0 60000 65536"/>
                  <a:gd name="T20" fmla="*/ 0 60000 65536"/>
                  <a:gd name="T21" fmla="*/ 0 w 25"/>
                  <a:gd name="T22" fmla="*/ 0 h 25"/>
                  <a:gd name="T23" fmla="*/ 25 w 25"/>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5">
                    <a:moveTo>
                      <a:pt x="1" y="0"/>
                    </a:moveTo>
                    <a:lnTo>
                      <a:pt x="23" y="16"/>
                    </a:lnTo>
                    <a:lnTo>
                      <a:pt x="25" y="25"/>
                    </a:lnTo>
                    <a:lnTo>
                      <a:pt x="15" y="19"/>
                    </a:lnTo>
                    <a:lnTo>
                      <a:pt x="10" y="12"/>
                    </a:lnTo>
                    <a:lnTo>
                      <a:pt x="0" y="17"/>
                    </a:lnTo>
                    <a:lnTo>
                      <a:pt x="1" y="0"/>
                    </a:lnTo>
                    <a:close/>
                  </a:path>
                </a:pathLst>
              </a:custGeom>
              <a:solidFill>
                <a:srgbClr val="EE9024"/>
              </a:solidFill>
              <a:ln w="12700">
                <a:noFill/>
                <a:round/>
                <a:headEnd/>
                <a:tailEnd/>
              </a:ln>
            </p:spPr>
            <p:txBody>
              <a:bodyPr/>
              <a:lstStyle/>
              <a:p>
                <a:endParaRPr lang="en-GB"/>
              </a:p>
            </p:txBody>
          </p:sp>
          <p:sp>
            <p:nvSpPr>
              <p:cNvPr id="36115" name="Freeform 393"/>
              <p:cNvSpPr>
                <a:spLocks noChangeAspect="1"/>
              </p:cNvSpPr>
              <p:nvPr/>
            </p:nvSpPr>
            <p:spPr bwMode="auto">
              <a:xfrm>
                <a:off x="9898567" y="5474653"/>
                <a:ext cx="41418" cy="44288"/>
              </a:xfrm>
              <a:custGeom>
                <a:avLst/>
                <a:gdLst>
                  <a:gd name="T0" fmla="*/ 0 w 43"/>
                  <a:gd name="T1" fmla="*/ 0 h 47"/>
                  <a:gd name="T2" fmla="*/ 2147483647 w 43"/>
                  <a:gd name="T3" fmla="*/ 0 h 47"/>
                  <a:gd name="T4" fmla="*/ 2147483647 w 43"/>
                  <a:gd name="T5" fmla="*/ 0 h 47"/>
                  <a:gd name="T6" fmla="*/ 2147483647 w 43"/>
                  <a:gd name="T7" fmla="*/ 2147483647 h 47"/>
                  <a:gd name="T8" fmla="*/ 2147483647 w 43"/>
                  <a:gd name="T9" fmla="*/ 2147483647 h 47"/>
                  <a:gd name="T10" fmla="*/ 2147483647 w 43"/>
                  <a:gd name="T11" fmla="*/ 2147483647 h 47"/>
                  <a:gd name="T12" fmla="*/ 2147483647 w 43"/>
                  <a:gd name="T13" fmla="*/ 2147483647 h 47"/>
                  <a:gd name="T14" fmla="*/ 2147483647 w 43"/>
                  <a:gd name="T15" fmla="*/ 2147483647 h 47"/>
                  <a:gd name="T16" fmla="*/ 2147483647 w 43"/>
                  <a:gd name="T17" fmla="*/ 2147483647 h 47"/>
                  <a:gd name="T18" fmla="*/ 2147483647 w 43"/>
                  <a:gd name="T19" fmla="*/ 2147483647 h 47"/>
                  <a:gd name="T20" fmla="*/ 0 w 43"/>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47"/>
                  <a:gd name="T35" fmla="*/ 43 w 43"/>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47">
                    <a:moveTo>
                      <a:pt x="0" y="2"/>
                    </a:moveTo>
                    <a:lnTo>
                      <a:pt x="21" y="0"/>
                    </a:lnTo>
                    <a:lnTo>
                      <a:pt x="29" y="3"/>
                    </a:lnTo>
                    <a:lnTo>
                      <a:pt x="36" y="11"/>
                    </a:lnTo>
                    <a:lnTo>
                      <a:pt x="36" y="31"/>
                    </a:lnTo>
                    <a:lnTo>
                      <a:pt x="43" y="47"/>
                    </a:lnTo>
                    <a:lnTo>
                      <a:pt x="29" y="46"/>
                    </a:lnTo>
                    <a:lnTo>
                      <a:pt x="19" y="34"/>
                    </a:lnTo>
                    <a:lnTo>
                      <a:pt x="20" y="27"/>
                    </a:lnTo>
                    <a:lnTo>
                      <a:pt x="8" y="16"/>
                    </a:lnTo>
                    <a:lnTo>
                      <a:pt x="0" y="2"/>
                    </a:lnTo>
                    <a:close/>
                  </a:path>
                </a:pathLst>
              </a:custGeom>
              <a:solidFill>
                <a:srgbClr val="EE9024"/>
              </a:solidFill>
              <a:ln w="12700">
                <a:noFill/>
                <a:round/>
                <a:headEnd/>
                <a:tailEnd/>
              </a:ln>
            </p:spPr>
            <p:txBody>
              <a:bodyPr/>
              <a:lstStyle/>
              <a:p>
                <a:endParaRPr lang="en-GB"/>
              </a:p>
            </p:txBody>
          </p:sp>
          <p:sp>
            <p:nvSpPr>
              <p:cNvPr id="36116" name="Freeform 394"/>
              <p:cNvSpPr>
                <a:spLocks noChangeAspect="1"/>
              </p:cNvSpPr>
              <p:nvPr/>
            </p:nvSpPr>
            <p:spPr bwMode="auto">
              <a:xfrm>
                <a:off x="9824451" y="5494583"/>
                <a:ext cx="32698" cy="46503"/>
              </a:xfrm>
              <a:custGeom>
                <a:avLst/>
                <a:gdLst>
                  <a:gd name="T0" fmla="*/ 0 w 36"/>
                  <a:gd name="T1" fmla="*/ 0 h 45"/>
                  <a:gd name="T2" fmla="*/ 2147483647 w 36"/>
                  <a:gd name="T3" fmla="*/ 0 h 45"/>
                  <a:gd name="T4" fmla="*/ 2147483647 w 36"/>
                  <a:gd name="T5" fmla="*/ 2147483647 h 45"/>
                  <a:gd name="T6" fmla="*/ 2147483647 w 36"/>
                  <a:gd name="T7" fmla="*/ 2147483647 h 45"/>
                  <a:gd name="T8" fmla="*/ 2147483647 w 36"/>
                  <a:gd name="T9" fmla="*/ 2147483647 h 45"/>
                  <a:gd name="T10" fmla="*/ 2147483647 w 36"/>
                  <a:gd name="T11" fmla="*/ 2147483647 h 45"/>
                  <a:gd name="T12" fmla="*/ 2147483647 w 36"/>
                  <a:gd name="T13" fmla="*/ 2147483647 h 45"/>
                  <a:gd name="T14" fmla="*/ 0 w 36"/>
                  <a:gd name="T15" fmla="*/ 2147483647 h 45"/>
                  <a:gd name="T16" fmla="*/ 0 w 36"/>
                  <a:gd name="T17" fmla="*/ 2147483647 h 45"/>
                  <a:gd name="T18" fmla="*/ 2147483647 w 36"/>
                  <a:gd name="T19" fmla="*/ 2147483647 h 45"/>
                  <a:gd name="T20" fmla="*/ 0 w 36"/>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5"/>
                  <a:gd name="T35" fmla="*/ 36 w 36"/>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5">
                    <a:moveTo>
                      <a:pt x="0" y="0"/>
                    </a:moveTo>
                    <a:lnTo>
                      <a:pt x="7" y="0"/>
                    </a:lnTo>
                    <a:lnTo>
                      <a:pt x="16" y="9"/>
                    </a:lnTo>
                    <a:lnTo>
                      <a:pt x="36" y="11"/>
                    </a:lnTo>
                    <a:lnTo>
                      <a:pt x="33" y="24"/>
                    </a:lnTo>
                    <a:lnTo>
                      <a:pt x="21" y="36"/>
                    </a:lnTo>
                    <a:lnTo>
                      <a:pt x="7" y="40"/>
                    </a:lnTo>
                    <a:lnTo>
                      <a:pt x="2" y="45"/>
                    </a:lnTo>
                    <a:lnTo>
                      <a:pt x="1" y="31"/>
                    </a:lnTo>
                    <a:lnTo>
                      <a:pt x="4" y="9"/>
                    </a:lnTo>
                    <a:lnTo>
                      <a:pt x="0" y="0"/>
                    </a:lnTo>
                    <a:close/>
                  </a:path>
                </a:pathLst>
              </a:custGeom>
              <a:solidFill>
                <a:srgbClr val="EE9024"/>
              </a:solidFill>
              <a:ln w="12700">
                <a:noFill/>
                <a:round/>
                <a:headEnd/>
                <a:tailEnd/>
              </a:ln>
            </p:spPr>
            <p:txBody>
              <a:bodyPr/>
              <a:lstStyle/>
              <a:p>
                <a:endParaRPr lang="en-GB"/>
              </a:p>
            </p:txBody>
          </p:sp>
          <p:sp>
            <p:nvSpPr>
              <p:cNvPr id="36117" name="Freeform 395"/>
              <p:cNvSpPr>
                <a:spLocks noChangeAspect="1"/>
              </p:cNvSpPr>
              <p:nvPr/>
            </p:nvSpPr>
            <p:spPr bwMode="auto">
              <a:xfrm>
                <a:off x="9839710" y="5523370"/>
                <a:ext cx="30518" cy="57575"/>
              </a:xfrm>
              <a:custGeom>
                <a:avLst/>
                <a:gdLst>
                  <a:gd name="T0" fmla="*/ 2147483647 w 32"/>
                  <a:gd name="T1" fmla="*/ 0 h 59"/>
                  <a:gd name="T2" fmla="*/ 2147483647 w 32"/>
                  <a:gd name="T3" fmla="*/ 0 h 59"/>
                  <a:gd name="T4" fmla="*/ 2147483647 w 32"/>
                  <a:gd name="T5" fmla="*/ 0 h 59"/>
                  <a:gd name="T6" fmla="*/ 2147483647 w 32"/>
                  <a:gd name="T7" fmla="*/ 2147483647 h 59"/>
                  <a:gd name="T8" fmla="*/ 2147483647 w 32"/>
                  <a:gd name="T9" fmla="*/ 2147483647 h 59"/>
                  <a:gd name="T10" fmla="*/ 2147483647 w 32"/>
                  <a:gd name="T11" fmla="*/ 2147483647 h 59"/>
                  <a:gd name="T12" fmla="*/ 2147483647 w 32"/>
                  <a:gd name="T13" fmla="*/ 2147483647 h 59"/>
                  <a:gd name="T14" fmla="*/ 0 w 32"/>
                  <a:gd name="T15" fmla="*/ 2147483647 h 59"/>
                  <a:gd name="T16" fmla="*/ 0 w 32"/>
                  <a:gd name="T17" fmla="*/ 2147483647 h 59"/>
                  <a:gd name="T18" fmla="*/ 2147483647 w 32"/>
                  <a:gd name="T19" fmla="*/ 2147483647 h 59"/>
                  <a:gd name="T20" fmla="*/ 2147483647 w 32"/>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9"/>
                  <a:gd name="T35" fmla="*/ 32 w 32"/>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9">
                    <a:moveTo>
                      <a:pt x="15" y="3"/>
                    </a:moveTo>
                    <a:lnTo>
                      <a:pt x="21" y="0"/>
                    </a:lnTo>
                    <a:lnTo>
                      <a:pt x="32" y="2"/>
                    </a:lnTo>
                    <a:lnTo>
                      <a:pt x="32" y="8"/>
                    </a:lnTo>
                    <a:lnTo>
                      <a:pt x="23" y="33"/>
                    </a:lnTo>
                    <a:lnTo>
                      <a:pt x="23" y="56"/>
                    </a:lnTo>
                    <a:lnTo>
                      <a:pt x="18" y="59"/>
                    </a:lnTo>
                    <a:lnTo>
                      <a:pt x="0" y="38"/>
                    </a:lnTo>
                    <a:lnTo>
                      <a:pt x="1" y="31"/>
                    </a:lnTo>
                    <a:lnTo>
                      <a:pt x="10" y="28"/>
                    </a:lnTo>
                    <a:lnTo>
                      <a:pt x="15" y="3"/>
                    </a:lnTo>
                    <a:close/>
                  </a:path>
                </a:pathLst>
              </a:custGeom>
              <a:solidFill>
                <a:srgbClr val="EE9024"/>
              </a:solidFill>
              <a:ln w="12700">
                <a:noFill/>
                <a:round/>
                <a:headEnd/>
                <a:tailEnd/>
              </a:ln>
            </p:spPr>
            <p:txBody>
              <a:bodyPr/>
              <a:lstStyle/>
              <a:p>
                <a:endParaRPr lang="en-GB"/>
              </a:p>
            </p:txBody>
          </p:sp>
          <p:sp>
            <p:nvSpPr>
              <p:cNvPr id="36118" name="Freeform 396"/>
              <p:cNvSpPr>
                <a:spLocks noChangeAspect="1"/>
              </p:cNvSpPr>
              <p:nvPr/>
            </p:nvSpPr>
            <p:spPr bwMode="auto">
              <a:xfrm>
                <a:off x="9898567" y="5507869"/>
                <a:ext cx="23979" cy="44288"/>
              </a:xfrm>
              <a:custGeom>
                <a:avLst/>
                <a:gdLst>
                  <a:gd name="T0" fmla="*/ 0 w 28"/>
                  <a:gd name="T1" fmla="*/ 0 h 45"/>
                  <a:gd name="T2" fmla="*/ 2147483647 w 28"/>
                  <a:gd name="T3" fmla="*/ 2147483647 h 45"/>
                  <a:gd name="T4" fmla="*/ 2147483647 w 28"/>
                  <a:gd name="T5" fmla="*/ 2147483647 h 45"/>
                  <a:gd name="T6" fmla="*/ 2147483647 w 28"/>
                  <a:gd name="T7" fmla="*/ 2147483647 h 45"/>
                  <a:gd name="T8" fmla="*/ 2147483647 w 28"/>
                  <a:gd name="T9" fmla="*/ 2147483647 h 45"/>
                  <a:gd name="T10" fmla="*/ 2147483647 w 28"/>
                  <a:gd name="T11" fmla="*/ 2147483647 h 45"/>
                  <a:gd name="T12" fmla="*/ 2147483647 w 28"/>
                  <a:gd name="T13" fmla="*/ 2147483647 h 45"/>
                  <a:gd name="T14" fmla="*/ 2147483647 w 28"/>
                  <a:gd name="T15" fmla="*/ 2147483647 h 45"/>
                  <a:gd name="T16" fmla="*/ 2147483647 w 28"/>
                  <a:gd name="T17" fmla="*/ 2147483647 h 45"/>
                  <a:gd name="T18" fmla="*/ 2147483647 w 28"/>
                  <a:gd name="T19" fmla="*/ 2147483647 h 45"/>
                  <a:gd name="T20" fmla="*/ 2147483647 w 28"/>
                  <a:gd name="T21" fmla="*/ 2147483647 h 45"/>
                  <a:gd name="T22" fmla="*/ 0 w 28"/>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45"/>
                  <a:gd name="T38" fmla="*/ 28 w 28"/>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45">
                    <a:moveTo>
                      <a:pt x="0" y="0"/>
                    </a:moveTo>
                    <a:lnTo>
                      <a:pt x="4" y="5"/>
                    </a:lnTo>
                    <a:lnTo>
                      <a:pt x="17" y="5"/>
                    </a:lnTo>
                    <a:lnTo>
                      <a:pt x="21" y="10"/>
                    </a:lnTo>
                    <a:lnTo>
                      <a:pt x="21" y="25"/>
                    </a:lnTo>
                    <a:lnTo>
                      <a:pt x="28" y="39"/>
                    </a:lnTo>
                    <a:lnTo>
                      <a:pt x="21" y="39"/>
                    </a:lnTo>
                    <a:lnTo>
                      <a:pt x="21" y="45"/>
                    </a:lnTo>
                    <a:lnTo>
                      <a:pt x="15" y="38"/>
                    </a:lnTo>
                    <a:lnTo>
                      <a:pt x="11" y="18"/>
                    </a:lnTo>
                    <a:lnTo>
                      <a:pt x="5" y="19"/>
                    </a:lnTo>
                    <a:lnTo>
                      <a:pt x="0" y="0"/>
                    </a:lnTo>
                    <a:close/>
                  </a:path>
                </a:pathLst>
              </a:custGeom>
              <a:solidFill>
                <a:srgbClr val="EE9024"/>
              </a:solidFill>
              <a:ln w="12700">
                <a:noFill/>
                <a:round/>
                <a:headEnd/>
                <a:tailEnd/>
              </a:ln>
            </p:spPr>
            <p:txBody>
              <a:bodyPr/>
              <a:lstStyle/>
              <a:p>
                <a:endParaRPr lang="en-GB"/>
              </a:p>
            </p:txBody>
          </p:sp>
          <p:sp>
            <p:nvSpPr>
              <p:cNvPr id="36119" name="Freeform 397"/>
              <p:cNvSpPr>
                <a:spLocks noChangeAspect="1"/>
              </p:cNvSpPr>
              <p:nvPr/>
            </p:nvSpPr>
            <p:spPr bwMode="auto">
              <a:xfrm>
                <a:off x="9865869" y="5516727"/>
                <a:ext cx="19619" cy="53146"/>
              </a:xfrm>
              <a:custGeom>
                <a:avLst/>
                <a:gdLst>
                  <a:gd name="T0" fmla="*/ 2147483647 w 20"/>
                  <a:gd name="T1" fmla="*/ 0 h 54"/>
                  <a:gd name="T2" fmla="*/ 2147483647 w 20"/>
                  <a:gd name="T3" fmla="*/ 2147483647 h 54"/>
                  <a:gd name="T4" fmla="*/ 2147483647 w 20"/>
                  <a:gd name="T5" fmla="*/ 2147483647 h 54"/>
                  <a:gd name="T6" fmla="*/ 0 w 20"/>
                  <a:gd name="T7" fmla="*/ 2147483647 h 54"/>
                  <a:gd name="T8" fmla="*/ 0 w 20"/>
                  <a:gd name="T9" fmla="*/ 2147483647 h 54"/>
                  <a:gd name="T10" fmla="*/ 2147483647 w 20"/>
                  <a:gd name="T11" fmla="*/ 0 h 54"/>
                  <a:gd name="T12" fmla="*/ 0 60000 65536"/>
                  <a:gd name="T13" fmla="*/ 0 60000 65536"/>
                  <a:gd name="T14" fmla="*/ 0 60000 65536"/>
                  <a:gd name="T15" fmla="*/ 0 60000 65536"/>
                  <a:gd name="T16" fmla="*/ 0 60000 65536"/>
                  <a:gd name="T17" fmla="*/ 0 60000 65536"/>
                  <a:gd name="T18" fmla="*/ 0 w 20"/>
                  <a:gd name="T19" fmla="*/ 0 h 54"/>
                  <a:gd name="T20" fmla="*/ 20 w 20"/>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20" h="54">
                    <a:moveTo>
                      <a:pt x="20" y="0"/>
                    </a:moveTo>
                    <a:lnTo>
                      <a:pt x="20" y="25"/>
                    </a:lnTo>
                    <a:lnTo>
                      <a:pt x="14" y="31"/>
                    </a:lnTo>
                    <a:lnTo>
                      <a:pt x="3" y="54"/>
                    </a:lnTo>
                    <a:lnTo>
                      <a:pt x="0" y="41"/>
                    </a:lnTo>
                    <a:lnTo>
                      <a:pt x="20" y="0"/>
                    </a:lnTo>
                    <a:close/>
                  </a:path>
                </a:pathLst>
              </a:custGeom>
              <a:solidFill>
                <a:srgbClr val="EE9024"/>
              </a:solidFill>
              <a:ln w="12700">
                <a:noFill/>
                <a:round/>
                <a:headEnd/>
                <a:tailEnd/>
              </a:ln>
            </p:spPr>
            <p:txBody>
              <a:bodyPr/>
              <a:lstStyle/>
              <a:p>
                <a:endParaRPr lang="en-GB"/>
              </a:p>
            </p:txBody>
          </p:sp>
          <p:sp>
            <p:nvSpPr>
              <p:cNvPr id="36120" name="Freeform 398"/>
              <p:cNvSpPr>
                <a:spLocks noChangeAspect="1"/>
              </p:cNvSpPr>
              <p:nvPr/>
            </p:nvSpPr>
            <p:spPr bwMode="auto">
              <a:xfrm>
                <a:off x="9881128" y="5547729"/>
                <a:ext cx="21799" cy="17715"/>
              </a:xfrm>
              <a:custGeom>
                <a:avLst/>
                <a:gdLst>
                  <a:gd name="T0" fmla="*/ 0 w 22"/>
                  <a:gd name="T1" fmla="*/ 2147483647 h 17"/>
                  <a:gd name="T2" fmla="*/ 2147483647 w 22"/>
                  <a:gd name="T3" fmla="*/ 0 h 17"/>
                  <a:gd name="T4" fmla="*/ 2147483647 w 22"/>
                  <a:gd name="T5" fmla="*/ 0 h 17"/>
                  <a:gd name="T6" fmla="*/ 2147483647 w 22"/>
                  <a:gd name="T7" fmla="*/ 2147483647 h 17"/>
                  <a:gd name="T8" fmla="*/ 2147483647 w 22"/>
                  <a:gd name="T9" fmla="*/ 2147483647 h 17"/>
                  <a:gd name="T10" fmla="*/ 0 w 22"/>
                  <a:gd name="T11" fmla="*/ 2147483647 h 17"/>
                  <a:gd name="T12" fmla="*/ 0 60000 65536"/>
                  <a:gd name="T13" fmla="*/ 0 60000 65536"/>
                  <a:gd name="T14" fmla="*/ 0 60000 65536"/>
                  <a:gd name="T15" fmla="*/ 0 60000 65536"/>
                  <a:gd name="T16" fmla="*/ 0 60000 65536"/>
                  <a:gd name="T17" fmla="*/ 0 60000 65536"/>
                  <a:gd name="T18" fmla="*/ 0 w 22"/>
                  <a:gd name="T19" fmla="*/ 0 h 17"/>
                  <a:gd name="T20" fmla="*/ 22 w 2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2" h="17">
                    <a:moveTo>
                      <a:pt x="0" y="9"/>
                    </a:moveTo>
                    <a:lnTo>
                      <a:pt x="11" y="0"/>
                    </a:lnTo>
                    <a:lnTo>
                      <a:pt x="22" y="2"/>
                    </a:lnTo>
                    <a:lnTo>
                      <a:pt x="20" y="15"/>
                    </a:lnTo>
                    <a:lnTo>
                      <a:pt x="4" y="17"/>
                    </a:lnTo>
                    <a:lnTo>
                      <a:pt x="0" y="9"/>
                    </a:lnTo>
                    <a:close/>
                  </a:path>
                </a:pathLst>
              </a:custGeom>
              <a:solidFill>
                <a:srgbClr val="EE9024"/>
              </a:solidFill>
              <a:ln w="12700">
                <a:noFill/>
                <a:round/>
                <a:headEnd/>
                <a:tailEnd/>
              </a:ln>
            </p:spPr>
            <p:txBody>
              <a:bodyPr/>
              <a:lstStyle/>
              <a:p>
                <a:endParaRPr lang="en-GB"/>
              </a:p>
            </p:txBody>
          </p:sp>
          <p:sp>
            <p:nvSpPr>
              <p:cNvPr id="36121" name="Freeform 399"/>
              <p:cNvSpPr>
                <a:spLocks noChangeAspect="1"/>
              </p:cNvSpPr>
              <p:nvPr/>
            </p:nvSpPr>
            <p:spPr bwMode="auto">
              <a:xfrm>
                <a:off x="9824451" y="5558801"/>
                <a:ext cx="139512" cy="128436"/>
              </a:xfrm>
              <a:custGeom>
                <a:avLst/>
                <a:gdLst>
                  <a:gd name="T0" fmla="*/ 2147483647 w 140"/>
                  <a:gd name="T1" fmla="*/ 0 h 125"/>
                  <a:gd name="T2" fmla="*/ 2147483647 w 140"/>
                  <a:gd name="T3" fmla="*/ 0 h 125"/>
                  <a:gd name="T4" fmla="*/ 2147483647 w 140"/>
                  <a:gd name="T5" fmla="*/ 2147483647 h 125"/>
                  <a:gd name="T6" fmla="*/ 2147483647 w 140"/>
                  <a:gd name="T7" fmla="*/ 2147483647 h 125"/>
                  <a:gd name="T8" fmla="*/ 2147483647 w 140"/>
                  <a:gd name="T9" fmla="*/ 2147483647 h 125"/>
                  <a:gd name="T10" fmla="*/ 2147483647 w 140"/>
                  <a:gd name="T11" fmla="*/ 2147483647 h 125"/>
                  <a:gd name="T12" fmla="*/ 2147483647 w 140"/>
                  <a:gd name="T13" fmla="*/ 2147483647 h 125"/>
                  <a:gd name="T14" fmla="*/ 2147483647 w 140"/>
                  <a:gd name="T15" fmla="*/ 2147483647 h 125"/>
                  <a:gd name="T16" fmla="*/ 2147483647 w 140"/>
                  <a:gd name="T17" fmla="*/ 2147483647 h 125"/>
                  <a:gd name="T18" fmla="*/ 2147483647 w 140"/>
                  <a:gd name="T19" fmla="*/ 2147483647 h 125"/>
                  <a:gd name="T20" fmla="*/ 2147483647 w 140"/>
                  <a:gd name="T21" fmla="*/ 2147483647 h 125"/>
                  <a:gd name="T22" fmla="*/ 2147483647 w 140"/>
                  <a:gd name="T23" fmla="*/ 2147483647 h 125"/>
                  <a:gd name="T24" fmla="*/ 2147483647 w 140"/>
                  <a:gd name="T25" fmla="*/ 2147483647 h 125"/>
                  <a:gd name="T26" fmla="*/ 2147483647 w 140"/>
                  <a:gd name="T27" fmla="*/ 2147483647 h 125"/>
                  <a:gd name="T28" fmla="*/ 2147483647 w 140"/>
                  <a:gd name="T29" fmla="*/ 2147483647 h 125"/>
                  <a:gd name="T30" fmla="*/ 2147483647 w 140"/>
                  <a:gd name="T31" fmla="*/ 2147483647 h 125"/>
                  <a:gd name="T32" fmla="*/ 2147483647 w 140"/>
                  <a:gd name="T33" fmla="*/ 2147483647 h 125"/>
                  <a:gd name="T34" fmla="*/ 2147483647 w 140"/>
                  <a:gd name="T35" fmla="*/ 2147483647 h 125"/>
                  <a:gd name="T36" fmla="*/ 2147483647 w 140"/>
                  <a:gd name="T37" fmla="*/ 2147483647 h 125"/>
                  <a:gd name="T38" fmla="*/ 2147483647 w 140"/>
                  <a:gd name="T39" fmla="*/ 2147483647 h 125"/>
                  <a:gd name="T40" fmla="*/ 2147483647 w 140"/>
                  <a:gd name="T41" fmla="*/ 2147483647 h 125"/>
                  <a:gd name="T42" fmla="*/ 2147483647 w 140"/>
                  <a:gd name="T43" fmla="*/ 2147483647 h 125"/>
                  <a:gd name="T44" fmla="*/ 2147483647 w 140"/>
                  <a:gd name="T45" fmla="*/ 2147483647 h 125"/>
                  <a:gd name="T46" fmla="*/ 2147483647 w 140"/>
                  <a:gd name="T47" fmla="*/ 2147483647 h 125"/>
                  <a:gd name="T48" fmla="*/ 2147483647 w 140"/>
                  <a:gd name="T49" fmla="*/ 2147483647 h 125"/>
                  <a:gd name="T50" fmla="*/ 2147483647 w 140"/>
                  <a:gd name="T51" fmla="*/ 2147483647 h 125"/>
                  <a:gd name="T52" fmla="*/ 2147483647 w 140"/>
                  <a:gd name="T53" fmla="*/ 2147483647 h 125"/>
                  <a:gd name="T54" fmla="*/ 2147483647 w 140"/>
                  <a:gd name="T55" fmla="*/ 2147483647 h 125"/>
                  <a:gd name="T56" fmla="*/ 2147483647 w 140"/>
                  <a:gd name="T57" fmla="*/ 2147483647 h 125"/>
                  <a:gd name="T58" fmla="*/ 2147483647 w 140"/>
                  <a:gd name="T59" fmla="*/ 2147483647 h 125"/>
                  <a:gd name="T60" fmla="*/ 2147483647 w 140"/>
                  <a:gd name="T61" fmla="*/ 2147483647 h 125"/>
                  <a:gd name="T62" fmla="*/ 2147483647 w 140"/>
                  <a:gd name="T63" fmla="*/ 2147483647 h 125"/>
                  <a:gd name="T64" fmla="*/ 2147483647 w 140"/>
                  <a:gd name="T65" fmla="*/ 2147483647 h 125"/>
                  <a:gd name="T66" fmla="*/ 2147483647 w 140"/>
                  <a:gd name="T67" fmla="*/ 2147483647 h 125"/>
                  <a:gd name="T68" fmla="*/ 2147483647 w 140"/>
                  <a:gd name="T69" fmla="*/ 2147483647 h 125"/>
                  <a:gd name="T70" fmla="*/ 0 w 140"/>
                  <a:gd name="T71" fmla="*/ 2147483647 h 125"/>
                  <a:gd name="T72" fmla="*/ 0 w 140"/>
                  <a:gd name="T73" fmla="*/ 2147483647 h 125"/>
                  <a:gd name="T74" fmla="*/ 2147483647 w 140"/>
                  <a:gd name="T75" fmla="*/ 2147483647 h 125"/>
                  <a:gd name="T76" fmla="*/ 2147483647 w 140"/>
                  <a:gd name="T77" fmla="*/ 2147483647 h 125"/>
                  <a:gd name="T78" fmla="*/ 2147483647 w 140"/>
                  <a:gd name="T79" fmla="*/ 2147483647 h 125"/>
                  <a:gd name="T80" fmla="*/ 2147483647 w 140"/>
                  <a:gd name="T81" fmla="*/ 2147483647 h 125"/>
                  <a:gd name="T82" fmla="*/ 2147483647 w 140"/>
                  <a:gd name="T83" fmla="*/ 2147483647 h 125"/>
                  <a:gd name="T84" fmla="*/ 2147483647 w 140"/>
                  <a:gd name="T85" fmla="*/ 2147483647 h 125"/>
                  <a:gd name="T86" fmla="*/ 2147483647 w 140"/>
                  <a:gd name="T87" fmla="*/ 2147483647 h 125"/>
                  <a:gd name="T88" fmla="*/ 2147483647 w 140"/>
                  <a:gd name="T89" fmla="*/ 2147483647 h 125"/>
                  <a:gd name="T90" fmla="*/ 2147483647 w 140"/>
                  <a:gd name="T91" fmla="*/ 2147483647 h 125"/>
                  <a:gd name="T92" fmla="*/ 2147483647 w 140"/>
                  <a:gd name="T93" fmla="*/ 2147483647 h 125"/>
                  <a:gd name="T94" fmla="*/ 2147483647 w 140"/>
                  <a:gd name="T95" fmla="*/ 2147483647 h 125"/>
                  <a:gd name="T96" fmla="*/ 2147483647 w 140"/>
                  <a:gd name="T97" fmla="*/ 2147483647 h 125"/>
                  <a:gd name="T98" fmla="*/ 2147483647 w 140"/>
                  <a:gd name="T99" fmla="*/ 2147483647 h 125"/>
                  <a:gd name="T100" fmla="*/ 2147483647 w 140"/>
                  <a:gd name="T101" fmla="*/ 2147483647 h 125"/>
                  <a:gd name="T102" fmla="*/ 2147483647 w 140"/>
                  <a:gd name="T103" fmla="*/ 2147483647 h 125"/>
                  <a:gd name="T104" fmla="*/ 2147483647 w 140"/>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125"/>
                  <a:gd name="T161" fmla="*/ 140 w 140"/>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125">
                    <a:moveTo>
                      <a:pt x="104" y="1"/>
                    </a:moveTo>
                    <a:lnTo>
                      <a:pt x="110" y="0"/>
                    </a:lnTo>
                    <a:lnTo>
                      <a:pt x="129" y="19"/>
                    </a:lnTo>
                    <a:lnTo>
                      <a:pt x="132" y="29"/>
                    </a:lnTo>
                    <a:lnTo>
                      <a:pt x="127" y="35"/>
                    </a:lnTo>
                    <a:lnTo>
                      <a:pt x="132" y="39"/>
                    </a:lnTo>
                    <a:lnTo>
                      <a:pt x="140" y="69"/>
                    </a:lnTo>
                    <a:lnTo>
                      <a:pt x="140" y="79"/>
                    </a:lnTo>
                    <a:lnTo>
                      <a:pt x="131" y="89"/>
                    </a:lnTo>
                    <a:lnTo>
                      <a:pt x="131" y="102"/>
                    </a:lnTo>
                    <a:lnTo>
                      <a:pt x="127" y="99"/>
                    </a:lnTo>
                    <a:lnTo>
                      <a:pt x="124" y="83"/>
                    </a:lnTo>
                    <a:lnTo>
                      <a:pt x="119" y="74"/>
                    </a:lnTo>
                    <a:lnTo>
                      <a:pt x="114" y="75"/>
                    </a:lnTo>
                    <a:lnTo>
                      <a:pt x="107" y="87"/>
                    </a:lnTo>
                    <a:lnTo>
                      <a:pt x="104" y="95"/>
                    </a:lnTo>
                    <a:lnTo>
                      <a:pt x="113" y="111"/>
                    </a:lnTo>
                    <a:lnTo>
                      <a:pt x="107" y="125"/>
                    </a:lnTo>
                    <a:lnTo>
                      <a:pt x="102" y="123"/>
                    </a:lnTo>
                    <a:lnTo>
                      <a:pt x="100" y="113"/>
                    </a:lnTo>
                    <a:lnTo>
                      <a:pt x="90" y="117"/>
                    </a:lnTo>
                    <a:lnTo>
                      <a:pt x="73" y="110"/>
                    </a:lnTo>
                    <a:lnTo>
                      <a:pt x="69" y="105"/>
                    </a:lnTo>
                    <a:lnTo>
                      <a:pt x="62" y="83"/>
                    </a:lnTo>
                    <a:lnTo>
                      <a:pt x="69" y="70"/>
                    </a:lnTo>
                    <a:lnTo>
                      <a:pt x="52" y="57"/>
                    </a:lnTo>
                    <a:lnTo>
                      <a:pt x="49" y="57"/>
                    </a:lnTo>
                    <a:lnTo>
                      <a:pt x="45" y="70"/>
                    </a:lnTo>
                    <a:lnTo>
                      <a:pt x="38" y="67"/>
                    </a:lnTo>
                    <a:lnTo>
                      <a:pt x="38" y="63"/>
                    </a:lnTo>
                    <a:lnTo>
                      <a:pt x="29" y="73"/>
                    </a:lnTo>
                    <a:lnTo>
                      <a:pt x="26" y="62"/>
                    </a:lnTo>
                    <a:lnTo>
                      <a:pt x="21" y="62"/>
                    </a:lnTo>
                    <a:lnTo>
                      <a:pt x="15" y="69"/>
                    </a:lnTo>
                    <a:lnTo>
                      <a:pt x="8" y="85"/>
                    </a:lnTo>
                    <a:lnTo>
                      <a:pt x="1" y="85"/>
                    </a:lnTo>
                    <a:lnTo>
                      <a:pt x="0" y="80"/>
                    </a:lnTo>
                    <a:lnTo>
                      <a:pt x="6" y="57"/>
                    </a:lnTo>
                    <a:lnTo>
                      <a:pt x="11" y="52"/>
                    </a:lnTo>
                    <a:lnTo>
                      <a:pt x="29" y="47"/>
                    </a:lnTo>
                    <a:lnTo>
                      <a:pt x="30" y="42"/>
                    </a:lnTo>
                    <a:lnTo>
                      <a:pt x="43" y="32"/>
                    </a:lnTo>
                    <a:lnTo>
                      <a:pt x="55" y="35"/>
                    </a:lnTo>
                    <a:lnTo>
                      <a:pt x="57" y="42"/>
                    </a:lnTo>
                    <a:lnTo>
                      <a:pt x="53" y="53"/>
                    </a:lnTo>
                    <a:lnTo>
                      <a:pt x="66" y="47"/>
                    </a:lnTo>
                    <a:lnTo>
                      <a:pt x="70" y="39"/>
                    </a:lnTo>
                    <a:lnTo>
                      <a:pt x="76" y="35"/>
                    </a:lnTo>
                    <a:lnTo>
                      <a:pt x="80" y="36"/>
                    </a:lnTo>
                    <a:lnTo>
                      <a:pt x="87" y="24"/>
                    </a:lnTo>
                    <a:lnTo>
                      <a:pt x="93" y="26"/>
                    </a:lnTo>
                    <a:lnTo>
                      <a:pt x="107" y="22"/>
                    </a:lnTo>
                    <a:lnTo>
                      <a:pt x="104" y="1"/>
                    </a:lnTo>
                    <a:close/>
                  </a:path>
                </a:pathLst>
              </a:custGeom>
              <a:solidFill>
                <a:srgbClr val="EE9024"/>
              </a:solidFill>
              <a:ln w="12700">
                <a:noFill/>
                <a:round/>
                <a:headEnd/>
                <a:tailEnd/>
              </a:ln>
            </p:spPr>
            <p:txBody>
              <a:bodyPr/>
              <a:lstStyle/>
              <a:p>
                <a:endParaRPr lang="en-GB"/>
              </a:p>
            </p:txBody>
          </p:sp>
          <p:sp>
            <p:nvSpPr>
              <p:cNvPr id="36122" name="Freeform 400"/>
              <p:cNvSpPr>
                <a:spLocks noChangeAspect="1"/>
              </p:cNvSpPr>
              <p:nvPr/>
            </p:nvSpPr>
            <p:spPr bwMode="auto">
              <a:xfrm>
                <a:off x="10234267" y="5882106"/>
                <a:ext cx="26158" cy="11072"/>
              </a:xfrm>
              <a:custGeom>
                <a:avLst/>
                <a:gdLst>
                  <a:gd name="T0" fmla="*/ 0 w 25"/>
                  <a:gd name="T1" fmla="*/ 0 h 13"/>
                  <a:gd name="T2" fmla="*/ 2147483647 w 25"/>
                  <a:gd name="T3" fmla="*/ 0 h 13"/>
                  <a:gd name="T4" fmla="*/ 2147483647 w 25"/>
                  <a:gd name="T5" fmla="*/ 2147483647 h 13"/>
                  <a:gd name="T6" fmla="*/ 2147483647 w 25"/>
                  <a:gd name="T7" fmla="*/ 2147483647 h 13"/>
                  <a:gd name="T8" fmla="*/ 0 w 25"/>
                  <a:gd name="T9" fmla="*/ 0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0"/>
                    </a:moveTo>
                    <a:lnTo>
                      <a:pt x="12" y="0"/>
                    </a:lnTo>
                    <a:lnTo>
                      <a:pt x="25" y="12"/>
                    </a:lnTo>
                    <a:lnTo>
                      <a:pt x="17" y="13"/>
                    </a:lnTo>
                    <a:lnTo>
                      <a:pt x="0" y="0"/>
                    </a:lnTo>
                    <a:close/>
                  </a:path>
                </a:pathLst>
              </a:custGeom>
              <a:solidFill>
                <a:srgbClr val="EE9024"/>
              </a:solidFill>
              <a:ln w="12700">
                <a:noFill/>
                <a:round/>
                <a:headEnd/>
                <a:tailEnd/>
              </a:ln>
            </p:spPr>
            <p:txBody>
              <a:bodyPr/>
              <a:lstStyle/>
              <a:p>
                <a:endParaRPr lang="en-GB"/>
              </a:p>
            </p:txBody>
          </p:sp>
          <p:sp>
            <p:nvSpPr>
              <p:cNvPr id="36123" name="Freeform 401"/>
              <p:cNvSpPr>
                <a:spLocks noChangeAspect="1"/>
              </p:cNvSpPr>
              <p:nvPr/>
            </p:nvSpPr>
            <p:spPr bwMode="auto">
              <a:xfrm>
                <a:off x="10240807" y="5906464"/>
                <a:ext cx="34878" cy="8858"/>
              </a:xfrm>
              <a:custGeom>
                <a:avLst/>
                <a:gdLst>
                  <a:gd name="T0" fmla="*/ 0 w 38"/>
                  <a:gd name="T1" fmla="*/ 0 h 8"/>
                  <a:gd name="T2" fmla="*/ 2147483647 w 38"/>
                  <a:gd name="T3" fmla="*/ 2147483647 h 8"/>
                  <a:gd name="T4" fmla="*/ 2147483647 w 38"/>
                  <a:gd name="T5" fmla="*/ 2147483647 h 8"/>
                  <a:gd name="T6" fmla="*/ 2147483647 w 38"/>
                  <a:gd name="T7" fmla="*/ 2147483647 h 8"/>
                  <a:gd name="T8" fmla="*/ 0 w 38"/>
                  <a:gd name="T9" fmla="*/ 0 h 8"/>
                  <a:gd name="T10" fmla="*/ 0 60000 65536"/>
                  <a:gd name="T11" fmla="*/ 0 60000 65536"/>
                  <a:gd name="T12" fmla="*/ 0 60000 65536"/>
                  <a:gd name="T13" fmla="*/ 0 60000 65536"/>
                  <a:gd name="T14" fmla="*/ 0 60000 65536"/>
                  <a:gd name="T15" fmla="*/ 0 w 38"/>
                  <a:gd name="T16" fmla="*/ 0 h 8"/>
                  <a:gd name="T17" fmla="*/ 38 w 38"/>
                  <a:gd name="T18" fmla="*/ 8 h 8"/>
                </a:gdLst>
                <a:ahLst/>
                <a:cxnLst>
                  <a:cxn ang="T10">
                    <a:pos x="T0" y="T1"/>
                  </a:cxn>
                  <a:cxn ang="T11">
                    <a:pos x="T2" y="T3"/>
                  </a:cxn>
                  <a:cxn ang="T12">
                    <a:pos x="T4" y="T5"/>
                  </a:cxn>
                  <a:cxn ang="T13">
                    <a:pos x="T6" y="T7"/>
                  </a:cxn>
                  <a:cxn ang="T14">
                    <a:pos x="T8" y="T9"/>
                  </a:cxn>
                </a:cxnLst>
                <a:rect l="T15" t="T16" r="T17" b="T18"/>
                <a:pathLst>
                  <a:path w="38" h="8">
                    <a:moveTo>
                      <a:pt x="0" y="0"/>
                    </a:moveTo>
                    <a:lnTo>
                      <a:pt x="35" y="2"/>
                    </a:lnTo>
                    <a:lnTo>
                      <a:pt x="38" y="8"/>
                    </a:lnTo>
                    <a:lnTo>
                      <a:pt x="20" y="6"/>
                    </a:lnTo>
                    <a:lnTo>
                      <a:pt x="0" y="0"/>
                    </a:lnTo>
                    <a:close/>
                  </a:path>
                </a:pathLst>
              </a:custGeom>
              <a:solidFill>
                <a:srgbClr val="EE9024"/>
              </a:solidFill>
              <a:ln w="12700">
                <a:noFill/>
                <a:round/>
                <a:headEnd/>
                <a:tailEnd/>
              </a:ln>
            </p:spPr>
            <p:txBody>
              <a:bodyPr/>
              <a:lstStyle/>
              <a:p>
                <a:endParaRPr lang="en-GB"/>
              </a:p>
            </p:txBody>
          </p:sp>
          <p:sp>
            <p:nvSpPr>
              <p:cNvPr id="36124" name="Freeform 402"/>
              <p:cNvSpPr>
                <a:spLocks noChangeAspect="1"/>
              </p:cNvSpPr>
              <p:nvPr/>
            </p:nvSpPr>
            <p:spPr bwMode="auto">
              <a:xfrm>
                <a:off x="10079496" y="5857747"/>
                <a:ext cx="30518" cy="15501"/>
              </a:xfrm>
              <a:custGeom>
                <a:avLst/>
                <a:gdLst>
                  <a:gd name="T0" fmla="*/ 2147483647 w 27"/>
                  <a:gd name="T1" fmla="*/ 2147483647 h 12"/>
                  <a:gd name="T2" fmla="*/ 2147483647 w 27"/>
                  <a:gd name="T3" fmla="*/ 0 h 12"/>
                  <a:gd name="T4" fmla="*/ 2147483647 w 27"/>
                  <a:gd name="T5" fmla="*/ 2147483647 h 12"/>
                  <a:gd name="T6" fmla="*/ 2147483647 w 27"/>
                  <a:gd name="T7" fmla="*/ 2147483647 h 12"/>
                  <a:gd name="T8" fmla="*/ 2147483647 w 27"/>
                  <a:gd name="T9" fmla="*/ 2147483647 h 12"/>
                  <a:gd name="T10" fmla="*/ 0 w 27"/>
                  <a:gd name="T11" fmla="*/ 2147483647 h 12"/>
                  <a:gd name="T12" fmla="*/ 2147483647 w 27"/>
                  <a:gd name="T13" fmla="*/ 2147483647 h 12"/>
                  <a:gd name="T14" fmla="*/ 0 60000 65536"/>
                  <a:gd name="T15" fmla="*/ 0 60000 65536"/>
                  <a:gd name="T16" fmla="*/ 0 60000 65536"/>
                  <a:gd name="T17" fmla="*/ 0 60000 65536"/>
                  <a:gd name="T18" fmla="*/ 0 60000 65536"/>
                  <a:gd name="T19" fmla="*/ 0 60000 65536"/>
                  <a:gd name="T20" fmla="*/ 0 60000 65536"/>
                  <a:gd name="T21" fmla="*/ 0 w 27"/>
                  <a:gd name="T22" fmla="*/ 0 h 12"/>
                  <a:gd name="T23" fmla="*/ 27 w 2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2">
                    <a:moveTo>
                      <a:pt x="1" y="2"/>
                    </a:moveTo>
                    <a:lnTo>
                      <a:pt x="10" y="0"/>
                    </a:lnTo>
                    <a:lnTo>
                      <a:pt x="27" y="9"/>
                    </a:lnTo>
                    <a:lnTo>
                      <a:pt x="15" y="12"/>
                    </a:lnTo>
                    <a:lnTo>
                      <a:pt x="3" y="8"/>
                    </a:lnTo>
                    <a:lnTo>
                      <a:pt x="0" y="6"/>
                    </a:lnTo>
                    <a:lnTo>
                      <a:pt x="1" y="2"/>
                    </a:lnTo>
                    <a:close/>
                  </a:path>
                </a:pathLst>
              </a:custGeom>
              <a:solidFill>
                <a:srgbClr val="EE9024"/>
              </a:solidFill>
              <a:ln w="12700">
                <a:noFill/>
                <a:round/>
                <a:headEnd/>
                <a:tailEnd/>
              </a:ln>
            </p:spPr>
            <p:txBody>
              <a:bodyPr/>
              <a:lstStyle/>
              <a:p>
                <a:endParaRPr lang="en-GB"/>
              </a:p>
            </p:txBody>
          </p:sp>
          <p:sp>
            <p:nvSpPr>
              <p:cNvPr id="36125" name="Freeform 403"/>
              <p:cNvSpPr>
                <a:spLocks noChangeAspect="1"/>
              </p:cNvSpPr>
              <p:nvPr/>
            </p:nvSpPr>
            <p:spPr bwMode="auto">
              <a:xfrm>
                <a:off x="10005381" y="5941895"/>
                <a:ext cx="89375" cy="35431"/>
              </a:xfrm>
              <a:custGeom>
                <a:avLst/>
                <a:gdLst>
                  <a:gd name="T0" fmla="*/ 0 w 90"/>
                  <a:gd name="T1" fmla="*/ 2147483647 h 34"/>
                  <a:gd name="T2" fmla="*/ 0 w 90"/>
                  <a:gd name="T3" fmla="*/ 2147483647 h 34"/>
                  <a:gd name="T4" fmla="*/ 2147483647 w 90"/>
                  <a:gd name="T5" fmla="*/ 0 h 34"/>
                  <a:gd name="T6" fmla="*/ 2147483647 w 90"/>
                  <a:gd name="T7" fmla="*/ 2147483647 h 34"/>
                  <a:gd name="T8" fmla="*/ 2147483647 w 90"/>
                  <a:gd name="T9" fmla="*/ 0 h 34"/>
                  <a:gd name="T10" fmla="*/ 2147483647 w 90"/>
                  <a:gd name="T11" fmla="*/ 2147483647 h 34"/>
                  <a:gd name="T12" fmla="*/ 2147483647 w 90"/>
                  <a:gd name="T13" fmla="*/ 2147483647 h 34"/>
                  <a:gd name="T14" fmla="*/ 2147483647 w 90"/>
                  <a:gd name="T15" fmla="*/ 2147483647 h 34"/>
                  <a:gd name="T16" fmla="*/ 2147483647 w 90"/>
                  <a:gd name="T17" fmla="*/ 2147483647 h 34"/>
                  <a:gd name="T18" fmla="*/ 2147483647 w 90"/>
                  <a:gd name="T19" fmla="*/ 2147483647 h 34"/>
                  <a:gd name="T20" fmla="*/ 2147483647 w 90"/>
                  <a:gd name="T21" fmla="*/ 2147483647 h 34"/>
                  <a:gd name="T22" fmla="*/ 2147483647 w 90"/>
                  <a:gd name="T23" fmla="*/ 2147483647 h 34"/>
                  <a:gd name="T24" fmla="*/ 2147483647 w 90"/>
                  <a:gd name="T25" fmla="*/ 2147483647 h 34"/>
                  <a:gd name="T26" fmla="*/ 2147483647 w 90"/>
                  <a:gd name="T27" fmla="*/ 2147483647 h 34"/>
                  <a:gd name="T28" fmla="*/ 2147483647 w 90"/>
                  <a:gd name="T29" fmla="*/ 2147483647 h 34"/>
                  <a:gd name="T30" fmla="*/ 2147483647 w 90"/>
                  <a:gd name="T31" fmla="*/ 2147483647 h 34"/>
                  <a:gd name="T32" fmla="*/ 0 w 90"/>
                  <a:gd name="T33" fmla="*/ 214748364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34"/>
                  <a:gd name="T53" fmla="*/ 90 w 90"/>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34">
                    <a:moveTo>
                      <a:pt x="2" y="21"/>
                    </a:moveTo>
                    <a:lnTo>
                      <a:pt x="0" y="14"/>
                    </a:lnTo>
                    <a:lnTo>
                      <a:pt x="10" y="1"/>
                    </a:lnTo>
                    <a:lnTo>
                      <a:pt x="39" y="4"/>
                    </a:lnTo>
                    <a:lnTo>
                      <a:pt x="50" y="0"/>
                    </a:lnTo>
                    <a:lnTo>
                      <a:pt x="60" y="7"/>
                    </a:lnTo>
                    <a:lnTo>
                      <a:pt x="79" y="8"/>
                    </a:lnTo>
                    <a:lnTo>
                      <a:pt x="84" y="19"/>
                    </a:lnTo>
                    <a:lnTo>
                      <a:pt x="89" y="20"/>
                    </a:lnTo>
                    <a:lnTo>
                      <a:pt x="90" y="28"/>
                    </a:lnTo>
                    <a:lnTo>
                      <a:pt x="87" y="34"/>
                    </a:lnTo>
                    <a:lnTo>
                      <a:pt x="54" y="17"/>
                    </a:lnTo>
                    <a:lnTo>
                      <a:pt x="40" y="19"/>
                    </a:lnTo>
                    <a:lnTo>
                      <a:pt x="30" y="15"/>
                    </a:lnTo>
                    <a:lnTo>
                      <a:pt x="19" y="20"/>
                    </a:lnTo>
                    <a:lnTo>
                      <a:pt x="8" y="11"/>
                    </a:lnTo>
                    <a:lnTo>
                      <a:pt x="2" y="21"/>
                    </a:lnTo>
                    <a:close/>
                  </a:path>
                </a:pathLst>
              </a:custGeom>
              <a:solidFill>
                <a:srgbClr val="EE9024"/>
              </a:solidFill>
              <a:ln w="12700">
                <a:noFill/>
                <a:round/>
                <a:headEnd/>
                <a:tailEnd/>
              </a:ln>
            </p:spPr>
            <p:txBody>
              <a:bodyPr/>
              <a:lstStyle/>
              <a:p>
                <a:endParaRPr lang="en-GB"/>
              </a:p>
            </p:txBody>
          </p:sp>
          <p:sp>
            <p:nvSpPr>
              <p:cNvPr id="36126" name="Freeform 404"/>
              <p:cNvSpPr>
                <a:spLocks noChangeAspect="1"/>
              </p:cNvSpPr>
              <p:nvPr/>
            </p:nvSpPr>
            <p:spPr bwMode="auto">
              <a:xfrm>
                <a:off x="9872409" y="6112405"/>
                <a:ext cx="111173" cy="59789"/>
              </a:xfrm>
              <a:custGeom>
                <a:avLst/>
                <a:gdLst>
                  <a:gd name="T0" fmla="*/ 2147483647 w 110"/>
                  <a:gd name="T1" fmla="*/ 2147483647 h 60"/>
                  <a:gd name="T2" fmla="*/ 2147483647 w 110"/>
                  <a:gd name="T3" fmla="*/ 2147483647 h 60"/>
                  <a:gd name="T4" fmla="*/ 2147483647 w 110"/>
                  <a:gd name="T5" fmla="*/ 2147483647 h 60"/>
                  <a:gd name="T6" fmla="*/ 2147483647 w 110"/>
                  <a:gd name="T7" fmla="*/ 2147483647 h 60"/>
                  <a:gd name="T8" fmla="*/ 0 w 110"/>
                  <a:gd name="T9" fmla="*/ 2147483647 h 60"/>
                  <a:gd name="T10" fmla="*/ 0 w 110"/>
                  <a:gd name="T11" fmla="*/ 2147483647 h 60"/>
                  <a:gd name="T12" fmla="*/ 0 w 110"/>
                  <a:gd name="T13" fmla="*/ 2147483647 h 60"/>
                  <a:gd name="T14" fmla="*/ 2147483647 w 110"/>
                  <a:gd name="T15" fmla="*/ 2147483647 h 60"/>
                  <a:gd name="T16" fmla="*/ 2147483647 w 110"/>
                  <a:gd name="T17" fmla="*/ 2147483647 h 60"/>
                  <a:gd name="T18" fmla="*/ 2147483647 w 110"/>
                  <a:gd name="T19" fmla="*/ 2147483647 h 60"/>
                  <a:gd name="T20" fmla="*/ 2147483647 w 110"/>
                  <a:gd name="T21" fmla="*/ 2147483647 h 60"/>
                  <a:gd name="T22" fmla="*/ 2147483647 w 110"/>
                  <a:gd name="T23" fmla="*/ 0 h 60"/>
                  <a:gd name="T24" fmla="*/ 2147483647 w 110"/>
                  <a:gd name="T25" fmla="*/ 0 h 60"/>
                  <a:gd name="T26" fmla="*/ 2147483647 w 110"/>
                  <a:gd name="T27" fmla="*/ 2147483647 h 60"/>
                  <a:gd name="T28" fmla="*/ 2147483647 w 110"/>
                  <a:gd name="T29" fmla="*/ 2147483647 h 60"/>
                  <a:gd name="T30" fmla="*/ 2147483647 w 110"/>
                  <a:gd name="T31" fmla="*/ 2147483647 h 60"/>
                  <a:gd name="T32" fmla="*/ 2147483647 w 110"/>
                  <a:gd name="T33" fmla="*/ 2147483647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60"/>
                  <a:gd name="T53" fmla="*/ 110 w 11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60">
                    <a:moveTo>
                      <a:pt x="47" y="32"/>
                    </a:moveTo>
                    <a:lnTo>
                      <a:pt x="44" y="40"/>
                    </a:lnTo>
                    <a:lnTo>
                      <a:pt x="34" y="51"/>
                    </a:lnTo>
                    <a:lnTo>
                      <a:pt x="12" y="60"/>
                    </a:lnTo>
                    <a:lnTo>
                      <a:pt x="2" y="60"/>
                    </a:lnTo>
                    <a:lnTo>
                      <a:pt x="0" y="58"/>
                    </a:lnTo>
                    <a:lnTo>
                      <a:pt x="3" y="53"/>
                    </a:lnTo>
                    <a:lnTo>
                      <a:pt x="4" y="38"/>
                    </a:lnTo>
                    <a:lnTo>
                      <a:pt x="8" y="34"/>
                    </a:lnTo>
                    <a:lnTo>
                      <a:pt x="37" y="21"/>
                    </a:lnTo>
                    <a:lnTo>
                      <a:pt x="47" y="9"/>
                    </a:lnTo>
                    <a:lnTo>
                      <a:pt x="104" y="0"/>
                    </a:lnTo>
                    <a:lnTo>
                      <a:pt x="110" y="1"/>
                    </a:lnTo>
                    <a:lnTo>
                      <a:pt x="108" y="10"/>
                    </a:lnTo>
                    <a:lnTo>
                      <a:pt x="59" y="28"/>
                    </a:lnTo>
                    <a:lnTo>
                      <a:pt x="50" y="33"/>
                    </a:lnTo>
                    <a:lnTo>
                      <a:pt x="47" y="32"/>
                    </a:lnTo>
                    <a:close/>
                  </a:path>
                </a:pathLst>
              </a:custGeom>
              <a:solidFill>
                <a:srgbClr val="EE9024"/>
              </a:solidFill>
              <a:ln w="12700">
                <a:noFill/>
                <a:round/>
                <a:headEnd/>
                <a:tailEnd/>
              </a:ln>
            </p:spPr>
            <p:txBody>
              <a:bodyPr/>
              <a:lstStyle/>
              <a:p>
                <a:endParaRPr lang="en-GB"/>
              </a:p>
            </p:txBody>
          </p:sp>
          <p:sp>
            <p:nvSpPr>
              <p:cNvPr id="36127" name="Freeform 405"/>
              <p:cNvSpPr>
                <a:spLocks noChangeAspect="1"/>
              </p:cNvSpPr>
              <p:nvPr/>
            </p:nvSpPr>
            <p:spPr bwMode="auto">
              <a:xfrm>
                <a:off x="9850610" y="6178838"/>
                <a:ext cx="17439" cy="13287"/>
              </a:xfrm>
              <a:custGeom>
                <a:avLst/>
                <a:gdLst>
                  <a:gd name="T0" fmla="*/ 0 w 16"/>
                  <a:gd name="T1" fmla="*/ 2147483647 h 14"/>
                  <a:gd name="T2" fmla="*/ 0 w 16"/>
                  <a:gd name="T3" fmla="*/ 2147483647 h 14"/>
                  <a:gd name="T4" fmla="*/ 2147483647 w 16"/>
                  <a:gd name="T5" fmla="*/ 0 h 14"/>
                  <a:gd name="T6" fmla="*/ 2147483647 w 16"/>
                  <a:gd name="T7" fmla="*/ 2147483647 h 14"/>
                  <a:gd name="T8" fmla="*/ 2147483647 w 16"/>
                  <a:gd name="T9" fmla="*/ 2147483647 h 14"/>
                  <a:gd name="T10" fmla="*/ 0 w 16"/>
                  <a:gd name="T11" fmla="*/ 2147483647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13"/>
                    </a:moveTo>
                    <a:lnTo>
                      <a:pt x="0" y="9"/>
                    </a:lnTo>
                    <a:lnTo>
                      <a:pt x="16" y="0"/>
                    </a:lnTo>
                    <a:lnTo>
                      <a:pt x="10" y="10"/>
                    </a:lnTo>
                    <a:lnTo>
                      <a:pt x="6" y="14"/>
                    </a:lnTo>
                    <a:lnTo>
                      <a:pt x="0" y="13"/>
                    </a:lnTo>
                    <a:close/>
                  </a:path>
                </a:pathLst>
              </a:custGeom>
              <a:solidFill>
                <a:srgbClr val="EE9024"/>
              </a:solidFill>
              <a:ln w="12700">
                <a:noFill/>
                <a:round/>
                <a:headEnd/>
                <a:tailEnd/>
              </a:ln>
            </p:spPr>
            <p:txBody>
              <a:bodyPr/>
              <a:lstStyle/>
              <a:p>
                <a:endParaRPr lang="en-GB"/>
              </a:p>
            </p:txBody>
          </p:sp>
          <p:sp>
            <p:nvSpPr>
              <p:cNvPr id="36128" name="Freeform 406"/>
              <p:cNvSpPr>
                <a:spLocks noChangeAspect="1"/>
              </p:cNvSpPr>
              <p:nvPr/>
            </p:nvSpPr>
            <p:spPr bwMode="auto">
              <a:xfrm>
                <a:off x="9900747" y="6105762"/>
                <a:ext cx="19619" cy="11072"/>
              </a:xfrm>
              <a:custGeom>
                <a:avLst/>
                <a:gdLst>
                  <a:gd name="T0" fmla="*/ 0 w 20"/>
                  <a:gd name="T1" fmla="*/ 2147483647 h 9"/>
                  <a:gd name="T2" fmla="*/ 2147483647 w 20"/>
                  <a:gd name="T3" fmla="*/ 0 h 9"/>
                  <a:gd name="T4" fmla="*/ 2147483647 w 20"/>
                  <a:gd name="T5" fmla="*/ 2147483647 h 9"/>
                  <a:gd name="T6" fmla="*/ 2147483647 w 20"/>
                  <a:gd name="T7" fmla="*/ 2147483647 h 9"/>
                  <a:gd name="T8" fmla="*/ 0 w 20"/>
                  <a:gd name="T9" fmla="*/ 2147483647 h 9"/>
                  <a:gd name="T10" fmla="*/ 0 w 20"/>
                  <a:gd name="T11" fmla="*/ 2147483647 h 9"/>
                  <a:gd name="T12" fmla="*/ 0 w 20"/>
                  <a:gd name="T13" fmla="*/ 2147483647 h 9"/>
                  <a:gd name="T14" fmla="*/ 0 60000 65536"/>
                  <a:gd name="T15" fmla="*/ 0 60000 65536"/>
                  <a:gd name="T16" fmla="*/ 0 60000 65536"/>
                  <a:gd name="T17" fmla="*/ 0 60000 65536"/>
                  <a:gd name="T18" fmla="*/ 0 60000 65536"/>
                  <a:gd name="T19" fmla="*/ 0 60000 65536"/>
                  <a:gd name="T20" fmla="*/ 0 60000 65536"/>
                  <a:gd name="T21" fmla="*/ 0 w 20"/>
                  <a:gd name="T22" fmla="*/ 0 h 9"/>
                  <a:gd name="T23" fmla="*/ 20 w 2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9">
                    <a:moveTo>
                      <a:pt x="1" y="1"/>
                    </a:moveTo>
                    <a:lnTo>
                      <a:pt x="17" y="0"/>
                    </a:lnTo>
                    <a:lnTo>
                      <a:pt x="20" y="4"/>
                    </a:lnTo>
                    <a:lnTo>
                      <a:pt x="13" y="9"/>
                    </a:lnTo>
                    <a:lnTo>
                      <a:pt x="3" y="9"/>
                    </a:lnTo>
                    <a:lnTo>
                      <a:pt x="0" y="8"/>
                    </a:lnTo>
                    <a:lnTo>
                      <a:pt x="1" y="1"/>
                    </a:lnTo>
                    <a:close/>
                  </a:path>
                </a:pathLst>
              </a:custGeom>
              <a:solidFill>
                <a:srgbClr val="EE9024"/>
              </a:solidFill>
              <a:ln w="12700">
                <a:noFill/>
                <a:round/>
                <a:headEnd/>
                <a:tailEnd/>
              </a:ln>
            </p:spPr>
            <p:txBody>
              <a:bodyPr/>
              <a:lstStyle/>
              <a:p>
                <a:endParaRPr lang="en-GB"/>
              </a:p>
            </p:txBody>
          </p:sp>
          <p:sp>
            <p:nvSpPr>
              <p:cNvPr id="36129" name="Freeform 407"/>
              <p:cNvSpPr>
                <a:spLocks noChangeAspect="1"/>
              </p:cNvSpPr>
              <p:nvPr/>
            </p:nvSpPr>
            <p:spPr bwMode="auto">
              <a:xfrm>
                <a:off x="9885488" y="6107976"/>
                <a:ext cx="8719" cy="11072"/>
              </a:xfrm>
              <a:custGeom>
                <a:avLst/>
                <a:gdLst>
                  <a:gd name="T0" fmla="*/ 0 w 8"/>
                  <a:gd name="T1" fmla="*/ 2147483647 h 10"/>
                  <a:gd name="T2" fmla="*/ 0 w 8"/>
                  <a:gd name="T3" fmla="*/ 2147483647 h 10"/>
                  <a:gd name="T4" fmla="*/ 2147483647 w 8"/>
                  <a:gd name="T5" fmla="*/ 0 h 10"/>
                  <a:gd name="T6" fmla="*/ 2147483647 w 8"/>
                  <a:gd name="T7" fmla="*/ 2147483647 h 10"/>
                  <a:gd name="T8" fmla="*/ 0 w 8"/>
                  <a:gd name="T9" fmla="*/ 2147483647 h 10"/>
                  <a:gd name="T10" fmla="*/ 0 60000 65536"/>
                  <a:gd name="T11" fmla="*/ 0 60000 65536"/>
                  <a:gd name="T12" fmla="*/ 0 60000 65536"/>
                  <a:gd name="T13" fmla="*/ 0 60000 65536"/>
                  <a:gd name="T14" fmla="*/ 0 60000 65536"/>
                  <a:gd name="T15" fmla="*/ 0 w 8"/>
                  <a:gd name="T16" fmla="*/ 0 h 10"/>
                  <a:gd name="T17" fmla="*/ 8 w 8"/>
                  <a:gd name="T18" fmla="*/ 10 h 10"/>
                </a:gdLst>
                <a:ahLst/>
                <a:cxnLst>
                  <a:cxn ang="T10">
                    <a:pos x="T0" y="T1"/>
                  </a:cxn>
                  <a:cxn ang="T11">
                    <a:pos x="T2" y="T3"/>
                  </a:cxn>
                  <a:cxn ang="T12">
                    <a:pos x="T4" y="T5"/>
                  </a:cxn>
                  <a:cxn ang="T13">
                    <a:pos x="T6" y="T7"/>
                  </a:cxn>
                  <a:cxn ang="T14">
                    <a:pos x="T8" y="T9"/>
                  </a:cxn>
                </a:cxnLst>
                <a:rect l="T15" t="T16" r="T17" b="T18"/>
                <a:pathLst>
                  <a:path w="8" h="10">
                    <a:moveTo>
                      <a:pt x="0" y="7"/>
                    </a:moveTo>
                    <a:lnTo>
                      <a:pt x="0" y="4"/>
                    </a:lnTo>
                    <a:lnTo>
                      <a:pt x="8" y="0"/>
                    </a:lnTo>
                    <a:lnTo>
                      <a:pt x="5" y="10"/>
                    </a:lnTo>
                    <a:lnTo>
                      <a:pt x="0" y="7"/>
                    </a:lnTo>
                    <a:close/>
                  </a:path>
                </a:pathLst>
              </a:custGeom>
              <a:solidFill>
                <a:srgbClr val="EE9024"/>
              </a:solidFill>
              <a:ln w="12700">
                <a:noFill/>
                <a:round/>
                <a:headEnd/>
                <a:tailEnd/>
              </a:ln>
            </p:spPr>
            <p:txBody>
              <a:bodyPr/>
              <a:lstStyle/>
              <a:p>
                <a:endParaRPr lang="en-GB"/>
              </a:p>
            </p:txBody>
          </p:sp>
          <p:sp>
            <p:nvSpPr>
              <p:cNvPr id="36130" name="Freeform 408"/>
              <p:cNvSpPr>
                <a:spLocks noChangeAspect="1"/>
              </p:cNvSpPr>
              <p:nvPr/>
            </p:nvSpPr>
            <p:spPr bwMode="auto">
              <a:xfrm>
                <a:off x="9761235" y="6103548"/>
                <a:ext cx="93734" cy="26573"/>
              </a:xfrm>
              <a:custGeom>
                <a:avLst/>
                <a:gdLst>
                  <a:gd name="T0" fmla="*/ 2147483647 w 95"/>
                  <a:gd name="T1" fmla="*/ 2147483647 h 28"/>
                  <a:gd name="T2" fmla="*/ 2147483647 w 95"/>
                  <a:gd name="T3" fmla="*/ 2147483647 h 28"/>
                  <a:gd name="T4" fmla="*/ 2147483647 w 95"/>
                  <a:gd name="T5" fmla="*/ 2147483647 h 28"/>
                  <a:gd name="T6" fmla="*/ 2147483647 w 95"/>
                  <a:gd name="T7" fmla="*/ 2147483647 h 28"/>
                  <a:gd name="T8" fmla="*/ 2147483647 w 95"/>
                  <a:gd name="T9" fmla="*/ 2147483647 h 28"/>
                  <a:gd name="T10" fmla="*/ 2147483647 w 95"/>
                  <a:gd name="T11" fmla="*/ 2147483647 h 28"/>
                  <a:gd name="T12" fmla="*/ 2147483647 w 95"/>
                  <a:gd name="T13" fmla="*/ 2147483647 h 28"/>
                  <a:gd name="T14" fmla="*/ 2147483647 w 95"/>
                  <a:gd name="T15" fmla="*/ 0 h 28"/>
                  <a:gd name="T16" fmla="*/ 2147483647 w 95"/>
                  <a:gd name="T17" fmla="*/ 2147483647 h 28"/>
                  <a:gd name="T18" fmla="*/ 2147483647 w 95"/>
                  <a:gd name="T19" fmla="*/ 2147483647 h 28"/>
                  <a:gd name="T20" fmla="*/ 2147483647 w 95"/>
                  <a:gd name="T21" fmla="*/ 2147483647 h 28"/>
                  <a:gd name="T22" fmla="*/ 2147483647 w 95"/>
                  <a:gd name="T23" fmla="*/ 2147483647 h 28"/>
                  <a:gd name="T24" fmla="*/ 0 w 95"/>
                  <a:gd name="T25" fmla="*/ 2147483647 h 28"/>
                  <a:gd name="T26" fmla="*/ 0 w 95"/>
                  <a:gd name="T27" fmla="*/ 2147483647 h 28"/>
                  <a:gd name="T28" fmla="*/ 2147483647 w 95"/>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28"/>
                  <a:gd name="T47" fmla="*/ 95 w 9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28">
                    <a:moveTo>
                      <a:pt x="4" y="12"/>
                    </a:moveTo>
                    <a:lnTo>
                      <a:pt x="24" y="6"/>
                    </a:lnTo>
                    <a:lnTo>
                      <a:pt x="39" y="9"/>
                    </a:lnTo>
                    <a:lnTo>
                      <a:pt x="49" y="17"/>
                    </a:lnTo>
                    <a:lnTo>
                      <a:pt x="66" y="12"/>
                    </a:lnTo>
                    <a:lnTo>
                      <a:pt x="78" y="17"/>
                    </a:lnTo>
                    <a:lnTo>
                      <a:pt x="92" y="8"/>
                    </a:lnTo>
                    <a:lnTo>
                      <a:pt x="91" y="0"/>
                    </a:lnTo>
                    <a:lnTo>
                      <a:pt x="95" y="9"/>
                    </a:lnTo>
                    <a:lnTo>
                      <a:pt x="82" y="20"/>
                    </a:lnTo>
                    <a:lnTo>
                      <a:pt x="38" y="28"/>
                    </a:lnTo>
                    <a:lnTo>
                      <a:pt x="22" y="23"/>
                    </a:lnTo>
                    <a:lnTo>
                      <a:pt x="2" y="23"/>
                    </a:lnTo>
                    <a:lnTo>
                      <a:pt x="0" y="13"/>
                    </a:lnTo>
                    <a:lnTo>
                      <a:pt x="4" y="12"/>
                    </a:lnTo>
                    <a:close/>
                  </a:path>
                </a:pathLst>
              </a:custGeom>
              <a:solidFill>
                <a:srgbClr val="EE9024"/>
              </a:solidFill>
              <a:ln w="12700">
                <a:noFill/>
                <a:round/>
                <a:headEnd/>
                <a:tailEnd/>
              </a:ln>
            </p:spPr>
            <p:txBody>
              <a:bodyPr/>
              <a:lstStyle/>
              <a:p>
                <a:endParaRPr lang="en-GB"/>
              </a:p>
            </p:txBody>
          </p:sp>
          <p:sp>
            <p:nvSpPr>
              <p:cNvPr id="36131" name="Freeform 409"/>
              <p:cNvSpPr>
                <a:spLocks noChangeAspect="1"/>
              </p:cNvSpPr>
              <p:nvPr/>
            </p:nvSpPr>
            <p:spPr bwMode="auto">
              <a:xfrm>
                <a:off x="9737257" y="6141193"/>
                <a:ext cx="52317" cy="31002"/>
              </a:xfrm>
              <a:custGeom>
                <a:avLst/>
                <a:gdLst>
                  <a:gd name="T0" fmla="*/ 2147483647 w 53"/>
                  <a:gd name="T1" fmla="*/ 0 h 31"/>
                  <a:gd name="T2" fmla="*/ 2147483647 w 53"/>
                  <a:gd name="T3" fmla="*/ 2147483647 h 31"/>
                  <a:gd name="T4" fmla="*/ 2147483647 w 53"/>
                  <a:gd name="T5" fmla="*/ 2147483647 h 31"/>
                  <a:gd name="T6" fmla="*/ 2147483647 w 53"/>
                  <a:gd name="T7" fmla="*/ 2147483647 h 31"/>
                  <a:gd name="T8" fmla="*/ 2147483647 w 53"/>
                  <a:gd name="T9" fmla="*/ 2147483647 h 31"/>
                  <a:gd name="T10" fmla="*/ 2147483647 w 53"/>
                  <a:gd name="T11" fmla="*/ 2147483647 h 31"/>
                  <a:gd name="T12" fmla="*/ 2147483647 w 53"/>
                  <a:gd name="T13" fmla="*/ 2147483647 h 31"/>
                  <a:gd name="T14" fmla="*/ 0 w 53"/>
                  <a:gd name="T15" fmla="*/ 2147483647 h 31"/>
                  <a:gd name="T16" fmla="*/ 2147483647 w 53"/>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1"/>
                  <a:gd name="T29" fmla="*/ 53 w 53"/>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1">
                    <a:moveTo>
                      <a:pt x="27" y="0"/>
                    </a:moveTo>
                    <a:lnTo>
                      <a:pt x="45" y="13"/>
                    </a:lnTo>
                    <a:lnTo>
                      <a:pt x="53" y="25"/>
                    </a:lnTo>
                    <a:lnTo>
                      <a:pt x="44" y="31"/>
                    </a:lnTo>
                    <a:lnTo>
                      <a:pt x="36" y="30"/>
                    </a:lnTo>
                    <a:lnTo>
                      <a:pt x="17" y="15"/>
                    </a:lnTo>
                    <a:lnTo>
                      <a:pt x="4" y="14"/>
                    </a:lnTo>
                    <a:lnTo>
                      <a:pt x="0" y="5"/>
                    </a:lnTo>
                    <a:lnTo>
                      <a:pt x="27" y="0"/>
                    </a:lnTo>
                    <a:close/>
                  </a:path>
                </a:pathLst>
              </a:custGeom>
              <a:solidFill>
                <a:srgbClr val="EE9024"/>
              </a:solidFill>
              <a:ln w="12700">
                <a:noFill/>
                <a:round/>
                <a:headEnd/>
                <a:tailEnd/>
              </a:ln>
            </p:spPr>
            <p:txBody>
              <a:bodyPr/>
              <a:lstStyle/>
              <a:p>
                <a:endParaRPr lang="en-GB"/>
              </a:p>
            </p:txBody>
          </p:sp>
          <p:sp>
            <p:nvSpPr>
              <p:cNvPr id="36132" name="Freeform 410"/>
              <p:cNvSpPr>
                <a:spLocks noChangeAspect="1"/>
              </p:cNvSpPr>
              <p:nvPr/>
            </p:nvSpPr>
            <p:spPr bwMode="auto">
              <a:xfrm>
                <a:off x="9669681" y="6103548"/>
                <a:ext cx="69756" cy="33216"/>
              </a:xfrm>
              <a:custGeom>
                <a:avLst/>
                <a:gdLst>
                  <a:gd name="T0" fmla="*/ 2147483647 w 72"/>
                  <a:gd name="T1" fmla="*/ 2147483647 h 30"/>
                  <a:gd name="T2" fmla="*/ 2147483647 w 72"/>
                  <a:gd name="T3" fmla="*/ 2147483647 h 30"/>
                  <a:gd name="T4" fmla="*/ 2147483647 w 72"/>
                  <a:gd name="T5" fmla="*/ 2147483647 h 30"/>
                  <a:gd name="T6" fmla="*/ 2147483647 w 72"/>
                  <a:gd name="T7" fmla="*/ 2147483647 h 30"/>
                  <a:gd name="T8" fmla="*/ 2147483647 w 72"/>
                  <a:gd name="T9" fmla="*/ 2147483647 h 30"/>
                  <a:gd name="T10" fmla="*/ 2147483647 w 72"/>
                  <a:gd name="T11" fmla="*/ 2147483647 h 30"/>
                  <a:gd name="T12" fmla="*/ 2147483647 w 72"/>
                  <a:gd name="T13" fmla="*/ 0 h 30"/>
                  <a:gd name="T14" fmla="*/ 2147483647 w 72"/>
                  <a:gd name="T15" fmla="*/ 2147483647 h 30"/>
                  <a:gd name="T16" fmla="*/ 2147483647 w 72"/>
                  <a:gd name="T17" fmla="*/ 2147483647 h 30"/>
                  <a:gd name="T18" fmla="*/ 2147483647 w 72"/>
                  <a:gd name="T19" fmla="*/ 2147483647 h 30"/>
                  <a:gd name="T20" fmla="*/ 2147483647 w 72"/>
                  <a:gd name="T21" fmla="*/ 2147483647 h 30"/>
                  <a:gd name="T22" fmla="*/ 2147483647 w 72"/>
                  <a:gd name="T23" fmla="*/ 2147483647 h 30"/>
                  <a:gd name="T24" fmla="*/ 2147483647 w 72"/>
                  <a:gd name="T25" fmla="*/ 2147483647 h 30"/>
                  <a:gd name="T26" fmla="*/ 2147483647 w 72"/>
                  <a:gd name="T27" fmla="*/ 2147483647 h 30"/>
                  <a:gd name="T28" fmla="*/ 2147483647 w 72"/>
                  <a:gd name="T29" fmla="*/ 2147483647 h 30"/>
                  <a:gd name="T30" fmla="*/ 2147483647 w 72"/>
                  <a:gd name="T31" fmla="*/ 2147483647 h 30"/>
                  <a:gd name="T32" fmla="*/ 2147483647 w 72"/>
                  <a:gd name="T33" fmla="*/ 2147483647 h 30"/>
                  <a:gd name="T34" fmla="*/ 2147483647 w 72"/>
                  <a:gd name="T35" fmla="*/ 2147483647 h 30"/>
                  <a:gd name="T36" fmla="*/ 0 w 72"/>
                  <a:gd name="T37" fmla="*/ 2147483647 h 30"/>
                  <a:gd name="T38" fmla="*/ 0 w 72"/>
                  <a:gd name="T39" fmla="*/ 2147483647 h 30"/>
                  <a:gd name="T40" fmla="*/ 2147483647 w 72"/>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30"/>
                  <a:gd name="T65" fmla="*/ 72 w 72"/>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30">
                    <a:moveTo>
                      <a:pt x="9" y="10"/>
                    </a:moveTo>
                    <a:lnTo>
                      <a:pt x="24" y="11"/>
                    </a:lnTo>
                    <a:lnTo>
                      <a:pt x="33" y="19"/>
                    </a:lnTo>
                    <a:lnTo>
                      <a:pt x="43" y="17"/>
                    </a:lnTo>
                    <a:lnTo>
                      <a:pt x="32" y="7"/>
                    </a:lnTo>
                    <a:lnTo>
                      <a:pt x="31" y="2"/>
                    </a:lnTo>
                    <a:lnTo>
                      <a:pt x="35" y="0"/>
                    </a:lnTo>
                    <a:lnTo>
                      <a:pt x="44" y="8"/>
                    </a:lnTo>
                    <a:lnTo>
                      <a:pt x="53" y="6"/>
                    </a:lnTo>
                    <a:lnTo>
                      <a:pt x="57" y="13"/>
                    </a:lnTo>
                    <a:lnTo>
                      <a:pt x="63" y="6"/>
                    </a:lnTo>
                    <a:lnTo>
                      <a:pt x="72" y="19"/>
                    </a:lnTo>
                    <a:lnTo>
                      <a:pt x="64" y="18"/>
                    </a:lnTo>
                    <a:lnTo>
                      <a:pt x="63" y="22"/>
                    </a:lnTo>
                    <a:lnTo>
                      <a:pt x="56" y="23"/>
                    </a:lnTo>
                    <a:lnTo>
                      <a:pt x="50" y="19"/>
                    </a:lnTo>
                    <a:lnTo>
                      <a:pt x="26" y="28"/>
                    </a:lnTo>
                    <a:lnTo>
                      <a:pt x="7" y="30"/>
                    </a:lnTo>
                    <a:lnTo>
                      <a:pt x="2" y="28"/>
                    </a:lnTo>
                    <a:lnTo>
                      <a:pt x="0" y="17"/>
                    </a:lnTo>
                    <a:lnTo>
                      <a:pt x="9" y="10"/>
                    </a:lnTo>
                    <a:close/>
                  </a:path>
                </a:pathLst>
              </a:custGeom>
              <a:solidFill>
                <a:srgbClr val="EE9024"/>
              </a:solidFill>
              <a:ln w="12700">
                <a:noFill/>
                <a:round/>
                <a:headEnd/>
                <a:tailEnd/>
              </a:ln>
            </p:spPr>
            <p:txBody>
              <a:bodyPr/>
              <a:lstStyle/>
              <a:p>
                <a:endParaRPr lang="en-GB"/>
              </a:p>
            </p:txBody>
          </p:sp>
          <p:sp>
            <p:nvSpPr>
              <p:cNvPr id="36133" name="Freeform 411"/>
              <p:cNvSpPr>
                <a:spLocks noChangeAspect="1"/>
              </p:cNvSpPr>
              <p:nvPr/>
            </p:nvSpPr>
            <p:spPr bwMode="auto">
              <a:xfrm>
                <a:off x="9643522" y="6107976"/>
                <a:ext cx="23979" cy="22144"/>
              </a:xfrm>
              <a:custGeom>
                <a:avLst/>
                <a:gdLst>
                  <a:gd name="T0" fmla="*/ 2147483647 w 22"/>
                  <a:gd name="T1" fmla="*/ 2147483647 h 21"/>
                  <a:gd name="T2" fmla="*/ 2147483647 w 22"/>
                  <a:gd name="T3" fmla="*/ 0 h 21"/>
                  <a:gd name="T4" fmla="*/ 2147483647 w 22"/>
                  <a:gd name="T5" fmla="*/ 0 h 21"/>
                  <a:gd name="T6" fmla="*/ 2147483647 w 22"/>
                  <a:gd name="T7" fmla="*/ 2147483647 h 21"/>
                  <a:gd name="T8" fmla="*/ 0 w 22"/>
                  <a:gd name="T9" fmla="*/ 2147483647 h 21"/>
                  <a:gd name="T10" fmla="*/ 2147483647 w 22"/>
                  <a:gd name="T11" fmla="*/ 2147483647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5" y="6"/>
                    </a:moveTo>
                    <a:lnTo>
                      <a:pt x="12" y="0"/>
                    </a:lnTo>
                    <a:lnTo>
                      <a:pt x="22" y="2"/>
                    </a:lnTo>
                    <a:lnTo>
                      <a:pt x="21" y="21"/>
                    </a:lnTo>
                    <a:lnTo>
                      <a:pt x="0" y="20"/>
                    </a:lnTo>
                    <a:lnTo>
                      <a:pt x="5" y="6"/>
                    </a:lnTo>
                    <a:close/>
                  </a:path>
                </a:pathLst>
              </a:custGeom>
              <a:solidFill>
                <a:srgbClr val="EE9024"/>
              </a:solidFill>
              <a:ln w="12700">
                <a:noFill/>
                <a:round/>
                <a:headEnd/>
                <a:tailEnd/>
              </a:ln>
            </p:spPr>
            <p:txBody>
              <a:bodyPr/>
              <a:lstStyle/>
              <a:p>
                <a:endParaRPr lang="en-GB"/>
              </a:p>
            </p:txBody>
          </p:sp>
          <p:sp>
            <p:nvSpPr>
              <p:cNvPr id="36134" name="Freeform 412"/>
              <p:cNvSpPr>
                <a:spLocks noChangeAspect="1"/>
              </p:cNvSpPr>
              <p:nvPr/>
            </p:nvSpPr>
            <p:spPr bwMode="auto">
              <a:xfrm>
                <a:off x="9599925" y="6103548"/>
                <a:ext cx="34878" cy="22144"/>
              </a:xfrm>
              <a:custGeom>
                <a:avLst/>
                <a:gdLst>
                  <a:gd name="T0" fmla="*/ 2147483647 w 33"/>
                  <a:gd name="T1" fmla="*/ 0 h 23"/>
                  <a:gd name="T2" fmla="*/ 2147483647 w 33"/>
                  <a:gd name="T3" fmla="*/ 0 h 23"/>
                  <a:gd name="T4" fmla="*/ 2147483647 w 33"/>
                  <a:gd name="T5" fmla="*/ 2147483647 h 23"/>
                  <a:gd name="T6" fmla="*/ 2147483647 w 33"/>
                  <a:gd name="T7" fmla="*/ 2147483647 h 23"/>
                  <a:gd name="T8" fmla="*/ 2147483647 w 33"/>
                  <a:gd name="T9" fmla="*/ 2147483647 h 23"/>
                  <a:gd name="T10" fmla="*/ 2147483647 w 33"/>
                  <a:gd name="T11" fmla="*/ 2147483647 h 23"/>
                  <a:gd name="T12" fmla="*/ 2147483647 w 33"/>
                  <a:gd name="T13" fmla="*/ 2147483647 h 23"/>
                  <a:gd name="T14" fmla="*/ 0 w 33"/>
                  <a:gd name="T15" fmla="*/ 2147483647 h 23"/>
                  <a:gd name="T16" fmla="*/ 0 w 33"/>
                  <a:gd name="T17" fmla="*/ 0 h 23"/>
                  <a:gd name="T18" fmla="*/ 2147483647 w 3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3"/>
                  <a:gd name="T32" fmla="*/ 33 w 33"/>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3">
                    <a:moveTo>
                      <a:pt x="14" y="1"/>
                    </a:moveTo>
                    <a:lnTo>
                      <a:pt x="24" y="1"/>
                    </a:lnTo>
                    <a:lnTo>
                      <a:pt x="33" y="8"/>
                    </a:lnTo>
                    <a:lnTo>
                      <a:pt x="33" y="12"/>
                    </a:lnTo>
                    <a:lnTo>
                      <a:pt x="24" y="18"/>
                    </a:lnTo>
                    <a:lnTo>
                      <a:pt x="21" y="23"/>
                    </a:lnTo>
                    <a:lnTo>
                      <a:pt x="11" y="11"/>
                    </a:lnTo>
                    <a:lnTo>
                      <a:pt x="0" y="8"/>
                    </a:lnTo>
                    <a:lnTo>
                      <a:pt x="1" y="0"/>
                    </a:lnTo>
                    <a:lnTo>
                      <a:pt x="14" y="1"/>
                    </a:lnTo>
                    <a:close/>
                  </a:path>
                </a:pathLst>
              </a:custGeom>
              <a:solidFill>
                <a:srgbClr val="EE9024"/>
              </a:solidFill>
              <a:ln w="12700">
                <a:noFill/>
                <a:round/>
                <a:headEnd/>
                <a:tailEnd/>
              </a:ln>
            </p:spPr>
            <p:txBody>
              <a:bodyPr/>
              <a:lstStyle/>
              <a:p>
                <a:endParaRPr lang="en-GB"/>
              </a:p>
            </p:txBody>
          </p:sp>
          <p:sp>
            <p:nvSpPr>
              <p:cNvPr id="36135" name="Freeform 413"/>
              <p:cNvSpPr>
                <a:spLocks noChangeAspect="1"/>
              </p:cNvSpPr>
              <p:nvPr/>
            </p:nvSpPr>
            <p:spPr bwMode="auto">
              <a:xfrm>
                <a:off x="9732897" y="5806816"/>
                <a:ext cx="189649" cy="221442"/>
              </a:xfrm>
              <a:custGeom>
                <a:avLst/>
                <a:gdLst>
                  <a:gd name="T0" fmla="*/ 2147483647 w 190"/>
                  <a:gd name="T1" fmla="*/ 2147483647 h 222"/>
                  <a:gd name="T2" fmla="*/ 2147483647 w 190"/>
                  <a:gd name="T3" fmla="*/ 2147483647 h 222"/>
                  <a:gd name="T4" fmla="*/ 2147483647 w 190"/>
                  <a:gd name="T5" fmla="*/ 2147483647 h 222"/>
                  <a:gd name="T6" fmla="*/ 2147483647 w 190"/>
                  <a:gd name="T7" fmla="*/ 2147483647 h 222"/>
                  <a:gd name="T8" fmla="*/ 2147483647 w 190"/>
                  <a:gd name="T9" fmla="*/ 0 h 222"/>
                  <a:gd name="T10" fmla="*/ 2147483647 w 190"/>
                  <a:gd name="T11" fmla="*/ 2147483647 h 222"/>
                  <a:gd name="T12" fmla="*/ 2147483647 w 190"/>
                  <a:gd name="T13" fmla="*/ 2147483647 h 222"/>
                  <a:gd name="T14" fmla="*/ 2147483647 w 190"/>
                  <a:gd name="T15" fmla="*/ 2147483647 h 222"/>
                  <a:gd name="T16" fmla="*/ 2147483647 w 190"/>
                  <a:gd name="T17" fmla="*/ 2147483647 h 222"/>
                  <a:gd name="T18" fmla="*/ 2147483647 w 190"/>
                  <a:gd name="T19" fmla="*/ 2147483647 h 222"/>
                  <a:gd name="T20" fmla="*/ 2147483647 w 190"/>
                  <a:gd name="T21" fmla="*/ 2147483647 h 222"/>
                  <a:gd name="T22" fmla="*/ 2147483647 w 190"/>
                  <a:gd name="T23" fmla="*/ 2147483647 h 222"/>
                  <a:gd name="T24" fmla="*/ 2147483647 w 190"/>
                  <a:gd name="T25" fmla="*/ 2147483647 h 222"/>
                  <a:gd name="T26" fmla="*/ 2147483647 w 190"/>
                  <a:gd name="T27" fmla="*/ 2147483647 h 222"/>
                  <a:gd name="T28" fmla="*/ 2147483647 w 190"/>
                  <a:gd name="T29" fmla="*/ 2147483647 h 222"/>
                  <a:gd name="T30" fmla="*/ 2147483647 w 190"/>
                  <a:gd name="T31" fmla="*/ 2147483647 h 222"/>
                  <a:gd name="T32" fmla="*/ 2147483647 w 190"/>
                  <a:gd name="T33" fmla="*/ 2147483647 h 222"/>
                  <a:gd name="T34" fmla="*/ 2147483647 w 190"/>
                  <a:gd name="T35" fmla="*/ 2147483647 h 222"/>
                  <a:gd name="T36" fmla="*/ 2147483647 w 190"/>
                  <a:gd name="T37" fmla="*/ 2147483647 h 222"/>
                  <a:gd name="T38" fmla="*/ 2147483647 w 190"/>
                  <a:gd name="T39" fmla="*/ 2147483647 h 222"/>
                  <a:gd name="T40" fmla="*/ 2147483647 w 190"/>
                  <a:gd name="T41" fmla="*/ 2147483647 h 222"/>
                  <a:gd name="T42" fmla="*/ 2147483647 w 190"/>
                  <a:gd name="T43" fmla="*/ 2147483647 h 222"/>
                  <a:gd name="T44" fmla="*/ 2147483647 w 190"/>
                  <a:gd name="T45" fmla="*/ 2147483647 h 222"/>
                  <a:gd name="T46" fmla="*/ 2147483647 w 190"/>
                  <a:gd name="T47" fmla="*/ 2147483647 h 222"/>
                  <a:gd name="T48" fmla="*/ 2147483647 w 190"/>
                  <a:gd name="T49" fmla="*/ 2147483647 h 222"/>
                  <a:gd name="T50" fmla="*/ 2147483647 w 190"/>
                  <a:gd name="T51" fmla="*/ 2147483647 h 222"/>
                  <a:gd name="T52" fmla="*/ 2147483647 w 190"/>
                  <a:gd name="T53" fmla="*/ 2147483647 h 222"/>
                  <a:gd name="T54" fmla="*/ 2147483647 w 190"/>
                  <a:gd name="T55" fmla="*/ 2147483647 h 222"/>
                  <a:gd name="T56" fmla="*/ 2147483647 w 190"/>
                  <a:gd name="T57" fmla="*/ 2147483647 h 222"/>
                  <a:gd name="T58" fmla="*/ 2147483647 w 190"/>
                  <a:gd name="T59" fmla="*/ 2147483647 h 222"/>
                  <a:gd name="T60" fmla="*/ 2147483647 w 190"/>
                  <a:gd name="T61" fmla="*/ 2147483647 h 222"/>
                  <a:gd name="T62" fmla="*/ 2147483647 w 190"/>
                  <a:gd name="T63" fmla="*/ 2147483647 h 222"/>
                  <a:gd name="T64" fmla="*/ 2147483647 w 190"/>
                  <a:gd name="T65" fmla="*/ 2147483647 h 222"/>
                  <a:gd name="T66" fmla="*/ 2147483647 w 190"/>
                  <a:gd name="T67" fmla="*/ 2147483647 h 222"/>
                  <a:gd name="T68" fmla="*/ 2147483647 w 190"/>
                  <a:gd name="T69" fmla="*/ 2147483647 h 222"/>
                  <a:gd name="T70" fmla="*/ 2147483647 w 190"/>
                  <a:gd name="T71" fmla="*/ 2147483647 h 222"/>
                  <a:gd name="T72" fmla="*/ 0 w 190"/>
                  <a:gd name="T73" fmla="*/ 2147483647 h 222"/>
                  <a:gd name="T74" fmla="*/ 2147483647 w 190"/>
                  <a:gd name="T75" fmla="*/ 2147483647 h 222"/>
                  <a:gd name="T76" fmla="*/ 2147483647 w 190"/>
                  <a:gd name="T77" fmla="*/ 2147483647 h 222"/>
                  <a:gd name="T78" fmla="*/ 2147483647 w 190"/>
                  <a:gd name="T79" fmla="*/ 2147483647 h 222"/>
                  <a:gd name="T80" fmla="*/ 2147483647 w 190"/>
                  <a:gd name="T81" fmla="*/ 2147483647 h 222"/>
                  <a:gd name="T82" fmla="*/ 2147483647 w 190"/>
                  <a:gd name="T83" fmla="*/ 2147483647 h 222"/>
                  <a:gd name="T84" fmla="*/ 2147483647 w 190"/>
                  <a:gd name="T85" fmla="*/ 2147483647 h 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0"/>
                  <a:gd name="T130" fmla="*/ 0 h 222"/>
                  <a:gd name="T131" fmla="*/ 190 w 190"/>
                  <a:gd name="T132" fmla="*/ 222 h 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0" h="222">
                    <a:moveTo>
                      <a:pt x="67" y="12"/>
                    </a:moveTo>
                    <a:lnTo>
                      <a:pt x="77" y="13"/>
                    </a:lnTo>
                    <a:lnTo>
                      <a:pt x="81" y="19"/>
                    </a:lnTo>
                    <a:lnTo>
                      <a:pt x="107" y="20"/>
                    </a:lnTo>
                    <a:lnTo>
                      <a:pt x="120" y="25"/>
                    </a:lnTo>
                    <a:lnTo>
                      <a:pt x="131" y="22"/>
                    </a:lnTo>
                    <a:lnTo>
                      <a:pt x="151" y="25"/>
                    </a:lnTo>
                    <a:lnTo>
                      <a:pt x="159" y="23"/>
                    </a:lnTo>
                    <a:lnTo>
                      <a:pt x="185" y="0"/>
                    </a:lnTo>
                    <a:lnTo>
                      <a:pt x="190" y="2"/>
                    </a:lnTo>
                    <a:lnTo>
                      <a:pt x="190" y="11"/>
                    </a:lnTo>
                    <a:lnTo>
                      <a:pt x="173" y="33"/>
                    </a:lnTo>
                    <a:lnTo>
                      <a:pt x="162" y="41"/>
                    </a:lnTo>
                    <a:lnTo>
                      <a:pt x="135" y="43"/>
                    </a:lnTo>
                    <a:lnTo>
                      <a:pt x="121" y="37"/>
                    </a:lnTo>
                    <a:lnTo>
                      <a:pt x="91" y="40"/>
                    </a:lnTo>
                    <a:lnTo>
                      <a:pt x="74" y="36"/>
                    </a:lnTo>
                    <a:lnTo>
                      <a:pt x="67" y="40"/>
                    </a:lnTo>
                    <a:lnTo>
                      <a:pt x="48" y="39"/>
                    </a:lnTo>
                    <a:lnTo>
                      <a:pt x="43" y="44"/>
                    </a:lnTo>
                    <a:lnTo>
                      <a:pt x="38" y="59"/>
                    </a:lnTo>
                    <a:lnTo>
                      <a:pt x="38" y="74"/>
                    </a:lnTo>
                    <a:lnTo>
                      <a:pt x="48" y="81"/>
                    </a:lnTo>
                    <a:lnTo>
                      <a:pt x="55" y="94"/>
                    </a:lnTo>
                    <a:lnTo>
                      <a:pt x="68" y="93"/>
                    </a:lnTo>
                    <a:lnTo>
                      <a:pt x="78" y="81"/>
                    </a:lnTo>
                    <a:lnTo>
                      <a:pt x="83" y="77"/>
                    </a:lnTo>
                    <a:lnTo>
                      <a:pt x="95" y="81"/>
                    </a:lnTo>
                    <a:lnTo>
                      <a:pt x="98" y="76"/>
                    </a:lnTo>
                    <a:lnTo>
                      <a:pt x="119" y="75"/>
                    </a:lnTo>
                    <a:lnTo>
                      <a:pt x="120" y="71"/>
                    </a:lnTo>
                    <a:lnTo>
                      <a:pt x="129" y="69"/>
                    </a:lnTo>
                    <a:lnTo>
                      <a:pt x="134" y="69"/>
                    </a:lnTo>
                    <a:lnTo>
                      <a:pt x="138" y="73"/>
                    </a:lnTo>
                    <a:lnTo>
                      <a:pt x="138" y="79"/>
                    </a:lnTo>
                    <a:lnTo>
                      <a:pt x="134" y="83"/>
                    </a:lnTo>
                    <a:lnTo>
                      <a:pt x="127" y="79"/>
                    </a:lnTo>
                    <a:lnTo>
                      <a:pt x="120" y="81"/>
                    </a:lnTo>
                    <a:lnTo>
                      <a:pt x="104" y="99"/>
                    </a:lnTo>
                    <a:lnTo>
                      <a:pt x="85" y="107"/>
                    </a:lnTo>
                    <a:lnTo>
                      <a:pt x="75" y="106"/>
                    </a:lnTo>
                    <a:lnTo>
                      <a:pt x="77" y="112"/>
                    </a:lnTo>
                    <a:lnTo>
                      <a:pt x="84" y="116"/>
                    </a:lnTo>
                    <a:lnTo>
                      <a:pt x="108" y="149"/>
                    </a:lnTo>
                    <a:lnTo>
                      <a:pt x="102" y="153"/>
                    </a:lnTo>
                    <a:lnTo>
                      <a:pt x="102" y="161"/>
                    </a:lnTo>
                    <a:lnTo>
                      <a:pt x="112" y="170"/>
                    </a:lnTo>
                    <a:lnTo>
                      <a:pt x="112" y="174"/>
                    </a:lnTo>
                    <a:lnTo>
                      <a:pt x="119" y="176"/>
                    </a:lnTo>
                    <a:lnTo>
                      <a:pt x="119" y="183"/>
                    </a:lnTo>
                    <a:lnTo>
                      <a:pt x="100" y="187"/>
                    </a:lnTo>
                    <a:lnTo>
                      <a:pt x="91" y="199"/>
                    </a:lnTo>
                    <a:lnTo>
                      <a:pt x="83" y="197"/>
                    </a:lnTo>
                    <a:lnTo>
                      <a:pt x="80" y="183"/>
                    </a:lnTo>
                    <a:lnTo>
                      <a:pt x="82" y="176"/>
                    </a:lnTo>
                    <a:lnTo>
                      <a:pt x="67" y="162"/>
                    </a:lnTo>
                    <a:lnTo>
                      <a:pt x="62" y="154"/>
                    </a:lnTo>
                    <a:lnTo>
                      <a:pt x="67" y="145"/>
                    </a:lnTo>
                    <a:lnTo>
                      <a:pt x="65" y="134"/>
                    </a:lnTo>
                    <a:lnTo>
                      <a:pt x="64" y="131"/>
                    </a:lnTo>
                    <a:lnTo>
                      <a:pt x="58" y="131"/>
                    </a:lnTo>
                    <a:lnTo>
                      <a:pt x="44" y="140"/>
                    </a:lnTo>
                    <a:lnTo>
                      <a:pt x="42" y="146"/>
                    </a:lnTo>
                    <a:lnTo>
                      <a:pt x="45" y="154"/>
                    </a:lnTo>
                    <a:lnTo>
                      <a:pt x="48" y="194"/>
                    </a:lnTo>
                    <a:lnTo>
                      <a:pt x="44" y="202"/>
                    </a:lnTo>
                    <a:lnTo>
                      <a:pt x="47" y="218"/>
                    </a:lnTo>
                    <a:lnTo>
                      <a:pt x="23" y="222"/>
                    </a:lnTo>
                    <a:lnTo>
                      <a:pt x="19" y="220"/>
                    </a:lnTo>
                    <a:lnTo>
                      <a:pt x="16" y="211"/>
                    </a:lnTo>
                    <a:lnTo>
                      <a:pt x="23" y="174"/>
                    </a:lnTo>
                    <a:lnTo>
                      <a:pt x="19" y="156"/>
                    </a:lnTo>
                    <a:lnTo>
                      <a:pt x="6" y="157"/>
                    </a:lnTo>
                    <a:lnTo>
                      <a:pt x="1" y="150"/>
                    </a:lnTo>
                    <a:lnTo>
                      <a:pt x="0" y="132"/>
                    </a:lnTo>
                    <a:lnTo>
                      <a:pt x="14" y="107"/>
                    </a:lnTo>
                    <a:lnTo>
                      <a:pt x="14" y="91"/>
                    </a:lnTo>
                    <a:lnTo>
                      <a:pt x="27" y="70"/>
                    </a:lnTo>
                    <a:lnTo>
                      <a:pt x="29" y="57"/>
                    </a:lnTo>
                    <a:lnTo>
                      <a:pt x="26" y="53"/>
                    </a:lnTo>
                    <a:lnTo>
                      <a:pt x="30" y="47"/>
                    </a:lnTo>
                    <a:lnTo>
                      <a:pt x="34" y="31"/>
                    </a:lnTo>
                    <a:lnTo>
                      <a:pt x="41" y="25"/>
                    </a:lnTo>
                    <a:lnTo>
                      <a:pt x="51" y="28"/>
                    </a:lnTo>
                    <a:lnTo>
                      <a:pt x="58" y="14"/>
                    </a:lnTo>
                    <a:lnTo>
                      <a:pt x="67" y="12"/>
                    </a:lnTo>
                    <a:close/>
                  </a:path>
                </a:pathLst>
              </a:custGeom>
              <a:solidFill>
                <a:srgbClr val="EE9024"/>
              </a:solidFill>
              <a:ln w="12700">
                <a:noFill/>
                <a:round/>
                <a:headEnd/>
                <a:tailEnd/>
              </a:ln>
            </p:spPr>
            <p:txBody>
              <a:bodyPr/>
              <a:lstStyle/>
              <a:p>
                <a:endParaRPr lang="en-GB"/>
              </a:p>
            </p:txBody>
          </p:sp>
          <p:sp>
            <p:nvSpPr>
              <p:cNvPr id="36136" name="Freeform 414"/>
              <p:cNvSpPr>
                <a:spLocks noChangeAspect="1"/>
              </p:cNvSpPr>
              <p:nvPr/>
            </p:nvSpPr>
            <p:spPr bwMode="auto">
              <a:xfrm>
                <a:off x="9848430" y="5988398"/>
                <a:ext cx="15259" cy="39860"/>
              </a:xfrm>
              <a:custGeom>
                <a:avLst/>
                <a:gdLst>
                  <a:gd name="T0" fmla="*/ 2147483647 w 17"/>
                  <a:gd name="T1" fmla="*/ 2147483647 h 39"/>
                  <a:gd name="T2" fmla="*/ 2147483647 w 17"/>
                  <a:gd name="T3" fmla="*/ 0 h 39"/>
                  <a:gd name="T4" fmla="*/ 2147483647 w 17"/>
                  <a:gd name="T5" fmla="*/ 2147483647 h 39"/>
                  <a:gd name="T6" fmla="*/ 2147483647 w 17"/>
                  <a:gd name="T7" fmla="*/ 2147483647 h 39"/>
                  <a:gd name="T8" fmla="*/ 2147483647 w 17"/>
                  <a:gd name="T9" fmla="*/ 2147483647 h 39"/>
                  <a:gd name="T10" fmla="*/ 2147483647 w 17"/>
                  <a:gd name="T11" fmla="*/ 2147483647 h 39"/>
                  <a:gd name="T12" fmla="*/ 0 w 17"/>
                  <a:gd name="T13" fmla="*/ 2147483647 h 39"/>
                  <a:gd name="T14" fmla="*/ 2147483647 w 17"/>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9"/>
                  <a:gd name="T26" fmla="*/ 17 w 1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9">
                    <a:moveTo>
                      <a:pt x="5" y="19"/>
                    </a:moveTo>
                    <a:lnTo>
                      <a:pt x="10" y="0"/>
                    </a:lnTo>
                    <a:lnTo>
                      <a:pt x="17" y="12"/>
                    </a:lnTo>
                    <a:lnTo>
                      <a:pt x="11" y="18"/>
                    </a:lnTo>
                    <a:lnTo>
                      <a:pt x="16" y="30"/>
                    </a:lnTo>
                    <a:lnTo>
                      <a:pt x="5" y="39"/>
                    </a:lnTo>
                    <a:lnTo>
                      <a:pt x="0" y="32"/>
                    </a:lnTo>
                    <a:lnTo>
                      <a:pt x="5" y="19"/>
                    </a:lnTo>
                    <a:close/>
                  </a:path>
                </a:pathLst>
              </a:custGeom>
              <a:solidFill>
                <a:srgbClr val="EE9024"/>
              </a:solidFill>
              <a:ln w="12700">
                <a:noFill/>
                <a:round/>
                <a:headEnd/>
                <a:tailEnd/>
              </a:ln>
            </p:spPr>
            <p:txBody>
              <a:bodyPr/>
              <a:lstStyle/>
              <a:p>
                <a:endParaRPr lang="en-GB"/>
              </a:p>
            </p:txBody>
          </p:sp>
          <p:sp>
            <p:nvSpPr>
              <p:cNvPr id="36137" name="Freeform 415"/>
              <p:cNvSpPr>
                <a:spLocks noChangeAspect="1"/>
              </p:cNvSpPr>
              <p:nvPr/>
            </p:nvSpPr>
            <p:spPr bwMode="auto">
              <a:xfrm>
                <a:off x="9854970" y="5981755"/>
                <a:ext cx="8719" cy="4429"/>
              </a:xfrm>
              <a:custGeom>
                <a:avLst/>
                <a:gdLst>
                  <a:gd name="T0" fmla="*/ 0 w 6"/>
                  <a:gd name="T1" fmla="*/ 0 h 6"/>
                  <a:gd name="T2" fmla="*/ 2147483647 w 6"/>
                  <a:gd name="T3" fmla="*/ 0 h 6"/>
                  <a:gd name="T4" fmla="*/ 2147483647 w 6"/>
                  <a:gd name="T5" fmla="*/ 2147483647 h 6"/>
                  <a:gd name="T6" fmla="*/ 2147483647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6" y="0"/>
                    </a:lnTo>
                    <a:lnTo>
                      <a:pt x="6" y="6"/>
                    </a:lnTo>
                    <a:lnTo>
                      <a:pt x="1" y="4"/>
                    </a:lnTo>
                    <a:lnTo>
                      <a:pt x="0" y="0"/>
                    </a:lnTo>
                    <a:close/>
                  </a:path>
                </a:pathLst>
              </a:custGeom>
              <a:solidFill>
                <a:srgbClr val="DCF2D6"/>
              </a:solidFill>
              <a:ln w="12700">
                <a:noFill/>
                <a:round/>
                <a:headEnd/>
                <a:tailEnd/>
              </a:ln>
            </p:spPr>
            <p:txBody>
              <a:bodyPr/>
              <a:lstStyle/>
              <a:p>
                <a:endParaRPr lang="en-GB"/>
              </a:p>
            </p:txBody>
          </p:sp>
          <p:sp>
            <p:nvSpPr>
              <p:cNvPr id="36138" name="Freeform 416"/>
              <p:cNvSpPr>
                <a:spLocks noChangeAspect="1"/>
              </p:cNvSpPr>
              <p:nvPr/>
            </p:nvSpPr>
            <p:spPr bwMode="auto">
              <a:xfrm>
                <a:off x="9850610" y="5893178"/>
                <a:ext cx="8719" cy="11072"/>
              </a:xfrm>
              <a:custGeom>
                <a:avLst/>
                <a:gdLst>
                  <a:gd name="T0" fmla="*/ 2147483647 w 9"/>
                  <a:gd name="T1" fmla="*/ 0 h 13"/>
                  <a:gd name="T2" fmla="*/ 2147483647 w 9"/>
                  <a:gd name="T3" fmla="*/ 0 h 13"/>
                  <a:gd name="T4" fmla="*/ 2147483647 w 9"/>
                  <a:gd name="T5" fmla="*/ 2147483647 h 13"/>
                  <a:gd name="T6" fmla="*/ 2147483647 w 9"/>
                  <a:gd name="T7" fmla="*/ 2147483647 h 13"/>
                  <a:gd name="T8" fmla="*/ 0 w 9"/>
                  <a:gd name="T9" fmla="*/ 2147483647 h 13"/>
                  <a:gd name="T10" fmla="*/ 0 w 9"/>
                  <a:gd name="T11" fmla="*/ 2147483647 h 13"/>
                  <a:gd name="T12" fmla="*/ 2147483647 w 9"/>
                  <a:gd name="T13" fmla="*/ 0 h 13"/>
                  <a:gd name="T14" fmla="*/ 0 60000 65536"/>
                  <a:gd name="T15" fmla="*/ 0 60000 65536"/>
                  <a:gd name="T16" fmla="*/ 0 60000 65536"/>
                  <a:gd name="T17" fmla="*/ 0 60000 65536"/>
                  <a:gd name="T18" fmla="*/ 0 60000 65536"/>
                  <a:gd name="T19" fmla="*/ 0 60000 65536"/>
                  <a:gd name="T20" fmla="*/ 0 60000 65536"/>
                  <a:gd name="T21" fmla="*/ 0 w 9"/>
                  <a:gd name="T22" fmla="*/ 0 h 13"/>
                  <a:gd name="T23" fmla="*/ 9 w 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3">
                    <a:moveTo>
                      <a:pt x="5" y="0"/>
                    </a:moveTo>
                    <a:lnTo>
                      <a:pt x="9" y="0"/>
                    </a:lnTo>
                    <a:lnTo>
                      <a:pt x="9" y="5"/>
                    </a:lnTo>
                    <a:lnTo>
                      <a:pt x="4" y="13"/>
                    </a:lnTo>
                    <a:lnTo>
                      <a:pt x="0" y="13"/>
                    </a:lnTo>
                    <a:lnTo>
                      <a:pt x="0" y="5"/>
                    </a:lnTo>
                    <a:lnTo>
                      <a:pt x="5" y="0"/>
                    </a:lnTo>
                    <a:close/>
                  </a:path>
                </a:pathLst>
              </a:custGeom>
              <a:solidFill>
                <a:srgbClr val="EE9024"/>
              </a:solidFill>
              <a:ln w="12700">
                <a:noFill/>
                <a:round/>
                <a:headEnd/>
                <a:tailEnd/>
              </a:ln>
            </p:spPr>
            <p:txBody>
              <a:bodyPr/>
              <a:lstStyle/>
              <a:p>
                <a:endParaRPr lang="en-GB"/>
              </a:p>
            </p:txBody>
          </p:sp>
          <p:sp>
            <p:nvSpPr>
              <p:cNvPr id="36139" name="Freeform 417"/>
              <p:cNvSpPr>
                <a:spLocks noChangeAspect="1"/>
              </p:cNvSpPr>
              <p:nvPr/>
            </p:nvSpPr>
            <p:spPr bwMode="auto">
              <a:xfrm>
                <a:off x="9863689" y="5897607"/>
                <a:ext cx="8719" cy="6643"/>
              </a:xfrm>
              <a:custGeom>
                <a:avLst/>
                <a:gdLst>
                  <a:gd name="T0" fmla="*/ 0 w 10"/>
                  <a:gd name="T1" fmla="*/ 0 h 10"/>
                  <a:gd name="T2" fmla="*/ 2147483647 w 10"/>
                  <a:gd name="T3" fmla="*/ 0 h 10"/>
                  <a:gd name="T4" fmla="*/ 2147483647 w 10"/>
                  <a:gd name="T5" fmla="*/ 0 h 10"/>
                  <a:gd name="T6" fmla="*/ 2147483647 w 10"/>
                  <a:gd name="T7" fmla="*/ 2147483647 h 10"/>
                  <a:gd name="T8" fmla="*/ 0 w 10"/>
                  <a:gd name="T9" fmla="*/ 2147483647 h 10"/>
                  <a:gd name="T10" fmla="*/ 0 w 10"/>
                  <a:gd name="T11" fmla="*/ 2147483647 h 10"/>
                  <a:gd name="T12" fmla="*/ 0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3"/>
                    </a:moveTo>
                    <a:lnTo>
                      <a:pt x="5" y="0"/>
                    </a:lnTo>
                    <a:lnTo>
                      <a:pt x="10" y="1"/>
                    </a:lnTo>
                    <a:lnTo>
                      <a:pt x="8" y="9"/>
                    </a:lnTo>
                    <a:lnTo>
                      <a:pt x="3" y="6"/>
                    </a:lnTo>
                    <a:lnTo>
                      <a:pt x="2" y="10"/>
                    </a:lnTo>
                    <a:lnTo>
                      <a:pt x="0" y="3"/>
                    </a:lnTo>
                    <a:close/>
                  </a:path>
                </a:pathLst>
              </a:custGeom>
              <a:solidFill>
                <a:srgbClr val="DCF2D6"/>
              </a:solidFill>
              <a:ln w="12700">
                <a:noFill/>
                <a:round/>
                <a:headEnd/>
                <a:tailEnd/>
              </a:ln>
            </p:spPr>
            <p:txBody>
              <a:bodyPr/>
              <a:lstStyle/>
              <a:p>
                <a:endParaRPr lang="en-GB"/>
              </a:p>
            </p:txBody>
          </p:sp>
          <p:sp>
            <p:nvSpPr>
              <p:cNvPr id="36140" name="Freeform 418"/>
              <p:cNvSpPr>
                <a:spLocks noChangeAspect="1"/>
              </p:cNvSpPr>
              <p:nvPr/>
            </p:nvSpPr>
            <p:spPr bwMode="auto">
              <a:xfrm>
                <a:off x="9929085" y="5910893"/>
                <a:ext cx="28338" cy="6643"/>
              </a:xfrm>
              <a:custGeom>
                <a:avLst/>
                <a:gdLst>
                  <a:gd name="T0" fmla="*/ 0 w 27"/>
                  <a:gd name="T1" fmla="*/ 2147483647 h 6"/>
                  <a:gd name="T2" fmla="*/ 2147483647 w 27"/>
                  <a:gd name="T3" fmla="*/ 0 h 6"/>
                  <a:gd name="T4" fmla="*/ 2147483647 w 27"/>
                  <a:gd name="T5" fmla="*/ 2147483647 h 6"/>
                  <a:gd name="T6" fmla="*/ 0 w 27"/>
                  <a:gd name="T7" fmla="*/ 2147483647 h 6"/>
                  <a:gd name="T8" fmla="*/ 0 60000 65536"/>
                  <a:gd name="T9" fmla="*/ 0 60000 65536"/>
                  <a:gd name="T10" fmla="*/ 0 60000 65536"/>
                  <a:gd name="T11" fmla="*/ 0 60000 65536"/>
                  <a:gd name="T12" fmla="*/ 0 w 27"/>
                  <a:gd name="T13" fmla="*/ 0 h 6"/>
                  <a:gd name="T14" fmla="*/ 27 w 27"/>
                  <a:gd name="T15" fmla="*/ 6 h 6"/>
                </a:gdLst>
                <a:ahLst/>
                <a:cxnLst>
                  <a:cxn ang="T8">
                    <a:pos x="T0" y="T1"/>
                  </a:cxn>
                  <a:cxn ang="T9">
                    <a:pos x="T2" y="T3"/>
                  </a:cxn>
                  <a:cxn ang="T10">
                    <a:pos x="T4" y="T5"/>
                  </a:cxn>
                  <a:cxn ang="T11">
                    <a:pos x="T6" y="T7"/>
                  </a:cxn>
                </a:cxnLst>
                <a:rect l="T12" t="T13" r="T14" b="T15"/>
                <a:pathLst>
                  <a:path w="27" h="6">
                    <a:moveTo>
                      <a:pt x="0" y="1"/>
                    </a:moveTo>
                    <a:lnTo>
                      <a:pt x="27" y="0"/>
                    </a:lnTo>
                    <a:lnTo>
                      <a:pt x="5" y="6"/>
                    </a:lnTo>
                    <a:lnTo>
                      <a:pt x="0" y="1"/>
                    </a:lnTo>
                    <a:close/>
                  </a:path>
                </a:pathLst>
              </a:custGeom>
              <a:solidFill>
                <a:srgbClr val="EE9024"/>
              </a:solidFill>
              <a:ln w="12700">
                <a:noFill/>
                <a:round/>
                <a:headEnd/>
                <a:tailEnd/>
              </a:ln>
            </p:spPr>
            <p:txBody>
              <a:bodyPr/>
              <a:lstStyle/>
              <a:p>
                <a:endParaRPr lang="en-GB"/>
              </a:p>
            </p:txBody>
          </p:sp>
          <p:sp>
            <p:nvSpPr>
              <p:cNvPr id="36141" name="Freeform 419"/>
              <p:cNvSpPr>
                <a:spLocks noChangeAspect="1"/>
              </p:cNvSpPr>
              <p:nvPr/>
            </p:nvSpPr>
            <p:spPr bwMode="auto">
              <a:xfrm>
                <a:off x="9948704" y="5950753"/>
                <a:ext cx="37058" cy="24359"/>
              </a:xfrm>
              <a:custGeom>
                <a:avLst/>
                <a:gdLst>
                  <a:gd name="T0" fmla="*/ 0 w 36"/>
                  <a:gd name="T1" fmla="*/ 0 h 24"/>
                  <a:gd name="T2" fmla="*/ 0 w 36"/>
                  <a:gd name="T3" fmla="*/ 2147483647 h 24"/>
                  <a:gd name="T4" fmla="*/ 2147483647 w 36"/>
                  <a:gd name="T5" fmla="*/ 0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2147483647 w 36"/>
                  <a:gd name="T15" fmla="*/ 2147483647 h 24"/>
                  <a:gd name="T16" fmla="*/ 2147483647 w 36"/>
                  <a:gd name="T17" fmla="*/ 2147483647 h 24"/>
                  <a:gd name="T18" fmla="*/ 0 w 3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24"/>
                  <a:gd name="T32" fmla="*/ 36 w 3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24">
                    <a:moveTo>
                      <a:pt x="0" y="1"/>
                    </a:moveTo>
                    <a:lnTo>
                      <a:pt x="3" y="4"/>
                    </a:lnTo>
                    <a:lnTo>
                      <a:pt x="20" y="0"/>
                    </a:lnTo>
                    <a:lnTo>
                      <a:pt x="34" y="9"/>
                    </a:lnTo>
                    <a:lnTo>
                      <a:pt x="36" y="16"/>
                    </a:lnTo>
                    <a:lnTo>
                      <a:pt x="34" y="20"/>
                    </a:lnTo>
                    <a:lnTo>
                      <a:pt x="23" y="24"/>
                    </a:lnTo>
                    <a:lnTo>
                      <a:pt x="15" y="23"/>
                    </a:lnTo>
                    <a:lnTo>
                      <a:pt x="5" y="16"/>
                    </a:lnTo>
                    <a:lnTo>
                      <a:pt x="0" y="1"/>
                    </a:lnTo>
                    <a:close/>
                  </a:path>
                </a:pathLst>
              </a:custGeom>
              <a:solidFill>
                <a:srgbClr val="EE9024"/>
              </a:solidFill>
              <a:ln w="12700">
                <a:noFill/>
                <a:round/>
                <a:headEnd/>
                <a:tailEnd/>
              </a:ln>
            </p:spPr>
            <p:txBody>
              <a:bodyPr/>
              <a:lstStyle/>
              <a:p>
                <a:endParaRPr lang="en-GB"/>
              </a:p>
            </p:txBody>
          </p:sp>
          <p:sp>
            <p:nvSpPr>
              <p:cNvPr id="36142" name="Freeform 420"/>
              <p:cNvSpPr>
                <a:spLocks noChangeAspect="1"/>
              </p:cNvSpPr>
              <p:nvPr/>
            </p:nvSpPr>
            <p:spPr bwMode="auto">
              <a:xfrm>
                <a:off x="9972683" y="5720453"/>
                <a:ext cx="2180" cy="15501"/>
              </a:xfrm>
              <a:custGeom>
                <a:avLst/>
                <a:gdLst>
                  <a:gd name="T0" fmla="*/ 0 w 3"/>
                  <a:gd name="T1" fmla="*/ 0 h 16"/>
                  <a:gd name="T2" fmla="*/ 0 w 3"/>
                  <a:gd name="T3" fmla="*/ 2147483647 h 16"/>
                  <a:gd name="T4" fmla="*/ 0 w 3"/>
                  <a:gd name="T5" fmla="*/ 2147483647 h 16"/>
                  <a:gd name="T6" fmla="*/ 0 w 3"/>
                  <a:gd name="T7" fmla="*/ 0 h 16"/>
                  <a:gd name="T8" fmla="*/ 0 60000 65536"/>
                  <a:gd name="T9" fmla="*/ 0 60000 65536"/>
                  <a:gd name="T10" fmla="*/ 0 60000 65536"/>
                  <a:gd name="T11" fmla="*/ 0 60000 65536"/>
                  <a:gd name="T12" fmla="*/ 0 w 3"/>
                  <a:gd name="T13" fmla="*/ 0 h 16"/>
                  <a:gd name="T14" fmla="*/ 3 w 3"/>
                  <a:gd name="T15" fmla="*/ 16 h 16"/>
                </a:gdLst>
                <a:ahLst/>
                <a:cxnLst>
                  <a:cxn ang="T8">
                    <a:pos x="T0" y="T1"/>
                  </a:cxn>
                  <a:cxn ang="T9">
                    <a:pos x="T2" y="T3"/>
                  </a:cxn>
                  <a:cxn ang="T10">
                    <a:pos x="T4" y="T5"/>
                  </a:cxn>
                  <a:cxn ang="T11">
                    <a:pos x="T6" y="T7"/>
                  </a:cxn>
                </a:cxnLst>
                <a:rect l="T12" t="T13" r="T14" b="T15"/>
                <a:pathLst>
                  <a:path w="3" h="16">
                    <a:moveTo>
                      <a:pt x="0" y="0"/>
                    </a:moveTo>
                    <a:lnTo>
                      <a:pt x="3" y="9"/>
                    </a:lnTo>
                    <a:lnTo>
                      <a:pt x="2" y="16"/>
                    </a:lnTo>
                    <a:lnTo>
                      <a:pt x="0" y="0"/>
                    </a:lnTo>
                    <a:close/>
                  </a:path>
                </a:pathLst>
              </a:custGeom>
              <a:solidFill>
                <a:srgbClr val="88CBDF"/>
              </a:solidFill>
              <a:ln w="12700">
                <a:noFill/>
                <a:round/>
                <a:headEnd/>
                <a:tailEnd/>
              </a:ln>
            </p:spPr>
            <p:txBody>
              <a:bodyPr/>
              <a:lstStyle/>
              <a:p>
                <a:endParaRPr lang="en-GB"/>
              </a:p>
            </p:txBody>
          </p:sp>
          <p:sp>
            <p:nvSpPr>
              <p:cNvPr id="36143" name="Freeform 421"/>
              <p:cNvSpPr>
                <a:spLocks noChangeAspect="1"/>
              </p:cNvSpPr>
              <p:nvPr/>
            </p:nvSpPr>
            <p:spPr bwMode="auto">
              <a:xfrm>
                <a:off x="9990122" y="5789100"/>
                <a:ext cx="41418" cy="97434"/>
              </a:xfrm>
              <a:custGeom>
                <a:avLst/>
                <a:gdLst>
                  <a:gd name="T0" fmla="*/ 2147483647 w 45"/>
                  <a:gd name="T1" fmla="*/ 0 h 94"/>
                  <a:gd name="T2" fmla="*/ 2147483647 w 45"/>
                  <a:gd name="T3" fmla="*/ 2147483647 h 94"/>
                  <a:gd name="T4" fmla="*/ 2147483647 w 45"/>
                  <a:gd name="T5" fmla="*/ 2147483647 h 94"/>
                  <a:gd name="T6" fmla="*/ 2147483647 w 45"/>
                  <a:gd name="T7" fmla="*/ 2147483647 h 94"/>
                  <a:gd name="T8" fmla="*/ 2147483647 w 45"/>
                  <a:gd name="T9" fmla="*/ 2147483647 h 94"/>
                  <a:gd name="T10" fmla="*/ 2147483647 w 45"/>
                  <a:gd name="T11" fmla="*/ 2147483647 h 94"/>
                  <a:gd name="T12" fmla="*/ 2147483647 w 45"/>
                  <a:gd name="T13" fmla="*/ 2147483647 h 94"/>
                  <a:gd name="T14" fmla="*/ 2147483647 w 45"/>
                  <a:gd name="T15" fmla="*/ 2147483647 h 94"/>
                  <a:gd name="T16" fmla="*/ 2147483647 w 45"/>
                  <a:gd name="T17" fmla="*/ 2147483647 h 94"/>
                  <a:gd name="T18" fmla="*/ 2147483647 w 45"/>
                  <a:gd name="T19" fmla="*/ 2147483647 h 94"/>
                  <a:gd name="T20" fmla="*/ 2147483647 w 45"/>
                  <a:gd name="T21" fmla="*/ 2147483647 h 94"/>
                  <a:gd name="T22" fmla="*/ 2147483647 w 45"/>
                  <a:gd name="T23" fmla="*/ 2147483647 h 94"/>
                  <a:gd name="T24" fmla="*/ 2147483647 w 45"/>
                  <a:gd name="T25" fmla="*/ 2147483647 h 94"/>
                  <a:gd name="T26" fmla="*/ 2147483647 w 45"/>
                  <a:gd name="T27" fmla="*/ 2147483647 h 94"/>
                  <a:gd name="T28" fmla="*/ 2147483647 w 45"/>
                  <a:gd name="T29" fmla="*/ 2147483647 h 94"/>
                  <a:gd name="T30" fmla="*/ 2147483647 w 45"/>
                  <a:gd name="T31" fmla="*/ 2147483647 h 94"/>
                  <a:gd name="T32" fmla="*/ 2147483647 w 45"/>
                  <a:gd name="T33" fmla="*/ 2147483647 h 94"/>
                  <a:gd name="T34" fmla="*/ 2147483647 w 45"/>
                  <a:gd name="T35" fmla="*/ 2147483647 h 94"/>
                  <a:gd name="T36" fmla="*/ 2147483647 w 45"/>
                  <a:gd name="T37" fmla="*/ 2147483647 h 94"/>
                  <a:gd name="T38" fmla="*/ 2147483647 w 45"/>
                  <a:gd name="T39" fmla="*/ 2147483647 h 94"/>
                  <a:gd name="T40" fmla="*/ 2147483647 w 45"/>
                  <a:gd name="T41" fmla="*/ 2147483647 h 94"/>
                  <a:gd name="T42" fmla="*/ 0 w 45"/>
                  <a:gd name="T43" fmla="*/ 2147483647 h 94"/>
                  <a:gd name="T44" fmla="*/ 2147483647 w 45"/>
                  <a:gd name="T45" fmla="*/ 2147483647 h 94"/>
                  <a:gd name="T46" fmla="*/ 2147483647 w 45"/>
                  <a:gd name="T47" fmla="*/ 0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94"/>
                  <a:gd name="T74" fmla="*/ 45 w 4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94">
                    <a:moveTo>
                      <a:pt x="18" y="0"/>
                    </a:moveTo>
                    <a:lnTo>
                      <a:pt x="20" y="4"/>
                    </a:lnTo>
                    <a:lnTo>
                      <a:pt x="16" y="11"/>
                    </a:lnTo>
                    <a:lnTo>
                      <a:pt x="20" y="19"/>
                    </a:lnTo>
                    <a:lnTo>
                      <a:pt x="20" y="29"/>
                    </a:lnTo>
                    <a:lnTo>
                      <a:pt x="9" y="40"/>
                    </a:lnTo>
                    <a:lnTo>
                      <a:pt x="14" y="41"/>
                    </a:lnTo>
                    <a:lnTo>
                      <a:pt x="33" y="21"/>
                    </a:lnTo>
                    <a:lnTo>
                      <a:pt x="38" y="21"/>
                    </a:lnTo>
                    <a:lnTo>
                      <a:pt x="41" y="27"/>
                    </a:lnTo>
                    <a:lnTo>
                      <a:pt x="41" y="34"/>
                    </a:lnTo>
                    <a:lnTo>
                      <a:pt x="29" y="45"/>
                    </a:lnTo>
                    <a:lnTo>
                      <a:pt x="39" y="50"/>
                    </a:lnTo>
                    <a:lnTo>
                      <a:pt x="45" y="59"/>
                    </a:lnTo>
                    <a:lnTo>
                      <a:pt x="21" y="52"/>
                    </a:lnTo>
                    <a:lnTo>
                      <a:pt x="18" y="56"/>
                    </a:lnTo>
                    <a:lnTo>
                      <a:pt x="18" y="75"/>
                    </a:lnTo>
                    <a:lnTo>
                      <a:pt x="31" y="92"/>
                    </a:lnTo>
                    <a:lnTo>
                      <a:pt x="28" y="94"/>
                    </a:lnTo>
                    <a:lnTo>
                      <a:pt x="13" y="75"/>
                    </a:lnTo>
                    <a:lnTo>
                      <a:pt x="8" y="44"/>
                    </a:lnTo>
                    <a:lnTo>
                      <a:pt x="0" y="33"/>
                    </a:lnTo>
                    <a:lnTo>
                      <a:pt x="6" y="14"/>
                    </a:lnTo>
                    <a:lnTo>
                      <a:pt x="18" y="0"/>
                    </a:lnTo>
                    <a:close/>
                  </a:path>
                </a:pathLst>
              </a:custGeom>
              <a:solidFill>
                <a:srgbClr val="EE9024"/>
              </a:solidFill>
              <a:ln w="12700">
                <a:noFill/>
                <a:round/>
                <a:headEnd/>
                <a:tailEnd/>
              </a:ln>
            </p:spPr>
            <p:txBody>
              <a:bodyPr/>
              <a:lstStyle/>
              <a:p>
                <a:endParaRPr lang="en-GB"/>
              </a:p>
            </p:txBody>
          </p:sp>
          <p:sp>
            <p:nvSpPr>
              <p:cNvPr id="36144" name="Freeform 422"/>
              <p:cNvSpPr>
                <a:spLocks noChangeAspect="1"/>
              </p:cNvSpPr>
              <p:nvPr/>
            </p:nvSpPr>
            <p:spPr bwMode="auto">
              <a:xfrm>
                <a:off x="9109454" y="5607518"/>
                <a:ext cx="2180" cy="11072"/>
              </a:xfrm>
              <a:custGeom>
                <a:avLst/>
                <a:gdLst>
                  <a:gd name="T0" fmla="*/ 0 w 4"/>
                  <a:gd name="T1" fmla="*/ 0 h 7"/>
                  <a:gd name="T2" fmla="*/ 0 w 4"/>
                  <a:gd name="T3" fmla="*/ 2147483647 h 7"/>
                  <a:gd name="T4" fmla="*/ 0 w 4"/>
                  <a:gd name="T5" fmla="*/ 2147483647 h 7"/>
                  <a:gd name="T6" fmla="*/ 0 w 4"/>
                  <a:gd name="T7" fmla="*/ 0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0" y="0"/>
                    </a:moveTo>
                    <a:lnTo>
                      <a:pt x="0" y="7"/>
                    </a:lnTo>
                    <a:lnTo>
                      <a:pt x="4" y="2"/>
                    </a:lnTo>
                    <a:lnTo>
                      <a:pt x="0" y="0"/>
                    </a:lnTo>
                    <a:close/>
                  </a:path>
                </a:pathLst>
              </a:custGeom>
              <a:solidFill>
                <a:srgbClr val="88CBDF"/>
              </a:solidFill>
              <a:ln w="12700">
                <a:noFill/>
                <a:round/>
                <a:headEnd/>
                <a:tailEnd/>
              </a:ln>
            </p:spPr>
            <p:txBody>
              <a:bodyPr/>
              <a:lstStyle/>
              <a:p>
                <a:endParaRPr lang="en-GB"/>
              </a:p>
            </p:txBody>
          </p:sp>
          <p:sp>
            <p:nvSpPr>
              <p:cNvPr id="36145" name="Freeform 423"/>
              <p:cNvSpPr>
                <a:spLocks noChangeAspect="1"/>
              </p:cNvSpPr>
              <p:nvPr/>
            </p:nvSpPr>
            <p:spPr bwMode="auto">
              <a:xfrm>
                <a:off x="9015720" y="5687237"/>
                <a:ext cx="329160" cy="347664"/>
              </a:xfrm>
              <a:custGeom>
                <a:avLst/>
                <a:gdLst>
                  <a:gd name="T0" fmla="*/ 2147483647 w 327"/>
                  <a:gd name="T1" fmla="*/ 0 h 345"/>
                  <a:gd name="T2" fmla="*/ 2147483647 w 327"/>
                  <a:gd name="T3" fmla="*/ 2147483647 h 345"/>
                  <a:gd name="T4" fmla="*/ 2147483647 w 327"/>
                  <a:gd name="T5" fmla="*/ 2147483647 h 345"/>
                  <a:gd name="T6" fmla="*/ 2147483647 w 327"/>
                  <a:gd name="T7" fmla="*/ 2147483647 h 345"/>
                  <a:gd name="T8" fmla="*/ 2147483647 w 327"/>
                  <a:gd name="T9" fmla="*/ 2147483647 h 345"/>
                  <a:gd name="T10" fmla="*/ 2147483647 w 327"/>
                  <a:gd name="T11" fmla="*/ 2147483647 h 345"/>
                  <a:gd name="T12" fmla="*/ 2147483647 w 327"/>
                  <a:gd name="T13" fmla="*/ 2147483647 h 345"/>
                  <a:gd name="T14" fmla="*/ 2147483647 w 327"/>
                  <a:gd name="T15" fmla="*/ 2147483647 h 345"/>
                  <a:gd name="T16" fmla="*/ 2147483647 w 327"/>
                  <a:gd name="T17" fmla="*/ 2147483647 h 345"/>
                  <a:gd name="T18" fmla="*/ 2147483647 w 327"/>
                  <a:gd name="T19" fmla="*/ 2147483647 h 345"/>
                  <a:gd name="T20" fmla="*/ 2147483647 w 327"/>
                  <a:gd name="T21" fmla="*/ 2147483647 h 345"/>
                  <a:gd name="T22" fmla="*/ 2147483647 w 327"/>
                  <a:gd name="T23" fmla="*/ 2147483647 h 345"/>
                  <a:gd name="T24" fmla="*/ 2147483647 w 327"/>
                  <a:gd name="T25" fmla="*/ 2147483647 h 345"/>
                  <a:gd name="T26" fmla="*/ 2147483647 w 327"/>
                  <a:gd name="T27" fmla="*/ 2147483647 h 345"/>
                  <a:gd name="T28" fmla="*/ 2147483647 w 327"/>
                  <a:gd name="T29" fmla="*/ 2147483647 h 345"/>
                  <a:gd name="T30" fmla="*/ 2147483647 w 327"/>
                  <a:gd name="T31" fmla="*/ 2147483647 h 345"/>
                  <a:gd name="T32" fmla="*/ 2147483647 w 327"/>
                  <a:gd name="T33" fmla="*/ 2147483647 h 345"/>
                  <a:gd name="T34" fmla="*/ 2147483647 w 327"/>
                  <a:gd name="T35" fmla="*/ 2147483647 h 345"/>
                  <a:gd name="T36" fmla="*/ 2147483647 w 327"/>
                  <a:gd name="T37" fmla="*/ 2147483647 h 345"/>
                  <a:gd name="T38" fmla="*/ 2147483647 w 327"/>
                  <a:gd name="T39" fmla="*/ 2147483647 h 345"/>
                  <a:gd name="T40" fmla="*/ 2147483647 w 327"/>
                  <a:gd name="T41" fmla="*/ 2147483647 h 345"/>
                  <a:gd name="T42" fmla="*/ 2147483647 w 327"/>
                  <a:gd name="T43" fmla="*/ 2147483647 h 345"/>
                  <a:gd name="T44" fmla="*/ 2147483647 w 327"/>
                  <a:gd name="T45" fmla="*/ 2147483647 h 345"/>
                  <a:gd name="T46" fmla="*/ 2147483647 w 327"/>
                  <a:gd name="T47" fmla="*/ 2147483647 h 345"/>
                  <a:gd name="T48" fmla="*/ 2147483647 w 327"/>
                  <a:gd name="T49" fmla="*/ 2147483647 h 345"/>
                  <a:gd name="T50" fmla="*/ 2147483647 w 327"/>
                  <a:gd name="T51" fmla="*/ 2147483647 h 345"/>
                  <a:gd name="T52" fmla="*/ 2147483647 w 327"/>
                  <a:gd name="T53" fmla="*/ 2147483647 h 345"/>
                  <a:gd name="T54" fmla="*/ 2147483647 w 327"/>
                  <a:gd name="T55" fmla="*/ 2147483647 h 345"/>
                  <a:gd name="T56" fmla="*/ 2147483647 w 327"/>
                  <a:gd name="T57" fmla="*/ 2147483647 h 345"/>
                  <a:gd name="T58" fmla="*/ 2147483647 w 327"/>
                  <a:gd name="T59" fmla="*/ 2147483647 h 345"/>
                  <a:gd name="T60" fmla="*/ 2147483647 w 327"/>
                  <a:gd name="T61" fmla="*/ 2147483647 h 345"/>
                  <a:gd name="T62" fmla="*/ 2147483647 w 327"/>
                  <a:gd name="T63" fmla="*/ 2147483647 h 345"/>
                  <a:gd name="T64" fmla="*/ 2147483647 w 327"/>
                  <a:gd name="T65" fmla="*/ 2147483647 h 345"/>
                  <a:gd name="T66" fmla="*/ 2147483647 w 327"/>
                  <a:gd name="T67" fmla="*/ 2147483647 h 345"/>
                  <a:gd name="T68" fmla="*/ 2147483647 w 327"/>
                  <a:gd name="T69" fmla="*/ 2147483647 h 345"/>
                  <a:gd name="T70" fmla="*/ 2147483647 w 327"/>
                  <a:gd name="T71" fmla="*/ 2147483647 h 345"/>
                  <a:gd name="T72" fmla="*/ 0 w 327"/>
                  <a:gd name="T73" fmla="*/ 0 h 3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7"/>
                  <a:gd name="T112" fmla="*/ 0 h 345"/>
                  <a:gd name="T113" fmla="*/ 327 w 327"/>
                  <a:gd name="T114" fmla="*/ 345 h 3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7" h="345">
                    <a:moveTo>
                      <a:pt x="0" y="0"/>
                    </a:moveTo>
                    <a:lnTo>
                      <a:pt x="16" y="0"/>
                    </a:lnTo>
                    <a:lnTo>
                      <a:pt x="22" y="8"/>
                    </a:lnTo>
                    <a:lnTo>
                      <a:pt x="33" y="10"/>
                    </a:lnTo>
                    <a:lnTo>
                      <a:pt x="71" y="13"/>
                    </a:lnTo>
                    <a:lnTo>
                      <a:pt x="80" y="20"/>
                    </a:lnTo>
                    <a:lnTo>
                      <a:pt x="93" y="43"/>
                    </a:lnTo>
                    <a:lnTo>
                      <a:pt x="107" y="57"/>
                    </a:lnTo>
                    <a:lnTo>
                      <a:pt x="127" y="65"/>
                    </a:lnTo>
                    <a:lnTo>
                      <a:pt x="142" y="80"/>
                    </a:lnTo>
                    <a:lnTo>
                      <a:pt x="145" y="86"/>
                    </a:lnTo>
                    <a:lnTo>
                      <a:pt x="151" y="88"/>
                    </a:lnTo>
                    <a:lnTo>
                      <a:pt x="162" y="102"/>
                    </a:lnTo>
                    <a:lnTo>
                      <a:pt x="169" y="106"/>
                    </a:lnTo>
                    <a:lnTo>
                      <a:pt x="171" y="101"/>
                    </a:lnTo>
                    <a:lnTo>
                      <a:pt x="176" y="101"/>
                    </a:lnTo>
                    <a:lnTo>
                      <a:pt x="186" y="116"/>
                    </a:lnTo>
                    <a:lnTo>
                      <a:pt x="204" y="125"/>
                    </a:lnTo>
                    <a:lnTo>
                      <a:pt x="210" y="132"/>
                    </a:lnTo>
                    <a:lnTo>
                      <a:pt x="212" y="135"/>
                    </a:lnTo>
                    <a:lnTo>
                      <a:pt x="213" y="128"/>
                    </a:lnTo>
                    <a:lnTo>
                      <a:pt x="222" y="137"/>
                    </a:lnTo>
                    <a:lnTo>
                      <a:pt x="237" y="138"/>
                    </a:lnTo>
                    <a:lnTo>
                      <a:pt x="237" y="142"/>
                    </a:lnTo>
                    <a:lnTo>
                      <a:pt x="233" y="145"/>
                    </a:lnTo>
                    <a:lnTo>
                      <a:pt x="236" y="156"/>
                    </a:lnTo>
                    <a:lnTo>
                      <a:pt x="248" y="153"/>
                    </a:lnTo>
                    <a:lnTo>
                      <a:pt x="254" y="159"/>
                    </a:lnTo>
                    <a:lnTo>
                      <a:pt x="257" y="167"/>
                    </a:lnTo>
                    <a:lnTo>
                      <a:pt x="250" y="174"/>
                    </a:lnTo>
                    <a:lnTo>
                      <a:pt x="256" y="177"/>
                    </a:lnTo>
                    <a:lnTo>
                      <a:pt x="248" y="189"/>
                    </a:lnTo>
                    <a:lnTo>
                      <a:pt x="250" y="193"/>
                    </a:lnTo>
                    <a:lnTo>
                      <a:pt x="261" y="199"/>
                    </a:lnTo>
                    <a:lnTo>
                      <a:pt x="268" y="201"/>
                    </a:lnTo>
                    <a:lnTo>
                      <a:pt x="276" y="201"/>
                    </a:lnTo>
                    <a:lnTo>
                      <a:pt x="281" y="226"/>
                    </a:lnTo>
                    <a:lnTo>
                      <a:pt x="292" y="231"/>
                    </a:lnTo>
                    <a:lnTo>
                      <a:pt x="289" y="239"/>
                    </a:lnTo>
                    <a:lnTo>
                      <a:pt x="293" y="240"/>
                    </a:lnTo>
                    <a:lnTo>
                      <a:pt x="314" y="242"/>
                    </a:lnTo>
                    <a:lnTo>
                      <a:pt x="325" y="258"/>
                    </a:lnTo>
                    <a:lnTo>
                      <a:pt x="327" y="263"/>
                    </a:lnTo>
                    <a:lnTo>
                      <a:pt x="322" y="281"/>
                    </a:lnTo>
                    <a:lnTo>
                      <a:pt x="324" y="286"/>
                    </a:lnTo>
                    <a:lnTo>
                      <a:pt x="319" y="342"/>
                    </a:lnTo>
                    <a:lnTo>
                      <a:pt x="306" y="334"/>
                    </a:lnTo>
                    <a:lnTo>
                      <a:pt x="302" y="341"/>
                    </a:lnTo>
                    <a:lnTo>
                      <a:pt x="299" y="342"/>
                    </a:lnTo>
                    <a:lnTo>
                      <a:pt x="288" y="334"/>
                    </a:lnTo>
                    <a:lnTo>
                      <a:pt x="284" y="335"/>
                    </a:lnTo>
                    <a:lnTo>
                      <a:pt x="288" y="343"/>
                    </a:lnTo>
                    <a:lnTo>
                      <a:pt x="286" y="345"/>
                    </a:lnTo>
                    <a:lnTo>
                      <a:pt x="259" y="318"/>
                    </a:lnTo>
                    <a:lnTo>
                      <a:pt x="220" y="292"/>
                    </a:lnTo>
                    <a:lnTo>
                      <a:pt x="211" y="277"/>
                    </a:lnTo>
                    <a:lnTo>
                      <a:pt x="174" y="239"/>
                    </a:lnTo>
                    <a:lnTo>
                      <a:pt x="171" y="226"/>
                    </a:lnTo>
                    <a:lnTo>
                      <a:pt x="161" y="204"/>
                    </a:lnTo>
                    <a:lnTo>
                      <a:pt x="152" y="188"/>
                    </a:lnTo>
                    <a:lnTo>
                      <a:pt x="142" y="178"/>
                    </a:lnTo>
                    <a:lnTo>
                      <a:pt x="137" y="168"/>
                    </a:lnTo>
                    <a:lnTo>
                      <a:pt x="121" y="160"/>
                    </a:lnTo>
                    <a:lnTo>
                      <a:pt x="109" y="118"/>
                    </a:lnTo>
                    <a:lnTo>
                      <a:pt x="99" y="108"/>
                    </a:lnTo>
                    <a:lnTo>
                      <a:pt x="77" y="99"/>
                    </a:lnTo>
                    <a:lnTo>
                      <a:pt x="71" y="82"/>
                    </a:lnTo>
                    <a:lnTo>
                      <a:pt x="68" y="80"/>
                    </a:lnTo>
                    <a:lnTo>
                      <a:pt x="57" y="65"/>
                    </a:lnTo>
                    <a:lnTo>
                      <a:pt x="47" y="57"/>
                    </a:lnTo>
                    <a:lnTo>
                      <a:pt x="41" y="57"/>
                    </a:lnTo>
                    <a:lnTo>
                      <a:pt x="9" y="26"/>
                    </a:lnTo>
                    <a:lnTo>
                      <a:pt x="1" y="11"/>
                    </a:lnTo>
                    <a:lnTo>
                      <a:pt x="0" y="0"/>
                    </a:lnTo>
                    <a:close/>
                  </a:path>
                </a:pathLst>
              </a:custGeom>
              <a:solidFill>
                <a:srgbClr val="EE9024"/>
              </a:solidFill>
              <a:ln w="12700">
                <a:noFill/>
                <a:round/>
                <a:headEnd/>
                <a:tailEnd/>
              </a:ln>
            </p:spPr>
            <p:txBody>
              <a:bodyPr/>
              <a:lstStyle/>
              <a:p>
                <a:endParaRPr lang="en-GB"/>
              </a:p>
            </p:txBody>
          </p:sp>
          <p:sp>
            <p:nvSpPr>
              <p:cNvPr id="36146" name="Freeform 424"/>
              <p:cNvSpPr>
                <a:spLocks noChangeAspect="1"/>
              </p:cNvSpPr>
              <p:nvPr/>
            </p:nvSpPr>
            <p:spPr bwMode="auto">
              <a:xfrm>
                <a:off x="9028799" y="5771385"/>
                <a:ext cx="23979" cy="15501"/>
              </a:xfrm>
              <a:custGeom>
                <a:avLst/>
                <a:gdLst>
                  <a:gd name="T0" fmla="*/ 0 w 21"/>
                  <a:gd name="T1" fmla="*/ 2147483647 h 17"/>
                  <a:gd name="T2" fmla="*/ 2147483647 w 21"/>
                  <a:gd name="T3" fmla="*/ 0 h 17"/>
                  <a:gd name="T4" fmla="*/ 2147483647 w 21"/>
                  <a:gd name="T5" fmla="*/ 2147483647 h 17"/>
                  <a:gd name="T6" fmla="*/ 2147483647 w 21"/>
                  <a:gd name="T7" fmla="*/ 2147483647 h 17"/>
                  <a:gd name="T8" fmla="*/ 0 w 21"/>
                  <a:gd name="T9" fmla="*/ 214748364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4"/>
                    </a:moveTo>
                    <a:lnTo>
                      <a:pt x="2" y="0"/>
                    </a:lnTo>
                    <a:lnTo>
                      <a:pt x="19" y="11"/>
                    </a:lnTo>
                    <a:lnTo>
                      <a:pt x="21" y="17"/>
                    </a:lnTo>
                    <a:lnTo>
                      <a:pt x="0" y="4"/>
                    </a:lnTo>
                    <a:close/>
                  </a:path>
                </a:pathLst>
              </a:custGeom>
              <a:solidFill>
                <a:srgbClr val="EE9024"/>
              </a:solidFill>
              <a:ln w="12700">
                <a:noFill/>
                <a:round/>
                <a:headEnd/>
                <a:tailEnd/>
              </a:ln>
            </p:spPr>
            <p:txBody>
              <a:bodyPr/>
              <a:lstStyle/>
              <a:p>
                <a:endParaRPr lang="en-GB"/>
              </a:p>
            </p:txBody>
          </p:sp>
          <p:sp>
            <p:nvSpPr>
              <p:cNvPr id="36147" name="Freeform 425"/>
              <p:cNvSpPr>
                <a:spLocks noChangeAspect="1"/>
              </p:cNvSpPr>
              <p:nvPr/>
            </p:nvSpPr>
            <p:spPr bwMode="auto">
              <a:xfrm>
                <a:off x="9078936" y="5811244"/>
                <a:ext cx="15259" cy="28787"/>
              </a:xfrm>
              <a:custGeom>
                <a:avLst/>
                <a:gdLst>
                  <a:gd name="T0" fmla="*/ 0 w 21"/>
                  <a:gd name="T1" fmla="*/ 2147483647 h 28"/>
                  <a:gd name="T2" fmla="*/ 2147483647 w 21"/>
                  <a:gd name="T3" fmla="*/ 0 h 28"/>
                  <a:gd name="T4" fmla="*/ 2147483647 w 21"/>
                  <a:gd name="T5" fmla="*/ 2147483647 h 28"/>
                  <a:gd name="T6" fmla="*/ 2147483647 w 21"/>
                  <a:gd name="T7" fmla="*/ 2147483647 h 28"/>
                  <a:gd name="T8" fmla="*/ 2147483647 w 21"/>
                  <a:gd name="T9" fmla="*/ 2147483647 h 28"/>
                  <a:gd name="T10" fmla="*/ 0 w 21"/>
                  <a:gd name="T11" fmla="*/ 2147483647 h 28"/>
                  <a:gd name="T12" fmla="*/ 0 60000 65536"/>
                  <a:gd name="T13" fmla="*/ 0 60000 65536"/>
                  <a:gd name="T14" fmla="*/ 0 60000 65536"/>
                  <a:gd name="T15" fmla="*/ 0 60000 65536"/>
                  <a:gd name="T16" fmla="*/ 0 60000 65536"/>
                  <a:gd name="T17" fmla="*/ 0 60000 65536"/>
                  <a:gd name="T18" fmla="*/ 0 w 21"/>
                  <a:gd name="T19" fmla="*/ 0 h 28"/>
                  <a:gd name="T20" fmla="*/ 21 w 2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1" h="28">
                    <a:moveTo>
                      <a:pt x="0" y="5"/>
                    </a:moveTo>
                    <a:lnTo>
                      <a:pt x="6" y="0"/>
                    </a:lnTo>
                    <a:lnTo>
                      <a:pt x="21" y="16"/>
                    </a:lnTo>
                    <a:lnTo>
                      <a:pt x="21" y="28"/>
                    </a:lnTo>
                    <a:lnTo>
                      <a:pt x="18" y="28"/>
                    </a:lnTo>
                    <a:lnTo>
                      <a:pt x="0" y="5"/>
                    </a:lnTo>
                    <a:close/>
                  </a:path>
                </a:pathLst>
              </a:custGeom>
              <a:solidFill>
                <a:srgbClr val="EE9024"/>
              </a:solidFill>
              <a:ln w="12700">
                <a:noFill/>
                <a:round/>
                <a:headEnd/>
                <a:tailEnd/>
              </a:ln>
            </p:spPr>
            <p:txBody>
              <a:bodyPr/>
              <a:lstStyle/>
              <a:p>
                <a:endParaRPr lang="en-GB"/>
              </a:p>
            </p:txBody>
          </p:sp>
          <p:sp>
            <p:nvSpPr>
              <p:cNvPr id="36148" name="Freeform 426"/>
              <p:cNvSpPr>
                <a:spLocks noChangeAspect="1"/>
              </p:cNvSpPr>
              <p:nvPr/>
            </p:nvSpPr>
            <p:spPr bwMode="auto">
              <a:xfrm>
                <a:off x="9118173" y="5886535"/>
                <a:ext cx="21799" cy="22144"/>
              </a:xfrm>
              <a:custGeom>
                <a:avLst/>
                <a:gdLst>
                  <a:gd name="T0" fmla="*/ 2147483647 w 19"/>
                  <a:gd name="T1" fmla="*/ 0 h 23"/>
                  <a:gd name="T2" fmla="*/ 2147483647 w 19"/>
                  <a:gd name="T3" fmla="*/ 0 h 23"/>
                  <a:gd name="T4" fmla="*/ 2147483647 w 19"/>
                  <a:gd name="T5" fmla="*/ 2147483647 h 23"/>
                  <a:gd name="T6" fmla="*/ 2147483647 w 19"/>
                  <a:gd name="T7" fmla="*/ 2147483647 h 23"/>
                  <a:gd name="T8" fmla="*/ 2147483647 w 19"/>
                  <a:gd name="T9" fmla="*/ 2147483647 h 23"/>
                  <a:gd name="T10" fmla="*/ 0 w 19"/>
                  <a:gd name="T11" fmla="*/ 2147483647 h 23"/>
                  <a:gd name="T12" fmla="*/ 2147483647 w 19"/>
                  <a:gd name="T13" fmla="*/ 0 h 23"/>
                  <a:gd name="T14" fmla="*/ 0 60000 65536"/>
                  <a:gd name="T15" fmla="*/ 0 60000 65536"/>
                  <a:gd name="T16" fmla="*/ 0 60000 65536"/>
                  <a:gd name="T17" fmla="*/ 0 60000 65536"/>
                  <a:gd name="T18" fmla="*/ 0 60000 65536"/>
                  <a:gd name="T19" fmla="*/ 0 60000 65536"/>
                  <a:gd name="T20" fmla="*/ 0 60000 65536"/>
                  <a:gd name="T21" fmla="*/ 0 w 19"/>
                  <a:gd name="T22" fmla="*/ 0 h 23"/>
                  <a:gd name="T23" fmla="*/ 19 w 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3">
                    <a:moveTo>
                      <a:pt x="3" y="0"/>
                    </a:moveTo>
                    <a:lnTo>
                      <a:pt x="10" y="1"/>
                    </a:lnTo>
                    <a:lnTo>
                      <a:pt x="19" y="23"/>
                    </a:lnTo>
                    <a:lnTo>
                      <a:pt x="12" y="23"/>
                    </a:lnTo>
                    <a:lnTo>
                      <a:pt x="5" y="16"/>
                    </a:lnTo>
                    <a:lnTo>
                      <a:pt x="0" y="5"/>
                    </a:lnTo>
                    <a:lnTo>
                      <a:pt x="3" y="0"/>
                    </a:lnTo>
                    <a:close/>
                  </a:path>
                </a:pathLst>
              </a:custGeom>
              <a:solidFill>
                <a:srgbClr val="EE9024"/>
              </a:solidFill>
              <a:ln w="12700">
                <a:noFill/>
                <a:round/>
                <a:headEnd/>
                <a:tailEnd/>
              </a:ln>
            </p:spPr>
            <p:txBody>
              <a:bodyPr/>
              <a:lstStyle/>
              <a:p>
                <a:endParaRPr lang="en-GB"/>
              </a:p>
            </p:txBody>
          </p:sp>
          <p:sp>
            <p:nvSpPr>
              <p:cNvPr id="36149" name="Freeform 427"/>
              <p:cNvSpPr>
                <a:spLocks noChangeAspect="1"/>
              </p:cNvSpPr>
              <p:nvPr/>
            </p:nvSpPr>
            <p:spPr bwMode="auto">
              <a:xfrm>
                <a:off x="9316542" y="5904250"/>
                <a:ext cx="47957" cy="48717"/>
              </a:xfrm>
              <a:custGeom>
                <a:avLst/>
                <a:gdLst>
                  <a:gd name="T0" fmla="*/ 0 w 47"/>
                  <a:gd name="T1" fmla="*/ 2147483647 h 48"/>
                  <a:gd name="T2" fmla="*/ 2147483647 w 47"/>
                  <a:gd name="T3" fmla="*/ 0 h 48"/>
                  <a:gd name="T4" fmla="*/ 2147483647 w 47"/>
                  <a:gd name="T5" fmla="*/ 0 h 48"/>
                  <a:gd name="T6" fmla="*/ 2147483647 w 47"/>
                  <a:gd name="T7" fmla="*/ 2147483647 h 48"/>
                  <a:gd name="T8" fmla="*/ 2147483647 w 47"/>
                  <a:gd name="T9" fmla="*/ 0 h 48"/>
                  <a:gd name="T10" fmla="*/ 2147483647 w 47"/>
                  <a:gd name="T11" fmla="*/ 0 h 48"/>
                  <a:gd name="T12" fmla="*/ 2147483647 w 47"/>
                  <a:gd name="T13" fmla="*/ 2147483647 h 48"/>
                  <a:gd name="T14" fmla="*/ 2147483647 w 47"/>
                  <a:gd name="T15" fmla="*/ 2147483647 h 48"/>
                  <a:gd name="T16" fmla="*/ 2147483647 w 47"/>
                  <a:gd name="T17" fmla="*/ 2147483647 h 48"/>
                  <a:gd name="T18" fmla="*/ 2147483647 w 47"/>
                  <a:gd name="T19" fmla="*/ 2147483647 h 48"/>
                  <a:gd name="T20" fmla="*/ 2147483647 w 47"/>
                  <a:gd name="T21" fmla="*/ 2147483647 h 48"/>
                  <a:gd name="T22" fmla="*/ 2147483647 w 47"/>
                  <a:gd name="T23" fmla="*/ 2147483647 h 48"/>
                  <a:gd name="T24" fmla="*/ 0 w 47"/>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48"/>
                  <a:gd name="T41" fmla="*/ 47 w 4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48">
                    <a:moveTo>
                      <a:pt x="0" y="13"/>
                    </a:moveTo>
                    <a:lnTo>
                      <a:pt x="8" y="3"/>
                    </a:lnTo>
                    <a:lnTo>
                      <a:pt x="14" y="3"/>
                    </a:lnTo>
                    <a:lnTo>
                      <a:pt x="18" y="7"/>
                    </a:lnTo>
                    <a:lnTo>
                      <a:pt x="20" y="0"/>
                    </a:lnTo>
                    <a:lnTo>
                      <a:pt x="23" y="0"/>
                    </a:lnTo>
                    <a:lnTo>
                      <a:pt x="34" y="28"/>
                    </a:lnTo>
                    <a:lnTo>
                      <a:pt x="47" y="31"/>
                    </a:lnTo>
                    <a:lnTo>
                      <a:pt x="47" y="47"/>
                    </a:lnTo>
                    <a:lnTo>
                      <a:pt x="43" y="48"/>
                    </a:lnTo>
                    <a:lnTo>
                      <a:pt x="29" y="40"/>
                    </a:lnTo>
                    <a:lnTo>
                      <a:pt x="19" y="20"/>
                    </a:lnTo>
                    <a:lnTo>
                      <a:pt x="0" y="13"/>
                    </a:lnTo>
                    <a:close/>
                  </a:path>
                </a:pathLst>
              </a:custGeom>
              <a:solidFill>
                <a:srgbClr val="EE9024"/>
              </a:solidFill>
              <a:ln w="12700">
                <a:noFill/>
                <a:round/>
                <a:headEnd/>
                <a:tailEnd/>
              </a:ln>
            </p:spPr>
            <p:txBody>
              <a:bodyPr/>
              <a:lstStyle/>
              <a:p>
                <a:endParaRPr lang="en-GB"/>
              </a:p>
            </p:txBody>
          </p:sp>
          <p:sp>
            <p:nvSpPr>
              <p:cNvPr id="36150" name="Freeform 428"/>
              <p:cNvSpPr>
                <a:spLocks noChangeAspect="1"/>
              </p:cNvSpPr>
              <p:nvPr/>
            </p:nvSpPr>
            <p:spPr bwMode="auto">
              <a:xfrm>
                <a:off x="9392837" y="5935252"/>
                <a:ext cx="15259" cy="19930"/>
              </a:xfrm>
              <a:custGeom>
                <a:avLst/>
                <a:gdLst>
                  <a:gd name="T0" fmla="*/ 0 w 20"/>
                  <a:gd name="T1" fmla="*/ 0 h 19"/>
                  <a:gd name="T2" fmla="*/ 2147483647 w 20"/>
                  <a:gd name="T3" fmla="*/ 0 h 19"/>
                  <a:gd name="T4" fmla="*/ 2147483647 w 20"/>
                  <a:gd name="T5" fmla="*/ 2147483647 h 19"/>
                  <a:gd name="T6" fmla="*/ 2147483647 w 20"/>
                  <a:gd name="T7" fmla="*/ 2147483647 h 19"/>
                  <a:gd name="T8" fmla="*/ 0 w 20"/>
                  <a:gd name="T9" fmla="*/ 2147483647 h 19"/>
                  <a:gd name="T10" fmla="*/ 0 w 20"/>
                  <a:gd name="T11" fmla="*/ 2147483647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4" y="2"/>
                    </a:moveTo>
                    <a:lnTo>
                      <a:pt x="11" y="0"/>
                    </a:lnTo>
                    <a:lnTo>
                      <a:pt x="20" y="7"/>
                    </a:lnTo>
                    <a:lnTo>
                      <a:pt x="17" y="19"/>
                    </a:lnTo>
                    <a:lnTo>
                      <a:pt x="2" y="17"/>
                    </a:lnTo>
                    <a:lnTo>
                      <a:pt x="0" y="9"/>
                    </a:lnTo>
                    <a:lnTo>
                      <a:pt x="4" y="2"/>
                    </a:lnTo>
                    <a:close/>
                  </a:path>
                </a:pathLst>
              </a:custGeom>
              <a:solidFill>
                <a:srgbClr val="EE9024"/>
              </a:solidFill>
              <a:ln w="12700">
                <a:noFill/>
                <a:round/>
                <a:headEnd/>
                <a:tailEnd/>
              </a:ln>
            </p:spPr>
            <p:txBody>
              <a:bodyPr/>
              <a:lstStyle/>
              <a:p>
                <a:endParaRPr lang="en-GB"/>
              </a:p>
            </p:txBody>
          </p:sp>
          <p:sp>
            <p:nvSpPr>
              <p:cNvPr id="36151" name="Freeform 429"/>
              <p:cNvSpPr>
                <a:spLocks noChangeAspect="1"/>
              </p:cNvSpPr>
              <p:nvPr/>
            </p:nvSpPr>
            <p:spPr bwMode="auto">
              <a:xfrm>
                <a:off x="9421175" y="5231067"/>
                <a:ext cx="69756" cy="64218"/>
              </a:xfrm>
              <a:custGeom>
                <a:avLst/>
                <a:gdLst>
                  <a:gd name="T0" fmla="*/ 2147483647 w 69"/>
                  <a:gd name="T1" fmla="*/ 2147483647 h 64"/>
                  <a:gd name="T2" fmla="*/ 2147483647 w 69"/>
                  <a:gd name="T3" fmla="*/ 0 h 64"/>
                  <a:gd name="T4" fmla="*/ 2147483647 w 69"/>
                  <a:gd name="T5" fmla="*/ 2147483647 h 64"/>
                  <a:gd name="T6" fmla="*/ 2147483647 w 69"/>
                  <a:gd name="T7" fmla="*/ 2147483647 h 64"/>
                  <a:gd name="T8" fmla="*/ 2147483647 w 69"/>
                  <a:gd name="T9" fmla="*/ 2147483647 h 64"/>
                  <a:gd name="T10" fmla="*/ 2147483647 w 69"/>
                  <a:gd name="T11" fmla="*/ 2147483647 h 64"/>
                  <a:gd name="T12" fmla="*/ 2147483647 w 69"/>
                  <a:gd name="T13" fmla="*/ 2147483647 h 64"/>
                  <a:gd name="T14" fmla="*/ 2147483647 w 69"/>
                  <a:gd name="T15" fmla="*/ 2147483647 h 64"/>
                  <a:gd name="T16" fmla="*/ 2147483647 w 69"/>
                  <a:gd name="T17" fmla="*/ 2147483647 h 64"/>
                  <a:gd name="T18" fmla="*/ 2147483647 w 69"/>
                  <a:gd name="T19" fmla="*/ 2147483647 h 64"/>
                  <a:gd name="T20" fmla="*/ 0 w 69"/>
                  <a:gd name="T21" fmla="*/ 2147483647 h 64"/>
                  <a:gd name="T22" fmla="*/ 0 w 69"/>
                  <a:gd name="T23" fmla="*/ 2147483647 h 64"/>
                  <a:gd name="T24" fmla="*/ 2147483647 w 69"/>
                  <a:gd name="T25" fmla="*/ 2147483647 h 64"/>
                  <a:gd name="T26" fmla="*/ 2147483647 w 69"/>
                  <a:gd name="T27" fmla="*/ 2147483647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64"/>
                  <a:gd name="T44" fmla="*/ 69 w 69"/>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64">
                    <a:moveTo>
                      <a:pt x="56" y="4"/>
                    </a:moveTo>
                    <a:lnTo>
                      <a:pt x="57" y="0"/>
                    </a:lnTo>
                    <a:lnTo>
                      <a:pt x="67" y="5"/>
                    </a:lnTo>
                    <a:lnTo>
                      <a:pt x="69" y="16"/>
                    </a:lnTo>
                    <a:lnTo>
                      <a:pt x="65" y="22"/>
                    </a:lnTo>
                    <a:lnTo>
                      <a:pt x="55" y="44"/>
                    </a:lnTo>
                    <a:lnTo>
                      <a:pt x="42" y="55"/>
                    </a:lnTo>
                    <a:lnTo>
                      <a:pt x="36" y="57"/>
                    </a:lnTo>
                    <a:lnTo>
                      <a:pt x="31" y="64"/>
                    </a:lnTo>
                    <a:lnTo>
                      <a:pt x="6" y="55"/>
                    </a:lnTo>
                    <a:lnTo>
                      <a:pt x="1" y="48"/>
                    </a:lnTo>
                    <a:lnTo>
                      <a:pt x="0" y="28"/>
                    </a:lnTo>
                    <a:lnTo>
                      <a:pt x="27" y="6"/>
                    </a:lnTo>
                    <a:lnTo>
                      <a:pt x="56" y="4"/>
                    </a:lnTo>
                    <a:close/>
                  </a:path>
                </a:pathLst>
              </a:custGeom>
              <a:solidFill>
                <a:srgbClr val="EE9024"/>
              </a:solidFill>
              <a:ln w="12700">
                <a:noFill/>
                <a:round/>
                <a:headEnd/>
                <a:tailEnd/>
              </a:ln>
            </p:spPr>
            <p:txBody>
              <a:bodyPr/>
              <a:lstStyle/>
              <a:p>
                <a:endParaRPr lang="en-GB"/>
              </a:p>
            </p:txBody>
          </p:sp>
          <p:sp>
            <p:nvSpPr>
              <p:cNvPr id="36152" name="Freeform 430"/>
              <p:cNvSpPr>
                <a:spLocks noChangeAspect="1"/>
              </p:cNvSpPr>
              <p:nvPr/>
            </p:nvSpPr>
            <p:spPr bwMode="auto">
              <a:xfrm>
                <a:off x="10423916" y="3880272"/>
                <a:ext cx="93734" cy="403024"/>
              </a:xfrm>
              <a:custGeom>
                <a:avLst/>
                <a:gdLst>
                  <a:gd name="T0" fmla="*/ 2147483647 w 95"/>
                  <a:gd name="T1" fmla="*/ 0 h 395"/>
                  <a:gd name="T2" fmla="*/ 2147483647 w 95"/>
                  <a:gd name="T3" fmla="*/ 0 h 395"/>
                  <a:gd name="T4" fmla="*/ 2147483647 w 95"/>
                  <a:gd name="T5" fmla="*/ 2147483647 h 395"/>
                  <a:gd name="T6" fmla="*/ 2147483647 w 95"/>
                  <a:gd name="T7" fmla="*/ 2147483647 h 395"/>
                  <a:gd name="T8" fmla="*/ 2147483647 w 95"/>
                  <a:gd name="T9" fmla="*/ 2147483647 h 395"/>
                  <a:gd name="T10" fmla="*/ 2147483647 w 95"/>
                  <a:gd name="T11" fmla="*/ 2147483647 h 395"/>
                  <a:gd name="T12" fmla="*/ 2147483647 w 95"/>
                  <a:gd name="T13" fmla="*/ 2147483647 h 395"/>
                  <a:gd name="T14" fmla="*/ 2147483647 w 95"/>
                  <a:gd name="T15" fmla="*/ 2147483647 h 395"/>
                  <a:gd name="T16" fmla="*/ 2147483647 w 95"/>
                  <a:gd name="T17" fmla="*/ 2147483647 h 395"/>
                  <a:gd name="T18" fmla="*/ 2147483647 w 95"/>
                  <a:gd name="T19" fmla="*/ 2147483647 h 395"/>
                  <a:gd name="T20" fmla="*/ 2147483647 w 95"/>
                  <a:gd name="T21" fmla="*/ 2147483647 h 395"/>
                  <a:gd name="T22" fmla="*/ 2147483647 w 95"/>
                  <a:gd name="T23" fmla="*/ 2147483647 h 395"/>
                  <a:gd name="T24" fmla="*/ 2147483647 w 95"/>
                  <a:gd name="T25" fmla="*/ 2147483647 h 395"/>
                  <a:gd name="T26" fmla="*/ 2147483647 w 95"/>
                  <a:gd name="T27" fmla="*/ 2147483647 h 395"/>
                  <a:gd name="T28" fmla="*/ 2147483647 w 95"/>
                  <a:gd name="T29" fmla="*/ 2147483647 h 395"/>
                  <a:gd name="T30" fmla="*/ 2147483647 w 95"/>
                  <a:gd name="T31" fmla="*/ 2147483647 h 395"/>
                  <a:gd name="T32" fmla="*/ 2147483647 w 95"/>
                  <a:gd name="T33" fmla="*/ 2147483647 h 395"/>
                  <a:gd name="T34" fmla="*/ 2147483647 w 95"/>
                  <a:gd name="T35" fmla="*/ 2147483647 h 395"/>
                  <a:gd name="T36" fmla="*/ 2147483647 w 95"/>
                  <a:gd name="T37" fmla="*/ 2147483647 h 395"/>
                  <a:gd name="T38" fmla="*/ 2147483647 w 95"/>
                  <a:gd name="T39" fmla="*/ 2147483647 h 395"/>
                  <a:gd name="T40" fmla="*/ 2147483647 w 95"/>
                  <a:gd name="T41" fmla="*/ 2147483647 h 395"/>
                  <a:gd name="T42" fmla="*/ 2147483647 w 95"/>
                  <a:gd name="T43" fmla="*/ 2147483647 h 395"/>
                  <a:gd name="T44" fmla="*/ 2147483647 w 95"/>
                  <a:gd name="T45" fmla="*/ 2147483647 h 395"/>
                  <a:gd name="T46" fmla="*/ 2147483647 w 95"/>
                  <a:gd name="T47" fmla="*/ 2147483647 h 395"/>
                  <a:gd name="T48" fmla="*/ 2147483647 w 95"/>
                  <a:gd name="T49" fmla="*/ 2147483647 h 395"/>
                  <a:gd name="T50" fmla="*/ 2147483647 w 95"/>
                  <a:gd name="T51" fmla="*/ 2147483647 h 395"/>
                  <a:gd name="T52" fmla="*/ 2147483647 w 95"/>
                  <a:gd name="T53" fmla="*/ 2147483647 h 395"/>
                  <a:gd name="T54" fmla="*/ 2147483647 w 95"/>
                  <a:gd name="T55" fmla="*/ 2147483647 h 395"/>
                  <a:gd name="T56" fmla="*/ 2147483647 w 95"/>
                  <a:gd name="T57" fmla="*/ 2147483647 h 395"/>
                  <a:gd name="T58" fmla="*/ 2147483647 w 95"/>
                  <a:gd name="T59" fmla="*/ 2147483647 h 395"/>
                  <a:gd name="T60" fmla="*/ 2147483647 w 95"/>
                  <a:gd name="T61" fmla="*/ 2147483647 h 395"/>
                  <a:gd name="T62" fmla="*/ 2147483647 w 95"/>
                  <a:gd name="T63" fmla="*/ 2147483647 h 395"/>
                  <a:gd name="T64" fmla="*/ 2147483647 w 95"/>
                  <a:gd name="T65" fmla="*/ 2147483647 h 395"/>
                  <a:gd name="T66" fmla="*/ 2147483647 w 95"/>
                  <a:gd name="T67" fmla="*/ 2147483647 h 395"/>
                  <a:gd name="T68" fmla="*/ 2147483647 w 95"/>
                  <a:gd name="T69" fmla="*/ 2147483647 h 395"/>
                  <a:gd name="T70" fmla="*/ 2147483647 w 95"/>
                  <a:gd name="T71" fmla="*/ 2147483647 h 395"/>
                  <a:gd name="T72" fmla="*/ 2147483647 w 95"/>
                  <a:gd name="T73" fmla="*/ 2147483647 h 395"/>
                  <a:gd name="T74" fmla="*/ 2147483647 w 95"/>
                  <a:gd name="T75" fmla="*/ 2147483647 h 395"/>
                  <a:gd name="T76" fmla="*/ 0 w 95"/>
                  <a:gd name="T77" fmla="*/ 2147483647 h 395"/>
                  <a:gd name="T78" fmla="*/ 2147483647 w 95"/>
                  <a:gd name="T79" fmla="*/ 2147483647 h 395"/>
                  <a:gd name="T80" fmla="*/ 2147483647 w 95"/>
                  <a:gd name="T81" fmla="*/ 2147483647 h 395"/>
                  <a:gd name="T82" fmla="*/ 2147483647 w 95"/>
                  <a:gd name="T83" fmla="*/ 2147483647 h 395"/>
                  <a:gd name="T84" fmla="*/ 2147483647 w 95"/>
                  <a:gd name="T85" fmla="*/ 2147483647 h 395"/>
                  <a:gd name="T86" fmla="*/ 2147483647 w 95"/>
                  <a:gd name="T87" fmla="*/ 2147483647 h 395"/>
                  <a:gd name="T88" fmla="*/ 2147483647 w 95"/>
                  <a:gd name="T89" fmla="*/ 2147483647 h 395"/>
                  <a:gd name="T90" fmla="*/ 2147483647 w 95"/>
                  <a:gd name="T91" fmla="*/ 0 h 395"/>
                  <a:gd name="T92" fmla="*/ 2147483647 w 95"/>
                  <a:gd name="T93" fmla="*/ 0 h 3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5"/>
                  <a:gd name="T142" fmla="*/ 0 h 395"/>
                  <a:gd name="T143" fmla="*/ 95 w 95"/>
                  <a:gd name="T144" fmla="*/ 395 h 3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5" h="395">
                    <a:moveTo>
                      <a:pt x="29" y="0"/>
                    </a:moveTo>
                    <a:lnTo>
                      <a:pt x="35" y="0"/>
                    </a:lnTo>
                    <a:lnTo>
                      <a:pt x="39" y="10"/>
                    </a:lnTo>
                    <a:lnTo>
                      <a:pt x="40" y="31"/>
                    </a:lnTo>
                    <a:lnTo>
                      <a:pt x="51" y="77"/>
                    </a:lnTo>
                    <a:lnTo>
                      <a:pt x="50" y="101"/>
                    </a:lnTo>
                    <a:lnTo>
                      <a:pt x="46" y="104"/>
                    </a:lnTo>
                    <a:lnTo>
                      <a:pt x="49" y="140"/>
                    </a:lnTo>
                    <a:lnTo>
                      <a:pt x="56" y="147"/>
                    </a:lnTo>
                    <a:lnTo>
                      <a:pt x="62" y="176"/>
                    </a:lnTo>
                    <a:lnTo>
                      <a:pt x="71" y="210"/>
                    </a:lnTo>
                    <a:lnTo>
                      <a:pt x="80" y="243"/>
                    </a:lnTo>
                    <a:lnTo>
                      <a:pt x="95" y="272"/>
                    </a:lnTo>
                    <a:lnTo>
                      <a:pt x="82" y="254"/>
                    </a:lnTo>
                    <a:lnTo>
                      <a:pt x="67" y="245"/>
                    </a:lnTo>
                    <a:lnTo>
                      <a:pt x="51" y="244"/>
                    </a:lnTo>
                    <a:lnTo>
                      <a:pt x="45" y="250"/>
                    </a:lnTo>
                    <a:lnTo>
                      <a:pt x="31" y="301"/>
                    </a:lnTo>
                    <a:lnTo>
                      <a:pt x="30" y="321"/>
                    </a:lnTo>
                    <a:lnTo>
                      <a:pt x="44" y="341"/>
                    </a:lnTo>
                    <a:lnTo>
                      <a:pt x="47" y="353"/>
                    </a:lnTo>
                    <a:lnTo>
                      <a:pt x="58" y="361"/>
                    </a:lnTo>
                    <a:lnTo>
                      <a:pt x="60" y="384"/>
                    </a:lnTo>
                    <a:lnTo>
                      <a:pt x="57" y="391"/>
                    </a:lnTo>
                    <a:lnTo>
                      <a:pt x="52" y="370"/>
                    </a:lnTo>
                    <a:lnTo>
                      <a:pt x="31" y="363"/>
                    </a:lnTo>
                    <a:lnTo>
                      <a:pt x="26" y="368"/>
                    </a:lnTo>
                    <a:lnTo>
                      <a:pt x="18" y="395"/>
                    </a:lnTo>
                    <a:lnTo>
                      <a:pt x="11" y="392"/>
                    </a:lnTo>
                    <a:lnTo>
                      <a:pt x="9" y="364"/>
                    </a:lnTo>
                    <a:lnTo>
                      <a:pt x="15" y="310"/>
                    </a:lnTo>
                    <a:lnTo>
                      <a:pt x="18" y="303"/>
                    </a:lnTo>
                    <a:lnTo>
                      <a:pt x="10" y="273"/>
                    </a:lnTo>
                    <a:lnTo>
                      <a:pt x="18" y="214"/>
                    </a:lnTo>
                    <a:lnTo>
                      <a:pt x="15" y="180"/>
                    </a:lnTo>
                    <a:lnTo>
                      <a:pt x="17" y="154"/>
                    </a:lnTo>
                    <a:lnTo>
                      <a:pt x="13" y="142"/>
                    </a:lnTo>
                    <a:lnTo>
                      <a:pt x="4" y="132"/>
                    </a:lnTo>
                    <a:lnTo>
                      <a:pt x="0" y="102"/>
                    </a:lnTo>
                    <a:lnTo>
                      <a:pt x="6" y="85"/>
                    </a:lnTo>
                    <a:lnTo>
                      <a:pt x="6" y="51"/>
                    </a:lnTo>
                    <a:lnTo>
                      <a:pt x="8" y="44"/>
                    </a:lnTo>
                    <a:lnTo>
                      <a:pt x="28" y="45"/>
                    </a:lnTo>
                    <a:lnTo>
                      <a:pt x="29" y="34"/>
                    </a:lnTo>
                    <a:lnTo>
                      <a:pt x="34" y="33"/>
                    </a:lnTo>
                    <a:lnTo>
                      <a:pt x="21" y="3"/>
                    </a:lnTo>
                    <a:lnTo>
                      <a:pt x="29" y="0"/>
                    </a:lnTo>
                    <a:close/>
                  </a:path>
                </a:pathLst>
              </a:custGeom>
              <a:solidFill>
                <a:srgbClr val="EE9024"/>
              </a:solidFill>
              <a:ln w="12700">
                <a:noFill/>
                <a:round/>
                <a:headEnd/>
                <a:tailEnd/>
              </a:ln>
            </p:spPr>
            <p:txBody>
              <a:bodyPr/>
              <a:lstStyle/>
              <a:p>
                <a:endParaRPr lang="en-GB"/>
              </a:p>
            </p:txBody>
          </p:sp>
          <p:sp>
            <p:nvSpPr>
              <p:cNvPr id="36153" name="Freeform 431"/>
              <p:cNvSpPr>
                <a:spLocks noChangeAspect="1"/>
              </p:cNvSpPr>
              <p:nvPr/>
            </p:nvSpPr>
            <p:spPr bwMode="auto">
              <a:xfrm>
                <a:off x="10539449" y="4347514"/>
                <a:ext cx="30518" cy="31002"/>
              </a:xfrm>
              <a:custGeom>
                <a:avLst/>
                <a:gdLst>
                  <a:gd name="T0" fmla="*/ 2147483647 w 27"/>
                  <a:gd name="T1" fmla="*/ 0 h 33"/>
                  <a:gd name="T2" fmla="*/ 2147483647 w 27"/>
                  <a:gd name="T3" fmla="*/ 2147483647 h 33"/>
                  <a:gd name="T4" fmla="*/ 2147483647 w 27"/>
                  <a:gd name="T5" fmla="*/ 2147483647 h 33"/>
                  <a:gd name="T6" fmla="*/ 0 w 27"/>
                  <a:gd name="T7" fmla="*/ 2147483647 h 33"/>
                  <a:gd name="T8" fmla="*/ 2147483647 w 27"/>
                  <a:gd name="T9" fmla="*/ 0 h 33"/>
                  <a:gd name="T10" fmla="*/ 0 60000 65536"/>
                  <a:gd name="T11" fmla="*/ 0 60000 65536"/>
                  <a:gd name="T12" fmla="*/ 0 60000 65536"/>
                  <a:gd name="T13" fmla="*/ 0 60000 65536"/>
                  <a:gd name="T14" fmla="*/ 0 60000 65536"/>
                  <a:gd name="T15" fmla="*/ 0 w 27"/>
                  <a:gd name="T16" fmla="*/ 0 h 33"/>
                  <a:gd name="T17" fmla="*/ 27 w 27"/>
                  <a:gd name="T18" fmla="*/ 33 h 33"/>
                </a:gdLst>
                <a:ahLst/>
                <a:cxnLst>
                  <a:cxn ang="T10">
                    <a:pos x="T0" y="T1"/>
                  </a:cxn>
                  <a:cxn ang="T11">
                    <a:pos x="T2" y="T3"/>
                  </a:cxn>
                  <a:cxn ang="T12">
                    <a:pos x="T4" y="T5"/>
                  </a:cxn>
                  <a:cxn ang="T13">
                    <a:pos x="T6" y="T7"/>
                  </a:cxn>
                  <a:cxn ang="T14">
                    <a:pos x="T8" y="T9"/>
                  </a:cxn>
                </a:cxnLst>
                <a:rect l="T15" t="T16" r="T17" b="T18"/>
                <a:pathLst>
                  <a:path w="27" h="33">
                    <a:moveTo>
                      <a:pt x="20" y="0"/>
                    </a:moveTo>
                    <a:lnTo>
                      <a:pt x="27" y="7"/>
                    </a:lnTo>
                    <a:lnTo>
                      <a:pt x="2" y="33"/>
                    </a:lnTo>
                    <a:lnTo>
                      <a:pt x="0" y="27"/>
                    </a:lnTo>
                    <a:lnTo>
                      <a:pt x="20" y="0"/>
                    </a:lnTo>
                    <a:close/>
                  </a:path>
                </a:pathLst>
              </a:custGeom>
              <a:solidFill>
                <a:srgbClr val="EE9024"/>
              </a:solidFill>
              <a:ln w="12700">
                <a:noFill/>
                <a:round/>
                <a:headEnd/>
                <a:tailEnd/>
              </a:ln>
            </p:spPr>
            <p:txBody>
              <a:bodyPr/>
              <a:lstStyle/>
              <a:p>
                <a:endParaRPr lang="en-GB"/>
              </a:p>
            </p:txBody>
          </p:sp>
          <p:sp>
            <p:nvSpPr>
              <p:cNvPr id="36154" name="Freeform 432"/>
              <p:cNvSpPr>
                <a:spLocks noChangeAspect="1"/>
              </p:cNvSpPr>
              <p:nvPr/>
            </p:nvSpPr>
            <p:spPr bwMode="auto">
              <a:xfrm>
                <a:off x="10369419" y="4303226"/>
                <a:ext cx="183109" cy="168296"/>
              </a:xfrm>
              <a:custGeom>
                <a:avLst/>
                <a:gdLst>
                  <a:gd name="T0" fmla="*/ 2147483647 w 182"/>
                  <a:gd name="T1" fmla="*/ 2147483647 h 168"/>
                  <a:gd name="T2" fmla="*/ 2147483647 w 182"/>
                  <a:gd name="T3" fmla="*/ 2147483647 h 168"/>
                  <a:gd name="T4" fmla="*/ 2147483647 w 182"/>
                  <a:gd name="T5" fmla="*/ 2147483647 h 168"/>
                  <a:gd name="T6" fmla="*/ 2147483647 w 182"/>
                  <a:gd name="T7" fmla="*/ 2147483647 h 168"/>
                  <a:gd name="T8" fmla="*/ 2147483647 w 182"/>
                  <a:gd name="T9" fmla="*/ 2147483647 h 168"/>
                  <a:gd name="T10" fmla="*/ 2147483647 w 182"/>
                  <a:gd name="T11" fmla="*/ 2147483647 h 168"/>
                  <a:gd name="T12" fmla="*/ 2147483647 w 182"/>
                  <a:gd name="T13" fmla="*/ 2147483647 h 168"/>
                  <a:gd name="T14" fmla="*/ 2147483647 w 182"/>
                  <a:gd name="T15" fmla="*/ 2147483647 h 168"/>
                  <a:gd name="T16" fmla="*/ 2147483647 w 182"/>
                  <a:gd name="T17" fmla="*/ 2147483647 h 168"/>
                  <a:gd name="T18" fmla="*/ 2147483647 w 182"/>
                  <a:gd name="T19" fmla="*/ 2147483647 h 168"/>
                  <a:gd name="T20" fmla="*/ 2147483647 w 182"/>
                  <a:gd name="T21" fmla="*/ 2147483647 h 168"/>
                  <a:gd name="T22" fmla="*/ 2147483647 w 182"/>
                  <a:gd name="T23" fmla="*/ 2147483647 h 168"/>
                  <a:gd name="T24" fmla="*/ 2147483647 w 182"/>
                  <a:gd name="T25" fmla="*/ 2147483647 h 168"/>
                  <a:gd name="T26" fmla="*/ 2147483647 w 182"/>
                  <a:gd name="T27" fmla="*/ 2147483647 h 168"/>
                  <a:gd name="T28" fmla="*/ 2147483647 w 182"/>
                  <a:gd name="T29" fmla="*/ 2147483647 h 168"/>
                  <a:gd name="T30" fmla="*/ 2147483647 w 182"/>
                  <a:gd name="T31" fmla="*/ 2147483647 h 168"/>
                  <a:gd name="T32" fmla="*/ 2147483647 w 182"/>
                  <a:gd name="T33" fmla="*/ 2147483647 h 168"/>
                  <a:gd name="T34" fmla="*/ 2147483647 w 182"/>
                  <a:gd name="T35" fmla="*/ 2147483647 h 168"/>
                  <a:gd name="T36" fmla="*/ 2147483647 w 182"/>
                  <a:gd name="T37" fmla="*/ 2147483647 h 168"/>
                  <a:gd name="T38" fmla="*/ 2147483647 w 182"/>
                  <a:gd name="T39" fmla="*/ 2147483647 h 168"/>
                  <a:gd name="T40" fmla="*/ 2147483647 w 182"/>
                  <a:gd name="T41" fmla="*/ 2147483647 h 168"/>
                  <a:gd name="T42" fmla="*/ 2147483647 w 182"/>
                  <a:gd name="T43" fmla="*/ 2147483647 h 168"/>
                  <a:gd name="T44" fmla="*/ 2147483647 w 182"/>
                  <a:gd name="T45" fmla="*/ 2147483647 h 168"/>
                  <a:gd name="T46" fmla="*/ 2147483647 w 182"/>
                  <a:gd name="T47" fmla="*/ 2147483647 h 168"/>
                  <a:gd name="T48" fmla="*/ 2147483647 w 182"/>
                  <a:gd name="T49" fmla="*/ 2147483647 h 168"/>
                  <a:gd name="T50" fmla="*/ 2147483647 w 182"/>
                  <a:gd name="T51" fmla="*/ 2147483647 h 168"/>
                  <a:gd name="T52" fmla="*/ 2147483647 w 182"/>
                  <a:gd name="T53" fmla="*/ 2147483647 h 168"/>
                  <a:gd name="T54" fmla="*/ 2147483647 w 182"/>
                  <a:gd name="T55" fmla="*/ 2147483647 h 168"/>
                  <a:gd name="T56" fmla="*/ 0 w 182"/>
                  <a:gd name="T57" fmla="*/ 2147483647 h 168"/>
                  <a:gd name="T58" fmla="*/ 0 w 182"/>
                  <a:gd name="T59" fmla="*/ 2147483647 h 168"/>
                  <a:gd name="T60" fmla="*/ 2147483647 w 182"/>
                  <a:gd name="T61" fmla="*/ 2147483647 h 168"/>
                  <a:gd name="T62" fmla="*/ 2147483647 w 182"/>
                  <a:gd name="T63" fmla="*/ 2147483647 h 168"/>
                  <a:gd name="T64" fmla="*/ 2147483647 w 182"/>
                  <a:gd name="T65" fmla="*/ 2147483647 h 168"/>
                  <a:gd name="T66" fmla="*/ 2147483647 w 182"/>
                  <a:gd name="T67" fmla="*/ 2147483647 h 168"/>
                  <a:gd name="T68" fmla="*/ 2147483647 w 182"/>
                  <a:gd name="T69" fmla="*/ 2147483647 h 168"/>
                  <a:gd name="T70" fmla="*/ 2147483647 w 182"/>
                  <a:gd name="T71" fmla="*/ 2147483647 h 168"/>
                  <a:gd name="T72" fmla="*/ 2147483647 w 182"/>
                  <a:gd name="T73" fmla="*/ 2147483647 h 168"/>
                  <a:gd name="T74" fmla="*/ 2147483647 w 182"/>
                  <a:gd name="T75" fmla="*/ 2147483647 h 168"/>
                  <a:gd name="T76" fmla="*/ 2147483647 w 182"/>
                  <a:gd name="T77" fmla="*/ 2147483647 h 168"/>
                  <a:gd name="T78" fmla="*/ 2147483647 w 182"/>
                  <a:gd name="T79" fmla="*/ 0 h 168"/>
                  <a:gd name="T80" fmla="*/ 2147483647 w 182"/>
                  <a:gd name="T81" fmla="*/ 2147483647 h 168"/>
                  <a:gd name="T82" fmla="*/ 2147483647 w 182"/>
                  <a:gd name="T83" fmla="*/ 2147483647 h 168"/>
                  <a:gd name="T84" fmla="*/ 2147483647 w 182"/>
                  <a:gd name="T85" fmla="*/ 2147483647 h 168"/>
                  <a:gd name="T86" fmla="*/ 2147483647 w 182"/>
                  <a:gd name="T87" fmla="*/ 2147483647 h 168"/>
                  <a:gd name="T88" fmla="*/ 2147483647 w 182"/>
                  <a:gd name="T89" fmla="*/ 2147483647 h 1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2"/>
                  <a:gd name="T136" fmla="*/ 0 h 168"/>
                  <a:gd name="T137" fmla="*/ 182 w 182"/>
                  <a:gd name="T138" fmla="*/ 168 h 1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2" h="168">
                    <a:moveTo>
                      <a:pt x="158" y="58"/>
                    </a:moveTo>
                    <a:lnTo>
                      <a:pt x="166" y="50"/>
                    </a:lnTo>
                    <a:lnTo>
                      <a:pt x="169" y="52"/>
                    </a:lnTo>
                    <a:lnTo>
                      <a:pt x="161" y="69"/>
                    </a:lnTo>
                    <a:lnTo>
                      <a:pt x="168" y="79"/>
                    </a:lnTo>
                    <a:lnTo>
                      <a:pt x="168" y="88"/>
                    </a:lnTo>
                    <a:lnTo>
                      <a:pt x="182" y="85"/>
                    </a:lnTo>
                    <a:lnTo>
                      <a:pt x="180" y="91"/>
                    </a:lnTo>
                    <a:lnTo>
                      <a:pt x="162" y="101"/>
                    </a:lnTo>
                    <a:lnTo>
                      <a:pt x="153" y="101"/>
                    </a:lnTo>
                    <a:lnTo>
                      <a:pt x="150" y="106"/>
                    </a:lnTo>
                    <a:lnTo>
                      <a:pt x="132" y="106"/>
                    </a:lnTo>
                    <a:lnTo>
                      <a:pt x="123" y="110"/>
                    </a:lnTo>
                    <a:lnTo>
                      <a:pt x="119" y="115"/>
                    </a:lnTo>
                    <a:lnTo>
                      <a:pt x="104" y="146"/>
                    </a:lnTo>
                    <a:lnTo>
                      <a:pt x="63" y="121"/>
                    </a:lnTo>
                    <a:lnTo>
                      <a:pt x="53" y="120"/>
                    </a:lnTo>
                    <a:lnTo>
                      <a:pt x="41" y="128"/>
                    </a:lnTo>
                    <a:lnTo>
                      <a:pt x="20" y="122"/>
                    </a:lnTo>
                    <a:lnTo>
                      <a:pt x="15" y="130"/>
                    </a:lnTo>
                    <a:lnTo>
                      <a:pt x="19" y="137"/>
                    </a:lnTo>
                    <a:lnTo>
                      <a:pt x="41" y="150"/>
                    </a:lnTo>
                    <a:lnTo>
                      <a:pt x="39" y="155"/>
                    </a:lnTo>
                    <a:lnTo>
                      <a:pt x="28" y="155"/>
                    </a:lnTo>
                    <a:lnTo>
                      <a:pt x="12" y="168"/>
                    </a:lnTo>
                    <a:lnTo>
                      <a:pt x="8" y="166"/>
                    </a:lnTo>
                    <a:lnTo>
                      <a:pt x="7" y="160"/>
                    </a:lnTo>
                    <a:lnTo>
                      <a:pt x="10" y="144"/>
                    </a:lnTo>
                    <a:lnTo>
                      <a:pt x="0" y="134"/>
                    </a:lnTo>
                    <a:lnTo>
                      <a:pt x="1" y="121"/>
                    </a:lnTo>
                    <a:lnTo>
                      <a:pt x="19" y="106"/>
                    </a:lnTo>
                    <a:lnTo>
                      <a:pt x="19" y="90"/>
                    </a:lnTo>
                    <a:lnTo>
                      <a:pt x="44" y="95"/>
                    </a:lnTo>
                    <a:lnTo>
                      <a:pt x="49" y="86"/>
                    </a:lnTo>
                    <a:lnTo>
                      <a:pt x="48" y="72"/>
                    </a:lnTo>
                    <a:lnTo>
                      <a:pt x="55" y="58"/>
                    </a:lnTo>
                    <a:lnTo>
                      <a:pt x="60" y="31"/>
                    </a:lnTo>
                    <a:lnTo>
                      <a:pt x="58" y="20"/>
                    </a:lnTo>
                    <a:lnTo>
                      <a:pt x="54" y="7"/>
                    </a:lnTo>
                    <a:lnTo>
                      <a:pt x="61" y="0"/>
                    </a:lnTo>
                    <a:lnTo>
                      <a:pt x="68" y="4"/>
                    </a:lnTo>
                    <a:lnTo>
                      <a:pt x="88" y="29"/>
                    </a:lnTo>
                    <a:lnTo>
                      <a:pt x="110" y="49"/>
                    </a:lnTo>
                    <a:lnTo>
                      <a:pt x="144" y="65"/>
                    </a:lnTo>
                    <a:lnTo>
                      <a:pt x="158" y="58"/>
                    </a:lnTo>
                    <a:close/>
                  </a:path>
                </a:pathLst>
              </a:custGeom>
              <a:solidFill>
                <a:srgbClr val="EE9024"/>
              </a:solidFill>
              <a:ln w="6350">
                <a:solidFill>
                  <a:schemeClr val="bg1"/>
                </a:solidFill>
                <a:round/>
                <a:headEnd/>
                <a:tailEnd/>
              </a:ln>
            </p:spPr>
            <p:txBody>
              <a:bodyPr/>
              <a:lstStyle/>
              <a:p>
                <a:endParaRPr lang="en-GB"/>
              </a:p>
            </p:txBody>
          </p:sp>
          <p:sp>
            <p:nvSpPr>
              <p:cNvPr id="36155" name="Freeform 433"/>
              <p:cNvSpPr>
                <a:spLocks noChangeAspect="1"/>
              </p:cNvSpPr>
              <p:nvPr/>
            </p:nvSpPr>
            <p:spPr bwMode="auto">
              <a:xfrm>
                <a:off x="10406477" y="4312084"/>
                <a:ext cx="6540" cy="6643"/>
              </a:xfrm>
              <a:custGeom>
                <a:avLst/>
                <a:gdLst>
                  <a:gd name="T0" fmla="*/ 2147483647 w 6"/>
                  <a:gd name="T1" fmla="*/ 0 h 7"/>
                  <a:gd name="T2" fmla="*/ 0 w 6"/>
                  <a:gd name="T3" fmla="*/ 0 h 7"/>
                  <a:gd name="T4" fmla="*/ 2147483647 w 6"/>
                  <a:gd name="T5" fmla="*/ 2147483647 h 7"/>
                  <a:gd name="T6" fmla="*/ 2147483647 w 6"/>
                  <a:gd name="T7" fmla="*/ 0 h 7"/>
                  <a:gd name="T8" fmla="*/ 2147483647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0"/>
                    </a:moveTo>
                    <a:lnTo>
                      <a:pt x="0" y="3"/>
                    </a:lnTo>
                    <a:lnTo>
                      <a:pt x="6" y="7"/>
                    </a:lnTo>
                    <a:lnTo>
                      <a:pt x="6" y="0"/>
                    </a:lnTo>
                    <a:lnTo>
                      <a:pt x="3" y="0"/>
                    </a:lnTo>
                    <a:close/>
                  </a:path>
                </a:pathLst>
              </a:custGeom>
              <a:solidFill>
                <a:srgbClr val="7B998D"/>
              </a:solidFill>
              <a:ln w="12700">
                <a:noFill/>
                <a:round/>
                <a:headEnd/>
                <a:tailEnd/>
              </a:ln>
            </p:spPr>
            <p:txBody>
              <a:bodyPr/>
              <a:lstStyle/>
              <a:p>
                <a:endParaRPr lang="en-GB"/>
              </a:p>
            </p:txBody>
          </p:sp>
          <p:sp>
            <p:nvSpPr>
              <p:cNvPr id="36156" name="Freeform 434"/>
              <p:cNvSpPr>
                <a:spLocks noChangeAspect="1"/>
              </p:cNvSpPr>
              <p:nvPr/>
            </p:nvSpPr>
            <p:spPr bwMode="auto">
              <a:xfrm>
                <a:off x="10099115" y="4469307"/>
                <a:ext cx="340060" cy="310018"/>
              </a:xfrm>
              <a:custGeom>
                <a:avLst/>
                <a:gdLst>
                  <a:gd name="T0" fmla="*/ 2147483647 w 338"/>
                  <a:gd name="T1" fmla="*/ 0 h 303"/>
                  <a:gd name="T2" fmla="*/ 2147483647 w 338"/>
                  <a:gd name="T3" fmla="*/ 2147483647 h 303"/>
                  <a:gd name="T4" fmla="*/ 2147483647 w 338"/>
                  <a:gd name="T5" fmla="*/ 2147483647 h 303"/>
                  <a:gd name="T6" fmla="*/ 2147483647 w 338"/>
                  <a:gd name="T7" fmla="*/ 2147483647 h 303"/>
                  <a:gd name="T8" fmla="*/ 2147483647 w 338"/>
                  <a:gd name="T9" fmla="*/ 2147483647 h 303"/>
                  <a:gd name="T10" fmla="*/ 2147483647 w 338"/>
                  <a:gd name="T11" fmla="*/ 2147483647 h 303"/>
                  <a:gd name="T12" fmla="*/ 2147483647 w 338"/>
                  <a:gd name="T13" fmla="*/ 2147483647 h 303"/>
                  <a:gd name="T14" fmla="*/ 2147483647 w 338"/>
                  <a:gd name="T15" fmla="*/ 2147483647 h 303"/>
                  <a:gd name="T16" fmla="*/ 2147483647 w 338"/>
                  <a:gd name="T17" fmla="*/ 2147483647 h 303"/>
                  <a:gd name="T18" fmla="*/ 2147483647 w 338"/>
                  <a:gd name="T19" fmla="*/ 2147483647 h 303"/>
                  <a:gd name="T20" fmla="*/ 2147483647 w 338"/>
                  <a:gd name="T21" fmla="*/ 2147483647 h 303"/>
                  <a:gd name="T22" fmla="*/ 2147483647 w 338"/>
                  <a:gd name="T23" fmla="*/ 2147483647 h 303"/>
                  <a:gd name="T24" fmla="*/ 2147483647 w 338"/>
                  <a:gd name="T25" fmla="*/ 2147483647 h 303"/>
                  <a:gd name="T26" fmla="*/ 2147483647 w 338"/>
                  <a:gd name="T27" fmla="*/ 2147483647 h 303"/>
                  <a:gd name="T28" fmla="*/ 2147483647 w 338"/>
                  <a:gd name="T29" fmla="*/ 2147483647 h 303"/>
                  <a:gd name="T30" fmla="*/ 2147483647 w 338"/>
                  <a:gd name="T31" fmla="*/ 2147483647 h 303"/>
                  <a:gd name="T32" fmla="*/ 2147483647 w 338"/>
                  <a:gd name="T33" fmla="*/ 2147483647 h 303"/>
                  <a:gd name="T34" fmla="*/ 2147483647 w 338"/>
                  <a:gd name="T35" fmla="*/ 2147483647 h 303"/>
                  <a:gd name="T36" fmla="*/ 2147483647 w 338"/>
                  <a:gd name="T37" fmla="*/ 2147483647 h 303"/>
                  <a:gd name="T38" fmla="*/ 2147483647 w 338"/>
                  <a:gd name="T39" fmla="*/ 2147483647 h 303"/>
                  <a:gd name="T40" fmla="*/ 2147483647 w 338"/>
                  <a:gd name="T41" fmla="*/ 2147483647 h 303"/>
                  <a:gd name="T42" fmla="*/ 2147483647 w 338"/>
                  <a:gd name="T43" fmla="*/ 2147483647 h 303"/>
                  <a:gd name="T44" fmla="*/ 2147483647 w 338"/>
                  <a:gd name="T45" fmla="*/ 2147483647 h 303"/>
                  <a:gd name="T46" fmla="*/ 2147483647 w 338"/>
                  <a:gd name="T47" fmla="*/ 2147483647 h 303"/>
                  <a:gd name="T48" fmla="*/ 2147483647 w 338"/>
                  <a:gd name="T49" fmla="*/ 2147483647 h 303"/>
                  <a:gd name="T50" fmla="*/ 2147483647 w 338"/>
                  <a:gd name="T51" fmla="*/ 2147483647 h 303"/>
                  <a:gd name="T52" fmla="*/ 2147483647 w 338"/>
                  <a:gd name="T53" fmla="*/ 2147483647 h 303"/>
                  <a:gd name="T54" fmla="*/ 0 w 338"/>
                  <a:gd name="T55" fmla="*/ 2147483647 h 303"/>
                  <a:gd name="T56" fmla="*/ 2147483647 w 338"/>
                  <a:gd name="T57" fmla="*/ 2147483647 h 303"/>
                  <a:gd name="T58" fmla="*/ 2147483647 w 338"/>
                  <a:gd name="T59" fmla="*/ 2147483647 h 303"/>
                  <a:gd name="T60" fmla="*/ 2147483647 w 338"/>
                  <a:gd name="T61" fmla="*/ 2147483647 h 303"/>
                  <a:gd name="T62" fmla="*/ 2147483647 w 338"/>
                  <a:gd name="T63" fmla="*/ 2147483647 h 303"/>
                  <a:gd name="T64" fmla="*/ 2147483647 w 338"/>
                  <a:gd name="T65" fmla="*/ 2147483647 h 303"/>
                  <a:gd name="T66" fmla="*/ 2147483647 w 338"/>
                  <a:gd name="T67" fmla="*/ 2147483647 h 303"/>
                  <a:gd name="T68" fmla="*/ 2147483647 w 338"/>
                  <a:gd name="T69" fmla="*/ 2147483647 h 303"/>
                  <a:gd name="T70" fmla="*/ 2147483647 w 338"/>
                  <a:gd name="T71" fmla="*/ 2147483647 h 303"/>
                  <a:gd name="T72" fmla="*/ 2147483647 w 338"/>
                  <a:gd name="T73" fmla="*/ 2147483647 h 303"/>
                  <a:gd name="T74" fmla="*/ 2147483647 w 338"/>
                  <a:gd name="T75" fmla="*/ 2147483647 h 303"/>
                  <a:gd name="T76" fmla="*/ 2147483647 w 338"/>
                  <a:gd name="T77" fmla="*/ 2147483647 h 303"/>
                  <a:gd name="T78" fmla="*/ 2147483647 w 338"/>
                  <a:gd name="T79" fmla="*/ 2147483647 h 303"/>
                  <a:gd name="T80" fmla="*/ 2147483647 w 338"/>
                  <a:gd name="T81" fmla="*/ 2147483647 h 303"/>
                  <a:gd name="T82" fmla="*/ 2147483647 w 338"/>
                  <a:gd name="T83" fmla="*/ 2147483647 h 303"/>
                  <a:gd name="T84" fmla="*/ 2147483647 w 338"/>
                  <a:gd name="T85" fmla="*/ 2147483647 h 303"/>
                  <a:gd name="T86" fmla="*/ 2147483647 w 338"/>
                  <a:gd name="T87" fmla="*/ 2147483647 h 303"/>
                  <a:gd name="T88" fmla="*/ 2147483647 w 338"/>
                  <a:gd name="T89" fmla="*/ 2147483647 h 303"/>
                  <a:gd name="T90" fmla="*/ 2147483647 w 338"/>
                  <a:gd name="T91" fmla="*/ 0 h 3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8"/>
                  <a:gd name="T139" fmla="*/ 0 h 303"/>
                  <a:gd name="T140" fmla="*/ 338 w 338"/>
                  <a:gd name="T141" fmla="*/ 303 h 3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8" h="303">
                    <a:moveTo>
                      <a:pt x="309" y="2"/>
                    </a:moveTo>
                    <a:lnTo>
                      <a:pt x="318" y="2"/>
                    </a:lnTo>
                    <a:lnTo>
                      <a:pt x="319" y="27"/>
                    </a:lnTo>
                    <a:lnTo>
                      <a:pt x="330" y="51"/>
                    </a:lnTo>
                    <a:lnTo>
                      <a:pt x="338" y="77"/>
                    </a:lnTo>
                    <a:lnTo>
                      <a:pt x="334" y="93"/>
                    </a:lnTo>
                    <a:lnTo>
                      <a:pt x="328" y="97"/>
                    </a:lnTo>
                    <a:lnTo>
                      <a:pt x="322" y="122"/>
                    </a:lnTo>
                    <a:lnTo>
                      <a:pt x="314" y="121"/>
                    </a:lnTo>
                    <a:lnTo>
                      <a:pt x="307" y="126"/>
                    </a:lnTo>
                    <a:lnTo>
                      <a:pt x="304" y="136"/>
                    </a:lnTo>
                    <a:lnTo>
                      <a:pt x="308" y="173"/>
                    </a:lnTo>
                    <a:lnTo>
                      <a:pt x="302" y="178"/>
                    </a:lnTo>
                    <a:lnTo>
                      <a:pt x="296" y="200"/>
                    </a:lnTo>
                    <a:lnTo>
                      <a:pt x="296" y="212"/>
                    </a:lnTo>
                    <a:lnTo>
                      <a:pt x="300" y="221"/>
                    </a:lnTo>
                    <a:lnTo>
                      <a:pt x="287" y="241"/>
                    </a:lnTo>
                    <a:lnTo>
                      <a:pt x="272" y="252"/>
                    </a:lnTo>
                    <a:lnTo>
                      <a:pt x="273" y="233"/>
                    </a:lnTo>
                    <a:lnTo>
                      <a:pt x="279" y="223"/>
                    </a:lnTo>
                    <a:lnTo>
                      <a:pt x="271" y="223"/>
                    </a:lnTo>
                    <a:lnTo>
                      <a:pt x="266" y="241"/>
                    </a:lnTo>
                    <a:lnTo>
                      <a:pt x="254" y="236"/>
                    </a:lnTo>
                    <a:lnTo>
                      <a:pt x="246" y="261"/>
                    </a:lnTo>
                    <a:lnTo>
                      <a:pt x="241" y="260"/>
                    </a:lnTo>
                    <a:lnTo>
                      <a:pt x="241" y="245"/>
                    </a:lnTo>
                    <a:lnTo>
                      <a:pt x="236" y="244"/>
                    </a:lnTo>
                    <a:lnTo>
                      <a:pt x="221" y="263"/>
                    </a:lnTo>
                    <a:lnTo>
                      <a:pt x="188" y="263"/>
                    </a:lnTo>
                    <a:lnTo>
                      <a:pt x="193" y="257"/>
                    </a:lnTo>
                    <a:lnTo>
                      <a:pt x="186" y="254"/>
                    </a:lnTo>
                    <a:lnTo>
                      <a:pt x="183" y="257"/>
                    </a:lnTo>
                    <a:lnTo>
                      <a:pt x="180" y="253"/>
                    </a:lnTo>
                    <a:lnTo>
                      <a:pt x="180" y="245"/>
                    </a:lnTo>
                    <a:lnTo>
                      <a:pt x="170" y="261"/>
                    </a:lnTo>
                    <a:lnTo>
                      <a:pt x="181" y="267"/>
                    </a:lnTo>
                    <a:lnTo>
                      <a:pt x="181" y="276"/>
                    </a:lnTo>
                    <a:lnTo>
                      <a:pt x="177" y="273"/>
                    </a:lnTo>
                    <a:lnTo>
                      <a:pt x="166" y="277"/>
                    </a:lnTo>
                    <a:lnTo>
                      <a:pt x="153" y="298"/>
                    </a:lnTo>
                    <a:lnTo>
                      <a:pt x="147" y="303"/>
                    </a:lnTo>
                    <a:lnTo>
                      <a:pt x="139" y="298"/>
                    </a:lnTo>
                    <a:lnTo>
                      <a:pt x="129" y="284"/>
                    </a:lnTo>
                    <a:lnTo>
                      <a:pt x="129" y="273"/>
                    </a:lnTo>
                    <a:lnTo>
                      <a:pt x="137" y="262"/>
                    </a:lnTo>
                    <a:lnTo>
                      <a:pt x="136" y="258"/>
                    </a:lnTo>
                    <a:lnTo>
                      <a:pt x="126" y="261"/>
                    </a:lnTo>
                    <a:lnTo>
                      <a:pt x="106" y="256"/>
                    </a:lnTo>
                    <a:lnTo>
                      <a:pt x="90" y="267"/>
                    </a:lnTo>
                    <a:lnTo>
                      <a:pt x="86" y="265"/>
                    </a:lnTo>
                    <a:lnTo>
                      <a:pt x="51" y="275"/>
                    </a:lnTo>
                    <a:lnTo>
                      <a:pt x="47" y="272"/>
                    </a:lnTo>
                    <a:lnTo>
                      <a:pt x="36" y="287"/>
                    </a:lnTo>
                    <a:lnTo>
                      <a:pt x="24" y="283"/>
                    </a:lnTo>
                    <a:lnTo>
                      <a:pt x="10" y="286"/>
                    </a:lnTo>
                    <a:lnTo>
                      <a:pt x="0" y="283"/>
                    </a:lnTo>
                    <a:lnTo>
                      <a:pt x="0" y="272"/>
                    </a:lnTo>
                    <a:lnTo>
                      <a:pt x="15" y="267"/>
                    </a:lnTo>
                    <a:lnTo>
                      <a:pt x="58" y="228"/>
                    </a:lnTo>
                    <a:lnTo>
                      <a:pt x="93" y="228"/>
                    </a:lnTo>
                    <a:lnTo>
                      <a:pt x="131" y="221"/>
                    </a:lnTo>
                    <a:lnTo>
                      <a:pt x="131" y="225"/>
                    </a:lnTo>
                    <a:lnTo>
                      <a:pt x="147" y="228"/>
                    </a:lnTo>
                    <a:lnTo>
                      <a:pt x="156" y="221"/>
                    </a:lnTo>
                    <a:lnTo>
                      <a:pt x="157" y="203"/>
                    </a:lnTo>
                    <a:lnTo>
                      <a:pt x="172" y="185"/>
                    </a:lnTo>
                    <a:lnTo>
                      <a:pt x="179" y="160"/>
                    </a:lnTo>
                    <a:lnTo>
                      <a:pt x="189" y="154"/>
                    </a:lnTo>
                    <a:lnTo>
                      <a:pt x="193" y="155"/>
                    </a:lnTo>
                    <a:lnTo>
                      <a:pt x="192" y="160"/>
                    </a:lnTo>
                    <a:lnTo>
                      <a:pt x="183" y="168"/>
                    </a:lnTo>
                    <a:lnTo>
                      <a:pt x="186" y="182"/>
                    </a:lnTo>
                    <a:lnTo>
                      <a:pt x="195" y="181"/>
                    </a:lnTo>
                    <a:lnTo>
                      <a:pt x="227" y="161"/>
                    </a:lnTo>
                    <a:lnTo>
                      <a:pt x="242" y="140"/>
                    </a:lnTo>
                    <a:lnTo>
                      <a:pt x="253" y="135"/>
                    </a:lnTo>
                    <a:lnTo>
                      <a:pt x="268" y="102"/>
                    </a:lnTo>
                    <a:lnTo>
                      <a:pt x="277" y="75"/>
                    </a:lnTo>
                    <a:lnTo>
                      <a:pt x="277" y="66"/>
                    </a:lnTo>
                    <a:lnTo>
                      <a:pt x="267" y="60"/>
                    </a:lnTo>
                    <a:lnTo>
                      <a:pt x="276" y="50"/>
                    </a:lnTo>
                    <a:lnTo>
                      <a:pt x="274" y="32"/>
                    </a:lnTo>
                    <a:lnTo>
                      <a:pt x="282" y="25"/>
                    </a:lnTo>
                    <a:lnTo>
                      <a:pt x="283" y="16"/>
                    </a:lnTo>
                    <a:lnTo>
                      <a:pt x="289" y="10"/>
                    </a:lnTo>
                    <a:lnTo>
                      <a:pt x="298" y="25"/>
                    </a:lnTo>
                    <a:lnTo>
                      <a:pt x="301" y="20"/>
                    </a:lnTo>
                    <a:lnTo>
                      <a:pt x="309" y="21"/>
                    </a:lnTo>
                    <a:lnTo>
                      <a:pt x="313" y="7"/>
                    </a:lnTo>
                    <a:lnTo>
                      <a:pt x="301" y="13"/>
                    </a:lnTo>
                    <a:lnTo>
                      <a:pt x="299" y="6"/>
                    </a:lnTo>
                    <a:lnTo>
                      <a:pt x="301" y="0"/>
                    </a:lnTo>
                    <a:lnTo>
                      <a:pt x="309" y="2"/>
                    </a:lnTo>
                    <a:close/>
                  </a:path>
                </a:pathLst>
              </a:custGeom>
              <a:solidFill>
                <a:srgbClr val="EE9024"/>
              </a:solidFill>
              <a:ln w="6350">
                <a:solidFill>
                  <a:schemeClr val="bg1"/>
                </a:solidFill>
                <a:round/>
                <a:headEnd/>
                <a:tailEnd/>
              </a:ln>
            </p:spPr>
            <p:txBody>
              <a:bodyPr/>
              <a:lstStyle/>
              <a:p>
                <a:endParaRPr lang="en-GB"/>
              </a:p>
            </p:txBody>
          </p:sp>
          <p:sp>
            <p:nvSpPr>
              <p:cNvPr id="36157" name="Freeform 435"/>
              <p:cNvSpPr>
                <a:spLocks noChangeAspect="1"/>
              </p:cNvSpPr>
              <p:nvPr/>
            </p:nvSpPr>
            <p:spPr bwMode="auto">
              <a:xfrm>
                <a:off x="10136173" y="4746110"/>
                <a:ext cx="78475" cy="57575"/>
              </a:xfrm>
              <a:custGeom>
                <a:avLst/>
                <a:gdLst>
                  <a:gd name="T0" fmla="*/ 2147483647 w 77"/>
                  <a:gd name="T1" fmla="*/ 2147483647 h 58"/>
                  <a:gd name="T2" fmla="*/ 2147483647 w 77"/>
                  <a:gd name="T3" fmla="*/ 2147483647 h 58"/>
                  <a:gd name="T4" fmla="*/ 2147483647 w 77"/>
                  <a:gd name="T5" fmla="*/ 2147483647 h 58"/>
                  <a:gd name="T6" fmla="*/ 2147483647 w 77"/>
                  <a:gd name="T7" fmla="*/ 2147483647 h 58"/>
                  <a:gd name="T8" fmla="*/ 2147483647 w 77"/>
                  <a:gd name="T9" fmla="*/ 2147483647 h 58"/>
                  <a:gd name="T10" fmla="*/ 2147483647 w 77"/>
                  <a:gd name="T11" fmla="*/ 2147483647 h 58"/>
                  <a:gd name="T12" fmla="*/ 2147483647 w 77"/>
                  <a:gd name="T13" fmla="*/ 2147483647 h 58"/>
                  <a:gd name="T14" fmla="*/ 2147483647 w 77"/>
                  <a:gd name="T15" fmla="*/ 2147483647 h 58"/>
                  <a:gd name="T16" fmla="*/ 0 w 77"/>
                  <a:gd name="T17" fmla="*/ 2147483647 h 58"/>
                  <a:gd name="T18" fmla="*/ 2147483647 w 77"/>
                  <a:gd name="T19" fmla="*/ 2147483647 h 58"/>
                  <a:gd name="T20" fmla="*/ 2147483647 w 77"/>
                  <a:gd name="T21" fmla="*/ 2147483647 h 58"/>
                  <a:gd name="T22" fmla="*/ 2147483647 w 77"/>
                  <a:gd name="T23" fmla="*/ 0 h 58"/>
                  <a:gd name="T24" fmla="*/ 2147483647 w 77"/>
                  <a:gd name="T25" fmla="*/ 2147483647 h 58"/>
                  <a:gd name="T26" fmla="*/ 2147483647 w 77"/>
                  <a:gd name="T27" fmla="*/ 2147483647 h 58"/>
                  <a:gd name="T28" fmla="*/ 2147483647 w 77"/>
                  <a:gd name="T29" fmla="*/ 2147483647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58"/>
                  <a:gd name="T47" fmla="*/ 77 w 77"/>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58">
                    <a:moveTo>
                      <a:pt x="61" y="39"/>
                    </a:moveTo>
                    <a:lnTo>
                      <a:pt x="47" y="32"/>
                    </a:lnTo>
                    <a:lnTo>
                      <a:pt x="40" y="33"/>
                    </a:lnTo>
                    <a:lnTo>
                      <a:pt x="34" y="37"/>
                    </a:lnTo>
                    <a:lnTo>
                      <a:pt x="26" y="58"/>
                    </a:lnTo>
                    <a:lnTo>
                      <a:pt x="20" y="58"/>
                    </a:lnTo>
                    <a:lnTo>
                      <a:pt x="13" y="52"/>
                    </a:lnTo>
                    <a:lnTo>
                      <a:pt x="8" y="37"/>
                    </a:lnTo>
                    <a:lnTo>
                      <a:pt x="0" y="35"/>
                    </a:lnTo>
                    <a:lnTo>
                      <a:pt x="20" y="13"/>
                    </a:lnTo>
                    <a:lnTo>
                      <a:pt x="37" y="14"/>
                    </a:lnTo>
                    <a:lnTo>
                      <a:pt x="55" y="0"/>
                    </a:lnTo>
                    <a:lnTo>
                      <a:pt x="72" y="5"/>
                    </a:lnTo>
                    <a:lnTo>
                      <a:pt x="77" y="20"/>
                    </a:lnTo>
                    <a:lnTo>
                      <a:pt x="61" y="39"/>
                    </a:lnTo>
                    <a:close/>
                  </a:path>
                </a:pathLst>
              </a:custGeom>
              <a:solidFill>
                <a:srgbClr val="EE9024"/>
              </a:solidFill>
              <a:ln w="12700">
                <a:noFill/>
                <a:round/>
                <a:headEnd/>
                <a:tailEnd/>
              </a:ln>
            </p:spPr>
            <p:txBody>
              <a:bodyPr/>
              <a:lstStyle/>
              <a:p>
                <a:endParaRPr lang="en-GB"/>
              </a:p>
            </p:txBody>
          </p:sp>
          <p:sp>
            <p:nvSpPr>
              <p:cNvPr id="36158" name="Freeform 436"/>
              <p:cNvSpPr>
                <a:spLocks noChangeAspect="1"/>
              </p:cNvSpPr>
              <p:nvPr/>
            </p:nvSpPr>
            <p:spPr bwMode="auto">
              <a:xfrm>
                <a:off x="10059877" y="4761611"/>
                <a:ext cx="69756" cy="104078"/>
              </a:xfrm>
              <a:custGeom>
                <a:avLst/>
                <a:gdLst>
                  <a:gd name="T0" fmla="*/ 2147483647 w 71"/>
                  <a:gd name="T1" fmla="*/ 0 h 102"/>
                  <a:gd name="T2" fmla="*/ 2147483647 w 71"/>
                  <a:gd name="T3" fmla="*/ 0 h 102"/>
                  <a:gd name="T4" fmla="*/ 2147483647 w 71"/>
                  <a:gd name="T5" fmla="*/ 2147483647 h 102"/>
                  <a:gd name="T6" fmla="*/ 2147483647 w 71"/>
                  <a:gd name="T7" fmla="*/ 2147483647 h 102"/>
                  <a:gd name="T8" fmla="*/ 0 w 71"/>
                  <a:gd name="T9" fmla="*/ 2147483647 h 102"/>
                  <a:gd name="T10" fmla="*/ 2147483647 w 71"/>
                  <a:gd name="T11" fmla="*/ 2147483647 h 102"/>
                  <a:gd name="T12" fmla="*/ 2147483647 w 71"/>
                  <a:gd name="T13" fmla="*/ 2147483647 h 102"/>
                  <a:gd name="T14" fmla="*/ 0 w 71"/>
                  <a:gd name="T15" fmla="*/ 2147483647 h 102"/>
                  <a:gd name="T16" fmla="*/ 2147483647 w 71"/>
                  <a:gd name="T17" fmla="*/ 2147483647 h 102"/>
                  <a:gd name="T18" fmla="*/ 2147483647 w 71"/>
                  <a:gd name="T19" fmla="*/ 2147483647 h 102"/>
                  <a:gd name="T20" fmla="*/ 2147483647 w 71"/>
                  <a:gd name="T21" fmla="*/ 2147483647 h 102"/>
                  <a:gd name="T22" fmla="*/ 2147483647 w 71"/>
                  <a:gd name="T23" fmla="*/ 2147483647 h 102"/>
                  <a:gd name="T24" fmla="*/ 2147483647 w 71"/>
                  <a:gd name="T25" fmla="*/ 2147483647 h 102"/>
                  <a:gd name="T26" fmla="*/ 2147483647 w 71"/>
                  <a:gd name="T27" fmla="*/ 2147483647 h 102"/>
                  <a:gd name="T28" fmla="*/ 2147483647 w 71"/>
                  <a:gd name="T29" fmla="*/ 2147483647 h 102"/>
                  <a:gd name="T30" fmla="*/ 2147483647 w 71"/>
                  <a:gd name="T31" fmla="*/ 2147483647 h 102"/>
                  <a:gd name="T32" fmla="*/ 2147483647 w 71"/>
                  <a:gd name="T33" fmla="*/ 2147483647 h 102"/>
                  <a:gd name="T34" fmla="*/ 2147483647 w 71"/>
                  <a:gd name="T35" fmla="*/ 2147483647 h 102"/>
                  <a:gd name="T36" fmla="*/ 2147483647 w 71"/>
                  <a:gd name="T37" fmla="*/ 2147483647 h 102"/>
                  <a:gd name="T38" fmla="*/ 2147483647 w 71"/>
                  <a:gd name="T39" fmla="*/ 2147483647 h 102"/>
                  <a:gd name="T40" fmla="*/ 2147483647 w 71"/>
                  <a:gd name="T41" fmla="*/ 2147483647 h 102"/>
                  <a:gd name="T42" fmla="*/ 2147483647 w 71"/>
                  <a:gd name="T43" fmla="*/ 2147483647 h 102"/>
                  <a:gd name="T44" fmla="*/ 2147483647 w 71"/>
                  <a:gd name="T45" fmla="*/ 2147483647 h 102"/>
                  <a:gd name="T46" fmla="*/ 2147483647 w 71"/>
                  <a:gd name="T47" fmla="*/ 2147483647 h 102"/>
                  <a:gd name="T48" fmla="*/ 2147483647 w 71"/>
                  <a:gd name="T49" fmla="*/ 2147483647 h 102"/>
                  <a:gd name="T50" fmla="*/ 2147483647 w 71"/>
                  <a:gd name="T51" fmla="*/ 2147483647 h 102"/>
                  <a:gd name="T52" fmla="*/ 2147483647 w 71"/>
                  <a:gd name="T53" fmla="*/ 2147483647 h 102"/>
                  <a:gd name="T54" fmla="*/ 2147483647 w 71"/>
                  <a:gd name="T55" fmla="*/ 2147483647 h 102"/>
                  <a:gd name="T56" fmla="*/ 2147483647 w 71"/>
                  <a:gd name="T57" fmla="*/ 2147483647 h 102"/>
                  <a:gd name="T58" fmla="*/ 2147483647 w 71"/>
                  <a:gd name="T59" fmla="*/ 2147483647 h 102"/>
                  <a:gd name="T60" fmla="*/ 2147483647 w 71"/>
                  <a:gd name="T61" fmla="*/ 2147483647 h 102"/>
                  <a:gd name="T62" fmla="*/ 2147483647 w 71"/>
                  <a:gd name="T63" fmla="*/ 2147483647 h 102"/>
                  <a:gd name="T64" fmla="*/ 2147483647 w 71"/>
                  <a:gd name="T65" fmla="*/ 2147483647 h 102"/>
                  <a:gd name="T66" fmla="*/ 2147483647 w 71"/>
                  <a:gd name="T67" fmla="*/ 0 h 102"/>
                  <a:gd name="T68" fmla="*/ 2147483647 w 71"/>
                  <a:gd name="T69" fmla="*/ 0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102"/>
                  <a:gd name="T107" fmla="*/ 71 w 71"/>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102">
                    <a:moveTo>
                      <a:pt x="37" y="0"/>
                    </a:moveTo>
                    <a:lnTo>
                      <a:pt x="30" y="1"/>
                    </a:lnTo>
                    <a:lnTo>
                      <a:pt x="22" y="11"/>
                    </a:lnTo>
                    <a:lnTo>
                      <a:pt x="9" y="15"/>
                    </a:lnTo>
                    <a:lnTo>
                      <a:pt x="0" y="26"/>
                    </a:lnTo>
                    <a:lnTo>
                      <a:pt x="9" y="34"/>
                    </a:lnTo>
                    <a:lnTo>
                      <a:pt x="9" y="38"/>
                    </a:lnTo>
                    <a:lnTo>
                      <a:pt x="2" y="33"/>
                    </a:lnTo>
                    <a:lnTo>
                      <a:pt x="5" y="47"/>
                    </a:lnTo>
                    <a:lnTo>
                      <a:pt x="15" y="42"/>
                    </a:lnTo>
                    <a:lnTo>
                      <a:pt x="20" y="45"/>
                    </a:lnTo>
                    <a:lnTo>
                      <a:pt x="22" y="40"/>
                    </a:lnTo>
                    <a:lnTo>
                      <a:pt x="17" y="36"/>
                    </a:lnTo>
                    <a:lnTo>
                      <a:pt x="17" y="29"/>
                    </a:lnTo>
                    <a:lnTo>
                      <a:pt x="20" y="27"/>
                    </a:lnTo>
                    <a:lnTo>
                      <a:pt x="28" y="40"/>
                    </a:lnTo>
                    <a:lnTo>
                      <a:pt x="29" y="54"/>
                    </a:lnTo>
                    <a:lnTo>
                      <a:pt x="19" y="70"/>
                    </a:lnTo>
                    <a:lnTo>
                      <a:pt x="19" y="91"/>
                    </a:lnTo>
                    <a:lnTo>
                      <a:pt x="30" y="98"/>
                    </a:lnTo>
                    <a:lnTo>
                      <a:pt x="31" y="79"/>
                    </a:lnTo>
                    <a:lnTo>
                      <a:pt x="36" y="80"/>
                    </a:lnTo>
                    <a:lnTo>
                      <a:pt x="34" y="87"/>
                    </a:lnTo>
                    <a:lnTo>
                      <a:pt x="35" y="102"/>
                    </a:lnTo>
                    <a:lnTo>
                      <a:pt x="44" y="97"/>
                    </a:lnTo>
                    <a:lnTo>
                      <a:pt x="48" y="87"/>
                    </a:lnTo>
                    <a:lnTo>
                      <a:pt x="51" y="89"/>
                    </a:lnTo>
                    <a:lnTo>
                      <a:pt x="62" y="54"/>
                    </a:lnTo>
                    <a:lnTo>
                      <a:pt x="71" y="37"/>
                    </a:lnTo>
                    <a:lnTo>
                      <a:pt x="68" y="26"/>
                    </a:lnTo>
                    <a:lnTo>
                      <a:pt x="61" y="24"/>
                    </a:lnTo>
                    <a:lnTo>
                      <a:pt x="61" y="9"/>
                    </a:lnTo>
                    <a:lnTo>
                      <a:pt x="48" y="11"/>
                    </a:lnTo>
                    <a:lnTo>
                      <a:pt x="41" y="0"/>
                    </a:lnTo>
                    <a:lnTo>
                      <a:pt x="37" y="0"/>
                    </a:lnTo>
                    <a:close/>
                  </a:path>
                </a:pathLst>
              </a:custGeom>
              <a:solidFill>
                <a:srgbClr val="EE9024"/>
              </a:solidFill>
              <a:ln w="12700">
                <a:noFill/>
                <a:round/>
                <a:headEnd/>
                <a:tailEnd/>
              </a:ln>
            </p:spPr>
            <p:txBody>
              <a:bodyPr/>
              <a:lstStyle/>
              <a:p>
                <a:endParaRPr lang="en-GB"/>
              </a:p>
            </p:txBody>
          </p:sp>
          <p:sp>
            <p:nvSpPr>
              <p:cNvPr id="36159" name="Freeform 437"/>
              <p:cNvSpPr>
                <a:spLocks noChangeAspect="1"/>
              </p:cNvSpPr>
              <p:nvPr/>
            </p:nvSpPr>
            <p:spPr bwMode="auto">
              <a:xfrm>
                <a:off x="10072957" y="4812542"/>
                <a:ext cx="6540" cy="13287"/>
              </a:xfrm>
              <a:custGeom>
                <a:avLst/>
                <a:gdLst>
                  <a:gd name="T0" fmla="*/ 2147483647 w 4"/>
                  <a:gd name="T1" fmla="*/ 0 h 12"/>
                  <a:gd name="T2" fmla="*/ 0 w 4"/>
                  <a:gd name="T3" fmla="*/ 2147483647 h 12"/>
                  <a:gd name="T4" fmla="*/ 2147483647 w 4"/>
                  <a:gd name="T5" fmla="*/ 2147483647 h 12"/>
                  <a:gd name="T6" fmla="*/ 2147483647 w 4"/>
                  <a:gd name="T7" fmla="*/ 0 h 12"/>
                  <a:gd name="T8" fmla="*/ 0 60000 65536"/>
                  <a:gd name="T9" fmla="*/ 0 60000 65536"/>
                  <a:gd name="T10" fmla="*/ 0 60000 65536"/>
                  <a:gd name="T11" fmla="*/ 0 60000 65536"/>
                  <a:gd name="T12" fmla="*/ 0 w 4"/>
                  <a:gd name="T13" fmla="*/ 0 h 12"/>
                  <a:gd name="T14" fmla="*/ 4 w 4"/>
                  <a:gd name="T15" fmla="*/ 12 h 12"/>
                </a:gdLst>
                <a:ahLst/>
                <a:cxnLst>
                  <a:cxn ang="T8">
                    <a:pos x="T0" y="T1"/>
                  </a:cxn>
                  <a:cxn ang="T9">
                    <a:pos x="T2" y="T3"/>
                  </a:cxn>
                  <a:cxn ang="T10">
                    <a:pos x="T4" y="T5"/>
                  </a:cxn>
                  <a:cxn ang="T11">
                    <a:pos x="T6" y="T7"/>
                  </a:cxn>
                </a:cxnLst>
                <a:rect l="T12" t="T13" r="T14" b="T15"/>
                <a:pathLst>
                  <a:path w="4" h="12">
                    <a:moveTo>
                      <a:pt x="1" y="0"/>
                    </a:moveTo>
                    <a:lnTo>
                      <a:pt x="0" y="12"/>
                    </a:lnTo>
                    <a:lnTo>
                      <a:pt x="4" y="2"/>
                    </a:lnTo>
                    <a:lnTo>
                      <a:pt x="1" y="0"/>
                    </a:lnTo>
                    <a:close/>
                  </a:path>
                </a:pathLst>
              </a:custGeom>
              <a:solidFill>
                <a:srgbClr val="EE9024"/>
              </a:solidFill>
              <a:ln w="12700">
                <a:noFill/>
                <a:round/>
                <a:headEnd/>
                <a:tailEnd/>
              </a:ln>
            </p:spPr>
            <p:txBody>
              <a:bodyPr/>
              <a:lstStyle/>
              <a:p>
                <a:endParaRPr lang="en-GB"/>
              </a:p>
            </p:txBody>
          </p:sp>
          <p:sp>
            <p:nvSpPr>
              <p:cNvPr id="36160" name="Freeform 438"/>
              <p:cNvSpPr>
                <a:spLocks noChangeAspect="1"/>
              </p:cNvSpPr>
              <p:nvPr/>
            </p:nvSpPr>
            <p:spPr bwMode="auto">
              <a:xfrm>
                <a:off x="10027179" y="4803684"/>
                <a:ext cx="4360" cy="6643"/>
              </a:xfrm>
              <a:custGeom>
                <a:avLst/>
                <a:gdLst>
                  <a:gd name="T0" fmla="*/ 2147483647 w 5"/>
                  <a:gd name="T1" fmla="*/ 0 h 7"/>
                  <a:gd name="T2" fmla="*/ 0 w 5"/>
                  <a:gd name="T3" fmla="*/ 0 h 7"/>
                  <a:gd name="T4" fmla="*/ 0 w 5"/>
                  <a:gd name="T5" fmla="*/ 2147483647 h 7"/>
                  <a:gd name="T6" fmla="*/ 2147483647 w 5"/>
                  <a:gd name="T7" fmla="*/ 2147483647 h 7"/>
                  <a:gd name="T8" fmla="*/ 2147483647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3"/>
                    </a:lnTo>
                    <a:lnTo>
                      <a:pt x="0" y="7"/>
                    </a:lnTo>
                    <a:lnTo>
                      <a:pt x="5" y="6"/>
                    </a:lnTo>
                    <a:lnTo>
                      <a:pt x="5" y="0"/>
                    </a:lnTo>
                    <a:close/>
                  </a:path>
                </a:pathLst>
              </a:custGeom>
              <a:solidFill>
                <a:srgbClr val="EE9024"/>
              </a:solidFill>
              <a:ln w="12700">
                <a:noFill/>
                <a:round/>
                <a:headEnd/>
                <a:tailEnd/>
              </a:ln>
            </p:spPr>
            <p:txBody>
              <a:bodyPr/>
              <a:lstStyle/>
              <a:p>
                <a:endParaRPr lang="en-GB"/>
              </a:p>
            </p:txBody>
          </p:sp>
          <p:sp>
            <p:nvSpPr>
              <p:cNvPr id="36161" name="Freeform 439"/>
              <p:cNvSpPr>
                <a:spLocks noChangeAspect="1"/>
              </p:cNvSpPr>
              <p:nvPr/>
            </p:nvSpPr>
            <p:spPr bwMode="auto">
              <a:xfrm>
                <a:off x="10042438" y="4792612"/>
                <a:ext cx="4360" cy="8858"/>
              </a:xfrm>
              <a:custGeom>
                <a:avLst/>
                <a:gdLst>
                  <a:gd name="T0" fmla="*/ 2147483647 w 4"/>
                  <a:gd name="T1" fmla="*/ 2147483647 h 9"/>
                  <a:gd name="T2" fmla="*/ 2147483647 w 4"/>
                  <a:gd name="T3" fmla="*/ 0 h 9"/>
                  <a:gd name="T4" fmla="*/ 0 w 4"/>
                  <a:gd name="T5" fmla="*/ 2147483647 h 9"/>
                  <a:gd name="T6" fmla="*/ 2147483647 w 4"/>
                  <a:gd name="T7" fmla="*/ 2147483647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4" y="4"/>
                    </a:moveTo>
                    <a:lnTo>
                      <a:pt x="1" y="0"/>
                    </a:lnTo>
                    <a:lnTo>
                      <a:pt x="0" y="9"/>
                    </a:lnTo>
                    <a:lnTo>
                      <a:pt x="4" y="4"/>
                    </a:lnTo>
                    <a:close/>
                  </a:path>
                </a:pathLst>
              </a:custGeom>
              <a:solidFill>
                <a:srgbClr val="EE9024"/>
              </a:solidFill>
              <a:ln w="12700">
                <a:noFill/>
                <a:round/>
                <a:headEnd/>
                <a:tailEnd/>
              </a:ln>
            </p:spPr>
            <p:txBody>
              <a:bodyPr/>
              <a:lstStyle/>
              <a:p>
                <a:endParaRPr lang="en-GB"/>
              </a:p>
            </p:txBody>
          </p:sp>
          <p:sp>
            <p:nvSpPr>
              <p:cNvPr id="36162" name="Freeform 440"/>
              <p:cNvSpPr>
                <a:spLocks noChangeAspect="1"/>
              </p:cNvSpPr>
              <p:nvPr/>
            </p:nvSpPr>
            <p:spPr bwMode="auto">
              <a:xfrm>
                <a:off x="10062057" y="4763825"/>
                <a:ext cx="0" cy="2214"/>
              </a:xfrm>
              <a:custGeom>
                <a:avLst/>
                <a:gdLst>
                  <a:gd name="T0" fmla="*/ 0 h 6"/>
                  <a:gd name="T1" fmla="*/ 0 h 6"/>
                  <a:gd name="T2" fmla="*/ 0 h 6"/>
                  <a:gd name="T3" fmla="*/ 0 60000 65536"/>
                  <a:gd name="T4" fmla="*/ 0 60000 65536"/>
                  <a:gd name="T5" fmla="*/ 0 60000 65536"/>
                  <a:gd name="T6" fmla="*/ 0 h 6"/>
                  <a:gd name="T7" fmla="*/ 6 h 6"/>
                </a:gdLst>
                <a:ahLst/>
                <a:cxnLst>
                  <a:cxn ang="T3">
                    <a:pos x="0" y="T0"/>
                  </a:cxn>
                  <a:cxn ang="T4">
                    <a:pos x="0" y="T1"/>
                  </a:cxn>
                  <a:cxn ang="T5">
                    <a:pos x="0" y="T2"/>
                  </a:cxn>
                </a:cxnLst>
                <a:rect l="0" t="T6" r="0" b="T7"/>
                <a:pathLst>
                  <a:path h="6">
                    <a:moveTo>
                      <a:pt x="0" y="0"/>
                    </a:moveTo>
                    <a:lnTo>
                      <a:pt x="0" y="6"/>
                    </a:lnTo>
                    <a:lnTo>
                      <a:pt x="0" y="0"/>
                    </a:lnTo>
                    <a:close/>
                  </a:path>
                </a:pathLst>
              </a:custGeom>
              <a:solidFill>
                <a:srgbClr val="88CBDF"/>
              </a:solidFill>
              <a:ln w="12700">
                <a:noFill/>
                <a:round/>
                <a:headEnd/>
                <a:tailEnd/>
              </a:ln>
            </p:spPr>
            <p:txBody>
              <a:bodyPr/>
              <a:lstStyle/>
              <a:p>
                <a:endParaRPr lang="en-GB"/>
              </a:p>
            </p:txBody>
          </p:sp>
          <p:sp>
            <p:nvSpPr>
              <p:cNvPr id="36163" name="Freeform 441"/>
              <p:cNvSpPr>
                <a:spLocks noChangeAspect="1"/>
              </p:cNvSpPr>
              <p:nvPr/>
            </p:nvSpPr>
            <p:spPr bwMode="auto">
              <a:xfrm>
                <a:off x="10046798" y="4746110"/>
                <a:ext cx="0" cy="11072"/>
              </a:xfrm>
              <a:custGeom>
                <a:avLst/>
                <a:gdLst>
                  <a:gd name="T0" fmla="*/ 0 w 2"/>
                  <a:gd name="T1" fmla="*/ 0 h 9"/>
                  <a:gd name="T2" fmla="*/ 0 w 2"/>
                  <a:gd name="T3" fmla="*/ 2147483647 h 9"/>
                  <a:gd name="T4" fmla="*/ 0 w 2"/>
                  <a:gd name="T5" fmla="*/ 2147483647 h 9"/>
                  <a:gd name="T6" fmla="*/ 0 w 2"/>
                  <a:gd name="T7" fmla="*/ 0 h 9"/>
                  <a:gd name="T8" fmla="*/ 0 60000 65536"/>
                  <a:gd name="T9" fmla="*/ 0 60000 65536"/>
                  <a:gd name="T10" fmla="*/ 0 60000 65536"/>
                  <a:gd name="T11" fmla="*/ 0 60000 65536"/>
                  <a:gd name="T12" fmla="*/ 0 w 2"/>
                  <a:gd name="T13" fmla="*/ 0 h 9"/>
                  <a:gd name="T14" fmla="*/ 0 w 2"/>
                  <a:gd name="T15" fmla="*/ 9 h 9"/>
                </a:gdLst>
                <a:ahLst/>
                <a:cxnLst>
                  <a:cxn ang="T8">
                    <a:pos x="T0" y="T1"/>
                  </a:cxn>
                  <a:cxn ang="T9">
                    <a:pos x="T2" y="T3"/>
                  </a:cxn>
                  <a:cxn ang="T10">
                    <a:pos x="T4" y="T5"/>
                  </a:cxn>
                  <a:cxn ang="T11">
                    <a:pos x="T6" y="T7"/>
                  </a:cxn>
                </a:cxnLst>
                <a:rect l="T12" t="T13" r="T14" b="T15"/>
                <a:pathLst>
                  <a:path w="2" h="9">
                    <a:moveTo>
                      <a:pt x="2" y="0"/>
                    </a:moveTo>
                    <a:lnTo>
                      <a:pt x="0" y="9"/>
                    </a:lnTo>
                    <a:lnTo>
                      <a:pt x="2" y="5"/>
                    </a:lnTo>
                    <a:lnTo>
                      <a:pt x="2" y="0"/>
                    </a:lnTo>
                    <a:close/>
                  </a:path>
                </a:pathLst>
              </a:custGeom>
              <a:solidFill>
                <a:srgbClr val="88CBDF"/>
              </a:solidFill>
              <a:ln w="12700">
                <a:noFill/>
                <a:round/>
                <a:headEnd/>
                <a:tailEnd/>
              </a:ln>
            </p:spPr>
            <p:txBody>
              <a:bodyPr/>
              <a:lstStyle/>
              <a:p>
                <a:endParaRPr lang="en-GB"/>
              </a:p>
            </p:txBody>
          </p:sp>
          <p:sp>
            <p:nvSpPr>
              <p:cNvPr id="36164" name="Freeform 442"/>
              <p:cNvSpPr>
                <a:spLocks noChangeAspect="1"/>
              </p:cNvSpPr>
              <p:nvPr/>
            </p:nvSpPr>
            <p:spPr bwMode="auto">
              <a:xfrm>
                <a:off x="10051158" y="4732823"/>
                <a:ext cx="2180" cy="13287"/>
              </a:xfrm>
              <a:custGeom>
                <a:avLst/>
                <a:gdLst>
                  <a:gd name="T0" fmla="*/ 0 w 3"/>
                  <a:gd name="T1" fmla="*/ 0 h 12"/>
                  <a:gd name="T2" fmla="*/ 0 w 3"/>
                  <a:gd name="T3" fmla="*/ 2147483647 h 12"/>
                  <a:gd name="T4" fmla="*/ 0 w 3"/>
                  <a:gd name="T5" fmla="*/ 2147483647 h 12"/>
                  <a:gd name="T6" fmla="*/ 0 w 3"/>
                  <a:gd name="T7" fmla="*/ 0 h 12"/>
                  <a:gd name="T8" fmla="*/ 0 60000 65536"/>
                  <a:gd name="T9" fmla="*/ 0 60000 65536"/>
                  <a:gd name="T10" fmla="*/ 0 60000 65536"/>
                  <a:gd name="T11" fmla="*/ 0 60000 65536"/>
                  <a:gd name="T12" fmla="*/ 0 w 3"/>
                  <a:gd name="T13" fmla="*/ 0 h 12"/>
                  <a:gd name="T14" fmla="*/ 3 w 3"/>
                  <a:gd name="T15" fmla="*/ 12 h 12"/>
                </a:gdLst>
                <a:ahLst/>
                <a:cxnLst>
                  <a:cxn ang="T8">
                    <a:pos x="T0" y="T1"/>
                  </a:cxn>
                  <a:cxn ang="T9">
                    <a:pos x="T2" y="T3"/>
                  </a:cxn>
                  <a:cxn ang="T10">
                    <a:pos x="T4" y="T5"/>
                  </a:cxn>
                  <a:cxn ang="T11">
                    <a:pos x="T6" y="T7"/>
                  </a:cxn>
                </a:cxnLst>
                <a:rect l="T12" t="T13" r="T14" b="T15"/>
                <a:pathLst>
                  <a:path w="3" h="12">
                    <a:moveTo>
                      <a:pt x="0" y="0"/>
                    </a:moveTo>
                    <a:lnTo>
                      <a:pt x="3" y="2"/>
                    </a:lnTo>
                    <a:lnTo>
                      <a:pt x="2" y="12"/>
                    </a:lnTo>
                    <a:lnTo>
                      <a:pt x="0" y="0"/>
                    </a:lnTo>
                    <a:close/>
                  </a:path>
                </a:pathLst>
              </a:custGeom>
              <a:solidFill>
                <a:srgbClr val="EE9024"/>
              </a:solidFill>
              <a:ln w="12700">
                <a:noFill/>
                <a:round/>
                <a:headEnd/>
                <a:tailEnd/>
              </a:ln>
            </p:spPr>
            <p:txBody>
              <a:bodyPr/>
              <a:lstStyle/>
              <a:p>
                <a:endParaRPr lang="en-GB"/>
              </a:p>
            </p:txBody>
          </p:sp>
          <p:sp>
            <p:nvSpPr>
              <p:cNvPr id="36165" name="Freeform 443"/>
              <p:cNvSpPr>
                <a:spLocks noChangeAspect="1"/>
              </p:cNvSpPr>
              <p:nvPr/>
            </p:nvSpPr>
            <p:spPr bwMode="auto">
              <a:xfrm>
                <a:off x="10094755" y="4624317"/>
                <a:ext cx="4360" cy="2214"/>
              </a:xfrm>
              <a:custGeom>
                <a:avLst/>
                <a:gdLst>
                  <a:gd name="T0" fmla="*/ 0 w 3"/>
                  <a:gd name="T1" fmla="*/ 0 h 3"/>
                  <a:gd name="T2" fmla="*/ 0 w 3"/>
                  <a:gd name="T3" fmla="*/ 0 h 3"/>
                  <a:gd name="T4" fmla="*/ 2147483647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0" y="3"/>
                    </a:lnTo>
                    <a:lnTo>
                      <a:pt x="3" y="1"/>
                    </a:lnTo>
                    <a:lnTo>
                      <a:pt x="0" y="0"/>
                    </a:lnTo>
                    <a:close/>
                  </a:path>
                </a:pathLst>
              </a:custGeom>
              <a:solidFill>
                <a:srgbClr val="C61330"/>
              </a:solidFill>
              <a:ln w="12700">
                <a:noFill/>
                <a:round/>
                <a:headEnd/>
                <a:tailEnd/>
              </a:ln>
            </p:spPr>
            <p:txBody>
              <a:bodyPr/>
              <a:lstStyle/>
              <a:p>
                <a:endParaRPr lang="en-GB"/>
              </a:p>
            </p:txBody>
          </p:sp>
          <p:sp>
            <p:nvSpPr>
              <p:cNvPr id="36166" name="Freeform 444"/>
              <p:cNvSpPr>
                <a:spLocks noChangeAspect="1"/>
              </p:cNvSpPr>
              <p:nvPr/>
            </p:nvSpPr>
            <p:spPr bwMode="auto">
              <a:xfrm>
                <a:off x="9955244" y="4777111"/>
                <a:ext cx="21799" cy="11072"/>
              </a:xfrm>
              <a:custGeom>
                <a:avLst/>
                <a:gdLst>
                  <a:gd name="T0" fmla="*/ 2147483647 w 20"/>
                  <a:gd name="T1" fmla="*/ 2147483647 h 12"/>
                  <a:gd name="T2" fmla="*/ 0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 y="4"/>
                    </a:moveTo>
                    <a:lnTo>
                      <a:pt x="0" y="11"/>
                    </a:lnTo>
                    <a:lnTo>
                      <a:pt x="6" y="12"/>
                    </a:lnTo>
                    <a:lnTo>
                      <a:pt x="13" y="11"/>
                    </a:lnTo>
                    <a:lnTo>
                      <a:pt x="20" y="4"/>
                    </a:lnTo>
                    <a:lnTo>
                      <a:pt x="20" y="0"/>
                    </a:lnTo>
                    <a:lnTo>
                      <a:pt x="2" y="4"/>
                    </a:lnTo>
                    <a:close/>
                  </a:path>
                </a:pathLst>
              </a:custGeom>
              <a:solidFill>
                <a:srgbClr val="EE9024"/>
              </a:solidFill>
              <a:ln w="12700">
                <a:noFill/>
                <a:round/>
                <a:headEnd/>
                <a:tailEnd/>
              </a:ln>
            </p:spPr>
            <p:txBody>
              <a:bodyPr/>
              <a:lstStyle/>
              <a:p>
                <a:endParaRPr lang="en-GB"/>
              </a:p>
            </p:txBody>
          </p:sp>
          <p:sp>
            <p:nvSpPr>
              <p:cNvPr id="36167" name="Freeform 445"/>
              <p:cNvSpPr>
                <a:spLocks noChangeAspect="1"/>
              </p:cNvSpPr>
              <p:nvPr/>
            </p:nvSpPr>
            <p:spPr bwMode="auto">
              <a:xfrm>
                <a:off x="10293123" y="3833770"/>
                <a:ext cx="23979" cy="31002"/>
              </a:xfrm>
              <a:custGeom>
                <a:avLst/>
                <a:gdLst>
                  <a:gd name="T0" fmla="*/ 0 w 27"/>
                  <a:gd name="T1" fmla="*/ 2147483647 h 31"/>
                  <a:gd name="T2" fmla="*/ 0 w 27"/>
                  <a:gd name="T3" fmla="*/ 2147483647 h 31"/>
                  <a:gd name="T4" fmla="*/ 2147483647 w 27"/>
                  <a:gd name="T5" fmla="*/ 2147483647 h 31"/>
                  <a:gd name="T6" fmla="*/ 2147483647 w 27"/>
                  <a:gd name="T7" fmla="*/ 2147483647 h 31"/>
                  <a:gd name="T8" fmla="*/ 2147483647 w 27"/>
                  <a:gd name="T9" fmla="*/ 2147483647 h 31"/>
                  <a:gd name="T10" fmla="*/ 2147483647 w 27"/>
                  <a:gd name="T11" fmla="*/ 2147483647 h 31"/>
                  <a:gd name="T12" fmla="*/ 2147483647 w 27"/>
                  <a:gd name="T13" fmla="*/ 2147483647 h 31"/>
                  <a:gd name="T14" fmla="*/ 2147483647 w 27"/>
                  <a:gd name="T15" fmla="*/ 0 h 31"/>
                  <a:gd name="T16" fmla="*/ 2147483647 w 27"/>
                  <a:gd name="T17" fmla="*/ 0 h 31"/>
                  <a:gd name="T18" fmla="*/ 0 w 27"/>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1"/>
                  <a:gd name="T32" fmla="*/ 27 w 27"/>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1">
                    <a:moveTo>
                      <a:pt x="1" y="20"/>
                    </a:moveTo>
                    <a:lnTo>
                      <a:pt x="0" y="26"/>
                    </a:lnTo>
                    <a:lnTo>
                      <a:pt x="6" y="25"/>
                    </a:lnTo>
                    <a:lnTo>
                      <a:pt x="14" y="31"/>
                    </a:lnTo>
                    <a:lnTo>
                      <a:pt x="17" y="28"/>
                    </a:lnTo>
                    <a:lnTo>
                      <a:pt x="27" y="10"/>
                    </a:lnTo>
                    <a:lnTo>
                      <a:pt x="25" y="7"/>
                    </a:lnTo>
                    <a:lnTo>
                      <a:pt x="15" y="0"/>
                    </a:lnTo>
                    <a:lnTo>
                      <a:pt x="10" y="1"/>
                    </a:lnTo>
                    <a:lnTo>
                      <a:pt x="1" y="20"/>
                    </a:lnTo>
                    <a:close/>
                  </a:path>
                </a:pathLst>
              </a:custGeom>
              <a:solidFill>
                <a:srgbClr val="EE9024"/>
              </a:solidFill>
              <a:ln w="12700">
                <a:noFill/>
                <a:round/>
                <a:headEnd/>
                <a:tailEnd/>
              </a:ln>
            </p:spPr>
            <p:txBody>
              <a:bodyPr/>
              <a:lstStyle/>
              <a:p>
                <a:endParaRPr lang="en-GB"/>
              </a:p>
            </p:txBody>
          </p:sp>
          <p:sp>
            <p:nvSpPr>
              <p:cNvPr id="36168" name="Freeform 446"/>
              <p:cNvSpPr>
                <a:spLocks noChangeAspect="1"/>
              </p:cNvSpPr>
              <p:nvPr/>
            </p:nvSpPr>
            <p:spPr bwMode="auto">
              <a:xfrm>
                <a:off x="8357399" y="3926775"/>
                <a:ext cx="1859429" cy="1299863"/>
              </a:xfrm>
              <a:custGeom>
                <a:avLst/>
                <a:gdLst>
                  <a:gd name="T0" fmla="*/ 2147483647 w 1850"/>
                  <a:gd name="T1" fmla="*/ 2147483647 h 1286"/>
                  <a:gd name="T2" fmla="*/ 2147483647 w 1850"/>
                  <a:gd name="T3" fmla="*/ 2147483647 h 1286"/>
                  <a:gd name="T4" fmla="*/ 2147483647 w 1850"/>
                  <a:gd name="T5" fmla="*/ 2147483647 h 1286"/>
                  <a:gd name="T6" fmla="*/ 2147483647 w 1850"/>
                  <a:gd name="T7" fmla="*/ 2147483647 h 1286"/>
                  <a:gd name="T8" fmla="*/ 2147483647 w 1850"/>
                  <a:gd name="T9" fmla="*/ 2147483647 h 1286"/>
                  <a:gd name="T10" fmla="*/ 2147483647 w 1850"/>
                  <a:gd name="T11" fmla="*/ 2147483647 h 1286"/>
                  <a:gd name="T12" fmla="*/ 2147483647 w 1850"/>
                  <a:gd name="T13" fmla="*/ 2147483647 h 1286"/>
                  <a:gd name="T14" fmla="*/ 2147483647 w 1850"/>
                  <a:gd name="T15" fmla="*/ 2147483647 h 1286"/>
                  <a:gd name="T16" fmla="*/ 2147483647 w 1850"/>
                  <a:gd name="T17" fmla="*/ 2147483647 h 1286"/>
                  <a:gd name="T18" fmla="*/ 2147483647 w 1850"/>
                  <a:gd name="T19" fmla="*/ 2147483647 h 1286"/>
                  <a:gd name="T20" fmla="*/ 2147483647 w 1850"/>
                  <a:gd name="T21" fmla="*/ 2147483647 h 1286"/>
                  <a:gd name="T22" fmla="*/ 2147483647 w 1850"/>
                  <a:gd name="T23" fmla="*/ 2147483647 h 1286"/>
                  <a:gd name="T24" fmla="*/ 2147483647 w 1850"/>
                  <a:gd name="T25" fmla="*/ 2147483647 h 1286"/>
                  <a:gd name="T26" fmla="*/ 2147483647 w 1850"/>
                  <a:gd name="T27" fmla="*/ 2147483647 h 1286"/>
                  <a:gd name="T28" fmla="*/ 2147483647 w 1850"/>
                  <a:gd name="T29" fmla="*/ 2147483647 h 1286"/>
                  <a:gd name="T30" fmla="*/ 2147483647 w 1850"/>
                  <a:gd name="T31" fmla="*/ 2147483647 h 1286"/>
                  <a:gd name="T32" fmla="*/ 2147483647 w 1850"/>
                  <a:gd name="T33" fmla="*/ 2147483647 h 1286"/>
                  <a:gd name="T34" fmla="*/ 2147483647 w 1850"/>
                  <a:gd name="T35" fmla="*/ 2147483647 h 1286"/>
                  <a:gd name="T36" fmla="*/ 2147483647 w 1850"/>
                  <a:gd name="T37" fmla="*/ 2147483647 h 1286"/>
                  <a:gd name="T38" fmla="*/ 2147483647 w 1850"/>
                  <a:gd name="T39" fmla="*/ 2147483647 h 1286"/>
                  <a:gd name="T40" fmla="*/ 2147483647 w 1850"/>
                  <a:gd name="T41" fmla="*/ 2147483647 h 1286"/>
                  <a:gd name="T42" fmla="*/ 2147483647 w 1850"/>
                  <a:gd name="T43" fmla="*/ 2147483647 h 1286"/>
                  <a:gd name="T44" fmla="*/ 2147483647 w 1850"/>
                  <a:gd name="T45" fmla="*/ 2147483647 h 1286"/>
                  <a:gd name="T46" fmla="*/ 2147483647 w 1850"/>
                  <a:gd name="T47" fmla="*/ 2147483647 h 1286"/>
                  <a:gd name="T48" fmla="*/ 2147483647 w 1850"/>
                  <a:gd name="T49" fmla="*/ 2147483647 h 1286"/>
                  <a:gd name="T50" fmla="*/ 2147483647 w 1850"/>
                  <a:gd name="T51" fmla="*/ 2147483647 h 1286"/>
                  <a:gd name="T52" fmla="*/ 2147483647 w 1850"/>
                  <a:gd name="T53" fmla="*/ 2147483647 h 1286"/>
                  <a:gd name="T54" fmla="*/ 2147483647 w 1850"/>
                  <a:gd name="T55" fmla="*/ 2147483647 h 1286"/>
                  <a:gd name="T56" fmla="*/ 2147483647 w 1850"/>
                  <a:gd name="T57" fmla="*/ 2147483647 h 1286"/>
                  <a:gd name="T58" fmla="*/ 2147483647 w 1850"/>
                  <a:gd name="T59" fmla="*/ 2147483647 h 1286"/>
                  <a:gd name="T60" fmla="*/ 2147483647 w 1850"/>
                  <a:gd name="T61" fmla="*/ 2147483647 h 1286"/>
                  <a:gd name="T62" fmla="*/ 2147483647 w 1850"/>
                  <a:gd name="T63" fmla="*/ 2147483647 h 1286"/>
                  <a:gd name="T64" fmla="*/ 2147483647 w 1850"/>
                  <a:gd name="T65" fmla="*/ 2147483647 h 1286"/>
                  <a:gd name="T66" fmla="*/ 2147483647 w 1850"/>
                  <a:gd name="T67" fmla="*/ 2147483647 h 1286"/>
                  <a:gd name="T68" fmla="*/ 2147483647 w 1850"/>
                  <a:gd name="T69" fmla="*/ 2147483647 h 1286"/>
                  <a:gd name="T70" fmla="*/ 2147483647 w 1850"/>
                  <a:gd name="T71" fmla="*/ 2147483647 h 1286"/>
                  <a:gd name="T72" fmla="*/ 2147483647 w 1850"/>
                  <a:gd name="T73" fmla="*/ 2147483647 h 1286"/>
                  <a:gd name="T74" fmla="*/ 2147483647 w 1850"/>
                  <a:gd name="T75" fmla="*/ 2147483647 h 1286"/>
                  <a:gd name="T76" fmla="*/ 2147483647 w 1850"/>
                  <a:gd name="T77" fmla="*/ 2147483647 h 1286"/>
                  <a:gd name="T78" fmla="*/ 2147483647 w 1850"/>
                  <a:gd name="T79" fmla="*/ 2147483647 h 1286"/>
                  <a:gd name="T80" fmla="*/ 2147483647 w 1850"/>
                  <a:gd name="T81" fmla="*/ 2147483647 h 1286"/>
                  <a:gd name="T82" fmla="*/ 2147483647 w 1850"/>
                  <a:gd name="T83" fmla="*/ 2147483647 h 1286"/>
                  <a:gd name="T84" fmla="*/ 2147483647 w 1850"/>
                  <a:gd name="T85" fmla="*/ 2147483647 h 1286"/>
                  <a:gd name="T86" fmla="*/ 2147483647 w 1850"/>
                  <a:gd name="T87" fmla="*/ 2147483647 h 1286"/>
                  <a:gd name="T88" fmla="*/ 2147483647 w 1850"/>
                  <a:gd name="T89" fmla="*/ 2147483647 h 1286"/>
                  <a:gd name="T90" fmla="*/ 2147483647 w 1850"/>
                  <a:gd name="T91" fmla="*/ 2147483647 h 1286"/>
                  <a:gd name="T92" fmla="*/ 2147483647 w 1850"/>
                  <a:gd name="T93" fmla="*/ 2147483647 h 1286"/>
                  <a:gd name="T94" fmla="*/ 2147483647 w 1850"/>
                  <a:gd name="T95" fmla="*/ 2147483647 h 1286"/>
                  <a:gd name="T96" fmla="*/ 2147483647 w 1850"/>
                  <a:gd name="T97" fmla="*/ 2147483647 h 1286"/>
                  <a:gd name="T98" fmla="*/ 2147483647 w 1850"/>
                  <a:gd name="T99" fmla="*/ 2147483647 h 1286"/>
                  <a:gd name="T100" fmla="*/ 2147483647 w 1850"/>
                  <a:gd name="T101" fmla="*/ 2147483647 h 1286"/>
                  <a:gd name="T102" fmla="*/ 2147483647 w 1850"/>
                  <a:gd name="T103" fmla="*/ 2147483647 h 1286"/>
                  <a:gd name="T104" fmla="*/ 2147483647 w 1850"/>
                  <a:gd name="T105" fmla="*/ 2147483647 h 1286"/>
                  <a:gd name="T106" fmla="*/ 2147483647 w 1850"/>
                  <a:gd name="T107" fmla="*/ 2147483647 h 1286"/>
                  <a:gd name="T108" fmla="*/ 2147483647 w 1850"/>
                  <a:gd name="T109" fmla="*/ 2147483647 h 1286"/>
                  <a:gd name="T110" fmla="*/ 2147483647 w 1850"/>
                  <a:gd name="T111" fmla="*/ 2147483647 h 1286"/>
                  <a:gd name="T112" fmla="*/ 2147483647 w 1850"/>
                  <a:gd name="T113" fmla="*/ 2147483647 h 1286"/>
                  <a:gd name="T114" fmla="*/ 2147483647 w 1850"/>
                  <a:gd name="T115" fmla="*/ 2147483647 h 1286"/>
                  <a:gd name="T116" fmla="*/ 2147483647 w 1850"/>
                  <a:gd name="T117" fmla="*/ 2147483647 h 1286"/>
                  <a:gd name="T118" fmla="*/ 2147483647 w 1850"/>
                  <a:gd name="T119" fmla="*/ 2147483647 h 1286"/>
                  <a:gd name="T120" fmla="*/ 2147483647 w 1850"/>
                  <a:gd name="T121" fmla="*/ 2147483647 h 1286"/>
                  <a:gd name="T122" fmla="*/ 2147483647 w 1850"/>
                  <a:gd name="T123" fmla="*/ 2147483647 h 1286"/>
                  <a:gd name="T124" fmla="*/ 2147483647 w 1850"/>
                  <a:gd name="T125" fmla="*/ 2147483647 h 12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50"/>
                  <a:gd name="T190" fmla="*/ 0 h 1286"/>
                  <a:gd name="T191" fmla="*/ 1850 w 1850"/>
                  <a:gd name="T192" fmla="*/ 1286 h 12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50" h="1286">
                    <a:moveTo>
                      <a:pt x="1235" y="1216"/>
                    </a:moveTo>
                    <a:lnTo>
                      <a:pt x="1231" y="1211"/>
                    </a:lnTo>
                    <a:lnTo>
                      <a:pt x="1227" y="1212"/>
                    </a:lnTo>
                    <a:lnTo>
                      <a:pt x="1228" y="1217"/>
                    </a:lnTo>
                    <a:lnTo>
                      <a:pt x="1219" y="1219"/>
                    </a:lnTo>
                    <a:lnTo>
                      <a:pt x="1217" y="1213"/>
                    </a:lnTo>
                    <a:lnTo>
                      <a:pt x="1206" y="1203"/>
                    </a:lnTo>
                    <a:lnTo>
                      <a:pt x="1205" y="1222"/>
                    </a:lnTo>
                    <a:lnTo>
                      <a:pt x="1201" y="1222"/>
                    </a:lnTo>
                    <a:lnTo>
                      <a:pt x="1191" y="1209"/>
                    </a:lnTo>
                    <a:lnTo>
                      <a:pt x="1187" y="1233"/>
                    </a:lnTo>
                    <a:lnTo>
                      <a:pt x="1166" y="1238"/>
                    </a:lnTo>
                    <a:lnTo>
                      <a:pt x="1154" y="1238"/>
                    </a:lnTo>
                    <a:lnTo>
                      <a:pt x="1148" y="1244"/>
                    </a:lnTo>
                    <a:lnTo>
                      <a:pt x="1130" y="1245"/>
                    </a:lnTo>
                    <a:lnTo>
                      <a:pt x="1116" y="1252"/>
                    </a:lnTo>
                    <a:lnTo>
                      <a:pt x="1110" y="1251"/>
                    </a:lnTo>
                    <a:lnTo>
                      <a:pt x="1104" y="1265"/>
                    </a:lnTo>
                    <a:lnTo>
                      <a:pt x="1110" y="1276"/>
                    </a:lnTo>
                    <a:lnTo>
                      <a:pt x="1110" y="1282"/>
                    </a:lnTo>
                    <a:lnTo>
                      <a:pt x="1102" y="1286"/>
                    </a:lnTo>
                    <a:lnTo>
                      <a:pt x="1096" y="1283"/>
                    </a:lnTo>
                    <a:lnTo>
                      <a:pt x="1087" y="1266"/>
                    </a:lnTo>
                    <a:lnTo>
                      <a:pt x="1090" y="1248"/>
                    </a:lnTo>
                    <a:lnTo>
                      <a:pt x="1088" y="1244"/>
                    </a:lnTo>
                    <a:lnTo>
                      <a:pt x="1074" y="1249"/>
                    </a:lnTo>
                    <a:lnTo>
                      <a:pt x="1070" y="1244"/>
                    </a:lnTo>
                    <a:lnTo>
                      <a:pt x="1056" y="1239"/>
                    </a:lnTo>
                    <a:lnTo>
                      <a:pt x="1046" y="1245"/>
                    </a:lnTo>
                    <a:lnTo>
                      <a:pt x="1046" y="1249"/>
                    </a:lnTo>
                    <a:lnTo>
                      <a:pt x="1044" y="1244"/>
                    </a:lnTo>
                    <a:lnTo>
                      <a:pt x="1036" y="1247"/>
                    </a:lnTo>
                    <a:lnTo>
                      <a:pt x="1017" y="1244"/>
                    </a:lnTo>
                    <a:lnTo>
                      <a:pt x="1002" y="1234"/>
                    </a:lnTo>
                    <a:lnTo>
                      <a:pt x="995" y="1218"/>
                    </a:lnTo>
                    <a:lnTo>
                      <a:pt x="997" y="1211"/>
                    </a:lnTo>
                    <a:lnTo>
                      <a:pt x="995" y="1205"/>
                    </a:lnTo>
                    <a:lnTo>
                      <a:pt x="977" y="1203"/>
                    </a:lnTo>
                    <a:lnTo>
                      <a:pt x="954" y="1192"/>
                    </a:lnTo>
                    <a:lnTo>
                      <a:pt x="931" y="1206"/>
                    </a:lnTo>
                    <a:lnTo>
                      <a:pt x="923" y="1205"/>
                    </a:lnTo>
                    <a:lnTo>
                      <a:pt x="913" y="1212"/>
                    </a:lnTo>
                    <a:lnTo>
                      <a:pt x="911" y="1208"/>
                    </a:lnTo>
                    <a:lnTo>
                      <a:pt x="903" y="1211"/>
                    </a:lnTo>
                    <a:lnTo>
                      <a:pt x="899" y="1208"/>
                    </a:lnTo>
                    <a:lnTo>
                      <a:pt x="888" y="1214"/>
                    </a:lnTo>
                    <a:lnTo>
                      <a:pt x="872" y="1207"/>
                    </a:lnTo>
                    <a:lnTo>
                      <a:pt x="864" y="1217"/>
                    </a:lnTo>
                    <a:lnTo>
                      <a:pt x="849" y="1213"/>
                    </a:lnTo>
                    <a:lnTo>
                      <a:pt x="845" y="1218"/>
                    </a:lnTo>
                    <a:lnTo>
                      <a:pt x="845" y="1234"/>
                    </a:lnTo>
                    <a:lnTo>
                      <a:pt x="849" y="1243"/>
                    </a:lnTo>
                    <a:lnTo>
                      <a:pt x="846" y="1253"/>
                    </a:lnTo>
                    <a:lnTo>
                      <a:pt x="835" y="1255"/>
                    </a:lnTo>
                    <a:lnTo>
                      <a:pt x="832" y="1241"/>
                    </a:lnTo>
                    <a:lnTo>
                      <a:pt x="831" y="1237"/>
                    </a:lnTo>
                    <a:lnTo>
                      <a:pt x="825" y="1236"/>
                    </a:lnTo>
                    <a:lnTo>
                      <a:pt x="816" y="1243"/>
                    </a:lnTo>
                    <a:lnTo>
                      <a:pt x="805" y="1245"/>
                    </a:lnTo>
                    <a:lnTo>
                      <a:pt x="795" y="1235"/>
                    </a:lnTo>
                    <a:lnTo>
                      <a:pt x="794" y="1228"/>
                    </a:lnTo>
                    <a:lnTo>
                      <a:pt x="775" y="1224"/>
                    </a:lnTo>
                    <a:lnTo>
                      <a:pt x="782" y="1198"/>
                    </a:lnTo>
                    <a:lnTo>
                      <a:pt x="765" y="1188"/>
                    </a:lnTo>
                    <a:lnTo>
                      <a:pt x="762" y="1163"/>
                    </a:lnTo>
                    <a:lnTo>
                      <a:pt x="748" y="1162"/>
                    </a:lnTo>
                    <a:lnTo>
                      <a:pt x="727" y="1175"/>
                    </a:lnTo>
                    <a:lnTo>
                      <a:pt x="724" y="1172"/>
                    </a:lnTo>
                    <a:lnTo>
                      <a:pt x="730" y="1163"/>
                    </a:lnTo>
                    <a:lnTo>
                      <a:pt x="728" y="1150"/>
                    </a:lnTo>
                    <a:lnTo>
                      <a:pt x="734" y="1131"/>
                    </a:lnTo>
                    <a:lnTo>
                      <a:pt x="751" y="1112"/>
                    </a:lnTo>
                    <a:lnTo>
                      <a:pt x="756" y="1097"/>
                    </a:lnTo>
                    <a:lnTo>
                      <a:pt x="758" y="1076"/>
                    </a:lnTo>
                    <a:lnTo>
                      <a:pt x="753" y="1047"/>
                    </a:lnTo>
                    <a:lnTo>
                      <a:pt x="745" y="1047"/>
                    </a:lnTo>
                    <a:lnTo>
                      <a:pt x="740" y="1033"/>
                    </a:lnTo>
                    <a:lnTo>
                      <a:pt x="733" y="1025"/>
                    </a:lnTo>
                    <a:lnTo>
                      <a:pt x="724" y="1022"/>
                    </a:lnTo>
                    <a:lnTo>
                      <a:pt x="717" y="1026"/>
                    </a:lnTo>
                    <a:lnTo>
                      <a:pt x="715" y="1021"/>
                    </a:lnTo>
                    <a:lnTo>
                      <a:pt x="710" y="1017"/>
                    </a:lnTo>
                    <a:lnTo>
                      <a:pt x="686" y="1015"/>
                    </a:lnTo>
                    <a:lnTo>
                      <a:pt x="688" y="1000"/>
                    </a:lnTo>
                    <a:lnTo>
                      <a:pt x="682" y="997"/>
                    </a:lnTo>
                    <a:lnTo>
                      <a:pt x="682" y="987"/>
                    </a:lnTo>
                    <a:lnTo>
                      <a:pt x="675" y="981"/>
                    </a:lnTo>
                    <a:lnTo>
                      <a:pt x="653" y="991"/>
                    </a:lnTo>
                    <a:lnTo>
                      <a:pt x="632" y="987"/>
                    </a:lnTo>
                    <a:lnTo>
                      <a:pt x="585" y="1024"/>
                    </a:lnTo>
                    <a:lnTo>
                      <a:pt x="546" y="1040"/>
                    </a:lnTo>
                    <a:lnTo>
                      <a:pt x="535" y="1032"/>
                    </a:lnTo>
                    <a:lnTo>
                      <a:pt x="525" y="1033"/>
                    </a:lnTo>
                    <a:lnTo>
                      <a:pt x="509" y="1030"/>
                    </a:lnTo>
                    <a:lnTo>
                      <a:pt x="503" y="1023"/>
                    </a:lnTo>
                    <a:lnTo>
                      <a:pt x="492" y="1023"/>
                    </a:lnTo>
                    <a:lnTo>
                      <a:pt x="479" y="1032"/>
                    </a:lnTo>
                    <a:lnTo>
                      <a:pt x="461" y="1054"/>
                    </a:lnTo>
                    <a:lnTo>
                      <a:pt x="455" y="1052"/>
                    </a:lnTo>
                    <a:lnTo>
                      <a:pt x="458" y="1037"/>
                    </a:lnTo>
                    <a:lnTo>
                      <a:pt x="455" y="1031"/>
                    </a:lnTo>
                    <a:lnTo>
                      <a:pt x="436" y="1036"/>
                    </a:lnTo>
                    <a:lnTo>
                      <a:pt x="430" y="1036"/>
                    </a:lnTo>
                    <a:lnTo>
                      <a:pt x="426" y="1041"/>
                    </a:lnTo>
                    <a:lnTo>
                      <a:pt x="413" y="1040"/>
                    </a:lnTo>
                    <a:lnTo>
                      <a:pt x="392" y="1031"/>
                    </a:lnTo>
                    <a:lnTo>
                      <a:pt x="388" y="1036"/>
                    </a:lnTo>
                    <a:lnTo>
                      <a:pt x="377" y="1033"/>
                    </a:lnTo>
                    <a:lnTo>
                      <a:pt x="371" y="1035"/>
                    </a:lnTo>
                    <a:lnTo>
                      <a:pt x="363" y="1025"/>
                    </a:lnTo>
                    <a:lnTo>
                      <a:pt x="355" y="1026"/>
                    </a:lnTo>
                    <a:lnTo>
                      <a:pt x="348" y="1021"/>
                    </a:lnTo>
                    <a:lnTo>
                      <a:pt x="348" y="1010"/>
                    </a:lnTo>
                    <a:lnTo>
                      <a:pt x="335" y="1012"/>
                    </a:lnTo>
                    <a:lnTo>
                      <a:pt x="323" y="1009"/>
                    </a:lnTo>
                    <a:lnTo>
                      <a:pt x="321" y="1004"/>
                    </a:lnTo>
                    <a:lnTo>
                      <a:pt x="318" y="1005"/>
                    </a:lnTo>
                    <a:lnTo>
                      <a:pt x="319" y="989"/>
                    </a:lnTo>
                    <a:lnTo>
                      <a:pt x="310" y="987"/>
                    </a:lnTo>
                    <a:lnTo>
                      <a:pt x="299" y="996"/>
                    </a:lnTo>
                    <a:lnTo>
                      <a:pt x="294" y="992"/>
                    </a:lnTo>
                    <a:lnTo>
                      <a:pt x="290" y="979"/>
                    </a:lnTo>
                    <a:lnTo>
                      <a:pt x="264" y="960"/>
                    </a:lnTo>
                    <a:lnTo>
                      <a:pt x="234" y="953"/>
                    </a:lnTo>
                    <a:lnTo>
                      <a:pt x="231" y="962"/>
                    </a:lnTo>
                    <a:lnTo>
                      <a:pt x="223" y="955"/>
                    </a:lnTo>
                    <a:lnTo>
                      <a:pt x="192" y="939"/>
                    </a:lnTo>
                    <a:lnTo>
                      <a:pt x="190" y="933"/>
                    </a:lnTo>
                    <a:lnTo>
                      <a:pt x="179" y="932"/>
                    </a:lnTo>
                    <a:lnTo>
                      <a:pt x="177" y="927"/>
                    </a:lnTo>
                    <a:lnTo>
                      <a:pt x="160" y="929"/>
                    </a:lnTo>
                    <a:lnTo>
                      <a:pt x="160" y="922"/>
                    </a:lnTo>
                    <a:lnTo>
                      <a:pt x="152" y="913"/>
                    </a:lnTo>
                    <a:lnTo>
                      <a:pt x="154" y="893"/>
                    </a:lnTo>
                    <a:lnTo>
                      <a:pt x="146" y="884"/>
                    </a:lnTo>
                    <a:lnTo>
                      <a:pt x="144" y="874"/>
                    </a:lnTo>
                    <a:lnTo>
                      <a:pt x="152" y="870"/>
                    </a:lnTo>
                    <a:lnTo>
                      <a:pt x="160" y="880"/>
                    </a:lnTo>
                    <a:lnTo>
                      <a:pt x="166" y="879"/>
                    </a:lnTo>
                    <a:lnTo>
                      <a:pt x="170" y="872"/>
                    </a:lnTo>
                    <a:lnTo>
                      <a:pt x="174" y="874"/>
                    </a:lnTo>
                    <a:lnTo>
                      <a:pt x="179" y="867"/>
                    </a:lnTo>
                    <a:lnTo>
                      <a:pt x="173" y="859"/>
                    </a:lnTo>
                    <a:lnTo>
                      <a:pt x="173" y="852"/>
                    </a:lnTo>
                    <a:lnTo>
                      <a:pt x="166" y="850"/>
                    </a:lnTo>
                    <a:lnTo>
                      <a:pt x="160" y="844"/>
                    </a:lnTo>
                    <a:lnTo>
                      <a:pt x="162" y="830"/>
                    </a:lnTo>
                    <a:lnTo>
                      <a:pt x="159" y="822"/>
                    </a:lnTo>
                    <a:lnTo>
                      <a:pt x="173" y="822"/>
                    </a:lnTo>
                    <a:lnTo>
                      <a:pt x="178" y="818"/>
                    </a:lnTo>
                    <a:lnTo>
                      <a:pt x="180" y="806"/>
                    </a:lnTo>
                    <a:lnTo>
                      <a:pt x="186" y="805"/>
                    </a:lnTo>
                    <a:lnTo>
                      <a:pt x="186" y="801"/>
                    </a:lnTo>
                    <a:lnTo>
                      <a:pt x="193" y="794"/>
                    </a:lnTo>
                    <a:lnTo>
                      <a:pt x="202" y="765"/>
                    </a:lnTo>
                    <a:lnTo>
                      <a:pt x="199" y="764"/>
                    </a:lnTo>
                    <a:lnTo>
                      <a:pt x="193" y="769"/>
                    </a:lnTo>
                    <a:lnTo>
                      <a:pt x="191" y="761"/>
                    </a:lnTo>
                    <a:lnTo>
                      <a:pt x="186" y="762"/>
                    </a:lnTo>
                    <a:lnTo>
                      <a:pt x="181" y="759"/>
                    </a:lnTo>
                    <a:lnTo>
                      <a:pt x="181" y="754"/>
                    </a:lnTo>
                    <a:lnTo>
                      <a:pt x="170" y="748"/>
                    </a:lnTo>
                    <a:lnTo>
                      <a:pt x="153" y="751"/>
                    </a:lnTo>
                    <a:lnTo>
                      <a:pt x="130" y="768"/>
                    </a:lnTo>
                    <a:lnTo>
                      <a:pt x="121" y="768"/>
                    </a:lnTo>
                    <a:lnTo>
                      <a:pt x="93" y="759"/>
                    </a:lnTo>
                    <a:lnTo>
                      <a:pt x="88" y="755"/>
                    </a:lnTo>
                    <a:lnTo>
                      <a:pt x="88" y="750"/>
                    </a:lnTo>
                    <a:lnTo>
                      <a:pt x="77" y="753"/>
                    </a:lnTo>
                    <a:lnTo>
                      <a:pt x="68" y="743"/>
                    </a:lnTo>
                    <a:lnTo>
                      <a:pt x="71" y="740"/>
                    </a:lnTo>
                    <a:lnTo>
                      <a:pt x="70" y="729"/>
                    </a:lnTo>
                    <a:lnTo>
                      <a:pt x="66" y="722"/>
                    </a:lnTo>
                    <a:lnTo>
                      <a:pt x="60" y="718"/>
                    </a:lnTo>
                    <a:lnTo>
                      <a:pt x="53" y="721"/>
                    </a:lnTo>
                    <a:lnTo>
                      <a:pt x="51" y="712"/>
                    </a:lnTo>
                    <a:lnTo>
                      <a:pt x="30" y="709"/>
                    </a:lnTo>
                    <a:lnTo>
                      <a:pt x="25" y="703"/>
                    </a:lnTo>
                    <a:lnTo>
                      <a:pt x="33" y="700"/>
                    </a:lnTo>
                    <a:lnTo>
                      <a:pt x="40" y="700"/>
                    </a:lnTo>
                    <a:lnTo>
                      <a:pt x="40" y="681"/>
                    </a:lnTo>
                    <a:lnTo>
                      <a:pt x="33" y="668"/>
                    </a:lnTo>
                    <a:lnTo>
                      <a:pt x="33" y="657"/>
                    </a:lnTo>
                    <a:lnTo>
                      <a:pt x="30" y="651"/>
                    </a:lnTo>
                    <a:lnTo>
                      <a:pt x="9" y="653"/>
                    </a:lnTo>
                    <a:lnTo>
                      <a:pt x="2" y="649"/>
                    </a:lnTo>
                    <a:lnTo>
                      <a:pt x="0" y="639"/>
                    </a:lnTo>
                    <a:lnTo>
                      <a:pt x="5" y="609"/>
                    </a:lnTo>
                    <a:lnTo>
                      <a:pt x="5" y="603"/>
                    </a:lnTo>
                    <a:lnTo>
                      <a:pt x="10" y="593"/>
                    </a:lnTo>
                    <a:lnTo>
                      <a:pt x="33" y="582"/>
                    </a:lnTo>
                    <a:lnTo>
                      <a:pt x="37" y="574"/>
                    </a:lnTo>
                    <a:lnTo>
                      <a:pt x="51" y="573"/>
                    </a:lnTo>
                    <a:lnTo>
                      <a:pt x="57" y="574"/>
                    </a:lnTo>
                    <a:lnTo>
                      <a:pt x="60" y="581"/>
                    </a:lnTo>
                    <a:lnTo>
                      <a:pt x="81" y="580"/>
                    </a:lnTo>
                    <a:lnTo>
                      <a:pt x="88" y="575"/>
                    </a:lnTo>
                    <a:lnTo>
                      <a:pt x="97" y="559"/>
                    </a:lnTo>
                    <a:lnTo>
                      <a:pt x="138" y="550"/>
                    </a:lnTo>
                    <a:lnTo>
                      <a:pt x="150" y="535"/>
                    </a:lnTo>
                    <a:lnTo>
                      <a:pt x="197" y="513"/>
                    </a:lnTo>
                    <a:lnTo>
                      <a:pt x="199" y="499"/>
                    </a:lnTo>
                    <a:lnTo>
                      <a:pt x="204" y="472"/>
                    </a:lnTo>
                    <a:lnTo>
                      <a:pt x="212" y="467"/>
                    </a:lnTo>
                    <a:lnTo>
                      <a:pt x="212" y="459"/>
                    </a:lnTo>
                    <a:lnTo>
                      <a:pt x="201" y="430"/>
                    </a:lnTo>
                    <a:lnTo>
                      <a:pt x="199" y="409"/>
                    </a:lnTo>
                    <a:lnTo>
                      <a:pt x="190" y="397"/>
                    </a:lnTo>
                    <a:lnTo>
                      <a:pt x="213" y="389"/>
                    </a:lnTo>
                    <a:lnTo>
                      <a:pt x="228" y="383"/>
                    </a:lnTo>
                    <a:lnTo>
                      <a:pt x="263" y="379"/>
                    </a:lnTo>
                    <a:lnTo>
                      <a:pt x="259" y="361"/>
                    </a:lnTo>
                    <a:lnTo>
                      <a:pt x="260" y="350"/>
                    </a:lnTo>
                    <a:lnTo>
                      <a:pt x="271" y="321"/>
                    </a:lnTo>
                    <a:lnTo>
                      <a:pt x="281" y="296"/>
                    </a:lnTo>
                    <a:lnTo>
                      <a:pt x="294" y="297"/>
                    </a:lnTo>
                    <a:lnTo>
                      <a:pt x="309" y="303"/>
                    </a:lnTo>
                    <a:lnTo>
                      <a:pt x="329" y="301"/>
                    </a:lnTo>
                    <a:lnTo>
                      <a:pt x="339" y="310"/>
                    </a:lnTo>
                    <a:lnTo>
                      <a:pt x="360" y="300"/>
                    </a:lnTo>
                    <a:lnTo>
                      <a:pt x="360" y="267"/>
                    </a:lnTo>
                    <a:lnTo>
                      <a:pt x="369" y="242"/>
                    </a:lnTo>
                    <a:lnTo>
                      <a:pt x="388" y="240"/>
                    </a:lnTo>
                    <a:lnTo>
                      <a:pt x="403" y="220"/>
                    </a:lnTo>
                    <a:lnTo>
                      <a:pt x="416" y="223"/>
                    </a:lnTo>
                    <a:lnTo>
                      <a:pt x="428" y="215"/>
                    </a:lnTo>
                    <a:lnTo>
                      <a:pt x="435" y="237"/>
                    </a:lnTo>
                    <a:lnTo>
                      <a:pt x="452" y="250"/>
                    </a:lnTo>
                    <a:lnTo>
                      <a:pt x="458" y="261"/>
                    </a:lnTo>
                    <a:lnTo>
                      <a:pt x="465" y="268"/>
                    </a:lnTo>
                    <a:lnTo>
                      <a:pt x="470" y="261"/>
                    </a:lnTo>
                    <a:lnTo>
                      <a:pt x="496" y="269"/>
                    </a:lnTo>
                    <a:lnTo>
                      <a:pt x="501" y="278"/>
                    </a:lnTo>
                    <a:lnTo>
                      <a:pt x="518" y="323"/>
                    </a:lnTo>
                    <a:lnTo>
                      <a:pt x="520" y="360"/>
                    </a:lnTo>
                    <a:lnTo>
                      <a:pt x="514" y="377"/>
                    </a:lnTo>
                    <a:lnTo>
                      <a:pt x="563" y="392"/>
                    </a:lnTo>
                    <a:lnTo>
                      <a:pt x="582" y="389"/>
                    </a:lnTo>
                    <a:lnTo>
                      <a:pt x="653" y="419"/>
                    </a:lnTo>
                    <a:lnTo>
                      <a:pt x="676" y="458"/>
                    </a:lnTo>
                    <a:lnTo>
                      <a:pt x="698" y="482"/>
                    </a:lnTo>
                    <a:lnTo>
                      <a:pt x="707" y="486"/>
                    </a:lnTo>
                    <a:lnTo>
                      <a:pt x="820" y="480"/>
                    </a:lnTo>
                    <a:lnTo>
                      <a:pt x="844" y="488"/>
                    </a:lnTo>
                    <a:lnTo>
                      <a:pt x="869" y="507"/>
                    </a:lnTo>
                    <a:lnTo>
                      <a:pt x="911" y="521"/>
                    </a:lnTo>
                    <a:lnTo>
                      <a:pt x="926" y="522"/>
                    </a:lnTo>
                    <a:lnTo>
                      <a:pt x="942" y="531"/>
                    </a:lnTo>
                    <a:lnTo>
                      <a:pt x="987" y="512"/>
                    </a:lnTo>
                    <a:lnTo>
                      <a:pt x="992" y="507"/>
                    </a:lnTo>
                    <a:lnTo>
                      <a:pt x="1028" y="497"/>
                    </a:lnTo>
                    <a:lnTo>
                      <a:pt x="1052" y="494"/>
                    </a:lnTo>
                    <a:lnTo>
                      <a:pt x="1066" y="499"/>
                    </a:lnTo>
                    <a:lnTo>
                      <a:pt x="1102" y="490"/>
                    </a:lnTo>
                    <a:lnTo>
                      <a:pt x="1157" y="442"/>
                    </a:lnTo>
                    <a:lnTo>
                      <a:pt x="1156" y="436"/>
                    </a:lnTo>
                    <a:lnTo>
                      <a:pt x="1144" y="420"/>
                    </a:lnTo>
                    <a:lnTo>
                      <a:pt x="1157" y="391"/>
                    </a:lnTo>
                    <a:lnTo>
                      <a:pt x="1169" y="388"/>
                    </a:lnTo>
                    <a:lnTo>
                      <a:pt x="1185" y="398"/>
                    </a:lnTo>
                    <a:lnTo>
                      <a:pt x="1206" y="401"/>
                    </a:lnTo>
                    <a:lnTo>
                      <a:pt x="1221" y="391"/>
                    </a:lnTo>
                    <a:lnTo>
                      <a:pt x="1243" y="368"/>
                    </a:lnTo>
                    <a:lnTo>
                      <a:pt x="1255" y="369"/>
                    </a:lnTo>
                    <a:lnTo>
                      <a:pt x="1269" y="360"/>
                    </a:lnTo>
                    <a:lnTo>
                      <a:pt x="1306" y="322"/>
                    </a:lnTo>
                    <a:lnTo>
                      <a:pt x="1347" y="319"/>
                    </a:lnTo>
                    <a:lnTo>
                      <a:pt x="1385" y="317"/>
                    </a:lnTo>
                    <a:lnTo>
                      <a:pt x="1384" y="309"/>
                    </a:lnTo>
                    <a:lnTo>
                      <a:pt x="1376" y="305"/>
                    </a:lnTo>
                    <a:lnTo>
                      <a:pt x="1377" y="292"/>
                    </a:lnTo>
                    <a:lnTo>
                      <a:pt x="1374" y="286"/>
                    </a:lnTo>
                    <a:lnTo>
                      <a:pt x="1358" y="272"/>
                    </a:lnTo>
                    <a:lnTo>
                      <a:pt x="1347" y="257"/>
                    </a:lnTo>
                    <a:lnTo>
                      <a:pt x="1320" y="275"/>
                    </a:lnTo>
                    <a:lnTo>
                      <a:pt x="1308" y="279"/>
                    </a:lnTo>
                    <a:lnTo>
                      <a:pt x="1271" y="275"/>
                    </a:lnTo>
                    <a:lnTo>
                      <a:pt x="1265" y="256"/>
                    </a:lnTo>
                    <a:lnTo>
                      <a:pt x="1264" y="243"/>
                    </a:lnTo>
                    <a:lnTo>
                      <a:pt x="1270" y="223"/>
                    </a:lnTo>
                    <a:lnTo>
                      <a:pt x="1269" y="205"/>
                    </a:lnTo>
                    <a:lnTo>
                      <a:pt x="1290" y="169"/>
                    </a:lnTo>
                    <a:lnTo>
                      <a:pt x="1336" y="188"/>
                    </a:lnTo>
                    <a:lnTo>
                      <a:pt x="1377" y="164"/>
                    </a:lnTo>
                    <a:lnTo>
                      <a:pt x="1399" y="95"/>
                    </a:lnTo>
                    <a:lnTo>
                      <a:pt x="1422" y="74"/>
                    </a:lnTo>
                    <a:lnTo>
                      <a:pt x="1420" y="50"/>
                    </a:lnTo>
                    <a:lnTo>
                      <a:pt x="1401" y="51"/>
                    </a:lnTo>
                    <a:lnTo>
                      <a:pt x="1401" y="41"/>
                    </a:lnTo>
                    <a:lnTo>
                      <a:pt x="1428" y="15"/>
                    </a:lnTo>
                    <a:lnTo>
                      <a:pt x="1448" y="11"/>
                    </a:lnTo>
                    <a:lnTo>
                      <a:pt x="1510" y="0"/>
                    </a:lnTo>
                    <a:lnTo>
                      <a:pt x="1536" y="18"/>
                    </a:lnTo>
                    <a:lnTo>
                      <a:pt x="1571" y="25"/>
                    </a:lnTo>
                    <a:lnTo>
                      <a:pt x="1593" y="59"/>
                    </a:lnTo>
                    <a:lnTo>
                      <a:pt x="1618" y="127"/>
                    </a:lnTo>
                    <a:lnTo>
                      <a:pt x="1628" y="173"/>
                    </a:lnTo>
                    <a:lnTo>
                      <a:pt x="1628" y="185"/>
                    </a:lnTo>
                    <a:lnTo>
                      <a:pt x="1678" y="193"/>
                    </a:lnTo>
                    <a:lnTo>
                      <a:pt x="1688" y="198"/>
                    </a:lnTo>
                    <a:lnTo>
                      <a:pt x="1720" y="218"/>
                    </a:lnTo>
                    <a:lnTo>
                      <a:pt x="1738" y="273"/>
                    </a:lnTo>
                    <a:lnTo>
                      <a:pt x="1768" y="275"/>
                    </a:lnTo>
                    <a:lnTo>
                      <a:pt x="1779" y="270"/>
                    </a:lnTo>
                    <a:lnTo>
                      <a:pt x="1850" y="239"/>
                    </a:lnTo>
                    <a:lnTo>
                      <a:pt x="1846" y="278"/>
                    </a:lnTo>
                    <a:lnTo>
                      <a:pt x="1833" y="291"/>
                    </a:lnTo>
                    <a:lnTo>
                      <a:pt x="1819" y="343"/>
                    </a:lnTo>
                    <a:lnTo>
                      <a:pt x="1799" y="386"/>
                    </a:lnTo>
                    <a:lnTo>
                      <a:pt x="1792" y="391"/>
                    </a:lnTo>
                    <a:lnTo>
                      <a:pt x="1789" y="389"/>
                    </a:lnTo>
                    <a:lnTo>
                      <a:pt x="1761" y="382"/>
                    </a:lnTo>
                    <a:lnTo>
                      <a:pt x="1734" y="404"/>
                    </a:lnTo>
                    <a:lnTo>
                      <a:pt x="1742" y="428"/>
                    </a:lnTo>
                    <a:lnTo>
                      <a:pt x="1742" y="459"/>
                    </a:lnTo>
                    <a:lnTo>
                      <a:pt x="1722" y="482"/>
                    </a:lnTo>
                    <a:lnTo>
                      <a:pt x="1722" y="492"/>
                    </a:lnTo>
                    <a:lnTo>
                      <a:pt x="1718" y="491"/>
                    </a:lnTo>
                    <a:lnTo>
                      <a:pt x="1707" y="477"/>
                    </a:lnTo>
                    <a:lnTo>
                      <a:pt x="1701" y="481"/>
                    </a:lnTo>
                    <a:lnTo>
                      <a:pt x="1692" y="502"/>
                    </a:lnTo>
                    <a:lnTo>
                      <a:pt x="1674" y="514"/>
                    </a:lnTo>
                    <a:lnTo>
                      <a:pt x="1650" y="518"/>
                    </a:lnTo>
                    <a:lnTo>
                      <a:pt x="1648" y="522"/>
                    </a:lnTo>
                    <a:lnTo>
                      <a:pt x="1651" y="540"/>
                    </a:lnTo>
                    <a:lnTo>
                      <a:pt x="1628" y="542"/>
                    </a:lnTo>
                    <a:lnTo>
                      <a:pt x="1610" y="534"/>
                    </a:lnTo>
                    <a:lnTo>
                      <a:pt x="1580" y="563"/>
                    </a:lnTo>
                    <a:lnTo>
                      <a:pt x="1549" y="579"/>
                    </a:lnTo>
                    <a:lnTo>
                      <a:pt x="1533" y="599"/>
                    </a:lnTo>
                    <a:lnTo>
                      <a:pt x="1507" y="608"/>
                    </a:lnTo>
                    <a:lnTo>
                      <a:pt x="1503" y="604"/>
                    </a:lnTo>
                    <a:lnTo>
                      <a:pt x="1473" y="620"/>
                    </a:lnTo>
                    <a:lnTo>
                      <a:pt x="1459" y="637"/>
                    </a:lnTo>
                    <a:lnTo>
                      <a:pt x="1440" y="645"/>
                    </a:lnTo>
                    <a:lnTo>
                      <a:pt x="1437" y="642"/>
                    </a:lnTo>
                    <a:lnTo>
                      <a:pt x="1442" y="635"/>
                    </a:lnTo>
                    <a:lnTo>
                      <a:pt x="1450" y="633"/>
                    </a:lnTo>
                    <a:lnTo>
                      <a:pt x="1453" y="621"/>
                    </a:lnTo>
                    <a:lnTo>
                      <a:pt x="1441" y="615"/>
                    </a:lnTo>
                    <a:lnTo>
                      <a:pt x="1447" y="612"/>
                    </a:lnTo>
                    <a:lnTo>
                      <a:pt x="1448" y="605"/>
                    </a:lnTo>
                    <a:lnTo>
                      <a:pt x="1470" y="578"/>
                    </a:lnTo>
                    <a:lnTo>
                      <a:pt x="1457" y="555"/>
                    </a:lnTo>
                    <a:lnTo>
                      <a:pt x="1455" y="559"/>
                    </a:lnTo>
                    <a:lnTo>
                      <a:pt x="1437" y="562"/>
                    </a:lnTo>
                    <a:lnTo>
                      <a:pt x="1416" y="589"/>
                    </a:lnTo>
                    <a:lnTo>
                      <a:pt x="1387" y="604"/>
                    </a:lnTo>
                    <a:lnTo>
                      <a:pt x="1377" y="624"/>
                    </a:lnTo>
                    <a:lnTo>
                      <a:pt x="1357" y="631"/>
                    </a:lnTo>
                    <a:lnTo>
                      <a:pt x="1341" y="629"/>
                    </a:lnTo>
                    <a:lnTo>
                      <a:pt x="1336" y="634"/>
                    </a:lnTo>
                    <a:lnTo>
                      <a:pt x="1332" y="644"/>
                    </a:lnTo>
                    <a:lnTo>
                      <a:pt x="1330" y="654"/>
                    </a:lnTo>
                    <a:lnTo>
                      <a:pt x="1342" y="670"/>
                    </a:lnTo>
                    <a:lnTo>
                      <a:pt x="1361" y="682"/>
                    </a:lnTo>
                    <a:lnTo>
                      <a:pt x="1372" y="702"/>
                    </a:lnTo>
                    <a:lnTo>
                      <a:pt x="1388" y="708"/>
                    </a:lnTo>
                    <a:lnTo>
                      <a:pt x="1396" y="708"/>
                    </a:lnTo>
                    <a:lnTo>
                      <a:pt x="1412" y="688"/>
                    </a:lnTo>
                    <a:lnTo>
                      <a:pt x="1428" y="681"/>
                    </a:lnTo>
                    <a:lnTo>
                      <a:pt x="1449" y="695"/>
                    </a:lnTo>
                    <a:lnTo>
                      <a:pt x="1465" y="692"/>
                    </a:lnTo>
                    <a:lnTo>
                      <a:pt x="1481" y="698"/>
                    </a:lnTo>
                    <a:lnTo>
                      <a:pt x="1477" y="712"/>
                    </a:lnTo>
                    <a:lnTo>
                      <a:pt x="1471" y="719"/>
                    </a:lnTo>
                    <a:lnTo>
                      <a:pt x="1468" y="712"/>
                    </a:lnTo>
                    <a:lnTo>
                      <a:pt x="1460" y="713"/>
                    </a:lnTo>
                    <a:lnTo>
                      <a:pt x="1453" y="721"/>
                    </a:lnTo>
                    <a:lnTo>
                      <a:pt x="1428" y="726"/>
                    </a:lnTo>
                    <a:lnTo>
                      <a:pt x="1429" y="733"/>
                    </a:lnTo>
                    <a:lnTo>
                      <a:pt x="1421" y="745"/>
                    </a:lnTo>
                    <a:lnTo>
                      <a:pt x="1416" y="746"/>
                    </a:lnTo>
                    <a:lnTo>
                      <a:pt x="1413" y="740"/>
                    </a:lnTo>
                    <a:lnTo>
                      <a:pt x="1408" y="740"/>
                    </a:lnTo>
                    <a:lnTo>
                      <a:pt x="1405" y="745"/>
                    </a:lnTo>
                    <a:lnTo>
                      <a:pt x="1409" y="750"/>
                    </a:lnTo>
                    <a:lnTo>
                      <a:pt x="1406" y="754"/>
                    </a:lnTo>
                    <a:lnTo>
                      <a:pt x="1392" y="765"/>
                    </a:lnTo>
                    <a:lnTo>
                      <a:pt x="1378" y="791"/>
                    </a:lnTo>
                    <a:lnTo>
                      <a:pt x="1379" y="795"/>
                    </a:lnTo>
                    <a:lnTo>
                      <a:pt x="1409" y="811"/>
                    </a:lnTo>
                    <a:lnTo>
                      <a:pt x="1419" y="830"/>
                    </a:lnTo>
                    <a:lnTo>
                      <a:pt x="1430" y="869"/>
                    </a:lnTo>
                    <a:lnTo>
                      <a:pt x="1442" y="880"/>
                    </a:lnTo>
                    <a:lnTo>
                      <a:pt x="1443" y="885"/>
                    </a:lnTo>
                    <a:lnTo>
                      <a:pt x="1459" y="904"/>
                    </a:lnTo>
                    <a:lnTo>
                      <a:pt x="1420" y="892"/>
                    </a:lnTo>
                    <a:lnTo>
                      <a:pt x="1406" y="895"/>
                    </a:lnTo>
                    <a:lnTo>
                      <a:pt x="1406" y="899"/>
                    </a:lnTo>
                    <a:lnTo>
                      <a:pt x="1420" y="895"/>
                    </a:lnTo>
                    <a:lnTo>
                      <a:pt x="1425" y="902"/>
                    </a:lnTo>
                    <a:lnTo>
                      <a:pt x="1437" y="906"/>
                    </a:lnTo>
                    <a:lnTo>
                      <a:pt x="1448" y="916"/>
                    </a:lnTo>
                    <a:lnTo>
                      <a:pt x="1451" y="917"/>
                    </a:lnTo>
                    <a:lnTo>
                      <a:pt x="1459" y="931"/>
                    </a:lnTo>
                    <a:lnTo>
                      <a:pt x="1427" y="951"/>
                    </a:lnTo>
                    <a:lnTo>
                      <a:pt x="1412" y="952"/>
                    </a:lnTo>
                    <a:lnTo>
                      <a:pt x="1412" y="954"/>
                    </a:lnTo>
                    <a:lnTo>
                      <a:pt x="1426" y="960"/>
                    </a:lnTo>
                    <a:lnTo>
                      <a:pt x="1437" y="954"/>
                    </a:lnTo>
                    <a:lnTo>
                      <a:pt x="1451" y="965"/>
                    </a:lnTo>
                    <a:lnTo>
                      <a:pt x="1462" y="967"/>
                    </a:lnTo>
                    <a:lnTo>
                      <a:pt x="1446" y="981"/>
                    </a:lnTo>
                    <a:lnTo>
                      <a:pt x="1457" y="977"/>
                    </a:lnTo>
                    <a:lnTo>
                      <a:pt x="1457" y="985"/>
                    </a:lnTo>
                    <a:lnTo>
                      <a:pt x="1457" y="991"/>
                    </a:lnTo>
                    <a:lnTo>
                      <a:pt x="1446" y="992"/>
                    </a:lnTo>
                    <a:lnTo>
                      <a:pt x="1449" y="1000"/>
                    </a:lnTo>
                    <a:lnTo>
                      <a:pt x="1441" y="1026"/>
                    </a:lnTo>
                    <a:lnTo>
                      <a:pt x="1437" y="1022"/>
                    </a:lnTo>
                    <a:lnTo>
                      <a:pt x="1433" y="1024"/>
                    </a:lnTo>
                    <a:lnTo>
                      <a:pt x="1426" y="1036"/>
                    </a:lnTo>
                    <a:lnTo>
                      <a:pt x="1418" y="1050"/>
                    </a:lnTo>
                    <a:lnTo>
                      <a:pt x="1408" y="1066"/>
                    </a:lnTo>
                    <a:lnTo>
                      <a:pt x="1398" y="1082"/>
                    </a:lnTo>
                    <a:lnTo>
                      <a:pt x="1397" y="1073"/>
                    </a:lnTo>
                    <a:lnTo>
                      <a:pt x="1388" y="1077"/>
                    </a:lnTo>
                    <a:lnTo>
                      <a:pt x="1392" y="1088"/>
                    </a:lnTo>
                    <a:lnTo>
                      <a:pt x="1385" y="1110"/>
                    </a:lnTo>
                    <a:lnTo>
                      <a:pt x="1384" y="1118"/>
                    </a:lnTo>
                    <a:lnTo>
                      <a:pt x="1378" y="1116"/>
                    </a:lnTo>
                    <a:lnTo>
                      <a:pt x="1377" y="1124"/>
                    </a:lnTo>
                    <a:lnTo>
                      <a:pt x="1369" y="1126"/>
                    </a:lnTo>
                    <a:lnTo>
                      <a:pt x="1358" y="1146"/>
                    </a:lnTo>
                    <a:lnTo>
                      <a:pt x="1345" y="1146"/>
                    </a:lnTo>
                    <a:lnTo>
                      <a:pt x="1340" y="1150"/>
                    </a:lnTo>
                    <a:lnTo>
                      <a:pt x="1342" y="1154"/>
                    </a:lnTo>
                    <a:lnTo>
                      <a:pt x="1340" y="1160"/>
                    </a:lnTo>
                    <a:lnTo>
                      <a:pt x="1330" y="1166"/>
                    </a:lnTo>
                    <a:lnTo>
                      <a:pt x="1328" y="1173"/>
                    </a:lnTo>
                    <a:lnTo>
                      <a:pt x="1327" y="1168"/>
                    </a:lnTo>
                    <a:lnTo>
                      <a:pt x="1324" y="1176"/>
                    </a:lnTo>
                    <a:lnTo>
                      <a:pt x="1308" y="1180"/>
                    </a:lnTo>
                    <a:lnTo>
                      <a:pt x="1292" y="1198"/>
                    </a:lnTo>
                    <a:lnTo>
                      <a:pt x="1277" y="1205"/>
                    </a:lnTo>
                    <a:lnTo>
                      <a:pt x="1269" y="1203"/>
                    </a:lnTo>
                    <a:lnTo>
                      <a:pt x="1262" y="1208"/>
                    </a:lnTo>
                    <a:lnTo>
                      <a:pt x="1255" y="1203"/>
                    </a:lnTo>
                    <a:lnTo>
                      <a:pt x="1244" y="1211"/>
                    </a:lnTo>
                    <a:lnTo>
                      <a:pt x="1241" y="1205"/>
                    </a:lnTo>
                    <a:lnTo>
                      <a:pt x="1237" y="1207"/>
                    </a:lnTo>
                    <a:lnTo>
                      <a:pt x="1237" y="1213"/>
                    </a:lnTo>
                    <a:lnTo>
                      <a:pt x="1235" y="1216"/>
                    </a:lnTo>
                    <a:close/>
                  </a:path>
                </a:pathLst>
              </a:custGeom>
              <a:solidFill>
                <a:srgbClr val="EE9024"/>
              </a:solidFill>
              <a:ln w="12700">
                <a:solidFill>
                  <a:schemeClr val="bg1"/>
                </a:solidFill>
                <a:round/>
                <a:headEnd/>
                <a:tailEnd/>
              </a:ln>
            </p:spPr>
            <p:txBody>
              <a:bodyPr/>
              <a:lstStyle/>
              <a:p>
                <a:endParaRPr lang="en-GB"/>
              </a:p>
            </p:txBody>
          </p:sp>
          <p:sp>
            <p:nvSpPr>
              <p:cNvPr id="36169" name="Freeform 447"/>
              <p:cNvSpPr>
                <a:spLocks noChangeAspect="1"/>
              </p:cNvSpPr>
              <p:nvPr/>
            </p:nvSpPr>
            <p:spPr bwMode="auto">
              <a:xfrm>
                <a:off x="7712157" y="4411733"/>
                <a:ext cx="431614" cy="301161"/>
              </a:xfrm>
              <a:custGeom>
                <a:avLst/>
                <a:gdLst>
                  <a:gd name="T0" fmla="*/ 2147483647 w 429"/>
                  <a:gd name="T1" fmla="*/ 2147483647 h 296"/>
                  <a:gd name="T2" fmla="*/ 2147483647 w 429"/>
                  <a:gd name="T3" fmla="*/ 2147483647 h 296"/>
                  <a:gd name="T4" fmla="*/ 2147483647 w 429"/>
                  <a:gd name="T5" fmla="*/ 2147483647 h 296"/>
                  <a:gd name="T6" fmla="*/ 2147483647 w 429"/>
                  <a:gd name="T7" fmla="*/ 2147483647 h 296"/>
                  <a:gd name="T8" fmla="*/ 2147483647 w 429"/>
                  <a:gd name="T9" fmla="*/ 2147483647 h 296"/>
                  <a:gd name="T10" fmla="*/ 2147483647 w 429"/>
                  <a:gd name="T11" fmla="*/ 2147483647 h 296"/>
                  <a:gd name="T12" fmla="*/ 2147483647 w 429"/>
                  <a:gd name="T13" fmla="*/ 2147483647 h 296"/>
                  <a:gd name="T14" fmla="*/ 2147483647 w 429"/>
                  <a:gd name="T15" fmla="*/ 2147483647 h 296"/>
                  <a:gd name="T16" fmla="*/ 2147483647 w 429"/>
                  <a:gd name="T17" fmla="*/ 2147483647 h 296"/>
                  <a:gd name="T18" fmla="*/ 2147483647 w 429"/>
                  <a:gd name="T19" fmla="*/ 2147483647 h 296"/>
                  <a:gd name="T20" fmla="*/ 2147483647 w 429"/>
                  <a:gd name="T21" fmla="*/ 2147483647 h 296"/>
                  <a:gd name="T22" fmla="*/ 2147483647 w 429"/>
                  <a:gd name="T23" fmla="*/ 2147483647 h 296"/>
                  <a:gd name="T24" fmla="*/ 2147483647 w 429"/>
                  <a:gd name="T25" fmla="*/ 2147483647 h 296"/>
                  <a:gd name="T26" fmla="*/ 2147483647 w 429"/>
                  <a:gd name="T27" fmla="*/ 2147483647 h 296"/>
                  <a:gd name="T28" fmla="*/ 2147483647 w 429"/>
                  <a:gd name="T29" fmla="*/ 2147483647 h 296"/>
                  <a:gd name="T30" fmla="*/ 2147483647 w 429"/>
                  <a:gd name="T31" fmla="*/ 2147483647 h 296"/>
                  <a:gd name="T32" fmla="*/ 2147483647 w 429"/>
                  <a:gd name="T33" fmla="*/ 2147483647 h 296"/>
                  <a:gd name="T34" fmla="*/ 2147483647 w 429"/>
                  <a:gd name="T35" fmla="*/ 2147483647 h 296"/>
                  <a:gd name="T36" fmla="*/ 2147483647 w 429"/>
                  <a:gd name="T37" fmla="*/ 2147483647 h 296"/>
                  <a:gd name="T38" fmla="*/ 2147483647 w 429"/>
                  <a:gd name="T39" fmla="*/ 2147483647 h 296"/>
                  <a:gd name="T40" fmla="*/ 2147483647 w 429"/>
                  <a:gd name="T41" fmla="*/ 2147483647 h 296"/>
                  <a:gd name="T42" fmla="*/ 2147483647 w 429"/>
                  <a:gd name="T43" fmla="*/ 2147483647 h 296"/>
                  <a:gd name="T44" fmla="*/ 2147483647 w 429"/>
                  <a:gd name="T45" fmla="*/ 2147483647 h 296"/>
                  <a:gd name="T46" fmla="*/ 2147483647 w 429"/>
                  <a:gd name="T47" fmla="*/ 2147483647 h 296"/>
                  <a:gd name="T48" fmla="*/ 2147483647 w 429"/>
                  <a:gd name="T49" fmla="*/ 2147483647 h 296"/>
                  <a:gd name="T50" fmla="*/ 2147483647 w 429"/>
                  <a:gd name="T51" fmla="*/ 2147483647 h 296"/>
                  <a:gd name="T52" fmla="*/ 2147483647 w 429"/>
                  <a:gd name="T53" fmla="*/ 2147483647 h 296"/>
                  <a:gd name="T54" fmla="*/ 2147483647 w 429"/>
                  <a:gd name="T55" fmla="*/ 2147483647 h 296"/>
                  <a:gd name="T56" fmla="*/ 2147483647 w 429"/>
                  <a:gd name="T57" fmla="*/ 2147483647 h 296"/>
                  <a:gd name="T58" fmla="*/ 2147483647 w 429"/>
                  <a:gd name="T59" fmla="*/ 2147483647 h 296"/>
                  <a:gd name="T60" fmla="*/ 2147483647 w 429"/>
                  <a:gd name="T61" fmla="*/ 2147483647 h 296"/>
                  <a:gd name="T62" fmla="*/ 2147483647 w 429"/>
                  <a:gd name="T63" fmla="*/ 2147483647 h 296"/>
                  <a:gd name="T64" fmla="*/ 2147483647 w 429"/>
                  <a:gd name="T65" fmla="*/ 2147483647 h 296"/>
                  <a:gd name="T66" fmla="*/ 2147483647 w 429"/>
                  <a:gd name="T67" fmla="*/ 2147483647 h 296"/>
                  <a:gd name="T68" fmla="*/ 2147483647 w 429"/>
                  <a:gd name="T69" fmla="*/ 2147483647 h 296"/>
                  <a:gd name="T70" fmla="*/ 0 w 429"/>
                  <a:gd name="T71" fmla="*/ 2147483647 h 296"/>
                  <a:gd name="T72" fmla="*/ 2147483647 w 429"/>
                  <a:gd name="T73" fmla="*/ 2147483647 h 296"/>
                  <a:gd name="T74" fmla="*/ 2147483647 w 429"/>
                  <a:gd name="T75" fmla="*/ 2147483647 h 296"/>
                  <a:gd name="T76" fmla="*/ 2147483647 w 429"/>
                  <a:gd name="T77" fmla="*/ 2147483647 h 296"/>
                  <a:gd name="T78" fmla="*/ 2147483647 w 429"/>
                  <a:gd name="T79" fmla="*/ 2147483647 h 296"/>
                  <a:gd name="T80" fmla="*/ 2147483647 w 429"/>
                  <a:gd name="T81" fmla="*/ 2147483647 h 296"/>
                  <a:gd name="T82" fmla="*/ 2147483647 w 429"/>
                  <a:gd name="T83" fmla="*/ 2147483647 h 296"/>
                  <a:gd name="T84" fmla="*/ 2147483647 w 429"/>
                  <a:gd name="T85" fmla="*/ 2147483647 h 296"/>
                  <a:gd name="T86" fmla="*/ 2147483647 w 429"/>
                  <a:gd name="T87" fmla="*/ 2147483647 h 296"/>
                  <a:gd name="T88" fmla="*/ 2147483647 w 429"/>
                  <a:gd name="T89" fmla="*/ 2147483647 h 296"/>
                  <a:gd name="T90" fmla="*/ 2147483647 w 429"/>
                  <a:gd name="T91" fmla="*/ 2147483647 h 296"/>
                  <a:gd name="T92" fmla="*/ 2147483647 w 429"/>
                  <a:gd name="T93" fmla="*/ 2147483647 h 296"/>
                  <a:gd name="T94" fmla="*/ 2147483647 w 429"/>
                  <a:gd name="T95" fmla="*/ 2147483647 h 296"/>
                  <a:gd name="T96" fmla="*/ 2147483647 w 429"/>
                  <a:gd name="T97" fmla="*/ 2147483647 h 2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96"/>
                  <a:gd name="T149" fmla="*/ 429 w 429"/>
                  <a:gd name="T150" fmla="*/ 296 h 2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96">
                    <a:moveTo>
                      <a:pt x="45" y="211"/>
                    </a:moveTo>
                    <a:lnTo>
                      <a:pt x="63" y="209"/>
                    </a:lnTo>
                    <a:lnTo>
                      <a:pt x="89" y="186"/>
                    </a:lnTo>
                    <a:lnTo>
                      <a:pt x="116" y="186"/>
                    </a:lnTo>
                    <a:lnTo>
                      <a:pt x="120" y="179"/>
                    </a:lnTo>
                    <a:lnTo>
                      <a:pt x="140" y="179"/>
                    </a:lnTo>
                    <a:lnTo>
                      <a:pt x="153" y="191"/>
                    </a:lnTo>
                    <a:lnTo>
                      <a:pt x="181" y="203"/>
                    </a:lnTo>
                    <a:lnTo>
                      <a:pt x="207" y="206"/>
                    </a:lnTo>
                    <a:lnTo>
                      <a:pt x="214" y="221"/>
                    </a:lnTo>
                    <a:lnTo>
                      <a:pt x="249" y="243"/>
                    </a:lnTo>
                    <a:lnTo>
                      <a:pt x="264" y="243"/>
                    </a:lnTo>
                    <a:lnTo>
                      <a:pt x="268" y="273"/>
                    </a:lnTo>
                    <a:lnTo>
                      <a:pt x="267" y="281"/>
                    </a:lnTo>
                    <a:lnTo>
                      <a:pt x="275" y="287"/>
                    </a:lnTo>
                    <a:lnTo>
                      <a:pt x="288" y="287"/>
                    </a:lnTo>
                    <a:lnTo>
                      <a:pt x="298" y="296"/>
                    </a:lnTo>
                    <a:lnTo>
                      <a:pt x="312" y="295"/>
                    </a:lnTo>
                    <a:lnTo>
                      <a:pt x="322" y="289"/>
                    </a:lnTo>
                    <a:lnTo>
                      <a:pt x="328" y="279"/>
                    </a:lnTo>
                    <a:lnTo>
                      <a:pt x="325" y="272"/>
                    </a:lnTo>
                    <a:lnTo>
                      <a:pt x="342" y="270"/>
                    </a:lnTo>
                    <a:lnTo>
                      <a:pt x="367" y="255"/>
                    </a:lnTo>
                    <a:lnTo>
                      <a:pt x="372" y="227"/>
                    </a:lnTo>
                    <a:lnTo>
                      <a:pt x="378" y="220"/>
                    </a:lnTo>
                    <a:lnTo>
                      <a:pt x="396" y="220"/>
                    </a:lnTo>
                    <a:lnTo>
                      <a:pt x="398" y="212"/>
                    </a:lnTo>
                    <a:lnTo>
                      <a:pt x="402" y="210"/>
                    </a:lnTo>
                    <a:lnTo>
                      <a:pt x="418" y="216"/>
                    </a:lnTo>
                    <a:lnTo>
                      <a:pt x="425" y="215"/>
                    </a:lnTo>
                    <a:lnTo>
                      <a:pt x="425" y="199"/>
                    </a:lnTo>
                    <a:lnTo>
                      <a:pt x="429" y="191"/>
                    </a:lnTo>
                    <a:lnTo>
                      <a:pt x="426" y="188"/>
                    </a:lnTo>
                    <a:lnTo>
                      <a:pt x="407" y="178"/>
                    </a:lnTo>
                    <a:lnTo>
                      <a:pt x="393" y="180"/>
                    </a:lnTo>
                    <a:lnTo>
                      <a:pt x="368" y="155"/>
                    </a:lnTo>
                    <a:lnTo>
                      <a:pt x="350" y="150"/>
                    </a:lnTo>
                    <a:lnTo>
                      <a:pt x="335" y="134"/>
                    </a:lnTo>
                    <a:lnTo>
                      <a:pt x="308" y="119"/>
                    </a:lnTo>
                    <a:lnTo>
                      <a:pt x="301" y="106"/>
                    </a:lnTo>
                    <a:lnTo>
                      <a:pt x="299" y="93"/>
                    </a:lnTo>
                    <a:lnTo>
                      <a:pt x="290" y="83"/>
                    </a:lnTo>
                    <a:lnTo>
                      <a:pt x="286" y="66"/>
                    </a:lnTo>
                    <a:lnTo>
                      <a:pt x="276" y="59"/>
                    </a:lnTo>
                    <a:lnTo>
                      <a:pt x="267" y="66"/>
                    </a:lnTo>
                    <a:lnTo>
                      <a:pt x="231" y="58"/>
                    </a:lnTo>
                    <a:lnTo>
                      <a:pt x="229" y="54"/>
                    </a:lnTo>
                    <a:lnTo>
                      <a:pt x="230" y="41"/>
                    </a:lnTo>
                    <a:lnTo>
                      <a:pt x="234" y="40"/>
                    </a:lnTo>
                    <a:lnTo>
                      <a:pt x="227" y="34"/>
                    </a:lnTo>
                    <a:lnTo>
                      <a:pt x="226" y="22"/>
                    </a:lnTo>
                    <a:lnTo>
                      <a:pt x="207" y="19"/>
                    </a:lnTo>
                    <a:lnTo>
                      <a:pt x="186" y="0"/>
                    </a:lnTo>
                    <a:lnTo>
                      <a:pt x="181" y="5"/>
                    </a:lnTo>
                    <a:lnTo>
                      <a:pt x="173" y="8"/>
                    </a:lnTo>
                    <a:lnTo>
                      <a:pt x="180" y="19"/>
                    </a:lnTo>
                    <a:lnTo>
                      <a:pt x="169" y="12"/>
                    </a:lnTo>
                    <a:lnTo>
                      <a:pt x="165" y="14"/>
                    </a:lnTo>
                    <a:lnTo>
                      <a:pt x="164" y="22"/>
                    </a:lnTo>
                    <a:lnTo>
                      <a:pt x="146" y="25"/>
                    </a:lnTo>
                    <a:lnTo>
                      <a:pt x="137" y="35"/>
                    </a:lnTo>
                    <a:lnTo>
                      <a:pt x="135" y="39"/>
                    </a:lnTo>
                    <a:lnTo>
                      <a:pt x="140" y="60"/>
                    </a:lnTo>
                    <a:lnTo>
                      <a:pt x="136" y="63"/>
                    </a:lnTo>
                    <a:lnTo>
                      <a:pt x="107" y="59"/>
                    </a:lnTo>
                    <a:lnTo>
                      <a:pt x="99" y="61"/>
                    </a:lnTo>
                    <a:lnTo>
                      <a:pt x="84" y="58"/>
                    </a:lnTo>
                    <a:lnTo>
                      <a:pt x="67" y="25"/>
                    </a:lnTo>
                    <a:lnTo>
                      <a:pt x="51" y="17"/>
                    </a:lnTo>
                    <a:lnTo>
                      <a:pt x="17" y="25"/>
                    </a:lnTo>
                    <a:lnTo>
                      <a:pt x="0" y="40"/>
                    </a:lnTo>
                    <a:lnTo>
                      <a:pt x="3" y="51"/>
                    </a:lnTo>
                    <a:lnTo>
                      <a:pt x="12" y="66"/>
                    </a:lnTo>
                    <a:lnTo>
                      <a:pt x="9" y="45"/>
                    </a:lnTo>
                    <a:lnTo>
                      <a:pt x="14" y="40"/>
                    </a:lnTo>
                    <a:lnTo>
                      <a:pt x="33" y="32"/>
                    </a:lnTo>
                    <a:lnTo>
                      <a:pt x="40" y="33"/>
                    </a:lnTo>
                    <a:lnTo>
                      <a:pt x="49" y="51"/>
                    </a:lnTo>
                    <a:lnTo>
                      <a:pt x="70" y="70"/>
                    </a:lnTo>
                    <a:lnTo>
                      <a:pt x="63" y="80"/>
                    </a:lnTo>
                    <a:lnTo>
                      <a:pt x="55" y="82"/>
                    </a:lnTo>
                    <a:lnTo>
                      <a:pt x="60" y="86"/>
                    </a:lnTo>
                    <a:lnTo>
                      <a:pt x="56" y="89"/>
                    </a:lnTo>
                    <a:lnTo>
                      <a:pt x="19" y="83"/>
                    </a:lnTo>
                    <a:lnTo>
                      <a:pt x="13" y="71"/>
                    </a:lnTo>
                    <a:lnTo>
                      <a:pt x="14" y="86"/>
                    </a:lnTo>
                    <a:lnTo>
                      <a:pt x="9" y="101"/>
                    </a:lnTo>
                    <a:lnTo>
                      <a:pt x="13" y="118"/>
                    </a:lnTo>
                    <a:lnTo>
                      <a:pt x="29" y="111"/>
                    </a:lnTo>
                    <a:lnTo>
                      <a:pt x="40" y="114"/>
                    </a:lnTo>
                    <a:lnTo>
                      <a:pt x="44" y="121"/>
                    </a:lnTo>
                    <a:lnTo>
                      <a:pt x="35" y="115"/>
                    </a:lnTo>
                    <a:lnTo>
                      <a:pt x="29" y="121"/>
                    </a:lnTo>
                    <a:lnTo>
                      <a:pt x="44" y="129"/>
                    </a:lnTo>
                    <a:lnTo>
                      <a:pt x="28" y="139"/>
                    </a:lnTo>
                    <a:lnTo>
                      <a:pt x="48" y="152"/>
                    </a:lnTo>
                    <a:lnTo>
                      <a:pt x="42" y="172"/>
                    </a:lnTo>
                    <a:lnTo>
                      <a:pt x="45" y="211"/>
                    </a:lnTo>
                    <a:close/>
                  </a:path>
                </a:pathLst>
              </a:custGeom>
              <a:solidFill>
                <a:srgbClr val="EA9024"/>
              </a:solidFill>
              <a:ln w="12700">
                <a:noFill/>
                <a:round/>
                <a:headEnd/>
                <a:tailEnd/>
              </a:ln>
            </p:spPr>
            <p:txBody>
              <a:bodyPr/>
              <a:lstStyle/>
              <a:p>
                <a:endParaRPr lang="en-GB"/>
              </a:p>
            </p:txBody>
          </p:sp>
          <p:sp>
            <p:nvSpPr>
              <p:cNvPr id="36170" name="Freeform 448"/>
              <p:cNvSpPr>
                <a:spLocks noChangeAspect="1"/>
              </p:cNvSpPr>
              <p:nvPr/>
            </p:nvSpPr>
            <p:spPr bwMode="auto">
              <a:xfrm>
                <a:off x="7531228" y="3820483"/>
                <a:ext cx="1238166" cy="662111"/>
              </a:xfrm>
              <a:custGeom>
                <a:avLst/>
                <a:gdLst>
                  <a:gd name="T0" fmla="*/ 2147483647 w 1229"/>
                  <a:gd name="T1" fmla="*/ 2147483647 h 655"/>
                  <a:gd name="T2" fmla="*/ 2147483647 w 1229"/>
                  <a:gd name="T3" fmla="*/ 2147483647 h 655"/>
                  <a:gd name="T4" fmla="*/ 2147483647 w 1229"/>
                  <a:gd name="T5" fmla="*/ 2147483647 h 655"/>
                  <a:gd name="T6" fmla="*/ 2147483647 w 1229"/>
                  <a:gd name="T7" fmla="*/ 2147483647 h 655"/>
                  <a:gd name="T8" fmla="*/ 2147483647 w 1229"/>
                  <a:gd name="T9" fmla="*/ 2147483647 h 655"/>
                  <a:gd name="T10" fmla="*/ 2147483647 w 1229"/>
                  <a:gd name="T11" fmla="*/ 2147483647 h 655"/>
                  <a:gd name="T12" fmla="*/ 2147483647 w 1229"/>
                  <a:gd name="T13" fmla="*/ 2147483647 h 655"/>
                  <a:gd name="T14" fmla="*/ 2147483647 w 1229"/>
                  <a:gd name="T15" fmla="*/ 2147483647 h 655"/>
                  <a:gd name="T16" fmla="*/ 2147483647 w 1229"/>
                  <a:gd name="T17" fmla="*/ 2147483647 h 655"/>
                  <a:gd name="T18" fmla="*/ 2147483647 w 1229"/>
                  <a:gd name="T19" fmla="*/ 2147483647 h 655"/>
                  <a:gd name="T20" fmla="*/ 2147483647 w 1229"/>
                  <a:gd name="T21" fmla="*/ 2147483647 h 655"/>
                  <a:gd name="T22" fmla="*/ 2147483647 w 1229"/>
                  <a:gd name="T23" fmla="*/ 2147483647 h 655"/>
                  <a:gd name="T24" fmla="*/ 2147483647 w 1229"/>
                  <a:gd name="T25" fmla="*/ 2147483647 h 655"/>
                  <a:gd name="T26" fmla="*/ 2147483647 w 1229"/>
                  <a:gd name="T27" fmla="*/ 2147483647 h 655"/>
                  <a:gd name="T28" fmla="*/ 2147483647 w 1229"/>
                  <a:gd name="T29" fmla="*/ 2147483647 h 655"/>
                  <a:gd name="T30" fmla="*/ 2147483647 w 1229"/>
                  <a:gd name="T31" fmla="*/ 2147483647 h 655"/>
                  <a:gd name="T32" fmla="*/ 2147483647 w 1229"/>
                  <a:gd name="T33" fmla="*/ 2147483647 h 655"/>
                  <a:gd name="T34" fmla="*/ 2147483647 w 1229"/>
                  <a:gd name="T35" fmla="*/ 2147483647 h 655"/>
                  <a:gd name="T36" fmla="*/ 2147483647 w 1229"/>
                  <a:gd name="T37" fmla="*/ 2147483647 h 655"/>
                  <a:gd name="T38" fmla="*/ 2147483647 w 1229"/>
                  <a:gd name="T39" fmla="*/ 2147483647 h 655"/>
                  <a:gd name="T40" fmla="*/ 2147483647 w 1229"/>
                  <a:gd name="T41" fmla="*/ 2147483647 h 655"/>
                  <a:gd name="T42" fmla="*/ 2147483647 w 1229"/>
                  <a:gd name="T43" fmla="*/ 2147483647 h 655"/>
                  <a:gd name="T44" fmla="*/ 2147483647 w 1229"/>
                  <a:gd name="T45" fmla="*/ 2147483647 h 655"/>
                  <a:gd name="T46" fmla="*/ 2147483647 w 1229"/>
                  <a:gd name="T47" fmla="*/ 2147483647 h 655"/>
                  <a:gd name="T48" fmla="*/ 2147483647 w 1229"/>
                  <a:gd name="T49" fmla="*/ 2147483647 h 655"/>
                  <a:gd name="T50" fmla="*/ 2147483647 w 1229"/>
                  <a:gd name="T51" fmla="*/ 2147483647 h 655"/>
                  <a:gd name="T52" fmla="*/ 2147483647 w 1229"/>
                  <a:gd name="T53" fmla="*/ 2147483647 h 655"/>
                  <a:gd name="T54" fmla="*/ 2147483647 w 1229"/>
                  <a:gd name="T55" fmla="*/ 2147483647 h 655"/>
                  <a:gd name="T56" fmla="*/ 2147483647 w 1229"/>
                  <a:gd name="T57" fmla="*/ 2147483647 h 655"/>
                  <a:gd name="T58" fmla="*/ 2147483647 w 1229"/>
                  <a:gd name="T59" fmla="*/ 2147483647 h 655"/>
                  <a:gd name="T60" fmla="*/ 2147483647 w 1229"/>
                  <a:gd name="T61" fmla="*/ 2147483647 h 655"/>
                  <a:gd name="T62" fmla="*/ 2147483647 w 1229"/>
                  <a:gd name="T63" fmla="*/ 2147483647 h 655"/>
                  <a:gd name="T64" fmla="*/ 2147483647 w 1229"/>
                  <a:gd name="T65" fmla="*/ 2147483647 h 655"/>
                  <a:gd name="T66" fmla="*/ 2147483647 w 1229"/>
                  <a:gd name="T67" fmla="*/ 2147483647 h 655"/>
                  <a:gd name="T68" fmla="*/ 2147483647 w 1229"/>
                  <a:gd name="T69" fmla="*/ 2147483647 h 655"/>
                  <a:gd name="T70" fmla="*/ 2147483647 w 1229"/>
                  <a:gd name="T71" fmla="*/ 2147483647 h 655"/>
                  <a:gd name="T72" fmla="*/ 2147483647 w 1229"/>
                  <a:gd name="T73" fmla="*/ 2147483647 h 655"/>
                  <a:gd name="T74" fmla="*/ 2147483647 w 1229"/>
                  <a:gd name="T75" fmla="*/ 2147483647 h 655"/>
                  <a:gd name="T76" fmla="*/ 2147483647 w 1229"/>
                  <a:gd name="T77" fmla="*/ 2147483647 h 655"/>
                  <a:gd name="T78" fmla="*/ 2147483647 w 1229"/>
                  <a:gd name="T79" fmla="*/ 2147483647 h 655"/>
                  <a:gd name="T80" fmla="*/ 2147483647 w 1229"/>
                  <a:gd name="T81" fmla="*/ 2147483647 h 655"/>
                  <a:gd name="T82" fmla="*/ 2147483647 w 1229"/>
                  <a:gd name="T83" fmla="*/ 2147483647 h 655"/>
                  <a:gd name="T84" fmla="*/ 2147483647 w 1229"/>
                  <a:gd name="T85" fmla="*/ 2147483647 h 655"/>
                  <a:gd name="T86" fmla="*/ 2147483647 w 1229"/>
                  <a:gd name="T87" fmla="*/ 2147483647 h 655"/>
                  <a:gd name="T88" fmla="*/ 2147483647 w 1229"/>
                  <a:gd name="T89" fmla="*/ 2147483647 h 655"/>
                  <a:gd name="T90" fmla="*/ 2147483647 w 1229"/>
                  <a:gd name="T91" fmla="*/ 2147483647 h 655"/>
                  <a:gd name="T92" fmla="*/ 2147483647 w 1229"/>
                  <a:gd name="T93" fmla="*/ 2147483647 h 655"/>
                  <a:gd name="T94" fmla="*/ 2147483647 w 1229"/>
                  <a:gd name="T95" fmla="*/ 2147483647 h 655"/>
                  <a:gd name="T96" fmla="*/ 2147483647 w 1229"/>
                  <a:gd name="T97" fmla="*/ 2147483647 h 655"/>
                  <a:gd name="T98" fmla="*/ 2147483647 w 1229"/>
                  <a:gd name="T99" fmla="*/ 2147483647 h 655"/>
                  <a:gd name="T100" fmla="*/ 2147483647 w 1229"/>
                  <a:gd name="T101" fmla="*/ 2147483647 h 655"/>
                  <a:gd name="T102" fmla="*/ 2147483647 w 1229"/>
                  <a:gd name="T103" fmla="*/ 2147483647 h 655"/>
                  <a:gd name="T104" fmla="*/ 2147483647 w 1229"/>
                  <a:gd name="T105" fmla="*/ 2147483647 h 6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9"/>
                  <a:gd name="T160" fmla="*/ 0 h 655"/>
                  <a:gd name="T161" fmla="*/ 1229 w 1229"/>
                  <a:gd name="T162" fmla="*/ 655 h 6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9" h="655">
                    <a:moveTo>
                      <a:pt x="655" y="22"/>
                    </a:moveTo>
                    <a:lnTo>
                      <a:pt x="657" y="10"/>
                    </a:lnTo>
                    <a:lnTo>
                      <a:pt x="679" y="0"/>
                    </a:lnTo>
                    <a:lnTo>
                      <a:pt x="738" y="11"/>
                    </a:lnTo>
                    <a:lnTo>
                      <a:pt x="741" y="32"/>
                    </a:lnTo>
                    <a:lnTo>
                      <a:pt x="748" y="39"/>
                    </a:lnTo>
                    <a:lnTo>
                      <a:pt x="740" y="59"/>
                    </a:lnTo>
                    <a:lnTo>
                      <a:pt x="745" y="66"/>
                    </a:lnTo>
                    <a:lnTo>
                      <a:pt x="771" y="63"/>
                    </a:lnTo>
                    <a:lnTo>
                      <a:pt x="772" y="54"/>
                    </a:lnTo>
                    <a:lnTo>
                      <a:pt x="782" y="66"/>
                    </a:lnTo>
                    <a:lnTo>
                      <a:pt x="781" y="75"/>
                    </a:lnTo>
                    <a:lnTo>
                      <a:pt x="790" y="76"/>
                    </a:lnTo>
                    <a:lnTo>
                      <a:pt x="786" y="69"/>
                    </a:lnTo>
                    <a:lnTo>
                      <a:pt x="790" y="66"/>
                    </a:lnTo>
                    <a:lnTo>
                      <a:pt x="810" y="76"/>
                    </a:lnTo>
                    <a:lnTo>
                      <a:pt x="820" y="71"/>
                    </a:lnTo>
                    <a:lnTo>
                      <a:pt x="821" y="80"/>
                    </a:lnTo>
                    <a:lnTo>
                      <a:pt x="809" y="92"/>
                    </a:lnTo>
                    <a:lnTo>
                      <a:pt x="812" y="100"/>
                    </a:lnTo>
                    <a:lnTo>
                      <a:pt x="843" y="98"/>
                    </a:lnTo>
                    <a:lnTo>
                      <a:pt x="878" y="64"/>
                    </a:lnTo>
                    <a:lnTo>
                      <a:pt x="913" y="52"/>
                    </a:lnTo>
                    <a:lnTo>
                      <a:pt x="916" y="61"/>
                    </a:lnTo>
                    <a:lnTo>
                      <a:pt x="906" y="65"/>
                    </a:lnTo>
                    <a:lnTo>
                      <a:pt x="907" y="74"/>
                    </a:lnTo>
                    <a:lnTo>
                      <a:pt x="949" y="112"/>
                    </a:lnTo>
                    <a:lnTo>
                      <a:pt x="1014" y="233"/>
                    </a:lnTo>
                    <a:lnTo>
                      <a:pt x="1034" y="210"/>
                    </a:lnTo>
                    <a:lnTo>
                      <a:pt x="1049" y="219"/>
                    </a:lnTo>
                    <a:lnTo>
                      <a:pt x="1055" y="235"/>
                    </a:lnTo>
                    <a:lnTo>
                      <a:pt x="1091" y="235"/>
                    </a:lnTo>
                    <a:lnTo>
                      <a:pt x="1118" y="224"/>
                    </a:lnTo>
                    <a:lnTo>
                      <a:pt x="1170" y="286"/>
                    </a:lnTo>
                    <a:lnTo>
                      <a:pt x="1200" y="294"/>
                    </a:lnTo>
                    <a:lnTo>
                      <a:pt x="1212" y="283"/>
                    </a:lnTo>
                    <a:lnTo>
                      <a:pt x="1229" y="308"/>
                    </a:lnTo>
                    <a:lnTo>
                      <a:pt x="1224" y="325"/>
                    </a:lnTo>
                    <a:lnTo>
                      <a:pt x="1209" y="345"/>
                    </a:lnTo>
                    <a:lnTo>
                      <a:pt x="1190" y="347"/>
                    </a:lnTo>
                    <a:lnTo>
                      <a:pt x="1181" y="372"/>
                    </a:lnTo>
                    <a:lnTo>
                      <a:pt x="1181" y="405"/>
                    </a:lnTo>
                    <a:lnTo>
                      <a:pt x="1160" y="415"/>
                    </a:lnTo>
                    <a:lnTo>
                      <a:pt x="1150" y="406"/>
                    </a:lnTo>
                    <a:lnTo>
                      <a:pt x="1130" y="408"/>
                    </a:lnTo>
                    <a:lnTo>
                      <a:pt x="1115" y="402"/>
                    </a:lnTo>
                    <a:lnTo>
                      <a:pt x="1102" y="401"/>
                    </a:lnTo>
                    <a:lnTo>
                      <a:pt x="1092" y="426"/>
                    </a:lnTo>
                    <a:lnTo>
                      <a:pt x="1081" y="455"/>
                    </a:lnTo>
                    <a:lnTo>
                      <a:pt x="1080" y="466"/>
                    </a:lnTo>
                    <a:lnTo>
                      <a:pt x="1084" y="484"/>
                    </a:lnTo>
                    <a:lnTo>
                      <a:pt x="1049" y="488"/>
                    </a:lnTo>
                    <a:lnTo>
                      <a:pt x="1034" y="494"/>
                    </a:lnTo>
                    <a:lnTo>
                      <a:pt x="1011" y="502"/>
                    </a:lnTo>
                    <a:lnTo>
                      <a:pt x="1020" y="514"/>
                    </a:lnTo>
                    <a:lnTo>
                      <a:pt x="1022" y="535"/>
                    </a:lnTo>
                    <a:lnTo>
                      <a:pt x="1033" y="564"/>
                    </a:lnTo>
                    <a:lnTo>
                      <a:pt x="1033" y="572"/>
                    </a:lnTo>
                    <a:lnTo>
                      <a:pt x="1025" y="577"/>
                    </a:lnTo>
                    <a:lnTo>
                      <a:pt x="1020" y="604"/>
                    </a:lnTo>
                    <a:lnTo>
                      <a:pt x="997" y="596"/>
                    </a:lnTo>
                    <a:lnTo>
                      <a:pt x="988" y="585"/>
                    </a:lnTo>
                    <a:lnTo>
                      <a:pt x="923" y="576"/>
                    </a:lnTo>
                    <a:lnTo>
                      <a:pt x="870" y="579"/>
                    </a:lnTo>
                    <a:lnTo>
                      <a:pt x="849" y="576"/>
                    </a:lnTo>
                    <a:lnTo>
                      <a:pt x="834" y="566"/>
                    </a:lnTo>
                    <a:lnTo>
                      <a:pt x="814" y="576"/>
                    </a:lnTo>
                    <a:lnTo>
                      <a:pt x="809" y="597"/>
                    </a:lnTo>
                    <a:lnTo>
                      <a:pt x="780" y="586"/>
                    </a:lnTo>
                    <a:lnTo>
                      <a:pt x="753" y="583"/>
                    </a:lnTo>
                    <a:lnTo>
                      <a:pt x="740" y="586"/>
                    </a:lnTo>
                    <a:lnTo>
                      <a:pt x="736" y="602"/>
                    </a:lnTo>
                    <a:lnTo>
                      <a:pt x="728" y="613"/>
                    </a:lnTo>
                    <a:lnTo>
                      <a:pt x="720" y="613"/>
                    </a:lnTo>
                    <a:lnTo>
                      <a:pt x="712" y="624"/>
                    </a:lnTo>
                    <a:lnTo>
                      <a:pt x="692" y="634"/>
                    </a:lnTo>
                    <a:lnTo>
                      <a:pt x="671" y="655"/>
                    </a:lnTo>
                    <a:lnTo>
                      <a:pt x="646" y="645"/>
                    </a:lnTo>
                    <a:lnTo>
                      <a:pt x="615" y="648"/>
                    </a:lnTo>
                    <a:lnTo>
                      <a:pt x="609" y="623"/>
                    </a:lnTo>
                    <a:lnTo>
                      <a:pt x="591" y="619"/>
                    </a:lnTo>
                    <a:lnTo>
                      <a:pt x="590" y="603"/>
                    </a:lnTo>
                    <a:lnTo>
                      <a:pt x="595" y="602"/>
                    </a:lnTo>
                    <a:lnTo>
                      <a:pt x="595" y="578"/>
                    </a:lnTo>
                    <a:lnTo>
                      <a:pt x="587" y="579"/>
                    </a:lnTo>
                    <a:lnTo>
                      <a:pt x="577" y="561"/>
                    </a:lnTo>
                    <a:lnTo>
                      <a:pt x="557" y="545"/>
                    </a:lnTo>
                    <a:lnTo>
                      <a:pt x="535" y="547"/>
                    </a:lnTo>
                    <a:lnTo>
                      <a:pt x="512" y="549"/>
                    </a:lnTo>
                    <a:lnTo>
                      <a:pt x="490" y="552"/>
                    </a:lnTo>
                    <a:lnTo>
                      <a:pt x="468" y="554"/>
                    </a:lnTo>
                    <a:lnTo>
                      <a:pt x="453" y="539"/>
                    </a:lnTo>
                    <a:lnTo>
                      <a:pt x="438" y="525"/>
                    </a:lnTo>
                    <a:lnTo>
                      <a:pt x="424" y="511"/>
                    </a:lnTo>
                    <a:lnTo>
                      <a:pt x="408" y="495"/>
                    </a:lnTo>
                    <a:lnTo>
                      <a:pt x="379" y="474"/>
                    </a:lnTo>
                    <a:lnTo>
                      <a:pt x="363" y="466"/>
                    </a:lnTo>
                    <a:lnTo>
                      <a:pt x="344" y="474"/>
                    </a:lnTo>
                    <a:lnTo>
                      <a:pt x="324" y="481"/>
                    </a:lnTo>
                    <a:lnTo>
                      <a:pt x="304" y="487"/>
                    </a:lnTo>
                    <a:lnTo>
                      <a:pt x="285" y="494"/>
                    </a:lnTo>
                    <a:lnTo>
                      <a:pt x="285" y="533"/>
                    </a:lnTo>
                    <a:lnTo>
                      <a:pt x="285" y="568"/>
                    </a:lnTo>
                    <a:lnTo>
                      <a:pt x="286" y="606"/>
                    </a:lnTo>
                    <a:lnTo>
                      <a:pt x="286" y="643"/>
                    </a:lnTo>
                    <a:lnTo>
                      <a:pt x="278" y="645"/>
                    </a:lnTo>
                    <a:lnTo>
                      <a:pt x="263" y="642"/>
                    </a:lnTo>
                    <a:lnTo>
                      <a:pt x="246" y="609"/>
                    </a:lnTo>
                    <a:lnTo>
                      <a:pt x="230" y="601"/>
                    </a:lnTo>
                    <a:lnTo>
                      <a:pt x="196" y="609"/>
                    </a:lnTo>
                    <a:lnTo>
                      <a:pt x="179" y="624"/>
                    </a:lnTo>
                    <a:lnTo>
                      <a:pt x="179" y="604"/>
                    </a:lnTo>
                    <a:lnTo>
                      <a:pt x="185" y="597"/>
                    </a:lnTo>
                    <a:lnTo>
                      <a:pt x="185" y="587"/>
                    </a:lnTo>
                    <a:lnTo>
                      <a:pt x="162" y="578"/>
                    </a:lnTo>
                    <a:lnTo>
                      <a:pt x="156" y="572"/>
                    </a:lnTo>
                    <a:lnTo>
                      <a:pt x="145" y="571"/>
                    </a:lnTo>
                    <a:lnTo>
                      <a:pt x="144" y="549"/>
                    </a:lnTo>
                    <a:lnTo>
                      <a:pt x="137" y="538"/>
                    </a:lnTo>
                    <a:lnTo>
                      <a:pt x="128" y="527"/>
                    </a:lnTo>
                    <a:lnTo>
                      <a:pt x="116" y="523"/>
                    </a:lnTo>
                    <a:lnTo>
                      <a:pt x="109" y="514"/>
                    </a:lnTo>
                    <a:lnTo>
                      <a:pt x="124" y="509"/>
                    </a:lnTo>
                    <a:lnTo>
                      <a:pt x="151" y="514"/>
                    </a:lnTo>
                    <a:lnTo>
                      <a:pt x="145" y="494"/>
                    </a:lnTo>
                    <a:lnTo>
                      <a:pt x="148" y="487"/>
                    </a:lnTo>
                    <a:lnTo>
                      <a:pt x="165" y="487"/>
                    </a:lnTo>
                    <a:lnTo>
                      <a:pt x="172" y="477"/>
                    </a:lnTo>
                    <a:lnTo>
                      <a:pt x="182" y="477"/>
                    </a:lnTo>
                    <a:lnTo>
                      <a:pt x="199" y="485"/>
                    </a:lnTo>
                    <a:lnTo>
                      <a:pt x="214" y="479"/>
                    </a:lnTo>
                    <a:lnTo>
                      <a:pt x="235" y="489"/>
                    </a:lnTo>
                    <a:lnTo>
                      <a:pt x="247" y="489"/>
                    </a:lnTo>
                    <a:lnTo>
                      <a:pt x="249" y="485"/>
                    </a:lnTo>
                    <a:lnTo>
                      <a:pt x="245" y="479"/>
                    </a:lnTo>
                    <a:lnTo>
                      <a:pt x="250" y="479"/>
                    </a:lnTo>
                    <a:lnTo>
                      <a:pt x="247" y="472"/>
                    </a:lnTo>
                    <a:lnTo>
                      <a:pt x="233" y="455"/>
                    </a:lnTo>
                    <a:lnTo>
                      <a:pt x="226" y="454"/>
                    </a:lnTo>
                    <a:lnTo>
                      <a:pt x="221" y="445"/>
                    </a:lnTo>
                    <a:lnTo>
                      <a:pt x="217" y="432"/>
                    </a:lnTo>
                    <a:lnTo>
                      <a:pt x="205" y="421"/>
                    </a:lnTo>
                    <a:lnTo>
                      <a:pt x="204" y="414"/>
                    </a:lnTo>
                    <a:lnTo>
                      <a:pt x="186" y="401"/>
                    </a:lnTo>
                    <a:lnTo>
                      <a:pt x="162" y="406"/>
                    </a:lnTo>
                    <a:lnTo>
                      <a:pt x="161" y="401"/>
                    </a:lnTo>
                    <a:lnTo>
                      <a:pt x="134" y="397"/>
                    </a:lnTo>
                    <a:lnTo>
                      <a:pt x="115" y="415"/>
                    </a:lnTo>
                    <a:lnTo>
                      <a:pt x="64" y="426"/>
                    </a:lnTo>
                    <a:lnTo>
                      <a:pt x="76" y="434"/>
                    </a:lnTo>
                    <a:lnTo>
                      <a:pt x="67" y="438"/>
                    </a:lnTo>
                    <a:lnTo>
                      <a:pt x="45" y="425"/>
                    </a:lnTo>
                    <a:lnTo>
                      <a:pt x="50" y="417"/>
                    </a:lnTo>
                    <a:lnTo>
                      <a:pt x="65" y="417"/>
                    </a:lnTo>
                    <a:lnTo>
                      <a:pt x="61" y="386"/>
                    </a:lnTo>
                    <a:lnTo>
                      <a:pt x="47" y="370"/>
                    </a:lnTo>
                    <a:lnTo>
                      <a:pt x="25" y="374"/>
                    </a:lnTo>
                    <a:lnTo>
                      <a:pt x="15" y="347"/>
                    </a:lnTo>
                    <a:lnTo>
                      <a:pt x="0" y="342"/>
                    </a:lnTo>
                    <a:lnTo>
                      <a:pt x="6" y="317"/>
                    </a:lnTo>
                    <a:lnTo>
                      <a:pt x="16" y="310"/>
                    </a:lnTo>
                    <a:lnTo>
                      <a:pt x="8" y="300"/>
                    </a:lnTo>
                    <a:lnTo>
                      <a:pt x="14" y="274"/>
                    </a:lnTo>
                    <a:lnTo>
                      <a:pt x="24" y="266"/>
                    </a:lnTo>
                    <a:lnTo>
                      <a:pt x="30" y="245"/>
                    </a:lnTo>
                    <a:lnTo>
                      <a:pt x="55" y="280"/>
                    </a:lnTo>
                    <a:lnTo>
                      <a:pt x="70" y="270"/>
                    </a:lnTo>
                    <a:lnTo>
                      <a:pt x="61" y="240"/>
                    </a:lnTo>
                    <a:lnTo>
                      <a:pt x="84" y="229"/>
                    </a:lnTo>
                    <a:lnTo>
                      <a:pt x="87" y="216"/>
                    </a:lnTo>
                    <a:lnTo>
                      <a:pt x="111" y="207"/>
                    </a:lnTo>
                    <a:lnTo>
                      <a:pt x="125" y="191"/>
                    </a:lnTo>
                    <a:lnTo>
                      <a:pt x="142" y="189"/>
                    </a:lnTo>
                    <a:lnTo>
                      <a:pt x="156" y="199"/>
                    </a:lnTo>
                    <a:lnTo>
                      <a:pt x="163" y="186"/>
                    </a:lnTo>
                    <a:lnTo>
                      <a:pt x="175" y="185"/>
                    </a:lnTo>
                    <a:lnTo>
                      <a:pt x="182" y="196"/>
                    </a:lnTo>
                    <a:lnTo>
                      <a:pt x="212" y="197"/>
                    </a:lnTo>
                    <a:lnTo>
                      <a:pt x="232" y="219"/>
                    </a:lnTo>
                    <a:lnTo>
                      <a:pt x="242" y="243"/>
                    </a:lnTo>
                    <a:lnTo>
                      <a:pt x="246" y="241"/>
                    </a:lnTo>
                    <a:lnTo>
                      <a:pt x="244" y="224"/>
                    </a:lnTo>
                    <a:lnTo>
                      <a:pt x="250" y="220"/>
                    </a:lnTo>
                    <a:lnTo>
                      <a:pt x="277" y="242"/>
                    </a:lnTo>
                    <a:lnTo>
                      <a:pt x="308" y="220"/>
                    </a:lnTo>
                    <a:lnTo>
                      <a:pt x="330" y="227"/>
                    </a:lnTo>
                    <a:lnTo>
                      <a:pt x="338" y="221"/>
                    </a:lnTo>
                    <a:lnTo>
                      <a:pt x="354" y="216"/>
                    </a:lnTo>
                    <a:lnTo>
                      <a:pt x="371" y="239"/>
                    </a:lnTo>
                    <a:lnTo>
                      <a:pt x="390" y="245"/>
                    </a:lnTo>
                    <a:lnTo>
                      <a:pt x="409" y="230"/>
                    </a:lnTo>
                    <a:lnTo>
                      <a:pt x="437" y="237"/>
                    </a:lnTo>
                    <a:lnTo>
                      <a:pt x="449" y="232"/>
                    </a:lnTo>
                    <a:lnTo>
                      <a:pt x="457" y="206"/>
                    </a:lnTo>
                    <a:lnTo>
                      <a:pt x="455" y="203"/>
                    </a:lnTo>
                    <a:lnTo>
                      <a:pt x="438" y="202"/>
                    </a:lnTo>
                    <a:lnTo>
                      <a:pt x="418" y="190"/>
                    </a:lnTo>
                    <a:lnTo>
                      <a:pt x="408" y="174"/>
                    </a:lnTo>
                    <a:lnTo>
                      <a:pt x="436" y="160"/>
                    </a:lnTo>
                    <a:lnTo>
                      <a:pt x="438" y="151"/>
                    </a:lnTo>
                    <a:lnTo>
                      <a:pt x="428" y="136"/>
                    </a:lnTo>
                    <a:lnTo>
                      <a:pt x="440" y="124"/>
                    </a:lnTo>
                    <a:lnTo>
                      <a:pt x="473" y="120"/>
                    </a:lnTo>
                    <a:lnTo>
                      <a:pt x="445" y="109"/>
                    </a:lnTo>
                    <a:lnTo>
                      <a:pt x="443" y="101"/>
                    </a:lnTo>
                    <a:lnTo>
                      <a:pt x="454" y="95"/>
                    </a:lnTo>
                    <a:lnTo>
                      <a:pt x="438" y="94"/>
                    </a:lnTo>
                    <a:lnTo>
                      <a:pt x="443" y="82"/>
                    </a:lnTo>
                    <a:lnTo>
                      <a:pt x="436" y="75"/>
                    </a:lnTo>
                    <a:lnTo>
                      <a:pt x="484" y="78"/>
                    </a:lnTo>
                    <a:lnTo>
                      <a:pt x="518" y="60"/>
                    </a:lnTo>
                    <a:lnTo>
                      <a:pt x="529" y="64"/>
                    </a:lnTo>
                    <a:lnTo>
                      <a:pt x="552" y="51"/>
                    </a:lnTo>
                    <a:lnTo>
                      <a:pt x="570" y="40"/>
                    </a:lnTo>
                    <a:lnTo>
                      <a:pt x="655" y="22"/>
                    </a:lnTo>
                    <a:close/>
                  </a:path>
                </a:pathLst>
              </a:custGeom>
              <a:solidFill>
                <a:srgbClr val="EE9024"/>
              </a:solidFill>
              <a:ln w="12700">
                <a:noFill/>
                <a:round/>
                <a:headEnd/>
                <a:tailEnd/>
              </a:ln>
            </p:spPr>
            <p:txBody>
              <a:bodyPr/>
              <a:lstStyle/>
              <a:p>
                <a:endParaRPr lang="en-GB"/>
              </a:p>
            </p:txBody>
          </p:sp>
          <p:sp>
            <p:nvSpPr>
              <p:cNvPr id="36171" name="Freeform 449"/>
              <p:cNvSpPr>
                <a:spLocks noChangeAspect="1"/>
              </p:cNvSpPr>
              <p:nvPr/>
            </p:nvSpPr>
            <p:spPr bwMode="auto">
              <a:xfrm>
                <a:off x="10096935" y="5868819"/>
                <a:ext cx="316081" cy="267945"/>
              </a:xfrm>
              <a:custGeom>
                <a:avLst/>
                <a:gdLst>
                  <a:gd name="T0" fmla="*/ 2147483647 w 314"/>
                  <a:gd name="T1" fmla="*/ 2147483647 h 264"/>
                  <a:gd name="T2" fmla="*/ 2147483647 w 314"/>
                  <a:gd name="T3" fmla="*/ 2147483647 h 264"/>
                  <a:gd name="T4" fmla="*/ 2147483647 w 314"/>
                  <a:gd name="T5" fmla="*/ 2147483647 h 264"/>
                  <a:gd name="T6" fmla="*/ 2147483647 w 314"/>
                  <a:gd name="T7" fmla="*/ 2147483647 h 264"/>
                  <a:gd name="T8" fmla="*/ 2147483647 w 314"/>
                  <a:gd name="T9" fmla="*/ 2147483647 h 264"/>
                  <a:gd name="T10" fmla="*/ 2147483647 w 314"/>
                  <a:gd name="T11" fmla="*/ 2147483647 h 264"/>
                  <a:gd name="T12" fmla="*/ 2147483647 w 314"/>
                  <a:gd name="T13" fmla="*/ 2147483647 h 264"/>
                  <a:gd name="T14" fmla="*/ 2147483647 w 314"/>
                  <a:gd name="T15" fmla="*/ 2147483647 h 264"/>
                  <a:gd name="T16" fmla="*/ 2147483647 w 314"/>
                  <a:gd name="T17" fmla="*/ 2147483647 h 264"/>
                  <a:gd name="T18" fmla="*/ 2147483647 w 314"/>
                  <a:gd name="T19" fmla="*/ 2147483647 h 264"/>
                  <a:gd name="T20" fmla="*/ 2147483647 w 314"/>
                  <a:gd name="T21" fmla="*/ 2147483647 h 264"/>
                  <a:gd name="T22" fmla="*/ 2147483647 w 314"/>
                  <a:gd name="T23" fmla="*/ 2147483647 h 264"/>
                  <a:gd name="T24" fmla="*/ 2147483647 w 314"/>
                  <a:gd name="T25" fmla="*/ 2147483647 h 264"/>
                  <a:gd name="T26" fmla="*/ 2147483647 w 314"/>
                  <a:gd name="T27" fmla="*/ 2147483647 h 264"/>
                  <a:gd name="T28" fmla="*/ 2147483647 w 314"/>
                  <a:gd name="T29" fmla="*/ 2147483647 h 264"/>
                  <a:gd name="T30" fmla="*/ 2147483647 w 314"/>
                  <a:gd name="T31" fmla="*/ 2147483647 h 264"/>
                  <a:gd name="T32" fmla="*/ 2147483647 w 314"/>
                  <a:gd name="T33" fmla="*/ 2147483647 h 264"/>
                  <a:gd name="T34" fmla="*/ 2147483647 w 314"/>
                  <a:gd name="T35" fmla="*/ 2147483647 h 264"/>
                  <a:gd name="T36" fmla="*/ 2147483647 w 314"/>
                  <a:gd name="T37" fmla="*/ 2147483647 h 264"/>
                  <a:gd name="T38" fmla="*/ 2147483647 w 314"/>
                  <a:gd name="T39" fmla="*/ 2147483647 h 264"/>
                  <a:gd name="T40" fmla="*/ 2147483647 w 314"/>
                  <a:gd name="T41" fmla="*/ 2147483647 h 264"/>
                  <a:gd name="T42" fmla="*/ 2147483647 w 314"/>
                  <a:gd name="T43" fmla="*/ 2147483647 h 264"/>
                  <a:gd name="T44" fmla="*/ 2147483647 w 314"/>
                  <a:gd name="T45" fmla="*/ 2147483647 h 264"/>
                  <a:gd name="T46" fmla="*/ 2147483647 w 314"/>
                  <a:gd name="T47" fmla="*/ 2147483647 h 264"/>
                  <a:gd name="T48" fmla="*/ 2147483647 w 314"/>
                  <a:gd name="T49" fmla="*/ 2147483647 h 264"/>
                  <a:gd name="T50" fmla="*/ 2147483647 w 314"/>
                  <a:gd name="T51" fmla="*/ 2147483647 h 264"/>
                  <a:gd name="T52" fmla="*/ 2147483647 w 314"/>
                  <a:gd name="T53" fmla="*/ 2147483647 h 264"/>
                  <a:gd name="T54" fmla="*/ 2147483647 w 314"/>
                  <a:gd name="T55" fmla="*/ 2147483647 h 264"/>
                  <a:gd name="T56" fmla="*/ 2147483647 w 314"/>
                  <a:gd name="T57" fmla="*/ 2147483647 h 264"/>
                  <a:gd name="T58" fmla="*/ 2147483647 w 314"/>
                  <a:gd name="T59" fmla="*/ 2147483647 h 264"/>
                  <a:gd name="T60" fmla="*/ 2147483647 w 314"/>
                  <a:gd name="T61" fmla="*/ 0 h 264"/>
                  <a:gd name="T62" fmla="*/ 2147483647 w 314"/>
                  <a:gd name="T63" fmla="*/ 0 h 264"/>
                  <a:gd name="T64" fmla="*/ 2147483647 w 314"/>
                  <a:gd name="T65" fmla="*/ 2147483647 h 264"/>
                  <a:gd name="T66" fmla="*/ 2147483647 w 314"/>
                  <a:gd name="T67" fmla="*/ 2147483647 h 264"/>
                  <a:gd name="T68" fmla="*/ 2147483647 w 314"/>
                  <a:gd name="T69" fmla="*/ 2147483647 h 264"/>
                  <a:gd name="T70" fmla="*/ 2147483647 w 314"/>
                  <a:gd name="T71" fmla="*/ 2147483647 h 264"/>
                  <a:gd name="T72" fmla="*/ 2147483647 w 314"/>
                  <a:gd name="T73" fmla="*/ 2147483647 h 264"/>
                  <a:gd name="T74" fmla="*/ 2147483647 w 314"/>
                  <a:gd name="T75" fmla="*/ 2147483647 h 264"/>
                  <a:gd name="T76" fmla="*/ 2147483647 w 314"/>
                  <a:gd name="T77" fmla="*/ 2147483647 h 264"/>
                  <a:gd name="T78" fmla="*/ 2147483647 w 314"/>
                  <a:gd name="T79" fmla="*/ 2147483647 h 264"/>
                  <a:gd name="T80" fmla="*/ 2147483647 w 314"/>
                  <a:gd name="T81" fmla="*/ 2147483647 h 264"/>
                  <a:gd name="T82" fmla="*/ 2147483647 w 314"/>
                  <a:gd name="T83" fmla="*/ 2147483647 h 264"/>
                  <a:gd name="T84" fmla="*/ 2147483647 w 314"/>
                  <a:gd name="T85" fmla="*/ 2147483647 h 2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4"/>
                  <a:gd name="T130" fmla="*/ 0 h 264"/>
                  <a:gd name="T131" fmla="*/ 314 w 314"/>
                  <a:gd name="T132" fmla="*/ 264 h 2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4" h="264">
                    <a:moveTo>
                      <a:pt x="308" y="67"/>
                    </a:moveTo>
                    <a:lnTo>
                      <a:pt x="309" y="140"/>
                    </a:lnTo>
                    <a:lnTo>
                      <a:pt x="310" y="180"/>
                    </a:lnTo>
                    <a:lnTo>
                      <a:pt x="307" y="193"/>
                    </a:lnTo>
                    <a:lnTo>
                      <a:pt x="311" y="202"/>
                    </a:lnTo>
                    <a:lnTo>
                      <a:pt x="314" y="264"/>
                    </a:lnTo>
                    <a:lnTo>
                      <a:pt x="303" y="259"/>
                    </a:lnTo>
                    <a:lnTo>
                      <a:pt x="274" y="232"/>
                    </a:lnTo>
                    <a:lnTo>
                      <a:pt x="262" y="235"/>
                    </a:lnTo>
                    <a:lnTo>
                      <a:pt x="251" y="233"/>
                    </a:lnTo>
                    <a:lnTo>
                      <a:pt x="247" y="238"/>
                    </a:lnTo>
                    <a:lnTo>
                      <a:pt x="244" y="234"/>
                    </a:lnTo>
                    <a:lnTo>
                      <a:pt x="242" y="241"/>
                    </a:lnTo>
                    <a:lnTo>
                      <a:pt x="235" y="239"/>
                    </a:lnTo>
                    <a:lnTo>
                      <a:pt x="209" y="242"/>
                    </a:lnTo>
                    <a:lnTo>
                      <a:pt x="216" y="223"/>
                    </a:lnTo>
                    <a:lnTo>
                      <a:pt x="224" y="213"/>
                    </a:lnTo>
                    <a:lnTo>
                      <a:pt x="237" y="211"/>
                    </a:lnTo>
                    <a:lnTo>
                      <a:pt x="245" y="217"/>
                    </a:lnTo>
                    <a:lnTo>
                      <a:pt x="245" y="212"/>
                    </a:lnTo>
                    <a:lnTo>
                      <a:pt x="240" y="208"/>
                    </a:lnTo>
                    <a:lnTo>
                      <a:pt x="244" y="204"/>
                    </a:lnTo>
                    <a:lnTo>
                      <a:pt x="232" y="199"/>
                    </a:lnTo>
                    <a:lnTo>
                      <a:pt x="235" y="197"/>
                    </a:lnTo>
                    <a:lnTo>
                      <a:pt x="238" y="188"/>
                    </a:lnTo>
                    <a:lnTo>
                      <a:pt x="229" y="177"/>
                    </a:lnTo>
                    <a:lnTo>
                      <a:pt x="227" y="163"/>
                    </a:lnTo>
                    <a:lnTo>
                      <a:pt x="219" y="152"/>
                    </a:lnTo>
                    <a:lnTo>
                      <a:pt x="212" y="151"/>
                    </a:lnTo>
                    <a:lnTo>
                      <a:pt x="206" y="144"/>
                    </a:lnTo>
                    <a:lnTo>
                      <a:pt x="173" y="132"/>
                    </a:lnTo>
                    <a:lnTo>
                      <a:pt x="127" y="123"/>
                    </a:lnTo>
                    <a:lnTo>
                      <a:pt x="119" y="118"/>
                    </a:lnTo>
                    <a:lnTo>
                      <a:pt x="114" y="109"/>
                    </a:lnTo>
                    <a:lnTo>
                      <a:pt x="104" y="109"/>
                    </a:lnTo>
                    <a:lnTo>
                      <a:pt x="104" y="112"/>
                    </a:lnTo>
                    <a:lnTo>
                      <a:pt x="88" y="99"/>
                    </a:lnTo>
                    <a:lnTo>
                      <a:pt x="89" y="78"/>
                    </a:lnTo>
                    <a:lnTo>
                      <a:pt x="77" y="108"/>
                    </a:lnTo>
                    <a:lnTo>
                      <a:pt x="73" y="112"/>
                    </a:lnTo>
                    <a:lnTo>
                      <a:pt x="60" y="112"/>
                    </a:lnTo>
                    <a:lnTo>
                      <a:pt x="57" y="90"/>
                    </a:lnTo>
                    <a:lnTo>
                      <a:pt x="53" y="90"/>
                    </a:lnTo>
                    <a:lnTo>
                      <a:pt x="43" y="79"/>
                    </a:lnTo>
                    <a:lnTo>
                      <a:pt x="31" y="78"/>
                    </a:lnTo>
                    <a:lnTo>
                      <a:pt x="32" y="72"/>
                    </a:lnTo>
                    <a:lnTo>
                      <a:pt x="38" y="70"/>
                    </a:lnTo>
                    <a:lnTo>
                      <a:pt x="52" y="71"/>
                    </a:lnTo>
                    <a:lnTo>
                      <a:pt x="69" y="63"/>
                    </a:lnTo>
                    <a:lnTo>
                      <a:pt x="81" y="66"/>
                    </a:lnTo>
                    <a:lnTo>
                      <a:pt x="87" y="63"/>
                    </a:lnTo>
                    <a:lnTo>
                      <a:pt x="90" y="51"/>
                    </a:lnTo>
                    <a:lnTo>
                      <a:pt x="61" y="59"/>
                    </a:lnTo>
                    <a:lnTo>
                      <a:pt x="42" y="59"/>
                    </a:lnTo>
                    <a:lnTo>
                      <a:pt x="35" y="54"/>
                    </a:lnTo>
                    <a:lnTo>
                      <a:pt x="26" y="37"/>
                    </a:lnTo>
                    <a:lnTo>
                      <a:pt x="11" y="32"/>
                    </a:lnTo>
                    <a:lnTo>
                      <a:pt x="10" y="37"/>
                    </a:lnTo>
                    <a:lnTo>
                      <a:pt x="0" y="32"/>
                    </a:lnTo>
                    <a:lnTo>
                      <a:pt x="9" y="14"/>
                    </a:lnTo>
                    <a:lnTo>
                      <a:pt x="27" y="11"/>
                    </a:lnTo>
                    <a:lnTo>
                      <a:pt x="37" y="1"/>
                    </a:lnTo>
                    <a:lnTo>
                      <a:pt x="43" y="0"/>
                    </a:lnTo>
                    <a:lnTo>
                      <a:pt x="59" y="1"/>
                    </a:lnTo>
                    <a:lnTo>
                      <a:pt x="75" y="12"/>
                    </a:lnTo>
                    <a:lnTo>
                      <a:pt x="93" y="12"/>
                    </a:lnTo>
                    <a:lnTo>
                      <a:pt x="99" y="27"/>
                    </a:lnTo>
                    <a:lnTo>
                      <a:pt x="97" y="50"/>
                    </a:lnTo>
                    <a:lnTo>
                      <a:pt x="99" y="62"/>
                    </a:lnTo>
                    <a:lnTo>
                      <a:pt x="107" y="73"/>
                    </a:lnTo>
                    <a:lnTo>
                      <a:pt x="108" y="66"/>
                    </a:lnTo>
                    <a:lnTo>
                      <a:pt x="113" y="67"/>
                    </a:lnTo>
                    <a:lnTo>
                      <a:pt x="120" y="84"/>
                    </a:lnTo>
                    <a:lnTo>
                      <a:pt x="130" y="90"/>
                    </a:lnTo>
                    <a:lnTo>
                      <a:pt x="141" y="90"/>
                    </a:lnTo>
                    <a:lnTo>
                      <a:pt x="144" y="83"/>
                    </a:lnTo>
                    <a:lnTo>
                      <a:pt x="163" y="66"/>
                    </a:lnTo>
                    <a:lnTo>
                      <a:pt x="167" y="57"/>
                    </a:lnTo>
                    <a:lnTo>
                      <a:pt x="186" y="53"/>
                    </a:lnTo>
                    <a:lnTo>
                      <a:pt x="191" y="50"/>
                    </a:lnTo>
                    <a:lnTo>
                      <a:pt x="192" y="42"/>
                    </a:lnTo>
                    <a:lnTo>
                      <a:pt x="210" y="31"/>
                    </a:lnTo>
                    <a:lnTo>
                      <a:pt x="264" y="58"/>
                    </a:lnTo>
                    <a:lnTo>
                      <a:pt x="289" y="59"/>
                    </a:lnTo>
                    <a:lnTo>
                      <a:pt x="300" y="67"/>
                    </a:lnTo>
                    <a:lnTo>
                      <a:pt x="308" y="67"/>
                    </a:lnTo>
                    <a:close/>
                  </a:path>
                </a:pathLst>
              </a:custGeom>
              <a:solidFill>
                <a:srgbClr val="EE9024"/>
              </a:solidFill>
              <a:ln w="12700">
                <a:noFill/>
                <a:round/>
                <a:headEnd/>
                <a:tailEnd/>
              </a:ln>
            </p:spPr>
            <p:txBody>
              <a:bodyPr/>
              <a:lstStyle/>
              <a:p>
                <a:endParaRPr lang="en-GB"/>
              </a:p>
            </p:txBody>
          </p:sp>
          <p:sp>
            <p:nvSpPr>
              <p:cNvPr id="36172" name="Freeform 456"/>
              <p:cNvSpPr>
                <a:spLocks noChangeAspect="1"/>
              </p:cNvSpPr>
              <p:nvPr/>
            </p:nvSpPr>
            <p:spPr bwMode="auto">
              <a:xfrm>
                <a:off x="1011238" y="2704416"/>
                <a:ext cx="906826" cy="1147068"/>
              </a:xfrm>
              <a:custGeom>
                <a:avLst/>
                <a:gdLst>
                  <a:gd name="T0" fmla="*/ 2147483647 w 903"/>
                  <a:gd name="T1" fmla="*/ 2147483647 h 1133"/>
                  <a:gd name="T2" fmla="*/ 2147483647 w 903"/>
                  <a:gd name="T3" fmla="*/ 2147483647 h 1133"/>
                  <a:gd name="T4" fmla="*/ 2147483647 w 903"/>
                  <a:gd name="T5" fmla="*/ 2147483647 h 1133"/>
                  <a:gd name="T6" fmla="*/ 2147483647 w 903"/>
                  <a:gd name="T7" fmla="*/ 2147483647 h 1133"/>
                  <a:gd name="T8" fmla="*/ 2147483647 w 903"/>
                  <a:gd name="T9" fmla="*/ 2147483647 h 1133"/>
                  <a:gd name="T10" fmla="*/ 2147483647 w 903"/>
                  <a:gd name="T11" fmla="*/ 2147483647 h 1133"/>
                  <a:gd name="T12" fmla="*/ 2147483647 w 903"/>
                  <a:gd name="T13" fmla="*/ 2147483647 h 1133"/>
                  <a:gd name="T14" fmla="*/ 2147483647 w 903"/>
                  <a:gd name="T15" fmla="*/ 2147483647 h 1133"/>
                  <a:gd name="T16" fmla="*/ 2147483647 w 903"/>
                  <a:gd name="T17" fmla="*/ 2147483647 h 1133"/>
                  <a:gd name="T18" fmla="*/ 2147483647 w 903"/>
                  <a:gd name="T19" fmla="*/ 2147483647 h 1133"/>
                  <a:gd name="T20" fmla="*/ 2147483647 w 903"/>
                  <a:gd name="T21" fmla="*/ 2147483647 h 1133"/>
                  <a:gd name="T22" fmla="*/ 2147483647 w 903"/>
                  <a:gd name="T23" fmla="*/ 2147483647 h 1133"/>
                  <a:gd name="T24" fmla="*/ 2147483647 w 903"/>
                  <a:gd name="T25" fmla="*/ 2147483647 h 1133"/>
                  <a:gd name="T26" fmla="*/ 2147483647 w 903"/>
                  <a:gd name="T27" fmla="*/ 2147483647 h 1133"/>
                  <a:gd name="T28" fmla="*/ 2147483647 w 903"/>
                  <a:gd name="T29" fmla="*/ 2147483647 h 1133"/>
                  <a:gd name="T30" fmla="*/ 2147483647 w 903"/>
                  <a:gd name="T31" fmla="*/ 2147483647 h 1133"/>
                  <a:gd name="T32" fmla="*/ 2147483647 w 903"/>
                  <a:gd name="T33" fmla="*/ 2147483647 h 1133"/>
                  <a:gd name="T34" fmla="*/ 2147483647 w 903"/>
                  <a:gd name="T35" fmla="*/ 2147483647 h 1133"/>
                  <a:gd name="T36" fmla="*/ 2147483647 w 903"/>
                  <a:gd name="T37" fmla="*/ 2147483647 h 1133"/>
                  <a:gd name="T38" fmla="*/ 2147483647 w 903"/>
                  <a:gd name="T39" fmla="*/ 2147483647 h 1133"/>
                  <a:gd name="T40" fmla="*/ 2147483647 w 903"/>
                  <a:gd name="T41" fmla="*/ 2147483647 h 1133"/>
                  <a:gd name="T42" fmla="*/ 2147483647 w 903"/>
                  <a:gd name="T43" fmla="*/ 2147483647 h 1133"/>
                  <a:gd name="T44" fmla="*/ 2147483647 w 903"/>
                  <a:gd name="T45" fmla="*/ 2147483647 h 1133"/>
                  <a:gd name="T46" fmla="*/ 2147483647 w 903"/>
                  <a:gd name="T47" fmla="*/ 2147483647 h 1133"/>
                  <a:gd name="T48" fmla="*/ 2147483647 w 903"/>
                  <a:gd name="T49" fmla="*/ 2147483647 h 1133"/>
                  <a:gd name="T50" fmla="*/ 2147483647 w 903"/>
                  <a:gd name="T51" fmla="*/ 2147483647 h 1133"/>
                  <a:gd name="T52" fmla="*/ 2147483647 w 903"/>
                  <a:gd name="T53" fmla="*/ 2147483647 h 1133"/>
                  <a:gd name="T54" fmla="*/ 2147483647 w 903"/>
                  <a:gd name="T55" fmla="*/ 2147483647 h 1133"/>
                  <a:gd name="T56" fmla="*/ 2147483647 w 903"/>
                  <a:gd name="T57" fmla="*/ 2147483647 h 1133"/>
                  <a:gd name="T58" fmla="*/ 2147483647 w 903"/>
                  <a:gd name="T59" fmla="*/ 2147483647 h 1133"/>
                  <a:gd name="T60" fmla="*/ 2147483647 w 903"/>
                  <a:gd name="T61" fmla="*/ 2147483647 h 1133"/>
                  <a:gd name="T62" fmla="*/ 2147483647 w 903"/>
                  <a:gd name="T63" fmla="*/ 2147483647 h 1133"/>
                  <a:gd name="T64" fmla="*/ 2147483647 w 903"/>
                  <a:gd name="T65" fmla="*/ 2147483647 h 1133"/>
                  <a:gd name="T66" fmla="*/ 2147483647 w 903"/>
                  <a:gd name="T67" fmla="*/ 2147483647 h 1133"/>
                  <a:gd name="T68" fmla="*/ 2147483647 w 903"/>
                  <a:gd name="T69" fmla="*/ 2147483647 h 1133"/>
                  <a:gd name="T70" fmla="*/ 2147483647 w 903"/>
                  <a:gd name="T71" fmla="*/ 2147483647 h 1133"/>
                  <a:gd name="T72" fmla="*/ 2147483647 w 903"/>
                  <a:gd name="T73" fmla="*/ 2147483647 h 1133"/>
                  <a:gd name="T74" fmla="*/ 2147483647 w 903"/>
                  <a:gd name="T75" fmla="*/ 2147483647 h 1133"/>
                  <a:gd name="T76" fmla="*/ 2147483647 w 903"/>
                  <a:gd name="T77" fmla="*/ 2147483647 h 1133"/>
                  <a:gd name="T78" fmla="*/ 2147483647 w 903"/>
                  <a:gd name="T79" fmla="*/ 2147483647 h 1133"/>
                  <a:gd name="T80" fmla="*/ 2147483647 w 903"/>
                  <a:gd name="T81" fmla="*/ 2147483647 h 1133"/>
                  <a:gd name="T82" fmla="*/ 2147483647 w 903"/>
                  <a:gd name="T83" fmla="*/ 2147483647 h 1133"/>
                  <a:gd name="T84" fmla="*/ 2147483647 w 903"/>
                  <a:gd name="T85" fmla="*/ 2147483647 h 1133"/>
                  <a:gd name="T86" fmla="*/ 2147483647 w 903"/>
                  <a:gd name="T87" fmla="*/ 2147483647 h 1133"/>
                  <a:gd name="T88" fmla="*/ 2147483647 w 903"/>
                  <a:gd name="T89" fmla="*/ 2147483647 h 1133"/>
                  <a:gd name="T90" fmla="*/ 2147483647 w 903"/>
                  <a:gd name="T91" fmla="*/ 2147483647 h 1133"/>
                  <a:gd name="T92" fmla="*/ 2147483647 w 903"/>
                  <a:gd name="T93" fmla="*/ 2147483647 h 1133"/>
                  <a:gd name="T94" fmla="*/ 2147483647 w 903"/>
                  <a:gd name="T95" fmla="*/ 2147483647 h 1133"/>
                  <a:gd name="T96" fmla="*/ 2147483647 w 903"/>
                  <a:gd name="T97" fmla="*/ 2147483647 h 1133"/>
                  <a:gd name="T98" fmla="*/ 2147483647 w 903"/>
                  <a:gd name="T99" fmla="*/ 2147483647 h 1133"/>
                  <a:gd name="T100" fmla="*/ 2147483647 w 903"/>
                  <a:gd name="T101" fmla="*/ 2147483647 h 1133"/>
                  <a:gd name="T102" fmla="*/ 2147483647 w 903"/>
                  <a:gd name="T103" fmla="*/ 2147483647 h 1133"/>
                  <a:gd name="T104" fmla="*/ 2147483647 w 903"/>
                  <a:gd name="T105" fmla="*/ 2147483647 h 1133"/>
                  <a:gd name="T106" fmla="*/ 2147483647 w 903"/>
                  <a:gd name="T107" fmla="*/ 2147483647 h 1133"/>
                  <a:gd name="T108" fmla="*/ 2147483647 w 903"/>
                  <a:gd name="T109" fmla="*/ 2147483647 h 1133"/>
                  <a:gd name="T110" fmla="*/ 2147483647 w 903"/>
                  <a:gd name="T111" fmla="*/ 2147483647 h 1133"/>
                  <a:gd name="T112" fmla="*/ 2147483647 w 903"/>
                  <a:gd name="T113" fmla="*/ 2147483647 h 1133"/>
                  <a:gd name="T114" fmla="*/ 2147483647 w 903"/>
                  <a:gd name="T115" fmla="*/ 2147483647 h 11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3"/>
                  <a:gd name="T175" fmla="*/ 0 h 1133"/>
                  <a:gd name="T176" fmla="*/ 903 w 903"/>
                  <a:gd name="T177" fmla="*/ 1133 h 11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3" h="1133">
                    <a:moveTo>
                      <a:pt x="903" y="880"/>
                    </a:moveTo>
                    <a:lnTo>
                      <a:pt x="876" y="846"/>
                    </a:lnTo>
                    <a:lnTo>
                      <a:pt x="873" y="843"/>
                    </a:lnTo>
                    <a:lnTo>
                      <a:pt x="875" y="827"/>
                    </a:lnTo>
                    <a:lnTo>
                      <a:pt x="856" y="827"/>
                    </a:lnTo>
                    <a:lnTo>
                      <a:pt x="850" y="836"/>
                    </a:lnTo>
                    <a:lnTo>
                      <a:pt x="839" y="829"/>
                    </a:lnTo>
                    <a:lnTo>
                      <a:pt x="831" y="835"/>
                    </a:lnTo>
                    <a:lnTo>
                      <a:pt x="820" y="829"/>
                    </a:lnTo>
                    <a:lnTo>
                      <a:pt x="820" y="792"/>
                    </a:lnTo>
                    <a:lnTo>
                      <a:pt x="820" y="755"/>
                    </a:lnTo>
                    <a:lnTo>
                      <a:pt x="820" y="717"/>
                    </a:lnTo>
                    <a:lnTo>
                      <a:pt x="820" y="680"/>
                    </a:lnTo>
                    <a:lnTo>
                      <a:pt x="820" y="640"/>
                    </a:lnTo>
                    <a:lnTo>
                      <a:pt x="820" y="600"/>
                    </a:lnTo>
                    <a:lnTo>
                      <a:pt x="820" y="560"/>
                    </a:lnTo>
                    <a:lnTo>
                      <a:pt x="820" y="518"/>
                    </a:lnTo>
                    <a:lnTo>
                      <a:pt x="820" y="475"/>
                    </a:lnTo>
                    <a:lnTo>
                      <a:pt x="820" y="432"/>
                    </a:lnTo>
                    <a:lnTo>
                      <a:pt x="820" y="388"/>
                    </a:lnTo>
                    <a:lnTo>
                      <a:pt x="820" y="341"/>
                    </a:lnTo>
                    <a:lnTo>
                      <a:pt x="820" y="294"/>
                    </a:lnTo>
                    <a:lnTo>
                      <a:pt x="820" y="247"/>
                    </a:lnTo>
                    <a:lnTo>
                      <a:pt x="820" y="198"/>
                    </a:lnTo>
                    <a:lnTo>
                      <a:pt x="820" y="147"/>
                    </a:lnTo>
                    <a:lnTo>
                      <a:pt x="814" y="146"/>
                    </a:lnTo>
                    <a:lnTo>
                      <a:pt x="811" y="155"/>
                    </a:lnTo>
                    <a:lnTo>
                      <a:pt x="753" y="111"/>
                    </a:lnTo>
                    <a:lnTo>
                      <a:pt x="744" y="112"/>
                    </a:lnTo>
                    <a:lnTo>
                      <a:pt x="743" y="121"/>
                    </a:lnTo>
                    <a:lnTo>
                      <a:pt x="736" y="113"/>
                    </a:lnTo>
                    <a:lnTo>
                      <a:pt x="690" y="123"/>
                    </a:lnTo>
                    <a:lnTo>
                      <a:pt x="668" y="108"/>
                    </a:lnTo>
                    <a:lnTo>
                      <a:pt x="639" y="110"/>
                    </a:lnTo>
                    <a:lnTo>
                      <a:pt x="569" y="79"/>
                    </a:lnTo>
                    <a:lnTo>
                      <a:pt x="538" y="87"/>
                    </a:lnTo>
                    <a:lnTo>
                      <a:pt x="543" y="83"/>
                    </a:lnTo>
                    <a:lnTo>
                      <a:pt x="538" y="78"/>
                    </a:lnTo>
                    <a:lnTo>
                      <a:pt x="495" y="81"/>
                    </a:lnTo>
                    <a:lnTo>
                      <a:pt x="501" y="73"/>
                    </a:lnTo>
                    <a:lnTo>
                      <a:pt x="489" y="70"/>
                    </a:lnTo>
                    <a:lnTo>
                      <a:pt x="480" y="63"/>
                    </a:lnTo>
                    <a:lnTo>
                      <a:pt x="483" y="48"/>
                    </a:lnTo>
                    <a:lnTo>
                      <a:pt x="464" y="43"/>
                    </a:lnTo>
                    <a:lnTo>
                      <a:pt x="467" y="52"/>
                    </a:lnTo>
                    <a:lnTo>
                      <a:pt x="460" y="52"/>
                    </a:lnTo>
                    <a:lnTo>
                      <a:pt x="450" y="38"/>
                    </a:lnTo>
                    <a:lnTo>
                      <a:pt x="421" y="50"/>
                    </a:lnTo>
                    <a:lnTo>
                      <a:pt x="408" y="43"/>
                    </a:lnTo>
                    <a:lnTo>
                      <a:pt x="410" y="39"/>
                    </a:lnTo>
                    <a:lnTo>
                      <a:pt x="404" y="26"/>
                    </a:lnTo>
                    <a:lnTo>
                      <a:pt x="394" y="21"/>
                    </a:lnTo>
                    <a:lnTo>
                      <a:pt x="384" y="32"/>
                    </a:lnTo>
                    <a:lnTo>
                      <a:pt x="383" y="40"/>
                    </a:lnTo>
                    <a:lnTo>
                      <a:pt x="389" y="57"/>
                    </a:lnTo>
                    <a:lnTo>
                      <a:pt x="383" y="57"/>
                    </a:lnTo>
                    <a:lnTo>
                      <a:pt x="379" y="48"/>
                    </a:lnTo>
                    <a:lnTo>
                      <a:pt x="357" y="47"/>
                    </a:lnTo>
                    <a:lnTo>
                      <a:pt x="360" y="37"/>
                    </a:lnTo>
                    <a:lnTo>
                      <a:pt x="380" y="27"/>
                    </a:lnTo>
                    <a:lnTo>
                      <a:pt x="380" y="19"/>
                    </a:lnTo>
                    <a:lnTo>
                      <a:pt x="346" y="0"/>
                    </a:lnTo>
                    <a:lnTo>
                      <a:pt x="336" y="12"/>
                    </a:lnTo>
                    <a:lnTo>
                      <a:pt x="337" y="19"/>
                    </a:lnTo>
                    <a:lnTo>
                      <a:pt x="308" y="47"/>
                    </a:lnTo>
                    <a:lnTo>
                      <a:pt x="270" y="50"/>
                    </a:lnTo>
                    <a:lnTo>
                      <a:pt x="273" y="52"/>
                    </a:lnTo>
                    <a:lnTo>
                      <a:pt x="268" y="56"/>
                    </a:lnTo>
                    <a:lnTo>
                      <a:pt x="269" y="62"/>
                    </a:lnTo>
                    <a:lnTo>
                      <a:pt x="260" y="57"/>
                    </a:lnTo>
                    <a:lnTo>
                      <a:pt x="276" y="40"/>
                    </a:lnTo>
                    <a:lnTo>
                      <a:pt x="249" y="56"/>
                    </a:lnTo>
                    <a:lnTo>
                      <a:pt x="242" y="65"/>
                    </a:lnTo>
                    <a:lnTo>
                      <a:pt x="261" y="77"/>
                    </a:lnTo>
                    <a:lnTo>
                      <a:pt x="250" y="80"/>
                    </a:lnTo>
                    <a:lnTo>
                      <a:pt x="247" y="100"/>
                    </a:lnTo>
                    <a:lnTo>
                      <a:pt x="243" y="90"/>
                    </a:lnTo>
                    <a:lnTo>
                      <a:pt x="239" y="93"/>
                    </a:lnTo>
                    <a:lnTo>
                      <a:pt x="245" y="77"/>
                    </a:lnTo>
                    <a:lnTo>
                      <a:pt x="239" y="70"/>
                    </a:lnTo>
                    <a:lnTo>
                      <a:pt x="186" y="111"/>
                    </a:lnTo>
                    <a:lnTo>
                      <a:pt x="191" y="98"/>
                    </a:lnTo>
                    <a:lnTo>
                      <a:pt x="186" y="97"/>
                    </a:lnTo>
                    <a:lnTo>
                      <a:pt x="178" y="117"/>
                    </a:lnTo>
                    <a:lnTo>
                      <a:pt x="171" y="120"/>
                    </a:lnTo>
                    <a:lnTo>
                      <a:pt x="157" y="140"/>
                    </a:lnTo>
                    <a:lnTo>
                      <a:pt x="155" y="146"/>
                    </a:lnTo>
                    <a:lnTo>
                      <a:pt x="150" y="176"/>
                    </a:lnTo>
                    <a:lnTo>
                      <a:pt x="148" y="169"/>
                    </a:lnTo>
                    <a:lnTo>
                      <a:pt x="138" y="197"/>
                    </a:lnTo>
                    <a:lnTo>
                      <a:pt x="125" y="209"/>
                    </a:lnTo>
                    <a:lnTo>
                      <a:pt x="56" y="219"/>
                    </a:lnTo>
                    <a:lnTo>
                      <a:pt x="55" y="250"/>
                    </a:lnTo>
                    <a:lnTo>
                      <a:pt x="59" y="250"/>
                    </a:lnTo>
                    <a:lnTo>
                      <a:pt x="37" y="261"/>
                    </a:lnTo>
                    <a:lnTo>
                      <a:pt x="114" y="316"/>
                    </a:lnTo>
                    <a:lnTo>
                      <a:pt x="127" y="331"/>
                    </a:lnTo>
                    <a:lnTo>
                      <a:pt x="135" y="362"/>
                    </a:lnTo>
                    <a:lnTo>
                      <a:pt x="160" y="372"/>
                    </a:lnTo>
                    <a:lnTo>
                      <a:pt x="162" y="363"/>
                    </a:lnTo>
                    <a:lnTo>
                      <a:pt x="170" y="359"/>
                    </a:lnTo>
                    <a:lnTo>
                      <a:pt x="168" y="371"/>
                    </a:lnTo>
                    <a:lnTo>
                      <a:pt x="170" y="373"/>
                    </a:lnTo>
                    <a:lnTo>
                      <a:pt x="196" y="369"/>
                    </a:lnTo>
                    <a:lnTo>
                      <a:pt x="200" y="373"/>
                    </a:lnTo>
                    <a:lnTo>
                      <a:pt x="189" y="389"/>
                    </a:lnTo>
                    <a:lnTo>
                      <a:pt x="205" y="405"/>
                    </a:lnTo>
                    <a:lnTo>
                      <a:pt x="208" y="393"/>
                    </a:lnTo>
                    <a:lnTo>
                      <a:pt x="209" y="400"/>
                    </a:lnTo>
                    <a:lnTo>
                      <a:pt x="229" y="403"/>
                    </a:lnTo>
                    <a:lnTo>
                      <a:pt x="258" y="394"/>
                    </a:lnTo>
                    <a:lnTo>
                      <a:pt x="260" y="403"/>
                    </a:lnTo>
                    <a:lnTo>
                      <a:pt x="226" y="419"/>
                    </a:lnTo>
                    <a:lnTo>
                      <a:pt x="209" y="405"/>
                    </a:lnTo>
                    <a:lnTo>
                      <a:pt x="193" y="410"/>
                    </a:lnTo>
                    <a:lnTo>
                      <a:pt x="182" y="395"/>
                    </a:lnTo>
                    <a:lnTo>
                      <a:pt x="189" y="410"/>
                    </a:lnTo>
                    <a:lnTo>
                      <a:pt x="187" y="422"/>
                    </a:lnTo>
                    <a:lnTo>
                      <a:pt x="191" y="424"/>
                    </a:lnTo>
                    <a:lnTo>
                      <a:pt x="192" y="415"/>
                    </a:lnTo>
                    <a:lnTo>
                      <a:pt x="217" y="425"/>
                    </a:lnTo>
                    <a:lnTo>
                      <a:pt x="212" y="435"/>
                    </a:lnTo>
                    <a:lnTo>
                      <a:pt x="211" y="429"/>
                    </a:lnTo>
                    <a:lnTo>
                      <a:pt x="200" y="425"/>
                    </a:lnTo>
                    <a:lnTo>
                      <a:pt x="190" y="449"/>
                    </a:lnTo>
                    <a:lnTo>
                      <a:pt x="182" y="440"/>
                    </a:lnTo>
                    <a:lnTo>
                      <a:pt x="136" y="441"/>
                    </a:lnTo>
                    <a:lnTo>
                      <a:pt x="122" y="430"/>
                    </a:lnTo>
                    <a:lnTo>
                      <a:pt x="131" y="423"/>
                    </a:lnTo>
                    <a:lnTo>
                      <a:pt x="130" y="405"/>
                    </a:lnTo>
                    <a:lnTo>
                      <a:pt x="136" y="400"/>
                    </a:lnTo>
                    <a:lnTo>
                      <a:pt x="104" y="401"/>
                    </a:lnTo>
                    <a:lnTo>
                      <a:pt x="69" y="425"/>
                    </a:lnTo>
                    <a:lnTo>
                      <a:pt x="78" y="435"/>
                    </a:lnTo>
                    <a:lnTo>
                      <a:pt x="55" y="433"/>
                    </a:lnTo>
                    <a:lnTo>
                      <a:pt x="34" y="453"/>
                    </a:lnTo>
                    <a:lnTo>
                      <a:pt x="19" y="457"/>
                    </a:lnTo>
                    <a:lnTo>
                      <a:pt x="18" y="464"/>
                    </a:lnTo>
                    <a:lnTo>
                      <a:pt x="0" y="469"/>
                    </a:lnTo>
                    <a:lnTo>
                      <a:pt x="24" y="491"/>
                    </a:lnTo>
                    <a:lnTo>
                      <a:pt x="58" y="498"/>
                    </a:lnTo>
                    <a:lnTo>
                      <a:pt x="45" y="509"/>
                    </a:lnTo>
                    <a:lnTo>
                      <a:pt x="38" y="500"/>
                    </a:lnTo>
                    <a:lnTo>
                      <a:pt x="37" y="504"/>
                    </a:lnTo>
                    <a:lnTo>
                      <a:pt x="50" y="524"/>
                    </a:lnTo>
                    <a:lnTo>
                      <a:pt x="49" y="538"/>
                    </a:lnTo>
                    <a:lnTo>
                      <a:pt x="59" y="549"/>
                    </a:lnTo>
                    <a:lnTo>
                      <a:pt x="99" y="558"/>
                    </a:lnTo>
                    <a:lnTo>
                      <a:pt x="136" y="549"/>
                    </a:lnTo>
                    <a:lnTo>
                      <a:pt x="151" y="561"/>
                    </a:lnTo>
                    <a:lnTo>
                      <a:pt x="154" y="553"/>
                    </a:lnTo>
                    <a:lnTo>
                      <a:pt x="144" y="545"/>
                    </a:lnTo>
                    <a:lnTo>
                      <a:pt x="151" y="545"/>
                    </a:lnTo>
                    <a:lnTo>
                      <a:pt x="159" y="553"/>
                    </a:lnTo>
                    <a:lnTo>
                      <a:pt x="164" y="569"/>
                    </a:lnTo>
                    <a:lnTo>
                      <a:pt x="172" y="552"/>
                    </a:lnTo>
                    <a:lnTo>
                      <a:pt x="192" y="532"/>
                    </a:lnTo>
                    <a:lnTo>
                      <a:pt x="205" y="534"/>
                    </a:lnTo>
                    <a:lnTo>
                      <a:pt x="215" y="526"/>
                    </a:lnTo>
                    <a:lnTo>
                      <a:pt x="223" y="535"/>
                    </a:lnTo>
                    <a:lnTo>
                      <a:pt x="218" y="553"/>
                    </a:lnTo>
                    <a:lnTo>
                      <a:pt x="201" y="553"/>
                    </a:lnTo>
                    <a:lnTo>
                      <a:pt x="202" y="563"/>
                    </a:lnTo>
                    <a:lnTo>
                      <a:pt x="210" y="562"/>
                    </a:lnTo>
                    <a:lnTo>
                      <a:pt x="222" y="594"/>
                    </a:lnTo>
                    <a:lnTo>
                      <a:pt x="222" y="605"/>
                    </a:lnTo>
                    <a:lnTo>
                      <a:pt x="213" y="620"/>
                    </a:lnTo>
                    <a:lnTo>
                      <a:pt x="179" y="631"/>
                    </a:lnTo>
                    <a:lnTo>
                      <a:pt x="182" y="624"/>
                    </a:lnTo>
                    <a:lnTo>
                      <a:pt x="177" y="623"/>
                    </a:lnTo>
                    <a:lnTo>
                      <a:pt x="155" y="652"/>
                    </a:lnTo>
                    <a:lnTo>
                      <a:pt x="140" y="650"/>
                    </a:lnTo>
                    <a:lnTo>
                      <a:pt x="132" y="656"/>
                    </a:lnTo>
                    <a:lnTo>
                      <a:pt x="120" y="663"/>
                    </a:lnTo>
                    <a:lnTo>
                      <a:pt x="120" y="674"/>
                    </a:lnTo>
                    <a:lnTo>
                      <a:pt x="105" y="674"/>
                    </a:lnTo>
                    <a:lnTo>
                      <a:pt x="78" y="699"/>
                    </a:lnTo>
                    <a:lnTo>
                      <a:pt x="70" y="716"/>
                    </a:lnTo>
                    <a:lnTo>
                      <a:pt x="70" y="729"/>
                    </a:lnTo>
                    <a:lnTo>
                      <a:pt x="59" y="734"/>
                    </a:lnTo>
                    <a:lnTo>
                      <a:pt x="65" y="741"/>
                    </a:lnTo>
                    <a:lnTo>
                      <a:pt x="57" y="745"/>
                    </a:lnTo>
                    <a:lnTo>
                      <a:pt x="56" y="753"/>
                    </a:lnTo>
                    <a:lnTo>
                      <a:pt x="82" y="747"/>
                    </a:lnTo>
                    <a:lnTo>
                      <a:pt x="86" y="749"/>
                    </a:lnTo>
                    <a:lnTo>
                      <a:pt x="69" y="753"/>
                    </a:lnTo>
                    <a:lnTo>
                      <a:pt x="65" y="760"/>
                    </a:lnTo>
                    <a:lnTo>
                      <a:pt x="72" y="765"/>
                    </a:lnTo>
                    <a:lnTo>
                      <a:pt x="82" y="760"/>
                    </a:lnTo>
                    <a:lnTo>
                      <a:pt x="79" y="769"/>
                    </a:lnTo>
                    <a:lnTo>
                      <a:pt x="86" y="785"/>
                    </a:lnTo>
                    <a:lnTo>
                      <a:pt x="96" y="777"/>
                    </a:lnTo>
                    <a:lnTo>
                      <a:pt x="98" y="784"/>
                    </a:lnTo>
                    <a:lnTo>
                      <a:pt x="107" y="783"/>
                    </a:lnTo>
                    <a:lnTo>
                      <a:pt x="101" y="791"/>
                    </a:lnTo>
                    <a:lnTo>
                      <a:pt x="108" y="794"/>
                    </a:lnTo>
                    <a:lnTo>
                      <a:pt x="131" y="793"/>
                    </a:lnTo>
                    <a:lnTo>
                      <a:pt x="134" y="800"/>
                    </a:lnTo>
                    <a:lnTo>
                      <a:pt x="121" y="806"/>
                    </a:lnTo>
                    <a:lnTo>
                      <a:pt x="107" y="830"/>
                    </a:lnTo>
                    <a:lnTo>
                      <a:pt x="112" y="845"/>
                    </a:lnTo>
                    <a:lnTo>
                      <a:pt x="124" y="842"/>
                    </a:lnTo>
                    <a:lnTo>
                      <a:pt x="122" y="847"/>
                    </a:lnTo>
                    <a:lnTo>
                      <a:pt x="118" y="852"/>
                    </a:lnTo>
                    <a:lnTo>
                      <a:pt x="128" y="862"/>
                    </a:lnTo>
                    <a:lnTo>
                      <a:pt x="152" y="866"/>
                    </a:lnTo>
                    <a:lnTo>
                      <a:pt x="172" y="836"/>
                    </a:lnTo>
                    <a:lnTo>
                      <a:pt x="166" y="825"/>
                    </a:lnTo>
                    <a:lnTo>
                      <a:pt x="175" y="810"/>
                    </a:lnTo>
                    <a:lnTo>
                      <a:pt x="199" y="794"/>
                    </a:lnTo>
                    <a:lnTo>
                      <a:pt x="171" y="827"/>
                    </a:lnTo>
                    <a:lnTo>
                      <a:pt x="192" y="873"/>
                    </a:lnTo>
                    <a:lnTo>
                      <a:pt x="182" y="892"/>
                    </a:lnTo>
                    <a:lnTo>
                      <a:pt x="186" y="900"/>
                    </a:lnTo>
                    <a:lnTo>
                      <a:pt x="196" y="900"/>
                    </a:lnTo>
                    <a:lnTo>
                      <a:pt x="190" y="905"/>
                    </a:lnTo>
                    <a:lnTo>
                      <a:pt x="191" y="914"/>
                    </a:lnTo>
                    <a:lnTo>
                      <a:pt x="196" y="916"/>
                    </a:lnTo>
                    <a:lnTo>
                      <a:pt x="179" y="926"/>
                    </a:lnTo>
                    <a:lnTo>
                      <a:pt x="190" y="927"/>
                    </a:lnTo>
                    <a:lnTo>
                      <a:pt x="220" y="910"/>
                    </a:lnTo>
                    <a:lnTo>
                      <a:pt x="235" y="888"/>
                    </a:lnTo>
                    <a:lnTo>
                      <a:pt x="235" y="908"/>
                    </a:lnTo>
                    <a:lnTo>
                      <a:pt x="246" y="916"/>
                    </a:lnTo>
                    <a:lnTo>
                      <a:pt x="257" y="911"/>
                    </a:lnTo>
                    <a:lnTo>
                      <a:pt x="275" y="940"/>
                    </a:lnTo>
                    <a:lnTo>
                      <a:pt x="280" y="934"/>
                    </a:lnTo>
                    <a:lnTo>
                      <a:pt x="278" y="920"/>
                    </a:lnTo>
                    <a:lnTo>
                      <a:pt x="288" y="905"/>
                    </a:lnTo>
                    <a:lnTo>
                      <a:pt x="290" y="907"/>
                    </a:lnTo>
                    <a:lnTo>
                      <a:pt x="288" y="915"/>
                    </a:lnTo>
                    <a:lnTo>
                      <a:pt x="302" y="925"/>
                    </a:lnTo>
                    <a:lnTo>
                      <a:pt x="342" y="900"/>
                    </a:lnTo>
                    <a:lnTo>
                      <a:pt x="330" y="917"/>
                    </a:lnTo>
                    <a:lnTo>
                      <a:pt x="332" y="920"/>
                    </a:lnTo>
                    <a:lnTo>
                      <a:pt x="322" y="930"/>
                    </a:lnTo>
                    <a:lnTo>
                      <a:pt x="319" y="944"/>
                    </a:lnTo>
                    <a:lnTo>
                      <a:pt x="325" y="945"/>
                    </a:lnTo>
                    <a:lnTo>
                      <a:pt x="317" y="954"/>
                    </a:lnTo>
                    <a:lnTo>
                      <a:pt x="312" y="983"/>
                    </a:lnTo>
                    <a:lnTo>
                      <a:pt x="302" y="1001"/>
                    </a:lnTo>
                    <a:lnTo>
                      <a:pt x="298" y="998"/>
                    </a:lnTo>
                    <a:lnTo>
                      <a:pt x="288" y="1013"/>
                    </a:lnTo>
                    <a:lnTo>
                      <a:pt x="282" y="1028"/>
                    </a:lnTo>
                    <a:lnTo>
                      <a:pt x="275" y="1027"/>
                    </a:lnTo>
                    <a:lnTo>
                      <a:pt x="238" y="1053"/>
                    </a:lnTo>
                    <a:lnTo>
                      <a:pt x="227" y="1076"/>
                    </a:lnTo>
                    <a:lnTo>
                      <a:pt x="222" y="1077"/>
                    </a:lnTo>
                    <a:lnTo>
                      <a:pt x="220" y="1082"/>
                    </a:lnTo>
                    <a:lnTo>
                      <a:pt x="215" y="1076"/>
                    </a:lnTo>
                    <a:lnTo>
                      <a:pt x="217" y="1072"/>
                    </a:lnTo>
                    <a:lnTo>
                      <a:pt x="203" y="1072"/>
                    </a:lnTo>
                    <a:lnTo>
                      <a:pt x="179" y="1085"/>
                    </a:lnTo>
                    <a:lnTo>
                      <a:pt x="155" y="1114"/>
                    </a:lnTo>
                    <a:lnTo>
                      <a:pt x="142" y="1117"/>
                    </a:lnTo>
                    <a:lnTo>
                      <a:pt x="139" y="1119"/>
                    </a:lnTo>
                    <a:lnTo>
                      <a:pt x="145" y="1133"/>
                    </a:lnTo>
                    <a:lnTo>
                      <a:pt x="149" y="1127"/>
                    </a:lnTo>
                    <a:lnTo>
                      <a:pt x="148" y="1119"/>
                    </a:lnTo>
                    <a:lnTo>
                      <a:pt x="156" y="1127"/>
                    </a:lnTo>
                    <a:lnTo>
                      <a:pt x="166" y="1124"/>
                    </a:lnTo>
                    <a:lnTo>
                      <a:pt x="165" y="1112"/>
                    </a:lnTo>
                    <a:lnTo>
                      <a:pt x="169" y="1121"/>
                    </a:lnTo>
                    <a:lnTo>
                      <a:pt x="180" y="1119"/>
                    </a:lnTo>
                    <a:lnTo>
                      <a:pt x="196" y="1093"/>
                    </a:lnTo>
                    <a:lnTo>
                      <a:pt x="200" y="1092"/>
                    </a:lnTo>
                    <a:lnTo>
                      <a:pt x="198" y="1106"/>
                    </a:lnTo>
                    <a:lnTo>
                      <a:pt x="221" y="1101"/>
                    </a:lnTo>
                    <a:lnTo>
                      <a:pt x="223" y="1094"/>
                    </a:lnTo>
                    <a:lnTo>
                      <a:pt x="228" y="1097"/>
                    </a:lnTo>
                    <a:lnTo>
                      <a:pt x="248" y="1081"/>
                    </a:lnTo>
                    <a:lnTo>
                      <a:pt x="253" y="1085"/>
                    </a:lnTo>
                    <a:lnTo>
                      <a:pt x="253" y="1096"/>
                    </a:lnTo>
                    <a:lnTo>
                      <a:pt x="259" y="1077"/>
                    </a:lnTo>
                    <a:lnTo>
                      <a:pt x="272" y="1077"/>
                    </a:lnTo>
                    <a:lnTo>
                      <a:pt x="285" y="1069"/>
                    </a:lnTo>
                    <a:lnTo>
                      <a:pt x="283" y="1061"/>
                    </a:lnTo>
                    <a:lnTo>
                      <a:pt x="283" y="1056"/>
                    </a:lnTo>
                    <a:lnTo>
                      <a:pt x="291" y="1048"/>
                    </a:lnTo>
                    <a:lnTo>
                      <a:pt x="307" y="1046"/>
                    </a:lnTo>
                    <a:lnTo>
                      <a:pt x="309" y="1042"/>
                    </a:lnTo>
                    <a:lnTo>
                      <a:pt x="302" y="1043"/>
                    </a:lnTo>
                    <a:lnTo>
                      <a:pt x="311" y="1036"/>
                    </a:lnTo>
                    <a:lnTo>
                      <a:pt x="319" y="1038"/>
                    </a:lnTo>
                    <a:lnTo>
                      <a:pt x="319" y="1028"/>
                    </a:lnTo>
                    <a:lnTo>
                      <a:pt x="328" y="1028"/>
                    </a:lnTo>
                    <a:lnTo>
                      <a:pt x="349" y="1014"/>
                    </a:lnTo>
                    <a:lnTo>
                      <a:pt x="352" y="1002"/>
                    </a:lnTo>
                    <a:lnTo>
                      <a:pt x="361" y="993"/>
                    </a:lnTo>
                    <a:lnTo>
                      <a:pt x="363" y="985"/>
                    </a:lnTo>
                    <a:lnTo>
                      <a:pt x="370" y="986"/>
                    </a:lnTo>
                    <a:lnTo>
                      <a:pt x="373" y="975"/>
                    </a:lnTo>
                    <a:lnTo>
                      <a:pt x="381" y="978"/>
                    </a:lnTo>
                    <a:lnTo>
                      <a:pt x="393" y="963"/>
                    </a:lnTo>
                    <a:lnTo>
                      <a:pt x="421" y="952"/>
                    </a:lnTo>
                    <a:lnTo>
                      <a:pt x="418" y="944"/>
                    </a:lnTo>
                    <a:lnTo>
                      <a:pt x="422" y="941"/>
                    </a:lnTo>
                    <a:lnTo>
                      <a:pt x="422" y="933"/>
                    </a:lnTo>
                    <a:lnTo>
                      <a:pt x="439" y="924"/>
                    </a:lnTo>
                    <a:lnTo>
                      <a:pt x="443" y="915"/>
                    </a:lnTo>
                    <a:lnTo>
                      <a:pt x="432" y="903"/>
                    </a:lnTo>
                    <a:lnTo>
                      <a:pt x="417" y="902"/>
                    </a:lnTo>
                    <a:lnTo>
                      <a:pt x="421" y="883"/>
                    </a:lnTo>
                    <a:lnTo>
                      <a:pt x="432" y="877"/>
                    </a:lnTo>
                    <a:lnTo>
                      <a:pt x="436" y="872"/>
                    </a:lnTo>
                    <a:lnTo>
                      <a:pt x="436" y="864"/>
                    </a:lnTo>
                    <a:lnTo>
                      <a:pt x="450" y="864"/>
                    </a:lnTo>
                    <a:lnTo>
                      <a:pt x="452" y="856"/>
                    </a:lnTo>
                    <a:lnTo>
                      <a:pt x="448" y="854"/>
                    </a:lnTo>
                    <a:lnTo>
                      <a:pt x="464" y="845"/>
                    </a:lnTo>
                    <a:lnTo>
                      <a:pt x="463" y="837"/>
                    </a:lnTo>
                    <a:lnTo>
                      <a:pt x="452" y="829"/>
                    </a:lnTo>
                    <a:lnTo>
                      <a:pt x="467" y="832"/>
                    </a:lnTo>
                    <a:lnTo>
                      <a:pt x="475" y="822"/>
                    </a:lnTo>
                    <a:lnTo>
                      <a:pt x="491" y="790"/>
                    </a:lnTo>
                    <a:lnTo>
                      <a:pt x="523" y="766"/>
                    </a:lnTo>
                    <a:lnTo>
                      <a:pt x="523" y="751"/>
                    </a:lnTo>
                    <a:lnTo>
                      <a:pt x="537" y="720"/>
                    </a:lnTo>
                    <a:lnTo>
                      <a:pt x="539" y="703"/>
                    </a:lnTo>
                    <a:lnTo>
                      <a:pt x="542" y="710"/>
                    </a:lnTo>
                    <a:lnTo>
                      <a:pt x="539" y="733"/>
                    </a:lnTo>
                    <a:lnTo>
                      <a:pt x="530" y="752"/>
                    </a:lnTo>
                    <a:lnTo>
                      <a:pt x="528" y="766"/>
                    </a:lnTo>
                    <a:lnTo>
                      <a:pt x="542" y="769"/>
                    </a:lnTo>
                    <a:lnTo>
                      <a:pt x="565" y="752"/>
                    </a:lnTo>
                    <a:lnTo>
                      <a:pt x="563" y="760"/>
                    </a:lnTo>
                    <a:lnTo>
                      <a:pt x="544" y="773"/>
                    </a:lnTo>
                    <a:lnTo>
                      <a:pt x="544" y="779"/>
                    </a:lnTo>
                    <a:lnTo>
                      <a:pt x="574" y="792"/>
                    </a:lnTo>
                    <a:lnTo>
                      <a:pt x="570" y="799"/>
                    </a:lnTo>
                    <a:lnTo>
                      <a:pt x="541" y="792"/>
                    </a:lnTo>
                    <a:lnTo>
                      <a:pt x="534" y="784"/>
                    </a:lnTo>
                    <a:lnTo>
                      <a:pt x="505" y="800"/>
                    </a:lnTo>
                    <a:lnTo>
                      <a:pt x="503" y="804"/>
                    </a:lnTo>
                    <a:lnTo>
                      <a:pt x="504" y="830"/>
                    </a:lnTo>
                    <a:lnTo>
                      <a:pt x="490" y="861"/>
                    </a:lnTo>
                    <a:lnTo>
                      <a:pt x="499" y="867"/>
                    </a:lnTo>
                    <a:lnTo>
                      <a:pt x="515" y="860"/>
                    </a:lnTo>
                    <a:lnTo>
                      <a:pt x="510" y="871"/>
                    </a:lnTo>
                    <a:lnTo>
                      <a:pt x="503" y="874"/>
                    </a:lnTo>
                    <a:lnTo>
                      <a:pt x="505" y="878"/>
                    </a:lnTo>
                    <a:lnTo>
                      <a:pt x="492" y="877"/>
                    </a:lnTo>
                    <a:lnTo>
                      <a:pt x="487" y="890"/>
                    </a:lnTo>
                    <a:lnTo>
                      <a:pt x="493" y="895"/>
                    </a:lnTo>
                    <a:lnTo>
                      <a:pt x="509" y="892"/>
                    </a:lnTo>
                    <a:lnTo>
                      <a:pt x="510" y="885"/>
                    </a:lnTo>
                    <a:lnTo>
                      <a:pt x="518" y="890"/>
                    </a:lnTo>
                    <a:lnTo>
                      <a:pt x="528" y="873"/>
                    </a:lnTo>
                    <a:lnTo>
                      <a:pt x="535" y="871"/>
                    </a:lnTo>
                    <a:lnTo>
                      <a:pt x="533" y="884"/>
                    </a:lnTo>
                    <a:lnTo>
                      <a:pt x="540" y="866"/>
                    </a:lnTo>
                    <a:lnTo>
                      <a:pt x="550" y="864"/>
                    </a:lnTo>
                    <a:lnTo>
                      <a:pt x="554" y="849"/>
                    </a:lnTo>
                    <a:lnTo>
                      <a:pt x="558" y="864"/>
                    </a:lnTo>
                    <a:lnTo>
                      <a:pt x="562" y="840"/>
                    </a:lnTo>
                    <a:lnTo>
                      <a:pt x="564" y="847"/>
                    </a:lnTo>
                    <a:lnTo>
                      <a:pt x="589" y="845"/>
                    </a:lnTo>
                    <a:lnTo>
                      <a:pt x="591" y="837"/>
                    </a:lnTo>
                    <a:lnTo>
                      <a:pt x="600" y="832"/>
                    </a:lnTo>
                    <a:lnTo>
                      <a:pt x="593" y="831"/>
                    </a:lnTo>
                    <a:lnTo>
                      <a:pt x="604" y="814"/>
                    </a:lnTo>
                    <a:lnTo>
                      <a:pt x="602" y="810"/>
                    </a:lnTo>
                    <a:lnTo>
                      <a:pt x="588" y="817"/>
                    </a:lnTo>
                    <a:lnTo>
                      <a:pt x="587" y="812"/>
                    </a:lnTo>
                    <a:lnTo>
                      <a:pt x="597" y="806"/>
                    </a:lnTo>
                    <a:lnTo>
                      <a:pt x="598" y="801"/>
                    </a:lnTo>
                    <a:lnTo>
                      <a:pt x="585" y="797"/>
                    </a:lnTo>
                    <a:lnTo>
                      <a:pt x="594" y="792"/>
                    </a:lnTo>
                    <a:lnTo>
                      <a:pt x="598" y="785"/>
                    </a:lnTo>
                    <a:lnTo>
                      <a:pt x="591" y="784"/>
                    </a:lnTo>
                    <a:lnTo>
                      <a:pt x="597" y="779"/>
                    </a:lnTo>
                    <a:lnTo>
                      <a:pt x="603" y="781"/>
                    </a:lnTo>
                    <a:lnTo>
                      <a:pt x="611" y="769"/>
                    </a:lnTo>
                    <a:lnTo>
                      <a:pt x="604" y="789"/>
                    </a:lnTo>
                    <a:lnTo>
                      <a:pt x="608" y="792"/>
                    </a:lnTo>
                    <a:lnTo>
                      <a:pt x="614" y="789"/>
                    </a:lnTo>
                    <a:lnTo>
                      <a:pt x="615" y="774"/>
                    </a:lnTo>
                    <a:lnTo>
                      <a:pt x="618" y="786"/>
                    </a:lnTo>
                    <a:lnTo>
                      <a:pt x="622" y="786"/>
                    </a:lnTo>
                    <a:lnTo>
                      <a:pt x="646" y="780"/>
                    </a:lnTo>
                    <a:lnTo>
                      <a:pt x="645" y="793"/>
                    </a:lnTo>
                    <a:lnTo>
                      <a:pt x="644" y="802"/>
                    </a:lnTo>
                    <a:lnTo>
                      <a:pt x="664" y="796"/>
                    </a:lnTo>
                    <a:lnTo>
                      <a:pt x="656" y="806"/>
                    </a:lnTo>
                    <a:lnTo>
                      <a:pt x="673" y="805"/>
                    </a:lnTo>
                    <a:lnTo>
                      <a:pt x="671" y="813"/>
                    </a:lnTo>
                    <a:lnTo>
                      <a:pt x="686" y="826"/>
                    </a:lnTo>
                    <a:lnTo>
                      <a:pt x="696" y="816"/>
                    </a:lnTo>
                    <a:lnTo>
                      <a:pt x="700" y="826"/>
                    </a:lnTo>
                    <a:lnTo>
                      <a:pt x="721" y="836"/>
                    </a:lnTo>
                    <a:lnTo>
                      <a:pt x="725" y="845"/>
                    </a:lnTo>
                    <a:lnTo>
                      <a:pt x="757" y="840"/>
                    </a:lnTo>
                    <a:lnTo>
                      <a:pt x="792" y="847"/>
                    </a:lnTo>
                    <a:lnTo>
                      <a:pt x="805" y="844"/>
                    </a:lnTo>
                    <a:lnTo>
                      <a:pt x="809" y="849"/>
                    </a:lnTo>
                    <a:lnTo>
                      <a:pt x="804" y="852"/>
                    </a:lnTo>
                    <a:lnTo>
                      <a:pt x="806" y="853"/>
                    </a:lnTo>
                    <a:lnTo>
                      <a:pt x="829" y="861"/>
                    </a:lnTo>
                    <a:lnTo>
                      <a:pt x="849" y="857"/>
                    </a:lnTo>
                    <a:lnTo>
                      <a:pt x="862" y="841"/>
                    </a:lnTo>
                    <a:lnTo>
                      <a:pt x="876" y="854"/>
                    </a:lnTo>
                    <a:lnTo>
                      <a:pt x="871" y="859"/>
                    </a:lnTo>
                    <a:lnTo>
                      <a:pt x="871" y="872"/>
                    </a:lnTo>
                    <a:lnTo>
                      <a:pt x="864" y="847"/>
                    </a:lnTo>
                    <a:lnTo>
                      <a:pt x="861" y="853"/>
                    </a:lnTo>
                    <a:lnTo>
                      <a:pt x="861" y="868"/>
                    </a:lnTo>
                    <a:lnTo>
                      <a:pt x="854" y="875"/>
                    </a:lnTo>
                    <a:lnTo>
                      <a:pt x="889" y="897"/>
                    </a:lnTo>
                    <a:lnTo>
                      <a:pt x="898" y="893"/>
                    </a:lnTo>
                    <a:lnTo>
                      <a:pt x="897" y="882"/>
                    </a:lnTo>
                    <a:lnTo>
                      <a:pt x="903" y="880"/>
                    </a:lnTo>
                    <a:close/>
                  </a:path>
                </a:pathLst>
              </a:custGeom>
              <a:solidFill>
                <a:srgbClr val="EE9024"/>
              </a:solidFill>
              <a:ln w="12700">
                <a:noFill/>
                <a:round/>
                <a:headEnd/>
                <a:tailEnd/>
              </a:ln>
            </p:spPr>
            <p:txBody>
              <a:bodyPr/>
              <a:lstStyle/>
              <a:p>
                <a:endParaRPr lang="en-GB"/>
              </a:p>
            </p:txBody>
          </p:sp>
          <p:sp>
            <p:nvSpPr>
              <p:cNvPr id="36173" name="Freeform 457"/>
              <p:cNvSpPr>
                <a:spLocks noChangeAspect="1"/>
              </p:cNvSpPr>
              <p:nvPr/>
            </p:nvSpPr>
            <p:spPr bwMode="auto">
              <a:xfrm>
                <a:off x="1918064" y="3572468"/>
                <a:ext cx="248505" cy="285660"/>
              </a:xfrm>
              <a:custGeom>
                <a:avLst/>
                <a:gdLst>
                  <a:gd name="T0" fmla="*/ 0 w 251"/>
                  <a:gd name="T1" fmla="*/ 2147483647 h 278"/>
                  <a:gd name="T2" fmla="*/ 2147483647 w 251"/>
                  <a:gd name="T3" fmla="*/ 2147483647 h 278"/>
                  <a:gd name="T4" fmla="*/ 2147483647 w 251"/>
                  <a:gd name="T5" fmla="*/ 2147483647 h 278"/>
                  <a:gd name="T6" fmla="*/ 2147483647 w 251"/>
                  <a:gd name="T7" fmla="*/ 2147483647 h 278"/>
                  <a:gd name="T8" fmla="*/ 2147483647 w 251"/>
                  <a:gd name="T9" fmla="*/ 2147483647 h 278"/>
                  <a:gd name="T10" fmla="*/ 2147483647 w 251"/>
                  <a:gd name="T11" fmla="*/ 2147483647 h 278"/>
                  <a:gd name="T12" fmla="*/ 2147483647 w 251"/>
                  <a:gd name="T13" fmla="*/ 2147483647 h 278"/>
                  <a:gd name="T14" fmla="*/ 2147483647 w 251"/>
                  <a:gd name="T15" fmla="*/ 2147483647 h 278"/>
                  <a:gd name="T16" fmla="*/ 2147483647 w 251"/>
                  <a:gd name="T17" fmla="*/ 2147483647 h 278"/>
                  <a:gd name="T18" fmla="*/ 2147483647 w 251"/>
                  <a:gd name="T19" fmla="*/ 2147483647 h 278"/>
                  <a:gd name="T20" fmla="*/ 2147483647 w 251"/>
                  <a:gd name="T21" fmla="*/ 2147483647 h 278"/>
                  <a:gd name="T22" fmla="*/ 2147483647 w 251"/>
                  <a:gd name="T23" fmla="*/ 2147483647 h 278"/>
                  <a:gd name="T24" fmla="*/ 2147483647 w 251"/>
                  <a:gd name="T25" fmla="*/ 2147483647 h 278"/>
                  <a:gd name="T26" fmla="*/ 2147483647 w 251"/>
                  <a:gd name="T27" fmla="*/ 2147483647 h 278"/>
                  <a:gd name="T28" fmla="*/ 2147483647 w 251"/>
                  <a:gd name="T29" fmla="*/ 2147483647 h 278"/>
                  <a:gd name="T30" fmla="*/ 2147483647 w 251"/>
                  <a:gd name="T31" fmla="*/ 2147483647 h 278"/>
                  <a:gd name="T32" fmla="*/ 2147483647 w 251"/>
                  <a:gd name="T33" fmla="*/ 2147483647 h 278"/>
                  <a:gd name="T34" fmla="*/ 2147483647 w 251"/>
                  <a:gd name="T35" fmla="*/ 2147483647 h 278"/>
                  <a:gd name="T36" fmla="*/ 2147483647 w 251"/>
                  <a:gd name="T37" fmla="*/ 2147483647 h 278"/>
                  <a:gd name="T38" fmla="*/ 2147483647 w 251"/>
                  <a:gd name="T39" fmla="*/ 2147483647 h 278"/>
                  <a:gd name="T40" fmla="*/ 2147483647 w 251"/>
                  <a:gd name="T41" fmla="*/ 2147483647 h 278"/>
                  <a:gd name="T42" fmla="*/ 2147483647 w 251"/>
                  <a:gd name="T43" fmla="*/ 2147483647 h 278"/>
                  <a:gd name="T44" fmla="*/ 2147483647 w 251"/>
                  <a:gd name="T45" fmla="*/ 2147483647 h 278"/>
                  <a:gd name="T46" fmla="*/ 2147483647 w 251"/>
                  <a:gd name="T47" fmla="*/ 2147483647 h 278"/>
                  <a:gd name="T48" fmla="*/ 2147483647 w 251"/>
                  <a:gd name="T49" fmla="*/ 2147483647 h 278"/>
                  <a:gd name="T50" fmla="*/ 2147483647 w 251"/>
                  <a:gd name="T51" fmla="*/ 2147483647 h 278"/>
                  <a:gd name="T52" fmla="*/ 2147483647 w 251"/>
                  <a:gd name="T53" fmla="*/ 2147483647 h 278"/>
                  <a:gd name="T54" fmla="*/ 2147483647 w 251"/>
                  <a:gd name="T55" fmla="*/ 2147483647 h 278"/>
                  <a:gd name="T56" fmla="*/ 2147483647 w 251"/>
                  <a:gd name="T57" fmla="*/ 2147483647 h 278"/>
                  <a:gd name="T58" fmla="*/ 2147483647 w 251"/>
                  <a:gd name="T59" fmla="*/ 2147483647 h 278"/>
                  <a:gd name="T60" fmla="*/ 2147483647 w 251"/>
                  <a:gd name="T61" fmla="*/ 2147483647 h 278"/>
                  <a:gd name="T62" fmla="*/ 2147483647 w 251"/>
                  <a:gd name="T63" fmla="*/ 2147483647 h 278"/>
                  <a:gd name="T64" fmla="*/ 2147483647 w 251"/>
                  <a:gd name="T65" fmla="*/ 2147483647 h 278"/>
                  <a:gd name="T66" fmla="*/ 2147483647 w 251"/>
                  <a:gd name="T67" fmla="*/ 2147483647 h 278"/>
                  <a:gd name="T68" fmla="*/ 2147483647 w 251"/>
                  <a:gd name="T69" fmla="*/ 2147483647 h 278"/>
                  <a:gd name="T70" fmla="*/ 2147483647 w 251"/>
                  <a:gd name="T71" fmla="*/ 2147483647 h 278"/>
                  <a:gd name="T72" fmla="*/ 2147483647 w 251"/>
                  <a:gd name="T73" fmla="*/ 2147483647 h 278"/>
                  <a:gd name="T74" fmla="*/ 2147483647 w 251"/>
                  <a:gd name="T75" fmla="*/ 2147483647 h 278"/>
                  <a:gd name="T76" fmla="*/ 2147483647 w 251"/>
                  <a:gd name="T77" fmla="*/ 2147483647 h 278"/>
                  <a:gd name="T78" fmla="*/ 2147483647 w 251"/>
                  <a:gd name="T79" fmla="*/ 2147483647 h 278"/>
                  <a:gd name="T80" fmla="*/ 2147483647 w 251"/>
                  <a:gd name="T81" fmla="*/ 2147483647 h 278"/>
                  <a:gd name="T82" fmla="*/ 2147483647 w 251"/>
                  <a:gd name="T83" fmla="*/ 2147483647 h 278"/>
                  <a:gd name="T84" fmla="*/ 2147483647 w 251"/>
                  <a:gd name="T85" fmla="*/ 2147483647 h 278"/>
                  <a:gd name="T86" fmla="*/ 2147483647 w 251"/>
                  <a:gd name="T87" fmla="*/ 2147483647 h 278"/>
                  <a:gd name="T88" fmla="*/ 2147483647 w 251"/>
                  <a:gd name="T89" fmla="*/ 2147483647 h 278"/>
                  <a:gd name="T90" fmla="*/ 2147483647 w 251"/>
                  <a:gd name="T91" fmla="*/ 2147483647 h 278"/>
                  <a:gd name="T92" fmla="*/ 2147483647 w 251"/>
                  <a:gd name="T93" fmla="*/ 2147483647 h 278"/>
                  <a:gd name="T94" fmla="*/ 2147483647 w 251"/>
                  <a:gd name="T95" fmla="*/ 2147483647 h 2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1"/>
                  <a:gd name="T145" fmla="*/ 0 h 278"/>
                  <a:gd name="T146" fmla="*/ 251 w 251"/>
                  <a:gd name="T147" fmla="*/ 278 h 2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1" h="278">
                    <a:moveTo>
                      <a:pt x="4" y="24"/>
                    </a:moveTo>
                    <a:lnTo>
                      <a:pt x="2" y="26"/>
                    </a:lnTo>
                    <a:lnTo>
                      <a:pt x="0" y="45"/>
                    </a:lnTo>
                    <a:lnTo>
                      <a:pt x="14" y="64"/>
                    </a:lnTo>
                    <a:lnTo>
                      <a:pt x="21" y="63"/>
                    </a:lnTo>
                    <a:lnTo>
                      <a:pt x="18" y="70"/>
                    </a:lnTo>
                    <a:lnTo>
                      <a:pt x="48" y="88"/>
                    </a:lnTo>
                    <a:lnTo>
                      <a:pt x="53" y="86"/>
                    </a:lnTo>
                    <a:lnTo>
                      <a:pt x="52" y="81"/>
                    </a:lnTo>
                    <a:lnTo>
                      <a:pt x="63" y="82"/>
                    </a:lnTo>
                    <a:lnTo>
                      <a:pt x="63" y="74"/>
                    </a:lnTo>
                    <a:lnTo>
                      <a:pt x="48" y="55"/>
                    </a:lnTo>
                    <a:lnTo>
                      <a:pt x="36" y="52"/>
                    </a:lnTo>
                    <a:lnTo>
                      <a:pt x="41" y="47"/>
                    </a:lnTo>
                    <a:lnTo>
                      <a:pt x="39" y="44"/>
                    </a:lnTo>
                    <a:lnTo>
                      <a:pt x="46" y="51"/>
                    </a:lnTo>
                    <a:lnTo>
                      <a:pt x="49" y="47"/>
                    </a:lnTo>
                    <a:lnTo>
                      <a:pt x="59" y="58"/>
                    </a:lnTo>
                    <a:lnTo>
                      <a:pt x="64" y="50"/>
                    </a:lnTo>
                    <a:lnTo>
                      <a:pt x="72" y="70"/>
                    </a:lnTo>
                    <a:lnTo>
                      <a:pt x="71" y="80"/>
                    </a:lnTo>
                    <a:lnTo>
                      <a:pt x="81" y="81"/>
                    </a:lnTo>
                    <a:lnTo>
                      <a:pt x="81" y="75"/>
                    </a:lnTo>
                    <a:lnTo>
                      <a:pt x="86" y="90"/>
                    </a:lnTo>
                    <a:lnTo>
                      <a:pt x="92" y="88"/>
                    </a:lnTo>
                    <a:lnTo>
                      <a:pt x="94" y="77"/>
                    </a:lnTo>
                    <a:lnTo>
                      <a:pt x="82" y="34"/>
                    </a:lnTo>
                    <a:lnTo>
                      <a:pt x="84" y="36"/>
                    </a:lnTo>
                    <a:lnTo>
                      <a:pt x="82" y="26"/>
                    </a:lnTo>
                    <a:lnTo>
                      <a:pt x="84" y="22"/>
                    </a:lnTo>
                    <a:lnTo>
                      <a:pt x="104" y="80"/>
                    </a:lnTo>
                    <a:lnTo>
                      <a:pt x="124" y="88"/>
                    </a:lnTo>
                    <a:lnTo>
                      <a:pt x="131" y="102"/>
                    </a:lnTo>
                    <a:lnTo>
                      <a:pt x="141" y="92"/>
                    </a:lnTo>
                    <a:lnTo>
                      <a:pt x="137" y="101"/>
                    </a:lnTo>
                    <a:lnTo>
                      <a:pt x="134" y="104"/>
                    </a:lnTo>
                    <a:lnTo>
                      <a:pt x="137" y="114"/>
                    </a:lnTo>
                    <a:lnTo>
                      <a:pt x="140" y="107"/>
                    </a:lnTo>
                    <a:lnTo>
                      <a:pt x="143" y="112"/>
                    </a:lnTo>
                    <a:lnTo>
                      <a:pt x="159" y="132"/>
                    </a:lnTo>
                    <a:lnTo>
                      <a:pt x="141" y="121"/>
                    </a:lnTo>
                    <a:lnTo>
                      <a:pt x="141" y="127"/>
                    </a:lnTo>
                    <a:lnTo>
                      <a:pt x="144" y="130"/>
                    </a:lnTo>
                    <a:lnTo>
                      <a:pt x="146" y="138"/>
                    </a:lnTo>
                    <a:lnTo>
                      <a:pt x="155" y="140"/>
                    </a:lnTo>
                    <a:lnTo>
                      <a:pt x="145" y="144"/>
                    </a:lnTo>
                    <a:lnTo>
                      <a:pt x="145" y="148"/>
                    </a:lnTo>
                    <a:lnTo>
                      <a:pt x="157" y="155"/>
                    </a:lnTo>
                    <a:lnTo>
                      <a:pt x="165" y="153"/>
                    </a:lnTo>
                    <a:lnTo>
                      <a:pt x="167" y="164"/>
                    </a:lnTo>
                    <a:lnTo>
                      <a:pt x="159" y="156"/>
                    </a:lnTo>
                    <a:lnTo>
                      <a:pt x="164" y="165"/>
                    </a:lnTo>
                    <a:lnTo>
                      <a:pt x="181" y="176"/>
                    </a:lnTo>
                    <a:lnTo>
                      <a:pt x="184" y="192"/>
                    </a:lnTo>
                    <a:lnTo>
                      <a:pt x="203" y="202"/>
                    </a:lnTo>
                    <a:lnTo>
                      <a:pt x="191" y="206"/>
                    </a:lnTo>
                    <a:lnTo>
                      <a:pt x="187" y="223"/>
                    </a:lnTo>
                    <a:lnTo>
                      <a:pt x="182" y="228"/>
                    </a:lnTo>
                    <a:lnTo>
                      <a:pt x="185" y="237"/>
                    </a:lnTo>
                    <a:lnTo>
                      <a:pt x="187" y="239"/>
                    </a:lnTo>
                    <a:lnTo>
                      <a:pt x="194" y="231"/>
                    </a:lnTo>
                    <a:lnTo>
                      <a:pt x="196" y="219"/>
                    </a:lnTo>
                    <a:lnTo>
                      <a:pt x="206" y="217"/>
                    </a:lnTo>
                    <a:lnTo>
                      <a:pt x="216" y="207"/>
                    </a:lnTo>
                    <a:lnTo>
                      <a:pt x="215" y="217"/>
                    </a:lnTo>
                    <a:lnTo>
                      <a:pt x="223" y="228"/>
                    </a:lnTo>
                    <a:lnTo>
                      <a:pt x="224" y="249"/>
                    </a:lnTo>
                    <a:lnTo>
                      <a:pt x="232" y="249"/>
                    </a:lnTo>
                    <a:lnTo>
                      <a:pt x="234" y="261"/>
                    </a:lnTo>
                    <a:lnTo>
                      <a:pt x="222" y="266"/>
                    </a:lnTo>
                    <a:lnTo>
                      <a:pt x="223" y="278"/>
                    </a:lnTo>
                    <a:lnTo>
                      <a:pt x="226" y="273"/>
                    </a:lnTo>
                    <a:lnTo>
                      <a:pt x="229" y="277"/>
                    </a:lnTo>
                    <a:lnTo>
                      <a:pt x="235" y="273"/>
                    </a:lnTo>
                    <a:lnTo>
                      <a:pt x="243" y="263"/>
                    </a:lnTo>
                    <a:lnTo>
                      <a:pt x="247" y="264"/>
                    </a:lnTo>
                    <a:lnTo>
                      <a:pt x="250" y="258"/>
                    </a:lnTo>
                    <a:lnTo>
                      <a:pt x="251" y="255"/>
                    </a:lnTo>
                    <a:lnTo>
                      <a:pt x="249" y="229"/>
                    </a:lnTo>
                    <a:lnTo>
                      <a:pt x="251" y="217"/>
                    </a:lnTo>
                    <a:lnTo>
                      <a:pt x="249" y="213"/>
                    </a:lnTo>
                    <a:lnTo>
                      <a:pt x="220" y="194"/>
                    </a:lnTo>
                    <a:lnTo>
                      <a:pt x="201" y="188"/>
                    </a:lnTo>
                    <a:lnTo>
                      <a:pt x="192" y="181"/>
                    </a:lnTo>
                    <a:lnTo>
                      <a:pt x="184" y="161"/>
                    </a:lnTo>
                    <a:lnTo>
                      <a:pt x="179" y="156"/>
                    </a:lnTo>
                    <a:lnTo>
                      <a:pt x="179" y="148"/>
                    </a:lnTo>
                    <a:lnTo>
                      <a:pt x="134" y="66"/>
                    </a:lnTo>
                    <a:lnTo>
                      <a:pt x="118" y="54"/>
                    </a:lnTo>
                    <a:lnTo>
                      <a:pt x="113" y="41"/>
                    </a:lnTo>
                    <a:lnTo>
                      <a:pt x="85" y="0"/>
                    </a:lnTo>
                    <a:lnTo>
                      <a:pt x="59" y="12"/>
                    </a:lnTo>
                    <a:lnTo>
                      <a:pt x="48" y="37"/>
                    </a:lnTo>
                    <a:lnTo>
                      <a:pt x="22" y="51"/>
                    </a:lnTo>
                    <a:lnTo>
                      <a:pt x="14" y="31"/>
                    </a:lnTo>
                    <a:lnTo>
                      <a:pt x="4" y="24"/>
                    </a:lnTo>
                    <a:close/>
                  </a:path>
                </a:pathLst>
              </a:custGeom>
              <a:solidFill>
                <a:srgbClr val="EE9024"/>
              </a:solidFill>
              <a:ln w="12700">
                <a:noFill/>
                <a:round/>
                <a:headEnd/>
                <a:tailEnd/>
              </a:ln>
            </p:spPr>
            <p:txBody>
              <a:bodyPr/>
              <a:lstStyle/>
              <a:p>
                <a:endParaRPr lang="en-GB"/>
              </a:p>
            </p:txBody>
          </p:sp>
          <p:sp>
            <p:nvSpPr>
              <p:cNvPr id="892" name="Freeform 458"/>
              <p:cNvSpPr>
                <a:spLocks noChangeAspect="1"/>
              </p:cNvSpPr>
              <p:nvPr/>
            </p:nvSpPr>
            <p:spPr bwMode="auto">
              <a:xfrm>
                <a:off x="3857668" y="5239429"/>
                <a:ext cx="86841" cy="63439"/>
              </a:xfrm>
              <a:custGeom>
                <a:avLst/>
                <a:gdLst>
                  <a:gd name="T0" fmla="*/ 2147483647 w 84"/>
                  <a:gd name="T1" fmla="*/ 2147483647 h 61"/>
                  <a:gd name="T2" fmla="*/ 2147483647 w 84"/>
                  <a:gd name="T3" fmla="*/ 2147483647 h 61"/>
                  <a:gd name="T4" fmla="*/ 2147483647 w 84"/>
                  <a:gd name="T5" fmla="*/ 2147483647 h 61"/>
                  <a:gd name="T6" fmla="*/ 2147483647 w 84"/>
                  <a:gd name="T7" fmla="*/ 2147483647 h 61"/>
                  <a:gd name="T8" fmla="*/ 2147483647 w 84"/>
                  <a:gd name="T9" fmla="*/ 2147483647 h 61"/>
                  <a:gd name="T10" fmla="*/ 2147483647 w 84"/>
                  <a:gd name="T11" fmla="*/ 2147483647 h 61"/>
                  <a:gd name="T12" fmla="*/ 2147483647 w 84"/>
                  <a:gd name="T13" fmla="*/ 2147483647 h 61"/>
                  <a:gd name="T14" fmla="*/ 2147483647 w 84"/>
                  <a:gd name="T15" fmla="*/ 0 h 61"/>
                  <a:gd name="T16" fmla="*/ 2147483647 w 84"/>
                  <a:gd name="T17" fmla="*/ 2147483647 h 61"/>
                  <a:gd name="T18" fmla="*/ 2147483647 w 84"/>
                  <a:gd name="T19" fmla="*/ 2147483647 h 61"/>
                  <a:gd name="T20" fmla="*/ 2147483647 w 84"/>
                  <a:gd name="T21" fmla="*/ 2147483647 h 61"/>
                  <a:gd name="T22" fmla="*/ 2147483647 w 84"/>
                  <a:gd name="T23" fmla="*/ 2147483647 h 61"/>
                  <a:gd name="T24" fmla="*/ 2147483647 w 84"/>
                  <a:gd name="T25" fmla="*/ 2147483647 h 61"/>
                  <a:gd name="T26" fmla="*/ 2147483647 w 84"/>
                  <a:gd name="T27" fmla="*/ 2147483647 h 61"/>
                  <a:gd name="T28" fmla="*/ 2147483647 w 84"/>
                  <a:gd name="T29" fmla="*/ 2147483647 h 61"/>
                  <a:gd name="T30" fmla="*/ 0 w 84"/>
                  <a:gd name="T31" fmla="*/ 2147483647 h 61"/>
                  <a:gd name="T32" fmla="*/ 0 w 84"/>
                  <a:gd name="T33" fmla="*/ 2147483647 h 61"/>
                  <a:gd name="T34" fmla="*/ 2147483647 w 84"/>
                  <a:gd name="T35" fmla="*/ 2147483647 h 61"/>
                  <a:gd name="T36" fmla="*/ 2147483647 w 84"/>
                  <a:gd name="T37" fmla="*/ 2147483647 h 61"/>
                  <a:gd name="T38" fmla="*/ 2147483647 w 84"/>
                  <a:gd name="T39" fmla="*/ 2147483647 h 61"/>
                  <a:gd name="T40" fmla="*/ 2147483647 w 84"/>
                  <a:gd name="T41" fmla="*/ 2147483647 h 61"/>
                  <a:gd name="T42" fmla="*/ 2147483647 w 84"/>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61"/>
                  <a:gd name="T68" fmla="*/ 84 w 84"/>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61">
                    <a:moveTo>
                      <a:pt x="80" y="61"/>
                    </a:moveTo>
                    <a:lnTo>
                      <a:pt x="81" y="52"/>
                    </a:lnTo>
                    <a:lnTo>
                      <a:pt x="77" y="43"/>
                    </a:lnTo>
                    <a:lnTo>
                      <a:pt x="82" y="38"/>
                    </a:lnTo>
                    <a:lnTo>
                      <a:pt x="84" y="25"/>
                    </a:lnTo>
                    <a:lnTo>
                      <a:pt x="78" y="5"/>
                    </a:lnTo>
                    <a:lnTo>
                      <a:pt x="62" y="7"/>
                    </a:lnTo>
                    <a:lnTo>
                      <a:pt x="43" y="0"/>
                    </a:lnTo>
                    <a:lnTo>
                      <a:pt x="29" y="7"/>
                    </a:lnTo>
                    <a:lnTo>
                      <a:pt x="32" y="11"/>
                    </a:lnTo>
                    <a:lnTo>
                      <a:pt x="47" y="13"/>
                    </a:lnTo>
                    <a:lnTo>
                      <a:pt x="50" y="32"/>
                    </a:lnTo>
                    <a:lnTo>
                      <a:pt x="61" y="40"/>
                    </a:lnTo>
                    <a:lnTo>
                      <a:pt x="60" y="45"/>
                    </a:lnTo>
                    <a:lnTo>
                      <a:pt x="36" y="47"/>
                    </a:lnTo>
                    <a:lnTo>
                      <a:pt x="1" y="43"/>
                    </a:lnTo>
                    <a:lnTo>
                      <a:pt x="0" y="48"/>
                    </a:lnTo>
                    <a:lnTo>
                      <a:pt x="16" y="60"/>
                    </a:lnTo>
                    <a:lnTo>
                      <a:pt x="24" y="55"/>
                    </a:lnTo>
                    <a:lnTo>
                      <a:pt x="48" y="59"/>
                    </a:lnTo>
                    <a:lnTo>
                      <a:pt x="66" y="56"/>
                    </a:lnTo>
                    <a:lnTo>
                      <a:pt x="80" y="61"/>
                    </a:lnTo>
                    <a:close/>
                  </a:path>
                </a:pathLst>
              </a:custGeom>
              <a:solidFill>
                <a:schemeClr val="accent3">
                  <a:lumMod val="85000"/>
                </a:schemeClr>
              </a:solidFill>
              <a:ln w="12700">
                <a:noFill/>
                <a:round/>
                <a:headEnd/>
                <a:tailEnd/>
              </a:ln>
            </p:spPr>
            <p:txBody>
              <a:bodyPr/>
              <a:lstStyle/>
              <a:p>
                <a:pPr>
                  <a:defRPr/>
                </a:pPr>
                <a:endParaRPr lang="en-US" dirty="0">
                  <a:cs typeface="+mn-cs"/>
                </a:endParaRPr>
              </a:p>
            </p:txBody>
          </p:sp>
          <p:sp>
            <p:nvSpPr>
              <p:cNvPr id="36175" name="Freeform 459"/>
              <p:cNvSpPr>
                <a:spLocks noChangeAspect="1"/>
              </p:cNvSpPr>
              <p:nvPr/>
            </p:nvSpPr>
            <p:spPr bwMode="auto">
              <a:xfrm>
                <a:off x="3936623" y="5239925"/>
                <a:ext cx="102454" cy="70861"/>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0 h 72"/>
                  <a:gd name="T34" fmla="*/ 2147483647 w 104"/>
                  <a:gd name="T35" fmla="*/ 0 h 72"/>
                  <a:gd name="T36" fmla="*/ 0 w 104"/>
                  <a:gd name="T37" fmla="*/ 2147483647 h 72"/>
                  <a:gd name="T38" fmla="*/ 2147483647 w 104"/>
                  <a:gd name="T39" fmla="*/ 2147483647 h 72"/>
                  <a:gd name="T40" fmla="*/ 2147483647 w 104"/>
                  <a:gd name="T41" fmla="*/ 2147483647 h 72"/>
                  <a:gd name="T42" fmla="*/ 0 w 104"/>
                  <a:gd name="T43" fmla="*/ 2147483647 h 72"/>
                  <a:gd name="T44" fmla="*/ 2147483647 w 104"/>
                  <a:gd name="T45" fmla="*/ 2147483647 h 72"/>
                  <a:gd name="T46" fmla="*/ 0 w 104"/>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
                  <a:gd name="T73" fmla="*/ 0 h 72"/>
                  <a:gd name="T74" fmla="*/ 104 w 10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 h="72">
                    <a:moveTo>
                      <a:pt x="3" y="60"/>
                    </a:moveTo>
                    <a:lnTo>
                      <a:pt x="5" y="68"/>
                    </a:lnTo>
                    <a:lnTo>
                      <a:pt x="10" y="72"/>
                    </a:lnTo>
                    <a:lnTo>
                      <a:pt x="31" y="49"/>
                    </a:lnTo>
                    <a:lnTo>
                      <a:pt x="36" y="49"/>
                    </a:lnTo>
                    <a:lnTo>
                      <a:pt x="39" y="57"/>
                    </a:lnTo>
                    <a:lnTo>
                      <a:pt x="57" y="49"/>
                    </a:lnTo>
                    <a:lnTo>
                      <a:pt x="68" y="47"/>
                    </a:lnTo>
                    <a:lnTo>
                      <a:pt x="97" y="54"/>
                    </a:lnTo>
                    <a:lnTo>
                      <a:pt x="104" y="40"/>
                    </a:lnTo>
                    <a:lnTo>
                      <a:pt x="91" y="29"/>
                    </a:lnTo>
                    <a:lnTo>
                      <a:pt x="69" y="26"/>
                    </a:lnTo>
                    <a:lnTo>
                      <a:pt x="79" y="22"/>
                    </a:lnTo>
                    <a:lnTo>
                      <a:pt x="79" y="20"/>
                    </a:lnTo>
                    <a:lnTo>
                      <a:pt x="63" y="18"/>
                    </a:lnTo>
                    <a:lnTo>
                      <a:pt x="57" y="8"/>
                    </a:lnTo>
                    <a:lnTo>
                      <a:pt x="33" y="0"/>
                    </a:lnTo>
                    <a:lnTo>
                      <a:pt x="5" y="0"/>
                    </a:lnTo>
                    <a:lnTo>
                      <a:pt x="1" y="4"/>
                    </a:lnTo>
                    <a:lnTo>
                      <a:pt x="7" y="24"/>
                    </a:lnTo>
                    <a:lnTo>
                      <a:pt x="5" y="37"/>
                    </a:lnTo>
                    <a:lnTo>
                      <a:pt x="0" y="42"/>
                    </a:lnTo>
                    <a:lnTo>
                      <a:pt x="4" y="51"/>
                    </a:lnTo>
                    <a:lnTo>
                      <a:pt x="3" y="60"/>
                    </a:lnTo>
                    <a:close/>
                  </a:path>
                </a:pathLst>
              </a:custGeom>
              <a:solidFill>
                <a:srgbClr val="EE9024"/>
              </a:solidFill>
              <a:ln w="12700">
                <a:noFill/>
                <a:round/>
                <a:headEnd/>
                <a:tailEnd/>
              </a:ln>
            </p:spPr>
            <p:txBody>
              <a:bodyPr/>
              <a:lstStyle/>
              <a:p>
                <a:endParaRPr lang="en-GB"/>
              </a:p>
            </p:txBody>
          </p:sp>
          <p:sp>
            <p:nvSpPr>
              <p:cNvPr id="894" name="Freeform 460"/>
              <p:cNvSpPr>
                <a:spLocks noChangeAspect="1"/>
              </p:cNvSpPr>
              <p:nvPr/>
            </p:nvSpPr>
            <p:spPr bwMode="auto">
              <a:xfrm>
                <a:off x="3407385" y="5286173"/>
                <a:ext cx="35380" cy="80133"/>
              </a:xfrm>
              <a:custGeom>
                <a:avLst/>
                <a:gdLst>
                  <a:gd name="T0" fmla="*/ 2147483647 w 33"/>
                  <a:gd name="T1" fmla="*/ 2147483647 h 79"/>
                  <a:gd name="T2" fmla="*/ 0 w 33"/>
                  <a:gd name="T3" fmla="*/ 2147483647 h 79"/>
                  <a:gd name="T4" fmla="*/ 0 w 33"/>
                  <a:gd name="T5" fmla="*/ 2147483647 h 79"/>
                  <a:gd name="T6" fmla="*/ 2147483647 w 33"/>
                  <a:gd name="T7" fmla="*/ 2147483647 h 79"/>
                  <a:gd name="T8" fmla="*/ 2147483647 w 33"/>
                  <a:gd name="T9" fmla="*/ 0 h 79"/>
                  <a:gd name="T10" fmla="*/ 2147483647 w 33"/>
                  <a:gd name="T11" fmla="*/ 0 h 79"/>
                  <a:gd name="T12" fmla="*/ 2147483647 w 33"/>
                  <a:gd name="T13" fmla="*/ 2147483647 h 79"/>
                  <a:gd name="T14" fmla="*/ 2147483647 w 33"/>
                  <a:gd name="T15" fmla="*/ 2147483647 h 79"/>
                  <a:gd name="T16" fmla="*/ 2147483647 w 33"/>
                  <a:gd name="T17" fmla="*/ 2147483647 h 79"/>
                  <a:gd name="T18" fmla="*/ 2147483647 w 33"/>
                  <a:gd name="T19" fmla="*/ 2147483647 h 79"/>
                  <a:gd name="T20" fmla="*/ 2147483647 w 33"/>
                  <a:gd name="T21" fmla="*/ 2147483647 h 79"/>
                  <a:gd name="T22" fmla="*/ 2147483647 w 33"/>
                  <a:gd name="T23" fmla="*/ 214748364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79"/>
                  <a:gd name="T38" fmla="*/ 33 w 3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79">
                    <a:moveTo>
                      <a:pt x="10" y="79"/>
                    </a:moveTo>
                    <a:lnTo>
                      <a:pt x="0" y="78"/>
                    </a:lnTo>
                    <a:lnTo>
                      <a:pt x="1" y="18"/>
                    </a:lnTo>
                    <a:lnTo>
                      <a:pt x="11" y="17"/>
                    </a:lnTo>
                    <a:lnTo>
                      <a:pt x="20" y="1"/>
                    </a:lnTo>
                    <a:lnTo>
                      <a:pt x="25" y="0"/>
                    </a:lnTo>
                    <a:lnTo>
                      <a:pt x="33" y="7"/>
                    </a:lnTo>
                    <a:lnTo>
                      <a:pt x="29" y="22"/>
                    </a:lnTo>
                    <a:lnTo>
                      <a:pt x="28" y="49"/>
                    </a:lnTo>
                    <a:lnTo>
                      <a:pt x="25" y="60"/>
                    </a:lnTo>
                    <a:lnTo>
                      <a:pt x="11" y="72"/>
                    </a:lnTo>
                    <a:lnTo>
                      <a:pt x="10" y="79"/>
                    </a:lnTo>
                    <a:close/>
                  </a:path>
                </a:pathLst>
              </a:custGeom>
              <a:solidFill>
                <a:schemeClr val="accent3">
                  <a:lumMod val="85000"/>
                </a:schemeClr>
              </a:solidFill>
              <a:ln w="12700">
                <a:noFill/>
                <a:round/>
                <a:headEnd/>
                <a:tailEnd/>
              </a:ln>
            </p:spPr>
            <p:txBody>
              <a:bodyPr/>
              <a:lstStyle/>
              <a:p>
                <a:pPr>
                  <a:defRPr/>
                </a:pPr>
                <a:endParaRPr lang="en-US" dirty="0">
                  <a:cs typeface="+mn-cs"/>
                </a:endParaRPr>
              </a:p>
            </p:txBody>
          </p:sp>
          <p:sp>
            <p:nvSpPr>
              <p:cNvPr id="36177" name="Freeform 461"/>
              <p:cNvSpPr>
                <a:spLocks noChangeAspect="1"/>
              </p:cNvSpPr>
              <p:nvPr/>
            </p:nvSpPr>
            <p:spPr bwMode="auto">
              <a:xfrm>
                <a:off x="3539887" y="5131418"/>
                <a:ext cx="322621" cy="112935"/>
              </a:xfrm>
              <a:custGeom>
                <a:avLst/>
                <a:gdLst>
                  <a:gd name="T0" fmla="*/ 2147483647 w 322"/>
                  <a:gd name="T1" fmla="*/ 2147483647 h 109"/>
                  <a:gd name="T2" fmla="*/ 2147483647 w 322"/>
                  <a:gd name="T3" fmla="*/ 2147483647 h 109"/>
                  <a:gd name="T4" fmla="*/ 2147483647 w 322"/>
                  <a:gd name="T5" fmla="*/ 2147483647 h 109"/>
                  <a:gd name="T6" fmla="*/ 2147483647 w 322"/>
                  <a:gd name="T7" fmla="*/ 2147483647 h 109"/>
                  <a:gd name="T8" fmla="*/ 2147483647 w 322"/>
                  <a:gd name="T9" fmla="*/ 2147483647 h 109"/>
                  <a:gd name="T10" fmla="*/ 2147483647 w 322"/>
                  <a:gd name="T11" fmla="*/ 2147483647 h 109"/>
                  <a:gd name="T12" fmla="*/ 2147483647 w 322"/>
                  <a:gd name="T13" fmla="*/ 2147483647 h 109"/>
                  <a:gd name="T14" fmla="*/ 2147483647 w 322"/>
                  <a:gd name="T15" fmla="*/ 2147483647 h 109"/>
                  <a:gd name="T16" fmla="*/ 2147483647 w 322"/>
                  <a:gd name="T17" fmla="*/ 2147483647 h 109"/>
                  <a:gd name="T18" fmla="*/ 2147483647 w 322"/>
                  <a:gd name="T19" fmla="*/ 2147483647 h 109"/>
                  <a:gd name="T20" fmla="*/ 2147483647 w 322"/>
                  <a:gd name="T21" fmla="*/ 2147483647 h 109"/>
                  <a:gd name="T22" fmla="*/ 2147483647 w 322"/>
                  <a:gd name="T23" fmla="*/ 2147483647 h 109"/>
                  <a:gd name="T24" fmla="*/ 2147483647 w 322"/>
                  <a:gd name="T25" fmla="*/ 2147483647 h 109"/>
                  <a:gd name="T26" fmla="*/ 2147483647 w 322"/>
                  <a:gd name="T27" fmla="*/ 2147483647 h 109"/>
                  <a:gd name="T28" fmla="*/ 2147483647 w 322"/>
                  <a:gd name="T29" fmla="*/ 2147483647 h 109"/>
                  <a:gd name="T30" fmla="*/ 2147483647 w 322"/>
                  <a:gd name="T31" fmla="*/ 2147483647 h 109"/>
                  <a:gd name="T32" fmla="*/ 2147483647 w 322"/>
                  <a:gd name="T33" fmla="*/ 2147483647 h 109"/>
                  <a:gd name="T34" fmla="*/ 2147483647 w 322"/>
                  <a:gd name="T35" fmla="*/ 2147483647 h 109"/>
                  <a:gd name="T36" fmla="*/ 2147483647 w 322"/>
                  <a:gd name="T37" fmla="*/ 2147483647 h 109"/>
                  <a:gd name="T38" fmla="*/ 2147483647 w 322"/>
                  <a:gd name="T39" fmla="*/ 2147483647 h 109"/>
                  <a:gd name="T40" fmla="*/ 2147483647 w 322"/>
                  <a:gd name="T41" fmla="*/ 2147483647 h 109"/>
                  <a:gd name="T42" fmla="*/ 2147483647 w 322"/>
                  <a:gd name="T43" fmla="*/ 2147483647 h 109"/>
                  <a:gd name="T44" fmla="*/ 2147483647 w 322"/>
                  <a:gd name="T45" fmla="*/ 2147483647 h 109"/>
                  <a:gd name="T46" fmla="*/ 2147483647 w 322"/>
                  <a:gd name="T47" fmla="*/ 2147483647 h 109"/>
                  <a:gd name="T48" fmla="*/ 2147483647 w 322"/>
                  <a:gd name="T49" fmla="*/ 2147483647 h 109"/>
                  <a:gd name="T50" fmla="*/ 2147483647 w 322"/>
                  <a:gd name="T51" fmla="*/ 2147483647 h 109"/>
                  <a:gd name="T52" fmla="*/ 2147483647 w 322"/>
                  <a:gd name="T53" fmla="*/ 2147483647 h 109"/>
                  <a:gd name="T54" fmla="*/ 2147483647 w 322"/>
                  <a:gd name="T55" fmla="*/ 2147483647 h 109"/>
                  <a:gd name="T56" fmla="*/ 0 w 322"/>
                  <a:gd name="T57" fmla="*/ 2147483647 h 109"/>
                  <a:gd name="T58" fmla="*/ 2147483647 w 322"/>
                  <a:gd name="T59" fmla="*/ 2147483647 h 109"/>
                  <a:gd name="T60" fmla="*/ 2147483647 w 322"/>
                  <a:gd name="T61" fmla="*/ 2147483647 h 109"/>
                  <a:gd name="T62" fmla="*/ 2147483647 w 322"/>
                  <a:gd name="T63" fmla="*/ 2147483647 h 109"/>
                  <a:gd name="T64" fmla="*/ 2147483647 w 322"/>
                  <a:gd name="T65" fmla="*/ 0 h 109"/>
                  <a:gd name="T66" fmla="*/ 2147483647 w 322"/>
                  <a:gd name="T67" fmla="*/ 0 h 109"/>
                  <a:gd name="T68" fmla="*/ 2147483647 w 322"/>
                  <a:gd name="T69" fmla="*/ 2147483647 h 109"/>
                  <a:gd name="T70" fmla="*/ 2147483647 w 322"/>
                  <a:gd name="T71" fmla="*/ 2147483647 h 109"/>
                  <a:gd name="T72" fmla="*/ 2147483647 w 322"/>
                  <a:gd name="T73" fmla="*/ 2147483647 h 109"/>
                  <a:gd name="T74" fmla="*/ 2147483647 w 322"/>
                  <a:gd name="T75" fmla="*/ 2147483647 h 109"/>
                  <a:gd name="T76" fmla="*/ 2147483647 w 322"/>
                  <a:gd name="T77" fmla="*/ 2147483647 h 109"/>
                  <a:gd name="T78" fmla="*/ 2147483647 w 322"/>
                  <a:gd name="T79" fmla="*/ 2147483647 h 109"/>
                  <a:gd name="T80" fmla="*/ 2147483647 w 322"/>
                  <a:gd name="T81" fmla="*/ 2147483647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109"/>
                  <a:gd name="T125" fmla="*/ 322 w 322"/>
                  <a:gd name="T126" fmla="*/ 109 h 1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109">
                    <a:moveTo>
                      <a:pt x="231" y="49"/>
                    </a:moveTo>
                    <a:lnTo>
                      <a:pt x="247" y="61"/>
                    </a:lnTo>
                    <a:lnTo>
                      <a:pt x="264" y="66"/>
                    </a:lnTo>
                    <a:lnTo>
                      <a:pt x="277" y="66"/>
                    </a:lnTo>
                    <a:lnTo>
                      <a:pt x="277" y="79"/>
                    </a:lnTo>
                    <a:lnTo>
                      <a:pt x="301" y="80"/>
                    </a:lnTo>
                    <a:lnTo>
                      <a:pt x="314" y="91"/>
                    </a:lnTo>
                    <a:lnTo>
                      <a:pt x="322" y="93"/>
                    </a:lnTo>
                    <a:lnTo>
                      <a:pt x="322" y="96"/>
                    </a:lnTo>
                    <a:lnTo>
                      <a:pt x="289" y="107"/>
                    </a:lnTo>
                    <a:lnTo>
                      <a:pt x="243" y="104"/>
                    </a:lnTo>
                    <a:lnTo>
                      <a:pt x="219" y="109"/>
                    </a:lnTo>
                    <a:lnTo>
                      <a:pt x="216" y="105"/>
                    </a:lnTo>
                    <a:lnTo>
                      <a:pt x="235" y="92"/>
                    </a:lnTo>
                    <a:lnTo>
                      <a:pt x="237" y="86"/>
                    </a:lnTo>
                    <a:lnTo>
                      <a:pt x="207" y="81"/>
                    </a:lnTo>
                    <a:lnTo>
                      <a:pt x="194" y="70"/>
                    </a:lnTo>
                    <a:lnTo>
                      <a:pt x="187" y="54"/>
                    </a:lnTo>
                    <a:lnTo>
                      <a:pt x="151" y="50"/>
                    </a:lnTo>
                    <a:lnTo>
                      <a:pt x="130" y="37"/>
                    </a:lnTo>
                    <a:lnTo>
                      <a:pt x="87" y="33"/>
                    </a:lnTo>
                    <a:lnTo>
                      <a:pt x="83" y="26"/>
                    </a:lnTo>
                    <a:lnTo>
                      <a:pt x="96" y="22"/>
                    </a:lnTo>
                    <a:lnTo>
                      <a:pt x="89" y="19"/>
                    </a:lnTo>
                    <a:lnTo>
                      <a:pt x="63" y="16"/>
                    </a:lnTo>
                    <a:lnTo>
                      <a:pt x="50" y="29"/>
                    </a:lnTo>
                    <a:lnTo>
                      <a:pt x="31" y="33"/>
                    </a:lnTo>
                    <a:lnTo>
                      <a:pt x="12" y="46"/>
                    </a:lnTo>
                    <a:lnTo>
                      <a:pt x="0" y="43"/>
                    </a:lnTo>
                    <a:lnTo>
                      <a:pt x="12" y="37"/>
                    </a:lnTo>
                    <a:lnTo>
                      <a:pt x="16" y="22"/>
                    </a:lnTo>
                    <a:lnTo>
                      <a:pt x="32" y="13"/>
                    </a:lnTo>
                    <a:lnTo>
                      <a:pt x="72" y="1"/>
                    </a:lnTo>
                    <a:lnTo>
                      <a:pt x="97" y="0"/>
                    </a:lnTo>
                    <a:lnTo>
                      <a:pt x="143" y="6"/>
                    </a:lnTo>
                    <a:lnTo>
                      <a:pt x="163" y="23"/>
                    </a:lnTo>
                    <a:lnTo>
                      <a:pt x="189" y="26"/>
                    </a:lnTo>
                    <a:lnTo>
                      <a:pt x="189" y="30"/>
                    </a:lnTo>
                    <a:lnTo>
                      <a:pt x="202" y="34"/>
                    </a:lnTo>
                    <a:lnTo>
                      <a:pt x="209" y="41"/>
                    </a:lnTo>
                    <a:lnTo>
                      <a:pt x="231" y="49"/>
                    </a:lnTo>
                    <a:close/>
                  </a:path>
                </a:pathLst>
              </a:custGeom>
              <a:solidFill>
                <a:srgbClr val="DDDDDD"/>
              </a:solidFill>
              <a:ln w="12700">
                <a:noFill/>
                <a:round/>
                <a:headEnd/>
                <a:tailEnd/>
              </a:ln>
            </p:spPr>
            <p:txBody>
              <a:bodyPr/>
              <a:lstStyle/>
              <a:p>
                <a:endParaRPr lang="en-GB"/>
              </a:p>
            </p:txBody>
          </p:sp>
          <p:sp>
            <p:nvSpPr>
              <p:cNvPr id="36178" name="Freeform 462"/>
              <p:cNvSpPr>
                <a:spLocks noChangeAspect="1"/>
              </p:cNvSpPr>
              <p:nvPr/>
            </p:nvSpPr>
            <p:spPr bwMode="auto">
              <a:xfrm>
                <a:off x="3590024" y="5175707"/>
                <a:ext cx="17439" cy="13287"/>
              </a:xfrm>
              <a:custGeom>
                <a:avLst/>
                <a:gdLst>
                  <a:gd name="T0" fmla="*/ 2147483647 w 16"/>
                  <a:gd name="T1" fmla="*/ 0 h 13"/>
                  <a:gd name="T2" fmla="*/ 2147483647 w 16"/>
                  <a:gd name="T3" fmla="*/ 2147483647 h 13"/>
                  <a:gd name="T4" fmla="*/ 2147483647 w 16"/>
                  <a:gd name="T5" fmla="*/ 2147483647 h 13"/>
                  <a:gd name="T6" fmla="*/ 0 w 16"/>
                  <a:gd name="T7" fmla="*/ 2147483647 h 13"/>
                  <a:gd name="T8" fmla="*/ 2147483647 w 16"/>
                  <a:gd name="T9" fmla="*/ 2147483647 h 13"/>
                  <a:gd name="T10" fmla="*/ 2147483647 w 16"/>
                  <a:gd name="T11" fmla="*/ 0 h 13"/>
                  <a:gd name="T12" fmla="*/ 2147483647 w 16"/>
                  <a:gd name="T13" fmla="*/ 0 h 13"/>
                  <a:gd name="T14" fmla="*/ 0 60000 65536"/>
                  <a:gd name="T15" fmla="*/ 0 60000 65536"/>
                  <a:gd name="T16" fmla="*/ 0 60000 65536"/>
                  <a:gd name="T17" fmla="*/ 0 60000 65536"/>
                  <a:gd name="T18" fmla="*/ 0 60000 65536"/>
                  <a:gd name="T19" fmla="*/ 0 60000 65536"/>
                  <a:gd name="T20" fmla="*/ 0 60000 65536"/>
                  <a:gd name="T21" fmla="*/ 0 w 16"/>
                  <a:gd name="T22" fmla="*/ 0 h 13"/>
                  <a:gd name="T23" fmla="*/ 16 w 1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3">
                    <a:moveTo>
                      <a:pt x="12" y="0"/>
                    </a:moveTo>
                    <a:lnTo>
                      <a:pt x="16" y="12"/>
                    </a:lnTo>
                    <a:lnTo>
                      <a:pt x="1" y="13"/>
                    </a:lnTo>
                    <a:lnTo>
                      <a:pt x="0" y="9"/>
                    </a:lnTo>
                    <a:lnTo>
                      <a:pt x="5" y="11"/>
                    </a:lnTo>
                    <a:lnTo>
                      <a:pt x="5" y="1"/>
                    </a:lnTo>
                    <a:lnTo>
                      <a:pt x="12" y="0"/>
                    </a:lnTo>
                    <a:close/>
                  </a:path>
                </a:pathLst>
              </a:custGeom>
              <a:solidFill>
                <a:srgbClr val="CDDCC6"/>
              </a:solidFill>
              <a:ln w="12700">
                <a:noFill/>
                <a:round/>
                <a:headEnd/>
                <a:tailEnd/>
              </a:ln>
            </p:spPr>
            <p:txBody>
              <a:bodyPr/>
              <a:lstStyle/>
              <a:p>
                <a:endParaRPr lang="en-GB"/>
              </a:p>
            </p:txBody>
          </p:sp>
          <p:sp>
            <p:nvSpPr>
              <p:cNvPr id="36179" name="Freeform 463"/>
              <p:cNvSpPr>
                <a:spLocks noChangeAspect="1"/>
              </p:cNvSpPr>
              <p:nvPr/>
            </p:nvSpPr>
            <p:spPr bwMode="auto">
              <a:xfrm>
                <a:off x="3740435" y="5284213"/>
                <a:ext cx="65396" cy="24359"/>
              </a:xfrm>
              <a:custGeom>
                <a:avLst/>
                <a:gdLst>
                  <a:gd name="T0" fmla="*/ 2147483647 w 62"/>
                  <a:gd name="T1" fmla="*/ 0 h 24"/>
                  <a:gd name="T2" fmla="*/ 2147483647 w 62"/>
                  <a:gd name="T3" fmla="*/ 2147483647 h 24"/>
                  <a:gd name="T4" fmla="*/ 2147483647 w 62"/>
                  <a:gd name="T5" fmla="*/ 2147483647 h 24"/>
                  <a:gd name="T6" fmla="*/ 2147483647 w 62"/>
                  <a:gd name="T7" fmla="*/ 2147483647 h 24"/>
                  <a:gd name="T8" fmla="*/ 2147483647 w 62"/>
                  <a:gd name="T9" fmla="*/ 2147483647 h 24"/>
                  <a:gd name="T10" fmla="*/ 2147483647 w 62"/>
                  <a:gd name="T11" fmla="*/ 2147483647 h 24"/>
                  <a:gd name="T12" fmla="*/ 2147483647 w 62"/>
                  <a:gd name="T13" fmla="*/ 2147483647 h 24"/>
                  <a:gd name="T14" fmla="*/ 2147483647 w 62"/>
                  <a:gd name="T15" fmla="*/ 2147483647 h 24"/>
                  <a:gd name="T16" fmla="*/ 0 w 62"/>
                  <a:gd name="T17" fmla="*/ 2147483647 h 24"/>
                  <a:gd name="T18" fmla="*/ 2147483647 w 62"/>
                  <a:gd name="T19" fmla="*/ 0 h 24"/>
                  <a:gd name="T20" fmla="*/ 2147483647 w 62"/>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24"/>
                  <a:gd name="T35" fmla="*/ 62 w 6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24">
                    <a:moveTo>
                      <a:pt x="35" y="3"/>
                    </a:moveTo>
                    <a:lnTo>
                      <a:pt x="46" y="10"/>
                    </a:lnTo>
                    <a:lnTo>
                      <a:pt x="58" y="10"/>
                    </a:lnTo>
                    <a:lnTo>
                      <a:pt x="62" y="20"/>
                    </a:lnTo>
                    <a:lnTo>
                      <a:pt x="49" y="18"/>
                    </a:lnTo>
                    <a:lnTo>
                      <a:pt x="38" y="21"/>
                    </a:lnTo>
                    <a:lnTo>
                      <a:pt x="35" y="24"/>
                    </a:lnTo>
                    <a:lnTo>
                      <a:pt x="19" y="21"/>
                    </a:lnTo>
                    <a:lnTo>
                      <a:pt x="0" y="6"/>
                    </a:lnTo>
                    <a:lnTo>
                      <a:pt x="13" y="0"/>
                    </a:lnTo>
                    <a:lnTo>
                      <a:pt x="35" y="3"/>
                    </a:lnTo>
                    <a:close/>
                  </a:path>
                </a:pathLst>
              </a:custGeom>
              <a:solidFill>
                <a:srgbClr val="EE9024"/>
              </a:solidFill>
              <a:ln w="12700">
                <a:noFill/>
                <a:round/>
                <a:headEnd/>
                <a:tailEnd/>
              </a:ln>
            </p:spPr>
            <p:txBody>
              <a:bodyPr/>
              <a:lstStyle/>
              <a:p>
                <a:endParaRPr lang="en-GB"/>
              </a:p>
            </p:txBody>
          </p:sp>
          <p:sp>
            <p:nvSpPr>
              <p:cNvPr id="36180" name="Freeform 464"/>
              <p:cNvSpPr>
                <a:spLocks noChangeAspect="1"/>
              </p:cNvSpPr>
              <p:nvPr/>
            </p:nvSpPr>
            <p:spPr bwMode="auto">
              <a:xfrm>
                <a:off x="3890846" y="5270927"/>
                <a:ext cx="15259" cy="6643"/>
              </a:xfrm>
              <a:custGeom>
                <a:avLst/>
                <a:gdLst>
                  <a:gd name="T0" fmla="*/ 2147483647 w 13"/>
                  <a:gd name="T1" fmla="*/ 0 h 7"/>
                  <a:gd name="T2" fmla="*/ 2147483647 w 13"/>
                  <a:gd name="T3" fmla="*/ 0 h 7"/>
                  <a:gd name="T4" fmla="*/ 2147483647 w 13"/>
                  <a:gd name="T5" fmla="*/ 2147483647 h 7"/>
                  <a:gd name="T6" fmla="*/ 2147483647 w 13"/>
                  <a:gd name="T7" fmla="*/ 2147483647 h 7"/>
                  <a:gd name="T8" fmla="*/ 0 w 13"/>
                  <a:gd name="T9" fmla="*/ 0 h 7"/>
                  <a:gd name="T10" fmla="*/ 2147483647 w 13"/>
                  <a:gd name="T11" fmla="*/ 0 h 7"/>
                  <a:gd name="T12" fmla="*/ 0 60000 65536"/>
                  <a:gd name="T13" fmla="*/ 0 60000 65536"/>
                  <a:gd name="T14" fmla="*/ 0 60000 65536"/>
                  <a:gd name="T15" fmla="*/ 0 60000 65536"/>
                  <a:gd name="T16" fmla="*/ 0 60000 65536"/>
                  <a:gd name="T17" fmla="*/ 0 60000 65536"/>
                  <a:gd name="T18" fmla="*/ 0 w 13"/>
                  <a:gd name="T19" fmla="*/ 0 h 7"/>
                  <a:gd name="T20" fmla="*/ 13 w 13"/>
                  <a:gd name="T21" fmla="*/ 7 h 7"/>
                </a:gdLst>
                <a:ahLst/>
                <a:cxnLst>
                  <a:cxn ang="T12">
                    <a:pos x="T0" y="T1"/>
                  </a:cxn>
                  <a:cxn ang="T13">
                    <a:pos x="T2" y="T3"/>
                  </a:cxn>
                  <a:cxn ang="T14">
                    <a:pos x="T4" y="T5"/>
                  </a:cxn>
                  <a:cxn ang="T15">
                    <a:pos x="T6" y="T7"/>
                  </a:cxn>
                  <a:cxn ang="T16">
                    <a:pos x="T8" y="T9"/>
                  </a:cxn>
                  <a:cxn ang="T17">
                    <a:pos x="T10" y="T11"/>
                  </a:cxn>
                </a:cxnLst>
                <a:rect l="T18" t="T19" r="T20" b="T21"/>
                <a:pathLst>
                  <a:path w="13" h="7">
                    <a:moveTo>
                      <a:pt x="8" y="0"/>
                    </a:moveTo>
                    <a:lnTo>
                      <a:pt x="12" y="3"/>
                    </a:lnTo>
                    <a:lnTo>
                      <a:pt x="13" y="7"/>
                    </a:lnTo>
                    <a:lnTo>
                      <a:pt x="2" y="5"/>
                    </a:lnTo>
                    <a:lnTo>
                      <a:pt x="0" y="0"/>
                    </a:lnTo>
                    <a:lnTo>
                      <a:pt x="8" y="0"/>
                    </a:lnTo>
                    <a:close/>
                  </a:path>
                </a:pathLst>
              </a:custGeom>
              <a:solidFill>
                <a:srgbClr val="CDDCC6"/>
              </a:solidFill>
              <a:ln w="12700">
                <a:noFill/>
                <a:round/>
                <a:headEnd/>
                <a:tailEnd/>
              </a:ln>
            </p:spPr>
            <p:txBody>
              <a:bodyPr/>
              <a:lstStyle/>
              <a:p>
                <a:endParaRPr lang="en-GB"/>
              </a:p>
            </p:txBody>
          </p:sp>
          <p:sp>
            <p:nvSpPr>
              <p:cNvPr id="36181" name="Freeform 465"/>
              <p:cNvSpPr>
                <a:spLocks noChangeAspect="1"/>
              </p:cNvSpPr>
              <p:nvPr/>
            </p:nvSpPr>
            <p:spPr bwMode="auto">
              <a:xfrm>
                <a:off x="3906105" y="5233282"/>
                <a:ext cx="4360" cy="4429"/>
              </a:xfrm>
              <a:custGeom>
                <a:avLst/>
                <a:gdLst>
                  <a:gd name="T0" fmla="*/ 0 w 6"/>
                  <a:gd name="T1" fmla="*/ 0 h 4"/>
                  <a:gd name="T2" fmla="*/ 2147483647 w 6"/>
                  <a:gd name="T3" fmla="*/ 2147483647 h 4"/>
                  <a:gd name="T4" fmla="*/ 0 w 6"/>
                  <a:gd name="T5" fmla="*/ 2147483647 h 4"/>
                  <a:gd name="T6" fmla="*/ 0 w 6"/>
                  <a:gd name="T7" fmla="*/ 0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2" y="0"/>
                    </a:moveTo>
                    <a:lnTo>
                      <a:pt x="6" y="4"/>
                    </a:lnTo>
                    <a:lnTo>
                      <a:pt x="0" y="3"/>
                    </a:lnTo>
                    <a:lnTo>
                      <a:pt x="2" y="0"/>
                    </a:lnTo>
                    <a:close/>
                  </a:path>
                </a:pathLst>
              </a:custGeom>
              <a:solidFill>
                <a:srgbClr val="88CBDF"/>
              </a:solidFill>
              <a:ln w="12700">
                <a:noFill/>
                <a:round/>
                <a:headEnd/>
                <a:tailEnd/>
              </a:ln>
            </p:spPr>
            <p:txBody>
              <a:bodyPr/>
              <a:lstStyle/>
              <a:p>
                <a:endParaRPr lang="en-GB"/>
              </a:p>
            </p:txBody>
          </p:sp>
          <p:sp>
            <p:nvSpPr>
              <p:cNvPr id="36182" name="Freeform 466"/>
              <p:cNvSpPr>
                <a:spLocks noChangeAspect="1"/>
              </p:cNvSpPr>
              <p:nvPr/>
            </p:nvSpPr>
            <p:spPr bwMode="auto">
              <a:xfrm>
                <a:off x="3670679" y="5067200"/>
                <a:ext cx="4360" cy="6643"/>
              </a:xfrm>
              <a:custGeom>
                <a:avLst/>
                <a:gdLst>
                  <a:gd name="T0" fmla="*/ 2147483647 w 7"/>
                  <a:gd name="T1" fmla="*/ 0 h 8"/>
                  <a:gd name="T2" fmla="*/ 0 w 7"/>
                  <a:gd name="T3" fmla="*/ 2147483647 h 8"/>
                  <a:gd name="T4" fmla="*/ 2147483647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7" y="0"/>
                    </a:moveTo>
                    <a:lnTo>
                      <a:pt x="0" y="8"/>
                    </a:lnTo>
                    <a:lnTo>
                      <a:pt x="7" y="0"/>
                    </a:lnTo>
                    <a:close/>
                  </a:path>
                </a:pathLst>
              </a:custGeom>
              <a:solidFill>
                <a:srgbClr val="88CBDF"/>
              </a:solidFill>
              <a:ln w="12700">
                <a:noFill/>
                <a:round/>
                <a:headEnd/>
                <a:tailEnd/>
              </a:ln>
            </p:spPr>
            <p:txBody>
              <a:bodyPr/>
              <a:lstStyle/>
              <a:p>
                <a:endParaRPr lang="en-GB"/>
              </a:p>
            </p:txBody>
          </p:sp>
          <p:sp>
            <p:nvSpPr>
              <p:cNvPr id="36183" name="Freeform 467"/>
              <p:cNvSpPr>
                <a:spLocks noChangeAspect="1"/>
              </p:cNvSpPr>
              <p:nvPr/>
            </p:nvSpPr>
            <p:spPr bwMode="auto">
              <a:xfrm>
                <a:off x="3659780" y="5076058"/>
                <a:ext cx="6540" cy="4429"/>
              </a:xfrm>
              <a:custGeom>
                <a:avLst/>
                <a:gdLst>
                  <a:gd name="T0" fmla="*/ 2147483647 w 6"/>
                  <a:gd name="T1" fmla="*/ 0 h 5"/>
                  <a:gd name="T2" fmla="*/ 0 w 6"/>
                  <a:gd name="T3" fmla="*/ 2147483647 h 5"/>
                  <a:gd name="T4" fmla="*/ 2147483647 w 6"/>
                  <a:gd name="T5" fmla="*/ 0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6" y="0"/>
                    </a:moveTo>
                    <a:lnTo>
                      <a:pt x="0" y="5"/>
                    </a:lnTo>
                    <a:lnTo>
                      <a:pt x="6" y="0"/>
                    </a:lnTo>
                    <a:close/>
                  </a:path>
                </a:pathLst>
              </a:custGeom>
              <a:solidFill>
                <a:srgbClr val="88CBDF"/>
              </a:solidFill>
              <a:ln w="12700">
                <a:noFill/>
                <a:round/>
                <a:headEnd/>
                <a:tailEnd/>
              </a:ln>
            </p:spPr>
            <p:txBody>
              <a:bodyPr/>
              <a:lstStyle/>
              <a:p>
                <a:endParaRPr lang="en-GB"/>
              </a:p>
            </p:txBody>
          </p:sp>
          <p:sp>
            <p:nvSpPr>
              <p:cNvPr id="36184" name="Freeform 468"/>
              <p:cNvSpPr>
                <a:spLocks noChangeAspect="1"/>
              </p:cNvSpPr>
              <p:nvPr/>
            </p:nvSpPr>
            <p:spPr bwMode="auto">
              <a:xfrm>
                <a:off x="3633622" y="5080487"/>
                <a:ext cx="15259" cy="8858"/>
              </a:xfrm>
              <a:custGeom>
                <a:avLst/>
                <a:gdLst>
                  <a:gd name="T0" fmla="*/ 2147483647 w 16"/>
                  <a:gd name="T1" fmla="*/ 2147483647 h 6"/>
                  <a:gd name="T2" fmla="*/ 0 w 16"/>
                  <a:gd name="T3" fmla="*/ 2147483647 h 6"/>
                  <a:gd name="T4" fmla="*/ 2147483647 w 16"/>
                  <a:gd name="T5" fmla="*/ 0 h 6"/>
                  <a:gd name="T6" fmla="*/ 2147483647 w 16"/>
                  <a:gd name="T7" fmla="*/ 2147483647 h 6"/>
                  <a:gd name="T8" fmla="*/ 2147483647 w 16"/>
                  <a:gd name="T9" fmla="*/ 2147483647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16" y="4"/>
                    </a:moveTo>
                    <a:lnTo>
                      <a:pt x="0" y="6"/>
                    </a:lnTo>
                    <a:lnTo>
                      <a:pt x="12" y="0"/>
                    </a:lnTo>
                    <a:lnTo>
                      <a:pt x="16" y="1"/>
                    </a:lnTo>
                    <a:lnTo>
                      <a:pt x="16" y="4"/>
                    </a:lnTo>
                    <a:close/>
                  </a:path>
                </a:pathLst>
              </a:custGeom>
              <a:solidFill>
                <a:srgbClr val="03488D"/>
              </a:solidFill>
              <a:ln w="12700">
                <a:noFill/>
                <a:round/>
                <a:headEnd/>
                <a:tailEnd/>
              </a:ln>
            </p:spPr>
            <p:txBody>
              <a:bodyPr/>
              <a:lstStyle/>
              <a:p>
                <a:endParaRPr lang="en-GB"/>
              </a:p>
            </p:txBody>
          </p:sp>
          <p:sp>
            <p:nvSpPr>
              <p:cNvPr id="36185" name="Freeform 469"/>
              <p:cNvSpPr>
                <a:spLocks noChangeAspect="1"/>
              </p:cNvSpPr>
              <p:nvPr/>
            </p:nvSpPr>
            <p:spPr bwMode="auto">
              <a:xfrm>
                <a:off x="2149130" y="3891344"/>
                <a:ext cx="10899" cy="15501"/>
              </a:xfrm>
              <a:custGeom>
                <a:avLst/>
                <a:gdLst>
                  <a:gd name="T0" fmla="*/ 0 w 11"/>
                  <a:gd name="T1" fmla="*/ 2147483647 h 12"/>
                  <a:gd name="T2" fmla="*/ 2147483647 w 11"/>
                  <a:gd name="T3" fmla="*/ 0 h 12"/>
                  <a:gd name="T4" fmla="*/ 2147483647 w 11"/>
                  <a:gd name="T5" fmla="*/ 2147483647 h 12"/>
                  <a:gd name="T6" fmla="*/ 2147483647 w 11"/>
                  <a:gd name="T7" fmla="*/ 2147483647 h 12"/>
                  <a:gd name="T8" fmla="*/ 0 w 11"/>
                  <a:gd name="T9" fmla="*/ 2147483647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7"/>
                    </a:moveTo>
                    <a:lnTo>
                      <a:pt x="6" y="0"/>
                    </a:lnTo>
                    <a:lnTo>
                      <a:pt x="11" y="9"/>
                    </a:lnTo>
                    <a:lnTo>
                      <a:pt x="8" y="12"/>
                    </a:lnTo>
                    <a:lnTo>
                      <a:pt x="0" y="7"/>
                    </a:lnTo>
                    <a:close/>
                  </a:path>
                </a:pathLst>
              </a:custGeom>
              <a:solidFill>
                <a:srgbClr val="88CBDF"/>
              </a:solidFill>
              <a:ln w="12700">
                <a:noFill/>
                <a:round/>
                <a:headEnd/>
                <a:tailEnd/>
              </a:ln>
            </p:spPr>
            <p:txBody>
              <a:bodyPr/>
              <a:lstStyle/>
              <a:p>
                <a:endParaRPr lang="en-GB"/>
              </a:p>
            </p:txBody>
          </p:sp>
          <p:sp>
            <p:nvSpPr>
              <p:cNvPr id="36186" name="Freeform 470"/>
              <p:cNvSpPr>
                <a:spLocks noChangeAspect="1"/>
              </p:cNvSpPr>
              <p:nvPr/>
            </p:nvSpPr>
            <p:spPr bwMode="auto">
              <a:xfrm>
                <a:off x="2151310" y="3913489"/>
                <a:ext cx="23979" cy="28787"/>
              </a:xfrm>
              <a:custGeom>
                <a:avLst/>
                <a:gdLst>
                  <a:gd name="T0" fmla="*/ 0 w 22"/>
                  <a:gd name="T1" fmla="*/ 0 h 23"/>
                  <a:gd name="T2" fmla="*/ 2147483647 w 22"/>
                  <a:gd name="T3" fmla="*/ 2147483647 h 23"/>
                  <a:gd name="T4" fmla="*/ 2147483647 w 22"/>
                  <a:gd name="T5" fmla="*/ 2147483647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6" y="8"/>
                    </a:lnTo>
                    <a:lnTo>
                      <a:pt x="22" y="23"/>
                    </a:lnTo>
                    <a:lnTo>
                      <a:pt x="0" y="0"/>
                    </a:lnTo>
                    <a:close/>
                  </a:path>
                </a:pathLst>
              </a:custGeom>
              <a:solidFill>
                <a:srgbClr val="88CBDF"/>
              </a:solidFill>
              <a:ln w="12700">
                <a:noFill/>
                <a:round/>
                <a:headEnd/>
                <a:tailEnd/>
              </a:ln>
            </p:spPr>
            <p:txBody>
              <a:bodyPr/>
              <a:lstStyle/>
              <a:p>
                <a:endParaRPr lang="en-GB"/>
              </a:p>
            </p:txBody>
          </p:sp>
          <p:sp>
            <p:nvSpPr>
              <p:cNvPr id="36187" name="Freeform 471"/>
              <p:cNvSpPr>
                <a:spLocks noChangeAspect="1"/>
              </p:cNvSpPr>
              <p:nvPr/>
            </p:nvSpPr>
            <p:spPr bwMode="auto">
              <a:xfrm>
                <a:off x="2160029" y="3904631"/>
                <a:ext cx="23979" cy="33216"/>
              </a:xfrm>
              <a:custGeom>
                <a:avLst/>
                <a:gdLst>
                  <a:gd name="T0" fmla="*/ 2147483647 w 22"/>
                  <a:gd name="T1" fmla="*/ 2147483647 h 34"/>
                  <a:gd name="T2" fmla="*/ 2147483647 w 22"/>
                  <a:gd name="T3" fmla="*/ 2147483647 h 34"/>
                  <a:gd name="T4" fmla="*/ 2147483647 w 22"/>
                  <a:gd name="T5" fmla="*/ 2147483647 h 34"/>
                  <a:gd name="T6" fmla="*/ 2147483647 w 22"/>
                  <a:gd name="T7" fmla="*/ 2147483647 h 34"/>
                  <a:gd name="T8" fmla="*/ 0 w 22"/>
                  <a:gd name="T9" fmla="*/ 0 h 34"/>
                  <a:gd name="T10" fmla="*/ 2147483647 w 22"/>
                  <a:gd name="T11" fmla="*/ 0 h 34"/>
                  <a:gd name="T12" fmla="*/ 2147483647 w 22"/>
                  <a:gd name="T13" fmla="*/ 2147483647 h 34"/>
                  <a:gd name="T14" fmla="*/ 0 60000 65536"/>
                  <a:gd name="T15" fmla="*/ 0 60000 65536"/>
                  <a:gd name="T16" fmla="*/ 0 60000 65536"/>
                  <a:gd name="T17" fmla="*/ 0 60000 65536"/>
                  <a:gd name="T18" fmla="*/ 0 60000 65536"/>
                  <a:gd name="T19" fmla="*/ 0 60000 65536"/>
                  <a:gd name="T20" fmla="*/ 0 60000 65536"/>
                  <a:gd name="T21" fmla="*/ 0 w 22"/>
                  <a:gd name="T22" fmla="*/ 0 h 34"/>
                  <a:gd name="T23" fmla="*/ 22 w 2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4">
                    <a:moveTo>
                      <a:pt x="13" y="12"/>
                    </a:moveTo>
                    <a:lnTo>
                      <a:pt x="22" y="22"/>
                    </a:lnTo>
                    <a:lnTo>
                      <a:pt x="20" y="34"/>
                    </a:lnTo>
                    <a:lnTo>
                      <a:pt x="7" y="7"/>
                    </a:lnTo>
                    <a:lnTo>
                      <a:pt x="0" y="1"/>
                    </a:lnTo>
                    <a:lnTo>
                      <a:pt x="3" y="0"/>
                    </a:lnTo>
                    <a:lnTo>
                      <a:pt x="13" y="12"/>
                    </a:lnTo>
                    <a:close/>
                  </a:path>
                </a:pathLst>
              </a:custGeom>
              <a:solidFill>
                <a:srgbClr val="88CBDF"/>
              </a:solidFill>
              <a:ln w="12700">
                <a:noFill/>
                <a:round/>
                <a:headEnd/>
                <a:tailEnd/>
              </a:ln>
            </p:spPr>
            <p:txBody>
              <a:bodyPr/>
              <a:lstStyle/>
              <a:p>
                <a:endParaRPr lang="en-GB"/>
              </a:p>
            </p:txBody>
          </p:sp>
          <p:sp>
            <p:nvSpPr>
              <p:cNvPr id="36188" name="Freeform 472"/>
              <p:cNvSpPr>
                <a:spLocks noChangeAspect="1"/>
              </p:cNvSpPr>
              <p:nvPr/>
            </p:nvSpPr>
            <p:spPr bwMode="auto">
              <a:xfrm>
                <a:off x="2190548" y="3955563"/>
                <a:ext cx="6540" cy="17715"/>
              </a:xfrm>
              <a:custGeom>
                <a:avLst/>
                <a:gdLst>
                  <a:gd name="T0" fmla="*/ 0 w 8"/>
                  <a:gd name="T1" fmla="*/ 0 h 16"/>
                  <a:gd name="T2" fmla="*/ 2147483647 w 8"/>
                  <a:gd name="T3" fmla="*/ 2147483647 h 16"/>
                  <a:gd name="T4" fmla="*/ 0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1" y="0"/>
                    </a:moveTo>
                    <a:lnTo>
                      <a:pt x="8" y="16"/>
                    </a:lnTo>
                    <a:lnTo>
                      <a:pt x="0" y="5"/>
                    </a:lnTo>
                    <a:lnTo>
                      <a:pt x="1" y="0"/>
                    </a:lnTo>
                    <a:close/>
                  </a:path>
                </a:pathLst>
              </a:custGeom>
              <a:solidFill>
                <a:srgbClr val="88CBDF"/>
              </a:solidFill>
              <a:ln w="12700">
                <a:noFill/>
                <a:round/>
                <a:headEnd/>
                <a:tailEnd/>
              </a:ln>
            </p:spPr>
            <p:txBody>
              <a:bodyPr/>
              <a:lstStyle/>
              <a:p>
                <a:endParaRPr lang="en-GB"/>
              </a:p>
            </p:txBody>
          </p:sp>
          <p:sp>
            <p:nvSpPr>
              <p:cNvPr id="36189" name="Freeform 473"/>
              <p:cNvSpPr>
                <a:spLocks noChangeAspect="1"/>
              </p:cNvSpPr>
              <p:nvPr/>
            </p:nvSpPr>
            <p:spPr bwMode="auto">
              <a:xfrm>
                <a:off x="2218886" y="4052997"/>
                <a:ext cx="152591" cy="117364"/>
              </a:xfrm>
              <a:custGeom>
                <a:avLst/>
                <a:gdLst>
                  <a:gd name="T0" fmla="*/ 2147483647 w 152"/>
                  <a:gd name="T1" fmla="*/ 2147483647 h 117"/>
                  <a:gd name="T2" fmla="*/ 2147483647 w 152"/>
                  <a:gd name="T3" fmla="*/ 2147483647 h 117"/>
                  <a:gd name="T4" fmla="*/ 2147483647 w 152"/>
                  <a:gd name="T5" fmla="*/ 2147483647 h 117"/>
                  <a:gd name="T6" fmla="*/ 2147483647 w 152"/>
                  <a:gd name="T7" fmla="*/ 2147483647 h 117"/>
                  <a:gd name="T8" fmla="*/ 0 w 152"/>
                  <a:gd name="T9" fmla="*/ 2147483647 h 117"/>
                  <a:gd name="T10" fmla="*/ 0 w 152"/>
                  <a:gd name="T11" fmla="*/ 0 h 117"/>
                  <a:gd name="T12" fmla="*/ 2147483647 w 152"/>
                  <a:gd name="T13" fmla="*/ 0 h 117"/>
                  <a:gd name="T14" fmla="*/ 2147483647 w 152"/>
                  <a:gd name="T15" fmla="*/ 2147483647 h 117"/>
                  <a:gd name="T16" fmla="*/ 2147483647 w 152"/>
                  <a:gd name="T17" fmla="*/ 2147483647 h 117"/>
                  <a:gd name="T18" fmla="*/ 2147483647 w 152"/>
                  <a:gd name="T19" fmla="*/ 2147483647 h 117"/>
                  <a:gd name="T20" fmla="*/ 2147483647 w 152"/>
                  <a:gd name="T21" fmla="*/ 2147483647 h 117"/>
                  <a:gd name="T22" fmla="*/ 2147483647 w 152"/>
                  <a:gd name="T23" fmla="*/ 2147483647 h 117"/>
                  <a:gd name="T24" fmla="*/ 2147483647 w 152"/>
                  <a:gd name="T25" fmla="*/ 2147483647 h 117"/>
                  <a:gd name="T26" fmla="*/ 2147483647 w 152"/>
                  <a:gd name="T27" fmla="*/ 2147483647 h 117"/>
                  <a:gd name="T28" fmla="*/ 2147483647 w 152"/>
                  <a:gd name="T29" fmla="*/ 2147483647 h 117"/>
                  <a:gd name="T30" fmla="*/ 2147483647 w 152"/>
                  <a:gd name="T31" fmla="*/ 2147483647 h 117"/>
                  <a:gd name="T32" fmla="*/ 2147483647 w 152"/>
                  <a:gd name="T33" fmla="*/ 2147483647 h 117"/>
                  <a:gd name="T34" fmla="*/ 2147483647 w 152"/>
                  <a:gd name="T35" fmla="*/ 2147483647 h 117"/>
                  <a:gd name="T36" fmla="*/ 2147483647 w 152"/>
                  <a:gd name="T37" fmla="*/ 2147483647 h 117"/>
                  <a:gd name="T38" fmla="*/ 2147483647 w 152"/>
                  <a:gd name="T39" fmla="*/ 2147483647 h 117"/>
                  <a:gd name="T40" fmla="*/ 2147483647 w 152"/>
                  <a:gd name="T41" fmla="*/ 2147483647 h 117"/>
                  <a:gd name="T42" fmla="*/ 2147483647 w 152"/>
                  <a:gd name="T43" fmla="*/ 2147483647 h 117"/>
                  <a:gd name="T44" fmla="*/ 2147483647 w 152"/>
                  <a:gd name="T45" fmla="*/ 2147483647 h 117"/>
                  <a:gd name="T46" fmla="*/ 2147483647 w 152"/>
                  <a:gd name="T47" fmla="*/ 2147483647 h 117"/>
                  <a:gd name="T48" fmla="*/ 2147483647 w 152"/>
                  <a:gd name="T49" fmla="*/ 2147483647 h 117"/>
                  <a:gd name="T50" fmla="*/ 2147483647 w 152"/>
                  <a:gd name="T51" fmla="*/ 2147483647 h 117"/>
                  <a:gd name="T52" fmla="*/ 2147483647 w 152"/>
                  <a:gd name="T53" fmla="*/ 2147483647 h 117"/>
                  <a:gd name="T54" fmla="*/ 2147483647 w 152"/>
                  <a:gd name="T55" fmla="*/ 2147483647 h 117"/>
                  <a:gd name="T56" fmla="*/ 2147483647 w 152"/>
                  <a:gd name="T57" fmla="*/ 2147483647 h 117"/>
                  <a:gd name="T58" fmla="*/ 2147483647 w 152"/>
                  <a:gd name="T59" fmla="*/ 2147483647 h 117"/>
                  <a:gd name="T60" fmla="*/ 2147483647 w 152"/>
                  <a:gd name="T61" fmla="*/ 2147483647 h 117"/>
                  <a:gd name="T62" fmla="*/ 2147483647 w 152"/>
                  <a:gd name="T63" fmla="*/ 2147483647 h 117"/>
                  <a:gd name="T64" fmla="*/ 2147483647 w 152"/>
                  <a:gd name="T65" fmla="*/ 2147483647 h 117"/>
                  <a:gd name="T66" fmla="*/ 2147483647 w 152"/>
                  <a:gd name="T67" fmla="*/ 2147483647 h 117"/>
                  <a:gd name="T68" fmla="*/ 2147483647 w 152"/>
                  <a:gd name="T69" fmla="*/ 2147483647 h 117"/>
                  <a:gd name="T70" fmla="*/ 2147483647 w 152"/>
                  <a:gd name="T71" fmla="*/ 2147483647 h 117"/>
                  <a:gd name="T72" fmla="*/ 2147483647 w 152"/>
                  <a:gd name="T73" fmla="*/ 2147483647 h 117"/>
                  <a:gd name="T74" fmla="*/ 2147483647 w 152"/>
                  <a:gd name="T75" fmla="*/ 2147483647 h 117"/>
                  <a:gd name="T76" fmla="*/ 2147483647 w 152"/>
                  <a:gd name="T77" fmla="*/ 2147483647 h 117"/>
                  <a:gd name="T78" fmla="*/ 2147483647 w 152"/>
                  <a:gd name="T79" fmla="*/ 2147483647 h 117"/>
                  <a:gd name="T80" fmla="*/ 2147483647 w 152"/>
                  <a:gd name="T81" fmla="*/ 2147483647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7"/>
                  <a:gd name="T125" fmla="*/ 152 w 152"/>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7">
                    <a:moveTo>
                      <a:pt x="25" y="22"/>
                    </a:moveTo>
                    <a:lnTo>
                      <a:pt x="25" y="11"/>
                    </a:lnTo>
                    <a:lnTo>
                      <a:pt x="11" y="8"/>
                    </a:lnTo>
                    <a:lnTo>
                      <a:pt x="7" y="14"/>
                    </a:lnTo>
                    <a:lnTo>
                      <a:pt x="0" y="9"/>
                    </a:lnTo>
                    <a:lnTo>
                      <a:pt x="2" y="3"/>
                    </a:lnTo>
                    <a:lnTo>
                      <a:pt x="10" y="0"/>
                    </a:lnTo>
                    <a:lnTo>
                      <a:pt x="82" y="24"/>
                    </a:lnTo>
                    <a:lnTo>
                      <a:pt x="104" y="53"/>
                    </a:lnTo>
                    <a:lnTo>
                      <a:pt x="107" y="63"/>
                    </a:lnTo>
                    <a:lnTo>
                      <a:pt x="138" y="83"/>
                    </a:lnTo>
                    <a:lnTo>
                      <a:pt x="145" y="103"/>
                    </a:lnTo>
                    <a:lnTo>
                      <a:pt x="148" y="103"/>
                    </a:lnTo>
                    <a:lnTo>
                      <a:pt x="152" y="110"/>
                    </a:lnTo>
                    <a:lnTo>
                      <a:pt x="142" y="117"/>
                    </a:lnTo>
                    <a:lnTo>
                      <a:pt x="109" y="103"/>
                    </a:lnTo>
                    <a:lnTo>
                      <a:pt x="112" y="95"/>
                    </a:lnTo>
                    <a:lnTo>
                      <a:pt x="105" y="100"/>
                    </a:lnTo>
                    <a:lnTo>
                      <a:pt x="100" y="94"/>
                    </a:lnTo>
                    <a:lnTo>
                      <a:pt x="105" y="87"/>
                    </a:lnTo>
                    <a:lnTo>
                      <a:pt x="85" y="89"/>
                    </a:lnTo>
                    <a:lnTo>
                      <a:pt x="80" y="84"/>
                    </a:lnTo>
                    <a:lnTo>
                      <a:pt x="87" y="83"/>
                    </a:lnTo>
                    <a:lnTo>
                      <a:pt x="80" y="74"/>
                    </a:lnTo>
                    <a:lnTo>
                      <a:pt x="57" y="67"/>
                    </a:lnTo>
                    <a:lnTo>
                      <a:pt x="55" y="61"/>
                    </a:lnTo>
                    <a:lnTo>
                      <a:pt x="71" y="56"/>
                    </a:lnTo>
                    <a:lnTo>
                      <a:pt x="61" y="55"/>
                    </a:lnTo>
                    <a:lnTo>
                      <a:pt x="59" y="51"/>
                    </a:lnTo>
                    <a:lnTo>
                      <a:pt x="55" y="53"/>
                    </a:lnTo>
                    <a:lnTo>
                      <a:pt x="44" y="43"/>
                    </a:lnTo>
                    <a:lnTo>
                      <a:pt x="40" y="46"/>
                    </a:lnTo>
                    <a:lnTo>
                      <a:pt x="36" y="43"/>
                    </a:lnTo>
                    <a:lnTo>
                      <a:pt x="39" y="35"/>
                    </a:lnTo>
                    <a:lnTo>
                      <a:pt x="33" y="32"/>
                    </a:lnTo>
                    <a:lnTo>
                      <a:pt x="31" y="38"/>
                    </a:lnTo>
                    <a:lnTo>
                      <a:pt x="27" y="32"/>
                    </a:lnTo>
                    <a:lnTo>
                      <a:pt x="16" y="34"/>
                    </a:lnTo>
                    <a:lnTo>
                      <a:pt x="16" y="25"/>
                    </a:lnTo>
                    <a:lnTo>
                      <a:pt x="13" y="20"/>
                    </a:lnTo>
                    <a:lnTo>
                      <a:pt x="25" y="22"/>
                    </a:lnTo>
                    <a:close/>
                  </a:path>
                </a:pathLst>
              </a:custGeom>
              <a:solidFill>
                <a:srgbClr val="2EB0A4"/>
              </a:solidFill>
              <a:ln w="12700">
                <a:solidFill>
                  <a:schemeClr val="bg1"/>
                </a:solidFill>
                <a:round/>
                <a:headEnd/>
                <a:tailEnd/>
              </a:ln>
            </p:spPr>
            <p:txBody>
              <a:bodyPr/>
              <a:lstStyle/>
              <a:p>
                <a:endParaRPr lang="en-GB"/>
              </a:p>
            </p:txBody>
          </p:sp>
          <p:sp>
            <p:nvSpPr>
              <p:cNvPr id="36190" name="Freeform 474"/>
              <p:cNvSpPr>
                <a:spLocks noChangeAspect="1"/>
              </p:cNvSpPr>
              <p:nvPr/>
            </p:nvSpPr>
            <p:spPr bwMode="auto">
              <a:xfrm>
                <a:off x="1183448" y="3080868"/>
                <a:ext cx="13079" cy="17715"/>
              </a:xfrm>
              <a:custGeom>
                <a:avLst/>
                <a:gdLst>
                  <a:gd name="T0" fmla="*/ 0 w 16"/>
                  <a:gd name="T1" fmla="*/ 0 h 17"/>
                  <a:gd name="T2" fmla="*/ 2147483647 w 16"/>
                  <a:gd name="T3" fmla="*/ 0 h 17"/>
                  <a:gd name="T4" fmla="*/ 2147483647 w 16"/>
                  <a:gd name="T5" fmla="*/ 2147483647 h 17"/>
                  <a:gd name="T6" fmla="*/ 2147483647 w 16"/>
                  <a:gd name="T7" fmla="*/ 2147483647 h 17"/>
                  <a:gd name="T8" fmla="*/ 0 w 16"/>
                  <a:gd name="T9" fmla="*/ 2147483647 h 17"/>
                  <a:gd name="T10" fmla="*/ 0 w 16"/>
                  <a:gd name="T11" fmla="*/ 0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2" y="2"/>
                    </a:moveTo>
                    <a:lnTo>
                      <a:pt x="8" y="0"/>
                    </a:lnTo>
                    <a:lnTo>
                      <a:pt x="16" y="16"/>
                    </a:lnTo>
                    <a:lnTo>
                      <a:pt x="6" y="17"/>
                    </a:lnTo>
                    <a:lnTo>
                      <a:pt x="0" y="7"/>
                    </a:lnTo>
                    <a:lnTo>
                      <a:pt x="2" y="2"/>
                    </a:lnTo>
                    <a:close/>
                  </a:path>
                </a:pathLst>
              </a:custGeom>
              <a:solidFill>
                <a:srgbClr val="EE9024"/>
              </a:solidFill>
              <a:ln w="12700">
                <a:noFill/>
                <a:round/>
                <a:headEnd/>
                <a:tailEnd/>
              </a:ln>
            </p:spPr>
            <p:txBody>
              <a:bodyPr/>
              <a:lstStyle/>
              <a:p>
                <a:endParaRPr lang="en-GB"/>
              </a:p>
            </p:txBody>
          </p:sp>
          <p:sp>
            <p:nvSpPr>
              <p:cNvPr id="36191" name="Freeform 475"/>
              <p:cNvSpPr>
                <a:spLocks noChangeAspect="1"/>
              </p:cNvSpPr>
              <p:nvPr/>
            </p:nvSpPr>
            <p:spPr bwMode="auto">
              <a:xfrm>
                <a:off x="1996539" y="3705333"/>
                <a:ext cx="28338" cy="73076"/>
              </a:xfrm>
              <a:custGeom>
                <a:avLst/>
                <a:gdLst>
                  <a:gd name="T0" fmla="*/ 2147483647 w 29"/>
                  <a:gd name="T1" fmla="*/ 2147483647 h 72"/>
                  <a:gd name="T2" fmla="*/ 2147483647 w 29"/>
                  <a:gd name="T3" fmla="*/ 2147483647 h 72"/>
                  <a:gd name="T4" fmla="*/ 2147483647 w 29"/>
                  <a:gd name="T5" fmla="*/ 2147483647 h 72"/>
                  <a:gd name="T6" fmla="*/ 2147483647 w 29"/>
                  <a:gd name="T7" fmla="*/ 2147483647 h 72"/>
                  <a:gd name="T8" fmla="*/ 2147483647 w 29"/>
                  <a:gd name="T9" fmla="*/ 2147483647 h 72"/>
                  <a:gd name="T10" fmla="*/ 2147483647 w 29"/>
                  <a:gd name="T11" fmla="*/ 2147483647 h 72"/>
                  <a:gd name="T12" fmla="*/ 2147483647 w 29"/>
                  <a:gd name="T13" fmla="*/ 2147483647 h 72"/>
                  <a:gd name="T14" fmla="*/ 2147483647 w 29"/>
                  <a:gd name="T15" fmla="*/ 2147483647 h 72"/>
                  <a:gd name="T16" fmla="*/ 2147483647 w 29"/>
                  <a:gd name="T17" fmla="*/ 2147483647 h 72"/>
                  <a:gd name="T18" fmla="*/ 0 w 29"/>
                  <a:gd name="T19" fmla="*/ 2147483647 h 72"/>
                  <a:gd name="T20" fmla="*/ 2147483647 w 29"/>
                  <a:gd name="T21" fmla="*/ 0 h 72"/>
                  <a:gd name="T22" fmla="*/ 2147483647 w 29"/>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72"/>
                  <a:gd name="T38" fmla="*/ 29 w 29"/>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72">
                    <a:moveTo>
                      <a:pt x="22" y="14"/>
                    </a:moveTo>
                    <a:lnTo>
                      <a:pt x="29" y="52"/>
                    </a:lnTo>
                    <a:lnTo>
                      <a:pt x="26" y="72"/>
                    </a:lnTo>
                    <a:lnTo>
                      <a:pt x="24" y="72"/>
                    </a:lnTo>
                    <a:lnTo>
                      <a:pt x="18" y="53"/>
                    </a:lnTo>
                    <a:lnTo>
                      <a:pt x="22" y="38"/>
                    </a:lnTo>
                    <a:lnTo>
                      <a:pt x="16" y="45"/>
                    </a:lnTo>
                    <a:lnTo>
                      <a:pt x="9" y="35"/>
                    </a:lnTo>
                    <a:lnTo>
                      <a:pt x="12" y="25"/>
                    </a:lnTo>
                    <a:lnTo>
                      <a:pt x="0" y="10"/>
                    </a:lnTo>
                    <a:lnTo>
                      <a:pt x="4" y="0"/>
                    </a:lnTo>
                    <a:lnTo>
                      <a:pt x="22" y="14"/>
                    </a:lnTo>
                    <a:close/>
                  </a:path>
                </a:pathLst>
              </a:custGeom>
              <a:solidFill>
                <a:srgbClr val="EE9024"/>
              </a:solidFill>
              <a:ln w="12700">
                <a:noFill/>
                <a:round/>
                <a:headEnd/>
                <a:tailEnd/>
              </a:ln>
            </p:spPr>
            <p:txBody>
              <a:bodyPr/>
              <a:lstStyle/>
              <a:p>
                <a:endParaRPr lang="en-GB"/>
              </a:p>
            </p:txBody>
          </p:sp>
          <p:sp>
            <p:nvSpPr>
              <p:cNvPr id="36192" name="Freeform 476"/>
              <p:cNvSpPr>
                <a:spLocks noChangeAspect="1"/>
              </p:cNvSpPr>
              <p:nvPr/>
            </p:nvSpPr>
            <p:spPr bwMode="auto">
              <a:xfrm>
                <a:off x="2022698" y="3667688"/>
                <a:ext cx="28338" cy="64218"/>
              </a:xfrm>
              <a:custGeom>
                <a:avLst/>
                <a:gdLst>
                  <a:gd name="T0" fmla="*/ 2147483647 w 29"/>
                  <a:gd name="T1" fmla="*/ 2147483647 h 62"/>
                  <a:gd name="T2" fmla="*/ 0 w 29"/>
                  <a:gd name="T3" fmla="*/ 2147483647 h 62"/>
                  <a:gd name="T4" fmla="*/ 0 w 29"/>
                  <a:gd name="T5" fmla="*/ 0 h 62"/>
                  <a:gd name="T6" fmla="*/ 2147483647 w 29"/>
                  <a:gd name="T7" fmla="*/ 0 h 62"/>
                  <a:gd name="T8" fmla="*/ 2147483647 w 29"/>
                  <a:gd name="T9" fmla="*/ 0 h 62"/>
                  <a:gd name="T10" fmla="*/ 2147483647 w 29"/>
                  <a:gd name="T11" fmla="*/ 2147483647 h 62"/>
                  <a:gd name="T12" fmla="*/ 2147483647 w 29"/>
                  <a:gd name="T13" fmla="*/ 2147483647 h 62"/>
                  <a:gd name="T14" fmla="*/ 2147483647 w 29"/>
                  <a:gd name="T15" fmla="*/ 2147483647 h 62"/>
                  <a:gd name="T16" fmla="*/ 2147483647 w 29"/>
                  <a:gd name="T17" fmla="*/ 2147483647 h 62"/>
                  <a:gd name="T18" fmla="*/ 2147483647 w 29"/>
                  <a:gd name="T19" fmla="*/ 2147483647 h 62"/>
                  <a:gd name="T20" fmla="*/ 2147483647 w 29"/>
                  <a:gd name="T21" fmla="*/ 2147483647 h 62"/>
                  <a:gd name="T22" fmla="*/ 2147483647 w 29"/>
                  <a:gd name="T23" fmla="*/ 2147483647 h 62"/>
                  <a:gd name="T24" fmla="*/ 2147483647 w 29"/>
                  <a:gd name="T25" fmla="*/ 2147483647 h 62"/>
                  <a:gd name="T26" fmla="*/ 2147483647 w 29"/>
                  <a:gd name="T27" fmla="*/ 2147483647 h 62"/>
                  <a:gd name="T28" fmla="*/ 2147483647 w 29"/>
                  <a:gd name="T29" fmla="*/ 2147483647 h 62"/>
                  <a:gd name="T30" fmla="*/ 2147483647 w 29"/>
                  <a:gd name="T31" fmla="*/ 2147483647 h 62"/>
                  <a:gd name="T32" fmla="*/ 2147483647 w 29"/>
                  <a:gd name="T33" fmla="*/ 2147483647 h 62"/>
                  <a:gd name="T34" fmla="*/ 2147483647 w 29"/>
                  <a:gd name="T35" fmla="*/ 2147483647 h 62"/>
                  <a:gd name="T36" fmla="*/ 2147483647 w 29"/>
                  <a:gd name="T37" fmla="*/ 2147483647 h 62"/>
                  <a:gd name="T38" fmla="*/ 2147483647 w 29"/>
                  <a:gd name="T39" fmla="*/ 2147483647 h 62"/>
                  <a:gd name="T40" fmla="*/ 2147483647 w 29"/>
                  <a:gd name="T41" fmla="*/ 2147483647 h 62"/>
                  <a:gd name="T42" fmla="*/ 2147483647 w 29"/>
                  <a:gd name="T43" fmla="*/ 2147483647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62"/>
                  <a:gd name="T68" fmla="*/ 29 w 29"/>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62">
                    <a:moveTo>
                      <a:pt x="6" y="32"/>
                    </a:moveTo>
                    <a:lnTo>
                      <a:pt x="0" y="7"/>
                    </a:lnTo>
                    <a:lnTo>
                      <a:pt x="3" y="1"/>
                    </a:lnTo>
                    <a:lnTo>
                      <a:pt x="11" y="0"/>
                    </a:lnTo>
                    <a:lnTo>
                      <a:pt x="17" y="1"/>
                    </a:lnTo>
                    <a:lnTo>
                      <a:pt x="25" y="17"/>
                    </a:lnTo>
                    <a:lnTo>
                      <a:pt x="29" y="34"/>
                    </a:lnTo>
                    <a:lnTo>
                      <a:pt x="16" y="7"/>
                    </a:lnTo>
                    <a:lnTo>
                      <a:pt x="16" y="19"/>
                    </a:lnTo>
                    <a:lnTo>
                      <a:pt x="27" y="38"/>
                    </a:lnTo>
                    <a:lnTo>
                      <a:pt x="23" y="40"/>
                    </a:lnTo>
                    <a:lnTo>
                      <a:pt x="26" y="47"/>
                    </a:lnTo>
                    <a:lnTo>
                      <a:pt x="19" y="44"/>
                    </a:lnTo>
                    <a:lnTo>
                      <a:pt x="19" y="54"/>
                    </a:lnTo>
                    <a:lnTo>
                      <a:pt x="16" y="51"/>
                    </a:lnTo>
                    <a:lnTo>
                      <a:pt x="8" y="62"/>
                    </a:lnTo>
                    <a:lnTo>
                      <a:pt x="5" y="59"/>
                    </a:lnTo>
                    <a:lnTo>
                      <a:pt x="7" y="47"/>
                    </a:lnTo>
                    <a:lnTo>
                      <a:pt x="13" y="43"/>
                    </a:lnTo>
                    <a:lnTo>
                      <a:pt x="8" y="39"/>
                    </a:lnTo>
                    <a:lnTo>
                      <a:pt x="14" y="33"/>
                    </a:lnTo>
                    <a:lnTo>
                      <a:pt x="6" y="32"/>
                    </a:lnTo>
                    <a:close/>
                  </a:path>
                </a:pathLst>
              </a:custGeom>
              <a:solidFill>
                <a:srgbClr val="EE9024"/>
              </a:solidFill>
              <a:ln w="12700">
                <a:noFill/>
                <a:round/>
                <a:headEnd/>
                <a:tailEnd/>
              </a:ln>
            </p:spPr>
            <p:txBody>
              <a:bodyPr/>
              <a:lstStyle/>
              <a:p>
                <a:endParaRPr lang="en-GB"/>
              </a:p>
            </p:txBody>
          </p:sp>
          <p:sp>
            <p:nvSpPr>
              <p:cNvPr id="36193" name="Freeform 477"/>
              <p:cNvSpPr>
                <a:spLocks noChangeAspect="1"/>
              </p:cNvSpPr>
              <p:nvPr/>
            </p:nvSpPr>
            <p:spPr bwMode="auto">
              <a:xfrm>
                <a:off x="2035777" y="3738550"/>
                <a:ext cx="17439" cy="44288"/>
              </a:xfrm>
              <a:custGeom>
                <a:avLst/>
                <a:gdLst>
                  <a:gd name="T0" fmla="*/ 2147483647 w 19"/>
                  <a:gd name="T1" fmla="*/ 2147483647 h 43"/>
                  <a:gd name="T2" fmla="*/ 0 w 19"/>
                  <a:gd name="T3" fmla="*/ 2147483647 h 43"/>
                  <a:gd name="T4" fmla="*/ 0 w 19"/>
                  <a:gd name="T5" fmla="*/ 0 h 43"/>
                  <a:gd name="T6" fmla="*/ 2147483647 w 19"/>
                  <a:gd name="T7" fmla="*/ 0 h 43"/>
                  <a:gd name="T8" fmla="*/ 2147483647 w 19"/>
                  <a:gd name="T9" fmla="*/ 2147483647 h 43"/>
                  <a:gd name="T10" fmla="*/ 2147483647 w 19"/>
                  <a:gd name="T11" fmla="*/ 2147483647 h 43"/>
                  <a:gd name="T12" fmla="*/ 2147483647 w 19"/>
                  <a:gd name="T13" fmla="*/ 2147483647 h 43"/>
                  <a:gd name="T14" fmla="*/ 2147483647 w 19"/>
                  <a:gd name="T15" fmla="*/ 2147483647 h 43"/>
                  <a:gd name="T16" fmla="*/ 2147483647 w 19"/>
                  <a:gd name="T17" fmla="*/ 2147483647 h 43"/>
                  <a:gd name="T18" fmla="*/ 2147483647 w 19"/>
                  <a:gd name="T19" fmla="*/ 2147483647 h 43"/>
                  <a:gd name="T20" fmla="*/ 2147483647 w 19"/>
                  <a:gd name="T21" fmla="*/ 2147483647 h 43"/>
                  <a:gd name="T22" fmla="*/ 2147483647 w 19"/>
                  <a:gd name="T23" fmla="*/ 2147483647 h 43"/>
                  <a:gd name="T24" fmla="*/ 2147483647 w 19"/>
                  <a:gd name="T25" fmla="*/ 2147483647 h 43"/>
                  <a:gd name="T26" fmla="*/ 2147483647 w 19"/>
                  <a:gd name="T27" fmla="*/ 2147483647 h 43"/>
                  <a:gd name="T28" fmla="*/ 2147483647 w 19"/>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43"/>
                  <a:gd name="T47" fmla="*/ 19 w 1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43">
                    <a:moveTo>
                      <a:pt x="8" y="15"/>
                    </a:moveTo>
                    <a:lnTo>
                      <a:pt x="0" y="9"/>
                    </a:lnTo>
                    <a:lnTo>
                      <a:pt x="0" y="2"/>
                    </a:lnTo>
                    <a:lnTo>
                      <a:pt x="7" y="0"/>
                    </a:lnTo>
                    <a:lnTo>
                      <a:pt x="13" y="8"/>
                    </a:lnTo>
                    <a:lnTo>
                      <a:pt x="18" y="7"/>
                    </a:lnTo>
                    <a:lnTo>
                      <a:pt x="19" y="15"/>
                    </a:lnTo>
                    <a:lnTo>
                      <a:pt x="14" y="14"/>
                    </a:lnTo>
                    <a:lnTo>
                      <a:pt x="14" y="43"/>
                    </a:lnTo>
                    <a:lnTo>
                      <a:pt x="13" y="35"/>
                    </a:lnTo>
                    <a:lnTo>
                      <a:pt x="7" y="34"/>
                    </a:lnTo>
                    <a:lnTo>
                      <a:pt x="6" y="25"/>
                    </a:lnTo>
                    <a:lnTo>
                      <a:pt x="12" y="21"/>
                    </a:lnTo>
                    <a:lnTo>
                      <a:pt x="6" y="17"/>
                    </a:lnTo>
                    <a:lnTo>
                      <a:pt x="8" y="15"/>
                    </a:lnTo>
                    <a:close/>
                  </a:path>
                </a:pathLst>
              </a:custGeom>
              <a:solidFill>
                <a:srgbClr val="9DC3D6"/>
              </a:solidFill>
              <a:ln w="12700">
                <a:noFill/>
                <a:round/>
                <a:headEnd/>
                <a:tailEnd/>
              </a:ln>
            </p:spPr>
            <p:txBody>
              <a:bodyPr/>
              <a:lstStyle/>
              <a:p>
                <a:endParaRPr lang="en-GB"/>
              </a:p>
            </p:txBody>
          </p:sp>
          <p:sp>
            <p:nvSpPr>
              <p:cNvPr id="36194" name="Freeform 478"/>
              <p:cNvSpPr>
                <a:spLocks noChangeAspect="1"/>
              </p:cNvSpPr>
              <p:nvPr/>
            </p:nvSpPr>
            <p:spPr bwMode="auto">
              <a:xfrm>
                <a:off x="2048856" y="3729692"/>
                <a:ext cx="28338" cy="35431"/>
              </a:xfrm>
              <a:custGeom>
                <a:avLst/>
                <a:gdLst>
                  <a:gd name="T0" fmla="*/ 0 w 29"/>
                  <a:gd name="T1" fmla="*/ 0 h 35"/>
                  <a:gd name="T2" fmla="*/ 0 w 29"/>
                  <a:gd name="T3" fmla="*/ 0 h 35"/>
                  <a:gd name="T4" fmla="*/ 2147483647 w 29"/>
                  <a:gd name="T5" fmla="*/ 2147483647 h 35"/>
                  <a:gd name="T6" fmla="*/ 2147483647 w 29"/>
                  <a:gd name="T7" fmla="*/ 2147483647 h 35"/>
                  <a:gd name="T8" fmla="*/ 2147483647 w 29"/>
                  <a:gd name="T9" fmla="*/ 2147483647 h 35"/>
                  <a:gd name="T10" fmla="*/ 2147483647 w 29"/>
                  <a:gd name="T11" fmla="*/ 2147483647 h 35"/>
                  <a:gd name="T12" fmla="*/ 2147483647 w 29"/>
                  <a:gd name="T13" fmla="*/ 2147483647 h 35"/>
                  <a:gd name="T14" fmla="*/ 2147483647 w 29"/>
                  <a:gd name="T15" fmla="*/ 2147483647 h 35"/>
                  <a:gd name="T16" fmla="*/ 0 w 29"/>
                  <a:gd name="T17" fmla="*/ 2147483647 h 35"/>
                  <a:gd name="T18" fmla="*/ 0 w 29"/>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5"/>
                  <a:gd name="T32" fmla="*/ 29 w 29"/>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5">
                    <a:moveTo>
                      <a:pt x="0" y="3"/>
                    </a:moveTo>
                    <a:lnTo>
                      <a:pt x="2" y="0"/>
                    </a:lnTo>
                    <a:lnTo>
                      <a:pt x="25" y="7"/>
                    </a:lnTo>
                    <a:lnTo>
                      <a:pt x="29" y="24"/>
                    </a:lnTo>
                    <a:lnTo>
                      <a:pt x="19" y="15"/>
                    </a:lnTo>
                    <a:lnTo>
                      <a:pt x="24" y="34"/>
                    </a:lnTo>
                    <a:lnTo>
                      <a:pt x="12" y="35"/>
                    </a:lnTo>
                    <a:lnTo>
                      <a:pt x="9" y="13"/>
                    </a:lnTo>
                    <a:lnTo>
                      <a:pt x="3" y="12"/>
                    </a:lnTo>
                    <a:lnTo>
                      <a:pt x="0" y="3"/>
                    </a:lnTo>
                    <a:close/>
                  </a:path>
                </a:pathLst>
              </a:custGeom>
              <a:solidFill>
                <a:srgbClr val="EE9024"/>
              </a:solidFill>
              <a:ln w="12700">
                <a:noFill/>
                <a:round/>
                <a:headEnd/>
                <a:tailEnd/>
              </a:ln>
            </p:spPr>
            <p:txBody>
              <a:bodyPr/>
              <a:lstStyle/>
              <a:p>
                <a:endParaRPr lang="en-GB"/>
              </a:p>
            </p:txBody>
          </p:sp>
          <p:sp>
            <p:nvSpPr>
              <p:cNvPr id="36195" name="Freeform 479"/>
              <p:cNvSpPr>
                <a:spLocks noChangeAspect="1"/>
              </p:cNvSpPr>
              <p:nvPr/>
            </p:nvSpPr>
            <p:spPr bwMode="auto">
              <a:xfrm>
                <a:off x="2081554" y="3742978"/>
                <a:ext cx="6540" cy="15501"/>
              </a:xfrm>
              <a:custGeom>
                <a:avLst/>
                <a:gdLst>
                  <a:gd name="T0" fmla="*/ 0 w 9"/>
                  <a:gd name="T1" fmla="*/ 2147483647 h 13"/>
                  <a:gd name="T2" fmla="*/ 2147483647 w 9"/>
                  <a:gd name="T3" fmla="*/ 2147483647 h 13"/>
                  <a:gd name="T4" fmla="*/ 0 w 9"/>
                  <a:gd name="T5" fmla="*/ 2147483647 h 13"/>
                  <a:gd name="T6" fmla="*/ 0 w 9"/>
                  <a:gd name="T7" fmla="*/ 0 h 13"/>
                  <a:gd name="T8" fmla="*/ 0 w 9"/>
                  <a:gd name="T9" fmla="*/ 2147483647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2" y="1"/>
                    </a:moveTo>
                    <a:lnTo>
                      <a:pt x="9" y="13"/>
                    </a:lnTo>
                    <a:lnTo>
                      <a:pt x="1" y="12"/>
                    </a:lnTo>
                    <a:lnTo>
                      <a:pt x="0" y="0"/>
                    </a:lnTo>
                    <a:lnTo>
                      <a:pt x="2" y="1"/>
                    </a:lnTo>
                    <a:close/>
                  </a:path>
                </a:pathLst>
              </a:custGeom>
              <a:solidFill>
                <a:srgbClr val="9DC3D6"/>
              </a:solidFill>
              <a:ln w="12700">
                <a:noFill/>
                <a:round/>
                <a:headEnd/>
                <a:tailEnd/>
              </a:ln>
            </p:spPr>
            <p:txBody>
              <a:bodyPr/>
              <a:lstStyle/>
              <a:p>
                <a:endParaRPr lang="en-GB"/>
              </a:p>
            </p:txBody>
          </p:sp>
          <p:sp>
            <p:nvSpPr>
              <p:cNvPr id="36196" name="Freeform 480"/>
              <p:cNvSpPr>
                <a:spLocks noChangeAspect="1"/>
              </p:cNvSpPr>
              <p:nvPr/>
            </p:nvSpPr>
            <p:spPr bwMode="auto">
              <a:xfrm>
                <a:off x="2077194" y="3767337"/>
                <a:ext cx="8719" cy="11072"/>
              </a:xfrm>
              <a:custGeom>
                <a:avLst/>
                <a:gdLst>
                  <a:gd name="T0" fmla="*/ 2147483647 w 12"/>
                  <a:gd name="T1" fmla="*/ 0 h 7"/>
                  <a:gd name="T2" fmla="*/ 2147483647 w 12"/>
                  <a:gd name="T3" fmla="*/ 2147483647 h 7"/>
                  <a:gd name="T4" fmla="*/ 2147483647 w 12"/>
                  <a:gd name="T5" fmla="*/ 2147483647 h 7"/>
                  <a:gd name="T6" fmla="*/ 0 w 12"/>
                  <a:gd name="T7" fmla="*/ 2147483647 h 7"/>
                  <a:gd name="T8" fmla="*/ 2147483647 w 12"/>
                  <a:gd name="T9" fmla="*/ 0 h 7"/>
                  <a:gd name="T10" fmla="*/ 0 60000 65536"/>
                  <a:gd name="T11" fmla="*/ 0 60000 65536"/>
                  <a:gd name="T12" fmla="*/ 0 60000 65536"/>
                  <a:gd name="T13" fmla="*/ 0 60000 65536"/>
                  <a:gd name="T14" fmla="*/ 0 60000 65536"/>
                  <a:gd name="T15" fmla="*/ 0 w 12"/>
                  <a:gd name="T16" fmla="*/ 0 h 7"/>
                  <a:gd name="T17" fmla="*/ 12 w 12"/>
                  <a:gd name="T18" fmla="*/ 7 h 7"/>
                </a:gdLst>
                <a:ahLst/>
                <a:cxnLst>
                  <a:cxn ang="T10">
                    <a:pos x="T0" y="T1"/>
                  </a:cxn>
                  <a:cxn ang="T11">
                    <a:pos x="T2" y="T3"/>
                  </a:cxn>
                  <a:cxn ang="T12">
                    <a:pos x="T4" y="T5"/>
                  </a:cxn>
                  <a:cxn ang="T13">
                    <a:pos x="T6" y="T7"/>
                  </a:cxn>
                  <a:cxn ang="T14">
                    <a:pos x="T8" y="T9"/>
                  </a:cxn>
                </a:cxnLst>
                <a:rect l="T15" t="T16" r="T17" b="T18"/>
                <a:pathLst>
                  <a:path w="12" h="7">
                    <a:moveTo>
                      <a:pt x="10" y="0"/>
                    </a:moveTo>
                    <a:lnTo>
                      <a:pt x="12" y="6"/>
                    </a:lnTo>
                    <a:lnTo>
                      <a:pt x="9" y="7"/>
                    </a:lnTo>
                    <a:lnTo>
                      <a:pt x="0" y="2"/>
                    </a:lnTo>
                    <a:lnTo>
                      <a:pt x="10" y="0"/>
                    </a:lnTo>
                    <a:close/>
                  </a:path>
                </a:pathLst>
              </a:custGeom>
              <a:solidFill>
                <a:srgbClr val="9DC3D6"/>
              </a:solidFill>
              <a:ln w="12700">
                <a:noFill/>
                <a:round/>
                <a:headEnd/>
                <a:tailEnd/>
              </a:ln>
            </p:spPr>
            <p:txBody>
              <a:bodyPr/>
              <a:lstStyle/>
              <a:p>
                <a:endParaRPr lang="en-GB"/>
              </a:p>
            </p:txBody>
          </p:sp>
          <p:sp>
            <p:nvSpPr>
              <p:cNvPr id="36197" name="Freeform 481"/>
              <p:cNvSpPr>
                <a:spLocks noChangeAspect="1"/>
              </p:cNvSpPr>
              <p:nvPr/>
            </p:nvSpPr>
            <p:spPr bwMode="auto">
              <a:xfrm>
                <a:off x="1974741" y="3661045"/>
                <a:ext cx="41418" cy="50932"/>
              </a:xfrm>
              <a:custGeom>
                <a:avLst/>
                <a:gdLst>
                  <a:gd name="T0" fmla="*/ 2147483647 w 43"/>
                  <a:gd name="T1" fmla="*/ 2147483647 h 51"/>
                  <a:gd name="T2" fmla="*/ 2147483647 w 43"/>
                  <a:gd name="T3" fmla="*/ 2147483647 h 51"/>
                  <a:gd name="T4" fmla="*/ 2147483647 w 43"/>
                  <a:gd name="T5" fmla="*/ 2147483647 h 51"/>
                  <a:gd name="T6" fmla="*/ 2147483647 w 43"/>
                  <a:gd name="T7" fmla="*/ 2147483647 h 51"/>
                  <a:gd name="T8" fmla="*/ 2147483647 w 43"/>
                  <a:gd name="T9" fmla="*/ 2147483647 h 51"/>
                  <a:gd name="T10" fmla="*/ 2147483647 w 43"/>
                  <a:gd name="T11" fmla="*/ 2147483647 h 51"/>
                  <a:gd name="T12" fmla="*/ 2147483647 w 43"/>
                  <a:gd name="T13" fmla="*/ 2147483647 h 51"/>
                  <a:gd name="T14" fmla="*/ 2147483647 w 43"/>
                  <a:gd name="T15" fmla="*/ 2147483647 h 51"/>
                  <a:gd name="T16" fmla="*/ 2147483647 w 43"/>
                  <a:gd name="T17" fmla="*/ 2147483647 h 51"/>
                  <a:gd name="T18" fmla="*/ 2147483647 w 43"/>
                  <a:gd name="T19" fmla="*/ 2147483647 h 51"/>
                  <a:gd name="T20" fmla="*/ 2147483647 w 43"/>
                  <a:gd name="T21" fmla="*/ 2147483647 h 51"/>
                  <a:gd name="T22" fmla="*/ 0 w 43"/>
                  <a:gd name="T23" fmla="*/ 2147483647 h 51"/>
                  <a:gd name="T24" fmla="*/ 0 w 43"/>
                  <a:gd name="T25" fmla="*/ 2147483647 h 51"/>
                  <a:gd name="T26" fmla="*/ 2147483647 w 43"/>
                  <a:gd name="T27" fmla="*/ 2147483647 h 51"/>
                  <a:gd name="T28" fmla="*/ 0 w 43"/>
                  <a:gd name="T29" fmla="*/ 2147483647 h 51"/>
                  <a:gd name="T30" fmla="*/ 0 w 43"/>
                  <a:gd name="T31" fmla="*/ 2147483647 h 51"/>
                  <a:gd name="T32" fmla="*/ 2147483647 w 43"/>
                  <a:gd name="T33" fmla="*/ 2147483647 h 51"/>
                  <a:gd name="T34" fmla="*/ 2147483647 w 43"/>
                  <a:gd name="T35" fmla="*/ 0 h 51"/>
                  <a:gd name="T36" fmla="*/ 2147483647 w 43"/>
                  <a:gd name="T37" fmla="*/ 2147483647 h 51"/>
                  <a:gd name="T38" fmla="*/ 2147483647 w 43"/>
                  <a:gd name="T39" fmla="*/ 2147483647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51"/>
                  <a:gd name="T62" fmla="*/ 43 w 43"/>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51">
                    <a:moveTo>
                      <a:pt x="39" y="13"/>
                    </a:moveTo>
                    <a:lnTo>
                      <a:pt x="43" y="22"/>
                    </a:lnTo>
                    <a:lnTo>
                      <a:pt x="36" y="20"/>
                    </a:lnTo>
                    <a:lnTo>
                      <a:pt x="40" y="29"/>
                    </a:lnTo>
                    <a:lnTo>
                      <a:pt x="43" y="33"/>
                    </a:lnTo>
                    <a:lnTo>
                      <a:pt x="43" y="48"/>
                    </a:lnTo>
                    <a:lnTo>
                      <a:pt x="19" y="30"/>
                    </a:lnTo>
                    <a:lnTo>
                      <a:pt x="23" y="47"/>
                    </a:lnTo>
                    <a:lnTo>
                      <a:pt x="19" y="51"/>
                    </a:lnTo>
                    <a:lnTo>
                      <a:pt x="13" y="48"/>
                    </a:lnTo>
                    <a:lnTo>
                      <a:pt x="15" y="45"/>
                    </a:lnTo>
                    <a:lnTo>
                      <a:pt x="3" y="28"/>
                    </a:lnTo>
                    <a:lnTo>
                      <a:pt x="2" y="20"/>
                    </a:lnTo>
                    <a:lnTo>
                      <a:pt x="6" y="20"/>
                    </a:lnTo>
                    <a:lnTo>
                      <a:pt x="0" y="9"/>
                    </a:lnTo>
                    <a:lnTo>
                      <a:pt x="2" y="6"/>
                    </a:lnTo>
                    <a:lnTo>
                      <a:pt x="4" y="11"/>
                    </a:lnTo>
                    <a:lnTo>
                      <a:pt x="15" y="0"/>
                    </a:lnTo>
                    <a:lnTo>
                      <a:pt x="26" y="10"/>
                    </a:lnTo>
                    <a:lnTo>
                      <a:pt x="39" y="13"/>
                    </a:lnTo>
                    <a:close/>
                  </a:path>
                </a:pathLst>
              </a:custGeom>
              <a:solidFill>
                <a:srgbClr val="EE9024"/>
              </a:solidFill>
              <a:ln w="12700">
                <a:noFill/>
                <a:round/>
                <a:headEnd/>
                <a:tailEnd/>
              </a:ln>
            </p:spPr>
            <p:txBody>
              <a:bodyPr/>
              <a:lstStyle/>
              <a:p>
                <a:endParaRPr lang="en-GB"/>
              </a:p>
            </p:txBody>
          </p:sp>
          <p:sp>
            <p:nvSpPr>
              <p:cNvPr id="36198" name="Freeform 482"/>
              <p:cNvSpPr>
                <a:spLocks noChangeAspect="1"/>
              </p:cNvSpPr>
              <p:nvPr/>
            </p:nvSpPr>
            <p:spPr bwMode="auto">
              <a:xfrm>
                <a:off x="2053216" y="3771766"/>
                <a:ext cx="56677" cy="86362"/>
              </a:xfrm>
              <a:custGeom>
                <a:avLst/>
                <a:gdLst>
                  <a:gd name="T0" fmla="*/ 2147483647 w 54"/>
                  <a:gd name="T1" fmla="*/ 2147483647 h 87"/>
                  <a:gd name="T2" fmla="*/ 2147483647 w 54"/>
                  <a:gd name="T3" fmla="*/ 2147483647 h 87"/>
                  <a:gd name="T4" fmla="*/ 2147483647 w 54"/>
                  <a:gd name="T5" fmla="*/ 2147483647 h 87"/>
                  <a:gd name="T6" fmla="*/ 2147483647 w 54"/>
                  <a:gd name="T7" fmla="*/ 2147483647 h 87"/>
                  <a:gd name="T8" fmla="*/ 2147483647 w 54"/>
                  <a:gd name="T9" fmla="*/ 2147483647 h 87"/>
                  <a:gd name="T10" fmla="*/ 2147483647 w 54"/>
                  <a:gd name="T11" fmla="*/ 2147483647 h 87"/>
                  <a:gd name="T12" fmla="*/ 2147483647 w 54"/>
                  <a:gd name="T13" fmla="*/ 2147483647 h 87"/>
                  <a:gd name="T14" fmla="*/ 2147483647 w 54"/>
                  <a:gd name="T15" fmla="*/ 2147483647 h 87"/>
                  <a:gd name="T16" fmla="*/ 2147483647 w 54"/>
                  <a:gd name="T17" fmla="*/ 2147483647 h 87"/>
                  <a:gd name="T18" fmla="*/ 2147483647 w 54"/>
                  <a:gd name="T19" fmla="*/ 2147483647 h 87"/>
                  <a:gd name="T20" fmla="*/ 2147483647 w 54"/>
                  <a:gd name="T21" fmla="*/ 2147483647 h 87"/>
                  <a:gd name="T22" fmla="*/ 2147483647 w 54"/>
                  <a:gd name="T23" fmla="*/ 2147483647 h 87"/>
                  <a:gd name="T24" fmla="*/ 2147483647 w 54"/>
                  <a:gd name="T25" fmla="*/ 2147483647 h 87"/>
                  <a:gd name="T26" fmla="*/ 2147483647 w 54"/>
                  <a:gd name="T27" fmla="*/ 2147483647 h 87"/>
                  <a:gd name="T28" fmla="*/ 2147483647 w 54"/>
                  <a:gd name="T29" fmla="*/ 2147483647 h 87"/>
                  <a:gd name="T30" fmla="*/ 2147483647 w 54"/>
                  <a:gd name="T31" fmla="*/ 2147483647 h 87"/>
                  <a:gd name="T32" fmla="*/ 2147483647 w 54"/>
                  <a:gd name="T33" fmla="*/ 2147483647 h 87"/>
                  <a:gd name="T34" fmla="*/ 2147483647 w 54"/>
                  <a:gd name="T35" fmla="*/ 2147483647 h 87"/>
                  <a:gd name="T36" fmla="*/ 2147483647 w 54"/>
                  <a:gd name="T37" fmla="*/ 2147483647 h 87"/>
                  <a:gd name="T38" fmla="*/ 2147483647 w 54"/>
                  <a:gd name="T39" fmla="*/ 2147483647 h 87"/>
                  <a:gd name="T40" fmla="*/ 2147483647 w 54"/>
                  <a:gd name="T41" fmla="*/ 2147483647 h 87"/>
                  <a:gd name="T42" fmla="*/ 0 w 54"/>
                  <a:gd name="T43" fmla="*/ 2147483647 h 87"/>
                  <a:gd name="T44" fmla="*/ 2147483647 w 54"/>
                  <a:gd name="T45" fmla="*/ 2147483647 h 87"/>
                  <a:gd name="T46" fmla="*/ 2147483647 w 54"/>
                  <a:gd name="T47" fmla="*/ 0 h 87"/>
                  <a:gd name="T48" fmla="*/ 2147483647 w 54"/>
                  <a:gd name="T49" fmla="*/ 0 h 87"/>
                  <a:gd name="T50" fmla="*/ 2147483647 w 54"/>
                  <a:gd name="T51" fmla="*/ 2147483647 h 87"/>
                  <a:gd name="T52" fmla="*/ 2147483647 w 54"/>
                  <a:gd name="T53" fmla="*/ 2147483647 h 87"/>
                  <a:gd name="T54" fmla="*/ 2147483647 w 54"/>
                  <a:gd name="T55" fmla="*/ 2147483647 h 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
                  <a:gd name="T85" fmla="*/ 0 h 87"/>
                  <a:gd name="T86" fmla="*/ 54 w 54"/>
                  <a:gd name="T87" fmla="*/ 87 h 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 h="87">
                    <a:moveTo>
                      <a:pt x="30" y="18"/>
                    </a:moveTo>
                    <a:lnTo>
                      <a:pt x="39" y="30"/>
                    </a:lnTo>
                    <a:lnTo>
                      <a:pt x="37" y="36"/>
                    </a:lnTo>
                    <a:lnTo>
                      <a:pt x="47" y="47"/>
                    </a:lnTo>
                    <a:lnTo>
                      <a:pt x="37" y="40"/>
                    </a:lnTo>
                    <a:lnTo>
                      <a:pt x="41" y="51"/>
                    </a:lnTo>
                    <a:lnTo>
                      <a:pt x="54" y="61"/>
                    </a:lnTo>
                    <a:lnTo>
                      <a:pt x="49" y="73"/>
                    </a:lnTo>
                    <a:lnTo>
                      <a:pt x="54" y="73"/>
                    </a:lnTo>
                    <a:lnTo>
                      <a:pt x="53" y="86"/>
                    </a:lnTo>
                    <a:lnTo>
                      <a:pt x="46" y="87"/>
                    </a:lnTo>
                    <a:lnTo>
                      <a:pt x="43" y="71"/>
                    </a:lnTo>
                    <a:lnTo>
                      <a:pt x="38" y="72"/>
                    </a:lnTo>
                    <a:lnTo>
                      <a:pt x="34" y="61"/>
                    </a:lnTo>
                    <a:lnTo>
                      <a:pt x="17" y="53"/>
                    </a:lnTo>
                    <a:lnTo>
                      <a:pt x="24" y="51"/>
                    </a:lnTo>
                    <a:lnTo>
                      <a:pt x="23" y="44"/>
                    </a:lnTo>
                    <a:lnTo>
                      <a:pt x="25" y="41"/>
                    </a:lnTo>
                    <a:lnTo>
                      <a:pt x="11" y="37"/>
                    </a:lnTo>
                    <a:lnTo>
                      <a:pt x="16" y="29"/>
                    </a:lnTo>
                    <a:lnTo>
                      <a:pt x="16" y="11"/>
                    </a:lnTo>
                    <a:lnTo>
                      <a:pt x="0" y="22"/>
                    </a:lnTo>
                    <a:lnTo>
                      <a:pt x="7" y="8"/>
                    </a:lnTo>
                    <a:lnTo>
                      <a:pt x="5" y="0"/>
                    </a:lnTo>
                    <a:lnTo>
                      <a:pt x="17" y="1"/>
                    </a:lnTo>
                    <a:lnTo>
                      <a:pt x="20" y="4"/>
                    </a:lnTo>
                    <a:lnTo>
                      <a:pt x="20" y="14"/>
                    </a:lnTo>
                    <a:lnTo>
                      <a:pt x="30" y="18"/>
                    </a:lnTo>
                    <a:close/>
                  </a:path>
                </a:pathLst>
              </a:custGeom>
              <a:solidFill>
                <a:srgbClr val="EE9024"/>
              </a:solidFill>
              <a:ln w="12700">
                <a:noFill/>
                <a:round/>
                <a:headEnd/>
                <a:tailEnd/>
              </a:ln>
            </p:spPr>
            <p:txBody>
              <a:bodyPr/>
              <a:lstStyle/>
              <a:p>
                <a:endParaRPr lang="en-GB"/>
              </a:p>
            </p:txBody>
          </p:sp>
          <p:sp>
            <p:nvSpPr>
              <p:cNvPr id="36199" name="Freeform 483"/>
              <p:cNvSpPr>
                <a:spLocks noChangeAspect="1"/>
              </p:cNvSpPr>
              <p:nvPr/>
            </p:nvSpPr>
            <p:spPr bwMode="auto">
              <a:xfrm>
                <a:off x="2116432" y="3791696"/>
                <a:ext cx="26158" cy="44288"/>
              </a:xfrm>
              <a:custGeom>
                <a:avLst/>
                <a:gdLst>
                  <a:gd name="T0" fmla="*/ 2147483647 w 26"/>
                  <a:gd name="T1" fmla="*/ 2147483647 h 41"/>
                  <a:gd name="T2" fmla="*/ 2147483647 w 26"/>
                  <a:gd name="T3" fmla="*/ 2147483647 h 41"/>
                  <a:gd name="T4" fmla="*/ 2147483647 w 26"/>
                  <a:gd name="T5" fmla="*/ 2147483647 h 41"/>
                  <a:gd name="T6" fmla="*/ 2147483647 w 26"/>
                  <a:gd name="T7" fmla="*/ 2147483647 h 41"/>
                  <a:gd name="T8" fmla="*/ 2147483647 w 26"/>
                  <a:gd name="T9" fmla="*/ 2147483647 h 41"/>
                  <a:gd name="T10" fmla="*/ 2147483647 w 26"/>
                  <a:gd name="T11" fmla="*/ 2147483647 h 41"/>
                  <a:gd name="T12" fmla="*/ 2147483647 w 26"/>
                  <a:gd name="T13" fmla="*/ 0 h 41"/>
                  <a:gd name="T14" fmla="*/ 2147483647 w 26"/>
                  <a:gd name="T15" fmla="*/ 2147483647 h 41"/>
                  <a:gd name="T16" fmla="*/ 2147483647 w 26"/>
                  <a:gd name="T17" fmla="*/ 2147483647 h 41"/>
                  <a:gd name="T18" fmla="*/ 0 w 26"/>
                  <a:gd name="T19" fmla="*/ 2147483647 h 41"/>
                  <a:gd name="T20" fmla="*/ 2147483647 w 26"/>
                  <a:gd name="T21" fmla="*/ 2147483647 h 41"/>
                  <a:gd name="T22" fmla="*/ 2147483647 w 26"/>
                  <a:gd name="T23" fmla="*/ 2147483647 h 41"/>
                  <a:gd name="T24" fmla="*/ 2147483647 w 26"/>
                  <a:gd name="T25" fmla="*/ 2147483647 h 41"/>
                  <a:gd name="T26" fmla="*/ 2147483647 w 26"/>
                  <a:gd name="T27" fmla="*/ 2147483647 h 41"/>
                  <a:gd name="T28" fmla="*/ 2147483647 w 26"/>
                  <a:gd name="T29" fmla="*/ 2147483647 h 41"/>
                  <a:gd name="T30" fmla="*/ 2147483647 w 26"/>
                  <a:gd name="T31" fmla="*/ 2147483647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41"/>
                  <a:gd name="T50" fmla="*/ 26 w 26"/>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41">
                    <a:moveTo>
                      <a:pt x="11" y="34"/>
                    </a:moveTo>
                    <a:lnTo>
                      <a:pt x="16" y="30"/>
                    </a:lnTo>
                    <a:lnTo>
                      <a:pt x="18" y="39"/>
                    </a:lnTo>
                    <a:lnTo>
                      <a:pt x="26" y="41"/>
                    </a:lnTo>
                    <a:lnTo>
                      <a:pt x="24" y="29"/>
                    </a:lnTo>
                    <a:lnTo>
                      <a:pt x="25" y="18"/>
                    </a:lnTo>
                    <a:lnTo>
                      <a:pt x="18" y="0"/>
                    </a:lnTo>
                    <a:lnTo>
                      <a:pt x="5" y="7"/>
                    </a:lnTo>
                    <a:lnTo>
                      <a:pt x="6" y="11"/>
                    </a:lnTo>
                    <a:lnTo>
                      <a:pt x="0" y="27"/>
                    </a:lnTo>
                    <a:lnTo>
                      <a:pt x="6" y="32"/>
                    </a:lnTo>
                    <a:lnTo>
                      <a:pt x="8" y="24"/>
                    </a:lnTo>
                    <a:lnTo>
                      <a:pt x="13" y="26"/>
                    </a:lnTo>
                    <a:lnTo>
                      <a:pt x="13" y="17"/>
                    </a:lnTo>
                    <a:lnTo>
                      <a:pt x="15" y="26"/>
                    </a:lnTo>
                    <a:lnTo>
                      <a:pt x="11" y="34"/>
                    </a:lnTo>
                    <a:close/>
                  </a:path>
                </a:pathLst>
              </a:custGeom>
              <a:solidFill>
                <a:srgbClr val="EE9024"/>
              </a:solidFill>
              <a:ln w="12700">
                <a:noFill/>
                <a:round/>
                <a:headEnd/>
                <a:tailEnd/>
              </a:ln>
            </p:spPr>
            <p:txBody>
              <a:bodyPr/>
              <a:lstStyle/>
              <a:p>
                <a:endParaRPr lang="en-GB"/>
              </a:p>
            </p:txBody>
          </p:sp>
          <p:sp>
            <p:nvSpPr>
              <p:cNvPr id="36200" name="Freeform 484"/>
              <p:cNvSpPr>
                <a:spLocks noChangeAspect="1"/>
              </p:cNvSpPr>
              <p:nvPr/>
            </p:nvSpPr>
            <p:spPr bwMode="auto">
              <a:xfrm>
                <a:off x="2072835" y="3829341"/>
                <a:ext cx="10899" cy="28787"/>
              </a:xfrm>
              <a:custGeom>
                <a:avLst/>
                <a:gdLst>
                  <a:gd name="T0" fmla="*/ 2147483647 w 13"/>
                  <a:gd name="T1" fmla="*/ 2147483647 h 25"/>
                  <a:gd name="T2" fmla="*/ 2147483647 w 13"/>
                  <a:gd name="T3" fmla="*/ 2147483647 h 25"/>
                  <a:gd name="T4" fmla="*/ 2147483647 w 13"/>
                  <a:gd name="T5" fmla="*/ 2147483647 h 25"/>
                  <a:gd name="T6" fmla="*/ 0 w 13"/>
                  <a:gd name="T7" fmla="*/ 2147483647 h 25"/>
                  <a:gd name="T8" fmla="*/ 0 w 13"/>
                  <a:gd name="T9" fmla="*/ 0 h 25"/>
                  <a:gd name="T10" fmla="*/ 2147483647 w 13"/>
                  <a:gd name="T11" fmla="*/ 2147483647 h 25"/>
                  <a:gd name="T12" fmla="*/ 0 60000 65536"/>
                  <a:gd name="T13" fmla="*/ 0 60000 65536"/>
                  <a:gd name="T14" fmla="*/ 0 60000 65536"/>
                  <a:gd name="T15" fmla="*/ 0 60000 65536"/>
                  <a:gd name="T16" fmla="*/ 0 60000 65536"/>
                  <a:gd name="T17" fmla="*/ 0 60000 65536"/>
                  <a:gd name="T18" fmla="*/ 0 w 13"/>
                  <a:gd name="T19" fmla="*/ 0 h 25"/>
                  <a:gd name="T20" fmla="*/ 13 w 1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 h="25">
                    <a:moveTo>
                      <a:pt x="6" y="12"/>
                    </a:moveTo>
                    <a:lnTo>
                      <a:pt x="13" y="25"/>
                    </a:lnTo>
                    <a:lnTo>
                      <a:pt x="8" y="24"/>
                    </a:lnTo>
                    <a:lnTo>
                      <a:pt x="1" y="12"/>
                    </a:lnTo>
                    <a:lnTo>
                      <a:pt x="0" y="0"/>
                    </a:lnTo>
                    <a:lnTo>
                      <a:pt x="6" y="12"/>
                    </a:lnTo>
                    <a:close/>
                  </a:path>
                </a:pathLst>
              </a:custGeom>
              <a:solidFill>
                <a:srgbClr val="9DC3D6"/>
              </a:solidFill>
              <a:ln w="12700">
                <a:noFill/>
                <a:round/>
                <a:headEnd/>
                <a:tailEnd/>
              </a:ln>
            </p:spPr>
            <p:txBody>
              <a:bodyPr/>
              <a:lstStyle/>
              <a:p>
                <a:endParaRPr lang="en-GB"/>
              </a:p>
            </p:txBody>
          </p:sp>
          <p:sp>
            <p:nvSpPr>
              <p:cNvPr id="36201" name="Freeform 485"/>
              <p:cNvSpPr>
                <a:spLocks noChangeAspect="1"/>
              </p:cNvSpPr>
              <p:nvPr/>
            </p:nvSpPr>
            <p:spPr bwMode="auto">
              <a:xfrm>
                <a:off x="2120792" y="3827126"/>
                <a:ext cx="6540" cy="13287"/>
              </a:xfrm>
              <a:custGeom>
                <a:avLst/>
                <a:gdLst>
                  <a:gd name="T0" fmla="*/ 0 w 7"/>
                  <a:gd name="T1" fmla="*/ 0 h 14"/>
                  <a:gd name="T2" fmla="*/ 2147483647 w 7"/>
                  <a:gd name="T3" fmla="*/ 2147483647 h 14"/>
                  <a:gd name="T4" fmla="*/ 0 w 7"/>
                  <a:gd name="T5" fmla="*/ 2147483647 h 14"/>
                  <a:gd name="T6" fmla="*/ 0 w 7"/>
                  <a:gd name="T7" fmla="*/ 0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0" y="0"/>
                    </a:moveTo>
                    <a:lnTo>
                      <a:pt x="7" y="14"/>
                    </a:lnTo>
                    <a:lnTo>
                      <a:pt x="1" y="8"/>
                    </a:lnTo>
                    <a:lnTo>
                      <a:pt x="0" y="0"/>
                    </a:lnTo>
                    <a:close/>
                  </a:path>
                </a:pathLst>
              </a:custGeom>
              <a:solidFill>
                <a:srgbClr val="DCF2D6"/>
              </a:solidFill>
              <a:ln w="12700">
                <a:noFill/>
                <a:round/>
                <a:headEnd/>
                <a:tailEnd/>
              </a:ln>
            </p:spPr>
            <p:txBody>
              <a:bodyPr/>
              <a:lstStyle/>
              <a:p>
                <a:endParaRPr lang="en-GB"/>
              </a:p>
            </p:txBody>
          </p:sp>
          <p:sp>
            <p:nvSpPr>
              <p:cNvPr id="36202" name="Freeform 486"/>
              <p:cNvSpPr>
                <a:spLocks noChangeAspect="1"/>
              </p:cNvSpPr>
              <p:nvPr/>
            </p:nvSpPr>
            <p:spPr bwMode="auto">
              <a:xfrm>
                <a:off x="2075015" y="3889130"/>
                <a:ext cx="43597" cy="53146"/>
              </a:xfrm>
              <a:custGeom>
                <a:avLst/>
                <a:gdLst>
                  <a:gd name="T0" fmla="*/ 2147483647 w 43"/>
                  <a:gd name="T1" fmla="*/ 2147483647 h 52"/>
                  <a:gd name="T2" fmla="*/ 2147483647 w 43"/>
                  <a:gd name="T3" fmla="*/ 0 h 52"/>
                  <a:gd name="T4" fmla="*/ 2147483647 w 43"/>
                  <a:gd name="T5" fmla="*/ 2147483647 h 52"/>
                  <a:gd name="T6" fmla="*/ 2147483647 w 43"/>
                  <a:gd name="T7" fmla="*/ 2147483647 h 52"/>
                  <a:gd name="T8" fmla="*/ 2147483647 w 43"/>
                  <a:gd name="T9" fmla="*/ 2147483647 h 52"/>
                  <a:gd name="T10" fmla="*/ 2147483647 w 43"/>
                  <a:gd name="T11" fmla="*/ 2147483647 h 52"/>
                  <a:gd name="T12" fmla="*/ 2147483647 w 43"/>
                  <a:gd name="T13" fmla="*/ 2147483647 h 52"/>
                  <a:gd name="T14" fmla="*/ 2147483647 w 43"/>
                  <a:gd name="T15" fmla="*/ 2147483647 h 52"/>
                  <a:gd name="T16" fmla="*/ 2147483647 w 43"/>
                  <a:gd name="T17" fmla="*/ 2147483647 h 52"/>
                  <a:gd name="T18" fmla="*/ 2147483647 w 43"/>
                  <a:gd name="T19" fmla="*/ 2147483647 h 52"/>
                  <a:gd name="T20" fmla="*/ 2147483647 w 43"/>
                  <a:gd name="T21" fmla="*/ 2147483647 h 52"/>
                  <a:gd name="T22" fmla="*/ 0 w 43"/>
                  <a:gd name="T23" fmla="*/ 2147483647 h 52"/>
                  <a:gd name="T24" fmla="*/ 0 w 43"/>
                  <a:gd name="T25" fmla="*/ 0 h 52"/>
                  <a:gd name="T26" fmla="*/ 2147483647 w 43"/>
                  <a:gd name="T27" fmla="*/ 0 h 52"/>
                  <a:gd name="T28" fmla="*/ 2147483647 w 43"/>
                  <a:gd name="T29" fmla="*/ 2147483647 h 52"/>
                  <a:gd name="T30" fmla="*/ 2147483647 w 43"/>
                  <a:gd name="T31" fmla="*/ 0 h 52"/>
                  <a:gd name="T32" fmla="*/ 2147483647 w 43"/>
                  <a:gd name="T33" fmla="*/ 2147483647 h 52"/>
                  <a:gd name="T34" fmla="*/ 2147483647 w 43"/>
                  <a:gd name="T35" fmla="*/ 2147483647 h 52"/>
                  <a:gd name="T36" fmla="*/ 2147483647 w 43"/>
                  <a:gd name="T37" fmla="*/ 2147483647 h 52"/>
                  <a:gd name="T38" fmla="*/ 2147483647 w 43"/>
                  <a:gd name="T39" fmla="*/ 2147483647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52"/>
                  <a:gd name="T62" fmla="*/ 43 w 43"/>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52">
                    <a:moveTo>
                      <a:pt x="33" y="6"/>
                    </a:moveTo>
                    <a:lnTo>
                      <a:pt x="40" y="1"/>
                    </a:lnTo>
                    <a:lnTo>
                      <a:pt x="43" y="8"/>
                    </a:lnTo>
                    <a:lnTo>
                      <a:pt x="36" y="41"/>
                    </a:lnTo>
                    <a:lnTo>
                      <a:pt x="33" y="47"/>
                    </a:lnTo>
                    <a:lnTo>
                      <a:pt x="26" y="44"/>
                    </a:lnTo>
                    <a:lnTo>
                      <a:pt x="23" y="52"/>
                    </a:lnTo>
                    <a:lnTo>
                      <a:pt x="17" y="39"/>
                    </a:lnTo>
                    <a:lnTo>
                      <a:pt x="21" y="38"/>
                    </a:lnTo>
                    <a:lnTo>
                      <a:pt x="21" y="34"/>
                    </a:lnTo>
                    <a:lnTo>
                      <a:pt x="8" y="27"/>
                    </a:lnTo>
                    <a:lnTo>
                      <a:pt x="0" y="10"/>
                    </a:lnTo>
                    <a:lnTo>
                      <a:pt x="0" y="0"/>
                    </a:lnTo>
                    <a:lnTo>
                      <a:pt x="15" y="1"/>
                    </a:lnTo>
                    <a:lnTo>
                      <a:pt x="14" y="10"/>
                    </a:lnTo>
                    <a:lnTo>
                      <a:pt x="24" y="2"/>
                    </a:lnTo>
                    <a:lnTo>
                      <a:pt x="27" y="16"/>
                    </a:lnTo>
                    <a:lnTo>
                      <a:pt x="15" y="24"/>
                    </a:lnTo>
                    <a:lnTo>
                      <a:pt x="24" y="27"/>
                    </a:lnTo>
                    <a:lnTo>
                      <a:pt x="33" y="6"/>
                    </a:lnTo>
                    <a:close/>
                  </a:path>
                </a:pathLst>
              </a:custGeom>
              <a:solidFill>
                <a:srgbClr val="EE9024"/>
              </a:solidFill>
              <a:ln w="12700">
                <a:noFill/>
                <a:round/>
                <a:headEnd/>
                <a:tailEnd/>
              </a:ln>
            </p:spPr>
            <p:txBody>
              <a:bodyPr/>
              <a:lstStyle/>
              <a:p>
                <a:endParaRPr lang="en-GB"/>
              </a:p>
            </p:txBody>
          </p:sp>
          <p:sp>
            <p:nvSpPr>
              <p:cNvPr id="36203" name="Freeform 487"/>
              <p:cNvSpPr>
                <a:spLocks noChangeAspect="1"/>
              </p:cNvSpPr>
              <p:nvPr/>
            </p:nvSpPr>
            <p:spPr bwMode="auto">
              <a:xfrm>
                <a:off x="2096813" y="3935633"/>
                <a:ext cx="34878" cy="57575"/>
              </a:xfrm>
              <a:custGeom>
                <a:avLst/>
                <a:gdLst>
                  <a:gd name="T0" fmla="*/ 2147483647 w 36"/>
                  <a:gd name="T1" fmla="*/ 2147483647 h 55"/>
                  <a:gd name="T2" fmla="*/ 2147483647 w 36"/>
                  <a:gd name="T3" fmla="*/ 2147483647 h 55"/>
                  <a:gd name="T4" fmla="*/ 2147483647 w 36"/>
                  <a:gd name="T5" fmla="*/ 2147483647 h 55"/>
                  <a:gd name="T6" fmla="*/ 2147483647 w 36"/>
                  <a:gd name="T7" fmla="*/ 2147483647 h 55"/>
                  <a:gd name="T8" fmla="*/ 2147483647 w 36"/>
                  <a:gd name="T9" fmla="*/ 2147483647 h 55"/>
                  <a:gd name="T10" fmla="*/ 0 w 36"/>
                  <a:gd name="T11" fmla="*/ 2147483647 h 55"/>
                  <a:gd name="T12" fmla="*/ 2147483647 w 36"/>
                  <a:gd name="T13" fmla="*/ 0 h 55"/>
                  <a:gd name="T14" fmla="*/ 2147483647 w 36"/>
                  <a:gd name="T15" fmla="*/ 2147483647 h 55"/>
                  <a:gd name="T16" fmla="*/ 2147483647 w 36"/>
                  <a:gd name="T17" fmla="*/ 2147483647 h 55"/>
                  <a:gd name="T18" fmla="*/ 2147483647 w 36"/>
                  <a:gd name="T19" fmla="*/ 2147483647 h 55"/>
                  <a:gd name="T20" fmla="*/ 2147483647 w 36"/>
                  <a:gd name="T21" fmla="*/ 2147483647 h 55"/>
                  <a:gd name="T22" fmla="*/ 2147483647 w 36"/>
                  <a:gd name="T23" fmla="*/ 2147483647 h 55"/>
                  <a:gd name="T24" fmla="*/ 2147483647 w 36"/>
                  <a:gd name="T25" fmla="*/ 2147483647 h 55"/>
                  <a:gd name="T26" fmla="*/ 2147483647 w 36"/>
                  <a:gd name="T27" fmla="*/ 2147483647 h 55"/>
                  <a:gd name="T28" fmla="*/ 2147483647 w 36"/>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55"/>
                  <a:gd name="T47" fmla="*/ 36 w 36"/>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55">
                    <a:moveTo>
                      <a:pt x="9" y="26"/>
                    </a:moveTo>
                    <a:lnTo>
                      <a:pt x="9" y="15"/>
                    </a:lnTo>
                    <a:lnTo>
                      <a:pt x="6" y="19"/>
                    </a:lnTo>
                    <a:lnTo>
                      <a:pt x="4" y="17"/>
                    </a:lnTo>
                    <a:lnTo>
                      <a:pt x="6" y="10"/>
                    </a:lnTo>
                    <a:lnTo>
                      <a:pt x="0" y="9"/>
                    </a:lnTo>
                    <a:lnTo>
                      <a:pt x="18" y="0"/>
                    </a:lnTo>
                    <a:lnTo>
                      <a:pt x="23" y="8"/>
                    </a:lnTo>
                    <a:lnTo>
                      <a:pt x="15" y="9"/>
                    </a:lnTo>
                    <a:lnTo>
                      <a:pt x="24" y="16"/>
                    </a:lnTo>
                    <a:lnTo>
                      <a:pt x="16" y="18"/>
                    </a:lnTo>
                    <a:lnTo>
                      <a:pt x="15" y="28"/>
                    </a:lnTo>
                    <a:lnTo>
                      <a:pt x="28" y="39"/>
                    </a:lnTo>
                    <a:lnTo>
                      <a:pt x="36" y="55"/>
                    </a:lnTo>
                    <a:lnTo>
                      <a:pt x="9" y="26"/>
                    </a:lnTo>
                    <a:close/>
                  </a:path>
                </a:pathLst>
              </a:custGeom>
              <a:solidFill>
                <a:srgbClr val="EE9024"/>
              </a:solidFill>
              <a:ln w="12700">
                <a:noFill/>
                <a:round/>
                <a:headEnd/>
                <a:tailEnd/>
              </a:ln>
            </p:spPr>
            <p:txBody>
              <a:bodyPr/>
              <a:lstStyle/>
              <a:p>
                <a:endParaRPr lang="en-GB"/>
              </a:p>
            </p:txBody>
          </p:sp>
          <p:sp>
            <p:nvSpPr>
              <p:cNvPr id="36204" name="Freeform 488"/>
              <p:cNvSpPr>
                <a:spLocks noChangeAspect="1"/>
              </p:cNvSpPr>
              <p:nvPr/>
            </p:nvSpPr>
            <p:spPr bwMode="auto">
              <a:xfrm>
                <a:off x="2149130" y="3891344"/>
                <a:ext cx="10899" cy="15501"/>
              </a:xfrm>
              <a:custGeom>
                <a:avLst/>
                <a:gdLst>
                  <a:gd name="T0" fmla="*/ 0 w 11"/>
                  <a:gd name="T1" fmla="*/ 2147483647 h 12"/>
                  <a:gd name="T2" fmla="*/ 2147483647 w 11"/>
                  <a:gd name="T3" fmla="*/ 0 h 12"/>
                  <a:gd name="T4" fmla="*/ 2147483647 w 11"/>
                  <a:gd name="T5" fmla="*/ 2147483647 h 12"/>
                  <a:gd name="T6" fmla="*/ 2147483647 w 11"/>
                  <a:gd name="T7" fmla="*/ 2147483647 h 12"/>
                  <a:gd name="T8" fmla="*/ 0 w 11"/>
                  <a:gd name="T9" fmla="*/ 2147483647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7"/>
                    </a:moveTo>
                    <a:lnTo>
                      <a:pt x="6" y="0"/>
                    </a:lnTo>
                    <a:lnTo>
                      <a:pt x="11" y="9"/>
                    </a:lnTo>
                    <a:lnTo>
                      <a:pt x="8" y="12"/>
                    </a:lnTo>
                    <a:lnTo>
                      <a:pt x="0" y="7"/>
                    </a:lnTo>
                    <a:close/>
                  </a:path>
                </a:pathLst>
              </a:custGeom>
              <a:solidFill>
                <a:srgbClr val="3399CC"/>
              </a:solidFill>
              <a:ln w="12700">
                <a:noFill/>
                <a:round/>
                <a:headEnd/>
                <a:tailEnd/>
              </a:ln>
            </p:spPr>
            <p:txBody>
              <a:bodyPr/>
              <a:lstStyle/>
              <a:p>
                <a:endParaRPr lang="en-GB"/>
              </a:p>
            </p:txBody>
          </p:sp>
          <p:sp>
            <p:nvSpPr>
              <p:cNvPr id="36205" name="Freeform 489"/>
              <p:cNvSpPr>
                <a:spLocks noChangeAspect="1"/>
              </p:cNvSpPr>
              <p:nvPr/>
            </p:nvSpPr>
            <p:spPr bwMode="auto">
              <a:xfrm>
                <a:off x="2151310" y="3913489"/>
                <a:ext cx="23979" cy="28787"/>
              </a:xfrm>
              <a:custGeom>
                <a:avLst/>
                <a:gdLst>
                  <a:gd name="T0" fmla="*/ 0 w 22"/>
                  <a:gd name="T1" fmla="*/ 0 h 23"/>
                  <a:gd name="T2" fmla="*/ 2147483647 w 22"/>
                  <a:gd name="T3" fmla="*/ 2147483647 h 23"/>
                  <a:gd name="T4" fmla="*/ 2147483647 w 22"/>
                  <a:gd name="T5" fmla="*/ 2147483647 h 23"/>
                  <a:gd name="T6" fmla="*/ 0 w 22"/>
                  <a:gd name="T7" fmla="*/ 0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0"/>
                    </a:moveTo>
                    <a:lnTo>
                      <a:pt x="16" y="8"/>
                    </a:lnTo>
                    <a:lnTo>
                      <a:pt x="22" y="23"/>
                    </a:lnTo>
                    <a:lnTo>
                      <a:pt x="0" y="0"/>
                    </a:lnTo>
                    <a:close/>
                  </a:path>
                </a:pathLst>
              </a:custGeom>
              <a:solidFill>
                <a:srgbClr val="2EB0A4"/>
              </a:solidFill>
              <a:ln w="12700">
                <a:solidFill>
                  <a:schemeClr val="bg1"/>
                </a:solidFill>
                <a:round/>
                <a:headEnd/>
                <a:tailEnd/>
              </a:ln>
            </p:spPr>
            <p:txBody>
              <a:bodyPr/>
              <a:lstStyle/>
              <a:p>
                <a:endParaRPr lang="en-GB"/>
              </a:p>
            </p:txBody>
          </p:sp>
          <p:sp>
            <p:nvSpPr>
              <p:cNvPr id="36206" name="Freeform 490"/>
              <p:cNvSpPr>
                <a:spLocks noChangeAspect="1"/>
              </p:cNvSpPr>
              <p:nvPr/>
            </p:nvSpPr>
            <p:spPr bwMode="auto">
              <a:xfrm>
                <a:off x="2160029" y="3904631"/>
                <a:ext cx="23979" cy="33216"/>
              </a:xfrm>
              <a:custGeom>
                <a:avLst/>
                <a:gdLst>
                  <a:gd name="T0" fmla="*/ 2147483647 w 22"/>
                  <a:gd name="T1" fmla="*/ 2147483647 h 34"/>
                  <a:gd name="T2" fmla="*/ 2147483647 w 22"/>
                  <a:gd name="T3" fmla="*/ 2147483647 h 34"/>
                  <a:gd name="T4" fmla="*/ 2147483647 w 22"/>
                  <a:gd name="T5" fmla="*/ 2147483647 h 34"/>
                  <a:gd name="T6" fmla="*/ 2147483647 w 22"/>
                  <a:gd name="T7" fmla="*/ 2147483647 h 34"/>
                  <a:gd name="T8" fmla="*/ 0 w 22"/>
                  <a:gd name="T9" fmla="*/ 0 h 34"/>
                  <a:gd name="T10" fmla="*/ 2147483647 w 22"/>
                  <a:gd name="T11" fmla="*/ 0 h 34"/>
                  <a:gd name="T12" fmla="*/ 2147483647 w 22"/>
                  <a:gd name="T13" fmla="*/ 2147483647 h 34"/>
                  <a:gd name="T14" fmla="*/ 0 60000 65536"/>
                  <a:gd name="T15" fmla="*/ 0 60000 65536"/>
                  <a:gd name="T16" fmla="*/ 0 60000 65536"/>
                  <a:gd name="T17" fmla="*/ 0 60000 65536"/>
                  <a:gd name="T18" fmla="*/ 0 60000 65536"/>
                  <a:gd name="T19" fmla="*/ 0 60000 65536"/>
                  <a:gd name="T20" fmla="*/ 0 60000 65536"/>
                  <a:gd name="T21" fmla="*/ 0 w 22"/>
                  <a:gd name="T22" fmla="*/ 0 h 34"/>
                  <a:gd name="T23" fmla="*/ 22 w 2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4">
                    <a:moveTo>
                      <a:pt x="13" y="12"/>
                    </a:moveTo>
                    <a:lnTo>
                      <a:pt x="22" y="22"/>
                    </a:lnTo>
                    <a:lnTo>
                      <a:pt x="20" y="34"/>
                    </a:lnTo>
                    <a:lnTo>
                      <a:pt x="7" y="7"/>
                    </a:lnTo>
                    <a:lnTo>
                      <a:pt x="0" y="1"/>
                    </a:lnTo>
                    <a:lnTo>
                      <a:pt x="3" y="0"/>
                    </a:lnTo>
                    <a:lnTo>
                      <a:pt x="13" y="12"/>
                    </a:lnTo>
                    <a:close/>
                  </a:path>
                </a:pathLst>
              </a:custGeom>
              <a:solidFill>
                <a:srgbClr val="88CBDF"/>
              </a:solidFill>
              <a:ln w="12700">
                <a:noFill/>
                <a:round/>
                <a:headEnd/>
                <a:tailEnd/>
              </a:ln>
            </p:spPr>
            <p:txBody>
              <a:bodyPr/>
              <a:lstStyle/>
              <a:p>
                <a:endParaRPr lang="en-GB"/>
              </a:p>
            </p:txBody>
          </p:sp>
          <p:sp>
            <p:nvSpPr>
              <p:cNvPr id="36207" name="Freeform 491"/>
              <p:cNvSpPr>
                <a:spLocks noChangeAspect="1"/>
              </p:cNvSpPr>
              <p:nvPr/>
            </p:nvSpPr>
            <p:spPr bwMode="auto">
              <a:xfrm>
                <a:off x="2190548" y="3955563"/>
                <a:ext cx="6540" cy="17715"/>
              </a:xfrm>
              <a:custGeom>
                <a:avLst/>
                <a:gdLst>
                  <a:gd name="T0" fmla="*/ 0 w 8"/>
                  <a:gd name="T1" fmla="*/ 0 h 16"/>
                  <a:gd name="T2" fmla="*/ 2147483647 w 8"/>
                  <a:gd name="T3" fmla="*/ 2147483647 h 16"/>
                  <a:gd name="T4" fmla="*/ 0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1" y="0"/>
                    </a:moveTo>
                    <a:lnTo>
                      <a:pt x="8" y="16"/>
                    </a:lnTo>
                    <a:lnTo>
                      <a:pt x="0" y="5"/>
                    </a:lnTo>
                    <a:lnTo>
                      <a:pt x="1" y="0"/>
                    </a:lnTo>
                    <a:close/>
                  </a:path>
                </a:pathLst>
              </a:custGeom>
              <a:solidFill>
                <a:srgbClr val="88CBDF"/>
              </a:solidFill>
              <a:ln w="12700">
                <a:noFill/>
                <a:round/>
                <a:headEnd/>
                <a:tailEnd/>
              </a:ln>
            </p:spPr>
            <p:txBody>
              <a:bodyPr/>
              <a:lstStyle/>
              <a:p>
                <a:endParaRPr lang="en-GB"/>
              </a:p>
            </p:txBody>
          </p:sp>
          <p:sp>
            <p:nvSpPr>
              <p:cNvPr id="36208" name="Freeform 492"/>
              <p:cNvSpPr>
                <a:spLocks noChangeAspect="1"/>
              </p:cNvSpPr>
              <p:nvPr/>
            </p:nvSpPr>
            <p:spPr bwMode="auto">
              <a:xfrm>
                <a:off x="1231405" y="3824912"/>
                <a:ext cx="6540" cy="8858"/>
              </a:xfrm>
              <a:custGeom>
                <a:avLst/>
                <a:gdLst>
                  <a:gd name="T0" fmla="*/ 2147483647 w 9"/>
                  <a:gd name="T1" fmla="*/ 0 h 12"/>
                  <a:gd name="T2" fmla="*/ 0 w 9"/>
                  <a:gd name="T3" fmla="*/ 0 h 12"/>
                  <a:gd name="T4" fmla="*/ 2147483647 w 9"/>
                  <a:gd name="T5" fmla="*/ 0 h 12"/>
                  <a:gd name="T6" fmla="*/ 2147483647 w 9"/>
                  <a:gd name="T7" fmla="*/ 2147483647 h 12"/>
                  <a:gd name="T8" fmla="*/ 0 w 9"/>
                  <a:gd name="T9" fmla="*/ 2147483647 h 12"/>
                  <a:gd name="T10" fmla="*/ 0 w 9"/>
                  <a:gd name="T11" fmla="*/ 0 h 12"/>
                  <a:gd name="T12" fmla="*/ 2147483647 w 9"/>
                  <a:gd name="T13" fmla="*/ 0 h 12"/>
                  <a:gd name="T14" fmla="*/ 0 60000 65536"/>
                  <a:gd name="T15" fmla="*/ 0 60000 65536"/>
                  <a:gd name="T16" fmla="*/ 0 60000 65536"/>
                  <a:gd name="T17" fmla="*/ 0 60000 65536"/>
                  <a:gd name="T18" fmla="*/ 0 60000 65536"/>
                  <a:gd name="T19" fmla="*/ 0 60000 65536"/>
                  <a:gd name="T20" fmla="*/ 0 60000 65536"/>
                  <a:gd name="T21" fmla="*/ 0 w 9"/>
                  <a:gd name="T22" fmla="*/ 0 h 12"/>
                  <a:gd name="T23" fmla="*/ 9 w 9"/>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2">
                    <a:moveTo>
                      <a:pt x="5" y="3"/>
                    </a:moveTo>
                    <a:lnTo>
                      <a:pt x="3" y="0"/>
                    </a:lnTo>
                    <a:lnTo>
                      <a:pt x="9" y="1"/>
                    </a:lnTo>
                    <a:lnTo>
                      <a:pt x="9" y="12"/>
                    </a:lnTo>
                    <a:lnTo>
                      <a:pt x="2" y="11"/>
                    </a:lnTo>
                    <a:lnTo>
                      <a:pt x="0" y="1"/>
                    </a:lnTo>
                    <a:lnTo>
                      <a:pt x="5" y="3"/>
                    </a:lnTo>
                    <a:close/>
                  </a:path>
                </a:pathLst>
              </a:custGeom>
              <a:solidFill>
                <a:srgbClr val="DCF2D6"/>
              </a:solidFill>
              <a:ln w="12700">
                <a:noFill/>
                <a:round/>
                <a:headEnd/>
                <a:tailEnd/>
              </a:ln>
            </p:spPr>
            <p:txBody>
              <a:bodyPr/>
              <a:lstStyle/>
              <a:p>
                <a:endParaRPr lang="en-GB"/>
              </a:p>
            </p:txBody>
          </p:sp>
          <p:sp>
            <p:nvSpPr>
              <p:cNvPr id="36209" name="Freeform 493"/>
              <p:cNvSpPr>
                <a:spLocks noChangeAspect="1"/>
              </p:cNvSpPr>
              <p:nvPr/>
            </p:nvSpPr>
            <p:spPr bwMode="auto">
              <a:xfrm>
                <a:off x="1416694" y="3758479"/>
                <a:ext cx="4360" cy="8858"/>
              </a:xfrm>
              <a:custGeom>
                <a:avLst/>
                <a:gdLst>
                  <a:gd name="T0" fmla="*/ 0 w 6"/>
                  <a:gd name="T1" fmla="*/ 0 h 10"/>
                  <a:gd name="T2" fmla="*/ 2147483647 w 6"/>
                  <a:gd name="T3" fmla="*/ 0 h 10"/>
                  <a:gd name="T4" fmla="*/ 2147483647 w 6"/>
                  <a:gd name="T5" fmla="*/ 2147483647 h 10"/>
                  <a:gd name="T6" fmla="*/ 0 w 6"/>
                  <a:gd name="T7" fmla="*/ 2147483647 h 10"/>
                  <a:gd name="T8" fmla="*/ 0 w 6"/>
                  <a:gd name="T9" fmla="*/ 0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1" y="2"/>
                    </a:moveTo>
                    <a:lnTo>
                      <a:pt x="5" y="0"/>
                    </a:lnTo>
                    <a:lnTo>
                      <a:pt x="6" y="4"/>
                    </a:lnTo>
                    <a:lnTo>
                      <a:pt x="0" y="10"/>
                    </a:lnTo>
                    <a:lnTo>
                      <a:pt x="1" y="2"/>
                    </a:lnTo>
                    <a:close/>
                  </a:path>
                </a:pathLst>
              </a:custGeom>
              <a:solidFill>
                <a:srgbClr val="DCF2D6"/>
              </a:solidFill>
              <a:ln w="12700">
                <a:noFill/>
                <a:round/>
                <a:headEnd/>
                <a:tailEnd/>
              </a:ln>
            </p:spPr>
            <p:txBody>
              <a:bodyPr/>
              <a:lstStyle/>
              <a:p>
                <a:endParaRPr lang="en-GB"/>
              </a:p>
            </p:txBody>
          </p:sp>
          <p:sp>
            <p:nvSpPr>
              <p:cNvPr id="36210" name="Freeform 494"/>
              <p:cNvSpPr>
                <a:spLocks noChangeAspect="1"/>
              </p:cNvSpPr>
              <p:nvPr/>
            </p:nvSpPr>
            <p:spPr bwMode="auto">
              <a:xfrm>
                <a:off x="1427593" y="3758479"/>
                <a:ext cx="4360" cy="2214"/>
              </a:xfrm>
              <a:custGeom>
                <a:avLst/>
                <a:gdLst>
                  <a:gd name="T0" fmla="*/ 2147483647 w 4"/>
                  <a:gd name="T1" fmla="*/ 0 h 4"/>
                  <a:gd name="T2" fmla="*/ 0 w 4"/>
                  <a:gd name="T3" fmla="*/ 0 h 4"/>
                  <a:gd name="T4" fmla="*/ 2147483647 w 4"/>
                  <a:gd name="T5" fmla="*/ 0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4" y="4"/>
                    </a:moveTo>
                    <a:lnTo>
                      <a:pt x="0" y="3"/>
                    </a:lnTo>
                    <a:lnTo>
                      <a:pt x="4" y="0"/>
                    </a:lnTo>
                    <a:lnTo>
                      <a:pt x="4" y="4"/>
                    </a:lnTo>
                    <a:close/>
                  </a:path>
                </a:pathLst>
              </a:custGeom>
              <a:solidFill>
                <a:srgbClr val="88CBDF"/>
              </a:solidFill>
              <a:ln w="12700">
                <a:noFill/>
                <a:round/>
                <a:headEnd/>
                <a:tailEnd/>
              </a:ln>
            </p:spPr>
            <p:txBody>
              <a:bodyPr/>
              <a:lstStyle/>
              <a:p>
                <a:endParaRPr lang="en-GB"/>
              </a:p>
            </p:txBody>
          </p:sp>
          <p:sp>
            <p:nvSpPr>
              <p:cNvPr id="36211" name="Freeform 495"/>
              <p:cNvSpPr>
                <a:spLocks noChangeAspect="1"/>
              </p:cNvSpPr>
              <p:nvPr/>
            </p:nvSpPr>
            <p:spPr bwMode="auto">
              <a:xfrm>
                <a:off x="1464651" y="3652187"/>
                <a:ext cx="32698" cy="22144"/>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0 w 32"/>
                  <a:gd name="T17" fmla="*/ 2147483647 h 24"/>
                  <a:gd name="T18" fmla="*/ 2147483647 w 32"/>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4"/>
                  <a:gd name="T32" fmla="*/ 32 w 32"/>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4">
                    <a:moveTo>
                      <a:pt x="12" y="11"/>
                    </a:moveTo>
                    <a:lnTo>
                      <a:pt x="7" y="7"/>
                    </a:lnTo>
                    <a:lnTo>
                      <a:pt x="11" y="2"/>
                    </a:lnTo>
                    <a:lnTo>
                      <a:pt x="24" y="0"/>
                    </a:lnTo>
                    <a:lnTo>
                      <a:pt x="22" y="7"/>
                    </a:lnTo>
                    <a:lnTo>
                      <a:pt x="29" y="4"/>
                    </a:lnTo>
                    <a:lnTo>
                      <a:pt x="32" y="15"/>
                    </a:lnTo>
                    <a:lnTo>
                      <a:pt x="8" y="24"/>
                    </a:lnTo>
                    <a:lnTo>
                      <a:pt x="0" y="16"/>
                    </a:lnTo>
                    <a:lnTo>
                      <a:pt x="12" y="11"/>
                    </a:lnTo>
                    <a:close/>
                  </a:path>
                </a:pathLst>
              </a:custGeom>
              <a:solidFill>
                <a:srgbClr val="EE9024"/>
              </a:solidFill>
              <a:ln w="12700">
                <a:noFill/>
                <a:round/>
                <a:headEnd/>
                <a:tailEnd/>
              </a:ln>
            </p:spPr>
            <p:txBody>
              <a:bodyPr/>
              <a:lstStyle/>
              <a:p>
                <a:endParaRPr lang="en-GB"/>
              </a:p>
            </p:txBody>
          </p:sp>
          <p:sp>
            <p:nvSpPr>
              <p:cNvPr id="36212" name="Freeform 496"/>
              <p:cNvSpPr>
                <a:spLocks noChangeAspect="1"/>
              </p:cNvSpPr>
              <p:nvPr/>
            </p:nvSpPr>
            <p:spPr bwMode="auto">
              <a:xfrm>
                <a:off x="1477730" y="3643330"/>
                <a:ext cx="10899" cy="2214"/>
              </a:xfrm>
              <a:custGeom>
                <a:avLst/>
                <a:gdLst>
                  <a:gd name="T0" fmla="*/ 0 w 6"/>
                  <a:gd name="T1" fmla="*/ 0 h 6"/>
                  <a:gd name="T2" fmla="*/ 2147483647 w 6"/>
                  <a:gd name="T3" fmla="*/ 0 h 6"/>
                  <a:gd name="T4" fmla="*/ 2147483647 w 6"/>
                  <a:gd name="T5" fmla="*/ 0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6"/>
                    </a:lnTo>
                    <a:lnTo>
                      <a:pt x="1" y="6"/>
                    </a:lnTo>
                    <a:lnTo>
                      <a:pt x="0" y="0"/>
                    </a:lnTo>
                    <a:close/>
                  </a:path>
                </a:pathLst>
              </a:custGeom>
              <a:solidFill>
                <a:srgbClr val="84C447"/>
              </a:solidFill>
              <a:ln w="12700">
                <a:noFill/>
                <a:round/>
                <a:headEnd/>
                <a:tailEnd/>
              </a:ln>
            </p:spPr>
            <p:txBody>
              <a:bodyPr/>
              <a:lstStyle/>
              <a:p>
                <a:endParaRPr lang="en-GB"/>
              </a:p>
            </p:txBody>
          </p:sp>
          <p:sp>
            <p:nvSpPr>
              <p:cNvPr id="36213" name="Freeform 497"/>
              <p:cNvSpPr>
                <a:spLocks noChangeAspect="1"/>
              </p:cNvSpPr>
              <p:nvPr/>
            </p:nvSpPr>
            <p:spPr bwMode="auto">
              <a:xfrm>
                <a:off x="1623781" y="3537038"/>
                <a:ext cx="26158" cy="33216"/>
              </a:xfrm>
              <a:custGeom>
                <a:avLst/>
                <a:gdLst>
                  <a:gd name="T0" fmla="*/ 2147483647 w 27"/>
                  <a:gd name="T1" fmla="*/ 2147483647 h 34"/>
                  <a:gd name="T2" fmla="*/ 2147483647 w 27"/>
                  <a:gd name="T3" fmla="*/ 0 h 34"/>
                  <a:gd name="T4" fmla="*/ 2147483647 w 27"/>
                  <a:gd name="T5" fmla="*/ 2147483647 h 34"/>
                  <a:gd name="T6" fmla="*/ 2147483647 w 27"/>
                  <a:gd name="T7" fmla="*/ 2147483647 h 34"/>
                  <a:gd name="T8" fmla="*/ 0 w 27"/>
                  <a:gd name="T9" fmla="*/ 2147483647 h 34"/>
                  <a:gd name="T10" fmla="*/ 2147483647 w 27"/>
                  <a:gd name="T11" fmla="*/ 2147483647 h 34"/>
                  <a:gd name="T12" fmla="*/ 0 60000 65536"/>
                  <a:gd name="T13" fmla="*/ 0 60000 65536"/>
                  <a:gd name="T14" fmla="*/ 0 60000 65536"/>
                  <a:gd name="T15" fmla="*/ 0 60000 65536"/>
                  <a:gd name="T16" fmla="*/ 0 60000 65536"/>
                  <a:gd name="T17" fmla="*/ 0 60000 65536"/>
                  <a:gd name="T18" fmla="*/ 0 w 27"/>
                  <a:gd name="T19" fmla="*/ 0 h 34"/>
                  <a:gd name="T20" fmla="*/ 27 w 2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7" h="34">
                    <a:moveTo>
                      <a:pt x="5" y="22"/>
                    </a:moveTo>
                    <a:lnTo>
                      <a:pt x="22" y="0"/>
                    </a:lnTo>
                    <a:lnTo>
                      <a:pt x="27" y="6"/>
                    </a:lnTo>
                    <a:lnTo>
                      <a:pt x="12" y="30"/>
                    </a:lnTo>
                    <a:lnTo>
                      <a:pt x="0" y="34"/>
                    </a:lnTo>
                    <a:lnTo>
                      <a:pt x="5" y="22"/>
                    </a:lnTo>
                    <a:close/>
                  </a:path>
                </a:pathLst>
              </a:custGeom>
              <a:solidFill>
                <a:srgbClr val="EE9024"/>
              </a:solidFill>
              <a:ln w="12700">
                <a:noFill/>
                <a:round/>
                <a:headEnd/>
                <a:tailEnd/>
              </a:ln>
            </p:spPr>
            <p:txBody>
              <a:bodyPr/>
              <a:lstStyle/>
              <a:p>
                <a:endParaRPr lang="en-GB"/>
              </a:p>
            </p:txBody>
          </p:sp>
          <p:sp>
            <p:nvSpPr>
              <p:cNvPr id="36214" name="Freeform 498"/>
              <p:cNvSpPr>
                <a:spLocks noChangeAspect="1"/>
              </p:cNvSpPr>
              <p:nvPr/>
            </p:nvSpPr>
            <p:spPr bwMode="auto">
              <a:xfrm>
                <a:off x="1658659" y="3525965"/>
                <a:ext cx="17439" cy="15501"/>
              </a:xfrm>
              <a:custGeom>
                <a:avLst/>
                <a:gdLst>
                  <a:gd name="T0" fmla="*/ 0 w 17"/>
                  <a:gd name="T1" fmla="*/ 2147483647 h 12"/>
                  <a:gd name="T2" fmla="*/ 2147483647 w 17"/>
                  <a:gd name="T3" fmla="*/ 0 h 12"/>
                  <a:gd name="T4" fmla="*/ 2147483647 w 17"/>
                  <a:gd name="T5" fmla="*/ 2147483647 h 12"/>
                  <a:gd name="T6" fmla="*/ 2147483647 w 17"/>
                  <a:gd name="T7" fmla="*/ 2147483647 h 12"/>
                  <a:gd name="T8" fmla="*/ 0 w 17"/>
                  <a:gd name="T9" fmla="*/ 2147483647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0" y="8"/>
                    </a:moveTo>
                    <a:lnTo>
                      <a:pt x="5" y="0"/>
                    </a:lnTo>
                    <a:lnTo>
                      <a:pt x="17" y="6"/>
                    </a:lnTo>
                    <a:lnTo>
                      <a:pt x="5" y="12"/>
                    </a:lnTo>
                    <a:lnTo>
                      <a:pt x="0" y="8"/>
                    </a:lnTo>
                    <a:close/>
                  </a:path>
                </a:pathLst>
              </a:custGeom>
              <a:solidFill>
                <a:srgbClr val="EE9024"/>
              </a:solidFill>
              <a:ln w="12700">
                <a:noFill/>
                <a:round/>
                <a:headEnd/>
                <a:tailEnd/>
              </a:ln>
            </p:spPr>
            <p:txBody>
              <a:bodyPr/>
              <a:lstStyle/>
              <a:p>
                <a:endParaRPr lang="en-GB"/>
              </a:p>
            </p:txBody>
          </p:sp>
          <p:sp>
            <p:nvSpPr>
              <p:cNvPr id="36215" name="Freeform 499"/>
              <p:cNvSpPr>
                <a:spLocks noChangeAspect="1"/>
              </p:cNvSpPr>
              <p:nvPr/>
            </p:nvSpPr>
            <p:spPr bwMode="auto">
              <a:xfrm>
                <a:off x="1222685" y="3627829"/>
                <a:ext cx="10899" cy="15501"/>
              </a:xfrm>
              <a:custGeom>
                <a:avLst/>
                <a:gdLst>
                  <a:gd name="T0" fmla="*/ 2147483647 w 10"/>
                  <a:gd name="T1" fmla="*/ 0 h 13"/>
                  <a:gd name="T2" fmla="*/ 2147483647 w 10"/>
                  <a:gd name="T3" fmla="*/ 2147483647 h 13"/>
                  <a:gd name="T4" fmla="*/ 0 w 10"/>
                  <a:gd name="T5" fmla="*/ 2147483647 h 13"/>
                  <a:gd name="T6" fmla="*/ 2147483647 w 10"/>
                  <a:gd name="T7" fmla="*/ 2147483647 h 13"/>
                  <a:gd name="T8" fmla="*/ 2147483647 w 10"/>
                  <a:gd name="T9" fmla="*/ 0 h 13"/>
                  <a:gd name="T10" fmla="*/ 0 60000 65536"/>
                  <a:gd name="T11" fmla="*/ 0 60000 65536"/>
                  <a:gd name="T12" fmla="*/ 0 60000 65536"/>
                  <a:gd name="T13" fmla="*/ 0 60000 65536"/>
                  <a:gd name="T14" fmla="*/ 0 60000 65536"/>
                  <a:gd name="T15" fmla="*/ 0 w 10"/>
                  <a:gd name="T16" fmla="*/ 0 h 13"/>
                  <a:gd name="T17" fmla="*/ 10 w 10"/>
                  <a:gd name="T18" fmla="*/ 13 h 13"/>
                </a:gdLst>
                <a:ahLst/>
                <a:cxnLst>
                  <a:cxn ang="T10">
                    <a:pos x="T0" y="T1"/>
                  </a:cxn>
                  <a:cxn ang="T11">
                    <a:pos x="T2" y="T3"/>
                  </a:cxn>
                  <a:cxn ang="T12">
                    <a:pos x="T4" y="T5"/>
                  </a:cxn>
                  <a:cxn ang="T13">
                    <a:pos x="T6" y="T7"/>
                  </a:cxn>
                  <a:cxn ang="T14">
                    <a:pos x="T8" y="T9"/>
                  </a:cxn>
                </a:cxnLst>
                <a:rect l="T15" t="T16" r="T17" b="T18"/>
                <a:pathLst>
                  <a:path w="10" h="13">
                    <a:moveTo>
                      <a:pt x="10" y="0"/>
                    </a:moveTo>
                    <a:lnTo>
                      <a:pt x="6" y="13"/>
                    </a:lnTo>
                    <a:lnTo>
                      <a:pt x="0" y="13"/>
                    </a:lnTo>
                    <a:lnTo>
                      <a:pt x="1" y="6"/>
                    </a:lnTo>
                    <a:lnTo>
                      <a:pt x="10" y="0"/>
                    </a:lnTo>
                    <a:close/>
                  </a:path>
                </a:pathLst>
              </a:custGeom>
              <a:solidFill>
                <a:srgbClr val="DCF2D6"/>
              </a:solidFill>
              <a:ln w="12700">
                <a:noFill/>
                <a:round/>
                <a:headEnd/>
                <a:tailEnd/>
              </a:ln>
            </p:spPr>
            <p:txBody>
              <a:bodyPr/>
              <a:lstStyle/>
              <a:p>
                <a:endParaRPr lang="en-GB"/>
              </a:p>
            </p:txBody>
          </p:sp>
          <p:sp>
            <p:nvSpPr>
              <p:cNvPr id="36216" name="Freeform 500"/>
              <p:cNvSpPr>
                <a:spLocks noChangeAspect="1"/>
              </p:cNvSpPr>
              <p:nvPr/>
            </p:nvSpPr>
            <p:spPr bwMode="auto">
              <a:xfrm>
                <a:off x="1094073" y="3508250"/>
                <a:ext cx="30518" cy="28787"/>
              </a:xfrm>
              <a:custGeom>
                <a:avLst/>
                <a:gdLst>
                  <a:gd name="T0" fmla="*/ 0 w 31"/>
                  <a:gd name="T1" fmla="*/ 2147483647 h 29"/>
                  <a:gd name="T2" fmla="*/ 2147483647 w 31"/>
                  <a:gd name="T3" fmla="*/ 0 h 29"/>
                  <a:gd name="T4" fmla="*/ 2147483647 w 31"/>
                  <a:gd name="T5" fmla="*/ 2147483647 h 29"/>
                  <a:gd name="T6" fmla="*/ 2147483647 w 31"/>
                  <a:gd name="T7" fmla="*/ 2147483647 h 29"/>
                  <a:gd name="T8" fmla="*/ 2147483647 w 31"/>
                  <a:gd name="T9" fmla="*/ 2147483647 h 29"/>
                  <a:gd name="T10" fmla="*/ 2147483647 w 31"/>
                  <a:gd name="T11" fmla="*/ 2147483647 h 29"/>
                  <a:gd name="T12" fmla="*/ 0 w 31"/>
                  <a:gd name="T13" fmla="*/ 2147483647 h 29"/>
                  <a:gd name="T14" fmla="*/ 0 60000 65536"/>
                  <a:gd name="T15" fmla="*/ 0 60000 65536"/>
                  <a:gd name="T16" fmla="*/ 0 60000 65536"/>
                  <a:gd name="T17" fmla="*/ 0 60000 65536"/>
                  <a:gd name="T18" fmla="*/ 0 60000 65536"/>
                  <a:gd name="T19" fmla="*/ 0 60000 65536"/>
                  <a:gd name="T20" fmla="*/ 0 60000 65536"/>
                  <a:gd name="T21" fmla="*/ 0 w 31"/>
                  <a:gd name="T22" fmla="*/ 0 h 29"/>
                  <a:gd name="T23" fmla="*/ 31 w 31"/>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9">
                    <a:moveTo>
                      <a:pt x="0" y="11"/>
                    </a:moveTo>
                    <a:lnTo>
                      <a:pt x="11" y="0"/>
                    </a:lnTo>
                    <a:lnTo>
                      <a:pt x="28" y="6"/>
                    </a:lnTo>
                    <a:lnTo>
                      <a:pt x="31" y="15"/>
                    </a:lnTo>
                    <a:lnTo>
                      <a:pt x="18" y="29"/>
                    </a:lnTo>
                    <a:lnTo>
                      <a:pt x="13" y="16"/>
                    </a:lnTo>
                    <a:lnTo>
                      <a:pt x="0" y="11"/>
                    </a:lnTo>
                    <a:close/>
                  </a:path>
                </a:pathLst>
              </a:custGeom>
              <a:solidFill>
                <a:srgbClr val="EE9024"/>
              </a:solidFill>
              <a:ln w="12700">
                <a:noFill/>
                <a:round/>
                <a:headEnd/>
                <a:tailEnd/>
              </a:ln>
            </p:spPr>
            <p:txBody>
              <a:bodyPr/>
              <a:lstStyle/>
              <a:p>
                <a:endParaRPr lang="en-GB"/>
              </a:p>
            </p:txBody>
          </p:sp>
          <p:sp>
            <p:nvSpPr>
              <p:cNvPr id="36217" name="Freeform 502"/>
              <p:cNvSpPr>
                <a:spLocks noChangeAspect="1"/>
              </p:cNvSpPr>
              <p:nvPr/>
            </p:nvSpPr>
            <p:spPr bwMode="auto">
              <a:xfrm>
                <a:off x="4304876" y="4319417"/>
                <a:ext cx="2326" cy="19554"/>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2"/>
                    </a:lnTo>
                    <a:lnTo>
                      <a:pt x="0" y="24"/>
                    </a:lnTo>
                    <a:lnTo>
                      <a:pt x="0" y="0"/>
                    </a:lnTo>
                    <a:close/>
                  </a:path>
                </a:pathLst>
              </a:custGeom>
              <a:solidFill>
                <a:srgbClr val="88CBDF"/>
              </a:solidFill>
              <a:ln w="12700">
                <a:noFill/>
                <a:round/>
                <a:headEnd/>
                <a:tailEnd/>
              </a:ln>
            </p:spPr>
            <p:txBody>
              <a:bodyPr/>
              <a:lstStyle/>
              <a:p>
                <a:endParaRPr lang="en-GB"/>
              </a:p>
            </p:txBody>
          </p:sp>
          <p:sp>
            <p:nvSpPr>
              <p:cNvPr id="36218" name="Freeform 503"/>
              <p:cNvSpPr>
                <a:spLocks noChangeAspect="1"/>
              </p:cNvSpPr>
              <p:nvPr/>
            </p:nvSpPr>
            <p:spPr bwMode="auto">
              <a:xfrm>
                <a:off x="4304876" y="4319417"/>
                <a:ext cx="2326" cy="19554"/>
              </a:xfrm>
              <a:custGeom>
                <a:avLst/>
                <a:gdLst>
                  <a:gd name="T0" fmla="*/ 0 w 1"/>
                  <a:gd name="T1" fmla="*/ 0 h 24"/>
                  <a:gd name="T2" fmla="*/ 0 w 1"/>
                  <a:gd name="T3" fmla="*/ 2147483647 h 24"/>
                  <a:gd name="T4" fmla="*/ 0 w 1"/>
                  <a:gd name="T5" fmla="*/ 2147483647 h 24"/>
                  <a:gd name="T6" fmla="*/ 0 w 1"/>
                  <a:gd name="T7" fmla="*/ 0 h 24"/>
                  <a:gd name="T8" fmla="*/ 0 w 1"/>
                  <a:gd name="T9" fmla="*/ 0 h 24"/>
                  <a:gd name="T10" fmla="*/ 0 60000 65536"/>
                  <a:gd name="T11" fmla="*/ 0 60000 65536"/>
                  <a:gd name="T12" fmla="*/ 0 60000 65536"/>
                  <a:gd name="T13" fmla="*/ 0 60000 65536"/>
                  <a:gd name="T14" fmla="*/ 0 60000 65536"/>
                  <a:gd name="T15" fmla="*/ 0 w 1"/>
                  <a:gd name="T16" fmla="*/ 0 h 24"/>
                  <a:gd name="T17" fmla="*/ 1 w 1"/>
                  <a:gd name="T18" fmla="*/ 24 h 24"/>
                </a:gdLst>
                <a:ahLst/>
                <a:cxnLst>
                  <a:cxn ang="T10">
                    <a:pos x="T0" y="T1"/>
                  </a:cxn>
                  <a:cxn ang="T11">
                    <a:pos x="T2" y="T3"/>
                  </a:cxn>
                  <a:cxn ang="T12">
                    <a:pos x="T4" y="T5"/>
                  </a:cxn>
                  <a:cxn ang="T13">
                    <a:pos x="T6" y="T7"/>
                  </a:cxn>
                  <a:cxn ang="T14">
                    <a:pos x="T8" y="T9"/>
                  </a:cxn>
                </a:cxnLst>
                <a:rect l="T15" t="T16" r="T17" b="T18"/>
                <a:pathLst>
                  <a:path w="1" h="24">
                    <a:moveTo>
                      <a:pt x="0" y="0"/>
                    </a:moveTo>
                    <a:lnTo>
                      <a:pt x="0" y="12"/>
                    </a:lnTo>
                    <a:lnTo>
                      <a:pt x="0" y="24"/>
                    </a:lnTo>
                    <a:lnTo>
                      <a:pt x="0" y="0"/>
                    </a:lnTo>
                    <a:close/>
                  </a:path>
                </a:pathLst>
              </a:custGeom>
              <a:solidFill>
                <a:srgbClr val="88CBDF"/>
              </a:solidFill>
              <a:ln w="12700">
                <a:noFill/>
                <a:round/>
                <a:headEnd/>
                <a:tailEnd/>
              </a:ln>
            </p:spPr>
            <p:txBody>
              <a:bodyPr/>
              <a:lstStyle/>
              <a:p>
                <a:endParaRPr lang="en-GB"/>
              </a:p>
            </p:txBody>
          </p:sp>
          <p:sp>
            <p:nvSpPr>
              <p:cNvPr id="36219" name="Freeform 504"/>
              <p:cNvSpPr>
                <a:spLocks noChangeAspect="1" noEditPoints="1"/>
              </p:cNvSpPr>
              <p:nvPr/>
            </p:nvSpPr>
            <p:spPr bwMode="auto">
              <a:xfrm>
                <a:off x="2332699" y="4137996"/>
                <a:ext cx="1934967" cy="948356"/>
              </a:xfrm>
              <a:custGeom>
                <a:avLst/>
                <a:gdLst>
                  <a:gd name="T0" fmla="*/ 2147483647 w 832"/>
                  <a:gd name="T1" fmla="*/ 2147483647 h 388"/>
                  <a:gd name="T2" fmla="*/ 2147483647 w 832"/>
                  <a:gd name="T3" fmla="*/ 2147483647 h 388"/>
                  <a:gd name="T4" fmla="*/ 2147483647 w 832"/>
                  <a:gd name="T5" fmla="*/ 2147483647 h 388"/>
                  <a:gd name="T6" fmla="*/ 2147483647 w 832"/>
                  <a:gd name="T7" fmla="*/ 2147483647 h 388"/>
                  <a:gd name="T8" fmla="*/ 2147483647 w 832"/>
                  <a:gd name="T9" fmla="*/ 2147483647 h 388"/>
                  <a:gd name="T10" fmla="*/ 2147483647 w 832"/>
                  <a:gd name="T11" fmla="*/ 2147483647 h 388"/>
                  <a:gd name="T12" fmla="*/ 2147483647 w 832"/>
                  <a:gd name="T13" fmla="*/ 2147483647 h 388"/>
                  <a:gd name="T14" fmla="*/ 2147483647 w 832"/>
                  <a:gd name="T15" fmla="*/ 2147483647 h 388"/>
                  <a:gd name="T16" fmla="*/ 2147483647 w 832"/>
                  <a:gd name="T17" fmla="*/ 2147483647 h 388"/>
                  <a:gd name="T18" fmla="*/ 2147483647 w 832"/>
                  <a:gd name="T19" fmla="*/ 2147483647 h 388"/>
                  <a:gd name="T20" fmla="*/ 2147483647 w 832"/>
                  <a:gd name="T21" fmla="*/ 2147483647 h 388"/>
                  <a:gd name="T22" fmla="*/ 2147483647 w 832"/>
                  <a:gd name="T23" fmla="*/ 2147483647 h 388"/>
                  <a:gd name="T24" fmla="*/ 2147483647 w 832"/>
                  <a:gd name="T25" fmla="*/ 2147483647 h 388"/>
                  <a:gd name="T26" fmla="*/ 2147483647 w 832"/>
                  <a:gd name="T27" fmla="*/ 2147483647 h 388"/>
                  <a:gd name="T28" fmla="*/ 2147483647 w 832"/>
                  <a:gd name="T29" fmla="*/ 2147483647 h 388"/>
                  <a:gd name="T30" fmla="*/ 2147483647 w 832"/>
                  <a:gd name="T31" fmla="*/ 2147483647 h 388"/>
                  <a:gd name="T32" fmla="*/ 2147483647 w 832"/>
                  <a:gd name="T33" fmla="*/ 2147483647 h 388"/>
                  <a:gd name="T34" fmla="*/ 2147483647 w 832"/>
                  <a:gd name="T35" fmla="*/ 2147483647 h 388"/>
                  <a:gd name="T36" fmla="*/ 2147483647 w 832"/>
                  <a:gd name="T37" fmla="*/ 2147483647 h 388"/>
                  <a:gd name="T38" fmla="*/ 2147483647 w 832"/>
                  <a:gd name="T39" fmla="*/ 2147483647 h 388"/>
                  <a:gd name="T40" fmla="*/ 2147483647 w 832"/>
                  <a:gd name="T41" fmla="*/ 2147483647 h 388"/>
                  <a:gd name="T42" fmla="*/ 2147483647 w 832"/>
                  <a:gd name="T43" fmla="*/ 2147483647 h 388"/>
                  <a:gd name="T44" fmla="*/ 2147483647 w 832"/>
                  <a:gd name="T45" fmla="*/ 2147483647 h 388"/>
                  <a:gd name="T46" fmla="*/ 2147483647 w 832"/>
                  <a:gd name="T47" fmla="*/ 2147483647 h 388"/>
                  <a:gd name="T48" fmla="*/ 2147483647 w 832"/>
                  <a:gd name="T49" fmla="*/ 2147483647 h 388"/>
                  <a:gd name="T50" fmla="*/ 2147483647 w 832"/>
                  <a:gd name="T51" fmla="*/ 2147483647 h 388"/>
                  <a:gd name="T52" fmla="*/ 2147483647 w 832"/>
                  <a:gd name="T53" fmla="*/ 2147483647 h 388"/>
                  <a:gd name="T54" fmla="*/ 2147483647 w 832"/>
                  <a:gd name="T55" fmla="*/ 2147483647 h 388"/>
                  <a:gd name="T56" fmla="*/ 2147483647 w 832"/>
                  <a:gd name="T57" fmla="*/ 2147483647 h 388"/>
                  <a:gd name="T58" fmla="*/ 2147483647 w 832"/>
                  <a:gd name="T59" fmla="*/ 2147483647 h 388"/>
                  <a:gd name="T60" fmla="*/ 2147483647 w 832"/>
                  <a:gd name="T61" fmla="*/ 2147483647 h 388"/>
                  <a:gd name="T62" fmla="*/ 2147483647 w 832"/>
                  <a:gd name="T63" fmla="*/ 2147483647 h 388"/>
                  <a:gd name="T64" fmla="*/ 2147483647 w 832"/>
                  <a:gd name="T65" fmla="*/ 2147483647 h 388"/>
                  <a:gd name="T66" fmla="*/ 2147483647 w 832"/>
                  <a:gd name="T67" fmla="*/ 2147483647 h 388"/>
                  <a:gd name="T68" fmla="*/ 2147483647 w 832"/>
                  <a:gd name="T69" fmla="*/ 2147483647 h 388"/>
                  <a:gd name="T70" fmla="*/ 2147483647 w 832"/>
                  <a:gd name="T71" fmla="*/ 2147483647 h 388"/>
                  <a:gd name="T72" fmla="*/ 2147483647 w 832"/>
                  <a:gd name="T73" fmla="*/ 2147483647 h 388"/>
                  <a:gd name="T74" fmla="*/ 2147483647 w 832"/>
                  <a:gd name="T75" fmla="*/ 2147483647 h 388"/>
                  <a:gd name="T76" fmla="*/ 2147483647 w 832"/>
                  <a:gd name="T77" fmla="*/ 2147483647 h 388"/>
                  <a:gd name="T78" fmla="*/ 2147483647 w 832"/>
                  <a:gd name="T79" fmla="*/ 2147483647 h 388"/>
                  <a:gd name="T80" fmla="*/ 2147483647 w 832"/>
                  <a:gd name="T81" fmla="*/ 2147483647 h 388"/>
                  <a:gd name="T82" fmla="*/ 2147483647 w 832"/>
                  <a:gd name="T83" fmla="*/ 2147483647 h 388"/>
                  <a:gd name="T84" fmla="*/ 2147483647 w 832"/>
                  <a:gd name="T85" fmla="*/ 2147483647 h 388"/>
                  <a:gd name="T86" fmla="*/ 2147483647 w 832"/>
                  <a:gd name="T87" fmla="*/ 2147483647 h 388"/>
                  <a:gd name="T88" fmla="*/ 2147483647 w 832"/>
                  <a:gd name="T89" fmla="*/ 2147483647 h 388"/>
                  <a:gd name="T90" fmla="*/ 2147483647 w 832"/>
                  <a:gd name="T91" fmla="*/ 2147483647 h 388"/>
                  <a:gd name="T92" fmla="*/ 2147483647 w 832"/>
                  <a:gd name="T93" fmla="*/ 2147483647 h 388"/>
                  <a:gd name="T94" fmla="*/ 2147483647 w 832"/>
                  <a:gd name="T95" fmla="*/ 2147483647 h 388"/>
                  <a:gd name="T96" fmla="*/ 2147483647 w 832"/>
                  <a:gd name="T97" fmla="*/ 2147483647 h 388"/>
                  <a:gd name="T98" fmla="*/ 2147483647 w 832"/>
                  <a:gd name="T99" fmla="*/ 2147483647 h 388"/>
                  <a:gd name="T100" fmla="*/ 2147483647 w 832"/>
                  <a:gd name="T101" fmla="*/ 2147483647 h 388"/>
                  <a:gd name="T102" fmla="*/ 2147483647 w 832"/>
                  <a:gd name="T103" fmla="*/ 2147483647 h 388"/>
                  <a:gd name="T104" fmla="*/ 2147483647 w 832"/>
                  <a:gd name="T105" fmla="*/ 2147483647 h 388"/>
                  <a:gd name="T106" fmla="*/ 2147483647 w 832"/>
                  <a:gd name="T107" fmla="*/ 2147483647 h 388"/>
                  <a:gd name="T108" fmla="*/ 2147483647 w 832"/>
                  <a:gd name="T109" fmla="*/ 2147483647 h 388"/>
                  <a:gd name="T110" fmla="*/ 2147483647 w 832"/>
                  <a:gd name="T111" fmla="*/ 2147483647 h 388"/>
                  <a:gd name="T112" fmla="*/ 2147483647 w 832"/>
                  <a:gd name="T113" fmla="*/ 2147483647 h 388"/>
                  <a:gd name="T114" fmla="*/ 2147483647 w 832"/>
                  <a:gd name="T115" fmla="*/ 2147483647 h 3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2"/>
                  <a:gd name="T175" fmla="*/ 0 h 388"/>
                  <a:gd name="T176" fmla="*/ 832 w 832"/>
                  <a:gd name="T177" fmla="*/ 388 h 38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2" h="388">
                    <a:moveTo>
                      <a:pt x="826" y="76"/>
                    </a:moveTo>
                    <a:lnTo>
                      <a:pt x="828" y="74"/>
                    </a:lnTo>
                    <a:lnTo>
                      <a:pt x="826" y="72"/>
                    </a:lnTo>
                    <a:lnTo>
                      <a:pt x="826" y="70"/>
                    </a:lnTo>
                    <a:lnTo>
                      <a:pt x="818" y="70"/>
                    </a:lnTo>
                    <a:lnTo>
                      <a:pt x="820" y="68"/>
                    </a:lnTo>
                    <a:lnTo>
                      <a:pt x="818" y="66"/>
                    </a:lnTo>
                    <a:lnTo>
                      <a:pt x="814" y="70"/>
                    </a:lnTo>
                    <a:lnTo>
                      <a:pt x="810" y="70"/>
                    </a:lnTo>
                    <a:lnTo>
                      <a:pt x="808" y="68"/>
                    </a:lnTo>
                    <a:lnTo>
                      <a:pt x="792" y="66"/>
                    </a:lnTo>
                    <a:lnTo>
                      <a:pt x="792" y="64"/>
                    </a:lnTo>
                    <a:lnTo>
                      <a:pt x="796" y="62"/>
                    </a:lnTo>
                    <a:lnTo>
                      <a:pt x="794" y="62"/>
                    </a:lnTo>
                    <a:lnTo>
                      <a:pt x="786" y="60"/>
                    </a:lnTo>
                    <a:lnTo>
                      <a:pt x="782" y="52"/>
                    </a:lnTo>
                    <a:lnTo>
                      <a:pt x="782" y="46"/>
                    </a:lnTo>
                    <a:lnTo>
                      <a:pt x="776" y="44"/>
                    </a:lnTo>
                    <a:lnTo>
                      <a:pt x="780" y="40"/>
                    </a:lnTo>
                    <a:lnTo>
                      <a:pt x="782" y="34"/>
                    </a:lnTo>
                    <a:lnTo>
                      <a:pt x="782" y="32"/>
                    </a:lnTo>
                    <a:lnTo>
                      <a:pt x="778" y="30"/>
                    </a:lnTo>
                    <a:lnTo>
                      <a:pt x="770" y="32"/>
                    </a:lnTo>
                    <a:lnTo>
                      <a:pt x="768" y="30"/>
                    </a:lnTo>
                    <a:lnTo>
                      <a:pt x="762" y="28"/>
                    </a:lnTo>
                    <a:lnTo>
                      <a:pt x="754" y="28"/>
                    </a:lnTo>
                    <a:lnTo>
                      <a:pt x="752" y="30"/>
                    </a:lnTo>
                    <a:lnTo>
                      <a:pt x="748" y="32"/>
                    </a:lnTo>
                    <a:lnTo>
                      <a:pt x="744" y="28"/>
                    </a:lnTo>
                    <a:lnTo>
                      <a:pt x="738" y="28"/>
                    </a:lnTo>
                    <a:lnTo>
                      <a:pt x="738" y="30"/>
                    </a:lnTo>
                    <a:lnTo>
                      <a:pt x="734" y="30"/>
                    </a:lnTo>
                    <a:lnTo>
                      <a:pt x="734" y="36"/>
                    </a:lnTo>
                    <a:lnTo>
                      <a:pt x="732" y="40"/>
                    </a:lnTo>
                    <a:lnTo>
                      <a:pt x="726" y="42"/>
                    </a:lnTo>
                    <a:lnTo>
                      <a:pt x="726" y="40"/>
                    </a:lnTo>
                    <a:lnTo>
                      <a:pt x="722" y="38"/>
                    </a:lnTo>
                    <a:lnTo>
                      <a:pt x="720" y="38"/>
                    </a:lnTo>
                    <a:lnTo>
                      <a:pt x="714" y="50"/>
                    </a:lnTo>
                    <a:lnTo>
                      <a:pt x="712" y="54"/>
                    </a:lnTo>
                    <a:lnTo>
                      <a:pt x="710" y="62"/>
                    </a:lnTo>
                    <a:lnTo>
                      <a:pt x="708" y="70"/>
                    </a:lnTo>
                    <a:lnTo>
                      <a:pt x="704" y="74"/>
                    </a:lnTo>
                    <a:lnTo>
                      <a:pt x="704" y="78"/>
                    </a:lnTo>
                    <a:lnTo>
                      <a:pt x="698" y="78"/>
                    </a:lnTo>
                    <a:lnTo>
                      <a:pt x="694" y="80"/>
                    </a:lnTo>
                    <a:lnTo>
                      <a:pt x="692" y="82"/>
                    </a:lnTo>
                    <a:lnTo>
                      <a:pt x="680" y="82"/>
                    </a:lnTo>
                    <a:lnTo>
                      <a:pt x="670" y="82"/>
                    </a:lnTo>
                    <a:lnTo>
                      <a:pt x="648" y="82"/>
                    </a:lnTo>
                    <a:lnTo>
                      <a:pt x="640" y="88"/>
                    </a:lnTo>
                    <a:lnTo>
                      <a:pt x="636" y="94"/>
                    </a:lnTo>
                    <a:lnTo>
                      <a:pt x="630" y="98"/>
                    </a:lnTo>
                    <a:lnTo>
                      <a:pt x="634" y="100"/>
                    </a:lnTo>
                    <a:lnTo>
                      <a:pt x="632" y="102"/>
                    </a:lnTo>
                    <a:lnTo>
                      <a:pt x="632" y="104"/>
                    </a:lnTo>
                    <a:lnTo>
                      <a:pt x="632" y="108"/>
                    </a:lnTo>
                    <a:lnTo>
                      <a:pt x="622" y="112"/>
                    </a:lnTo>
                    <a:lnTo>
                      <a:pt x="614" y="112"/>
                    </a:lnTo>
                    <a:lnTo>
                      <a:pt x="608" y="110"/>
                    </a:lnTo>
                    <a:lnTo>
                      <a:pt x="596" y="112"/>
                    </a:lnTo>
                    <a:lnTo>
                      <a:pt x="596" y="120"/>
                    </a:lnTo>
                    <a:lnTo>
                      <a:pt x="584" y="128"/>
                    </a:lnTo>
                    <a:lnTo>
                      <a:pt x="584" y="130"/>
                    </a:lnTo>
                    <a:lnTo>
                      <a:pt x="576" y="134"/>
                    </a:lnTo>
                    <a:lnTo>
                      <a:pt x="568" y="136"/>
                    </a:lnTo>
                    <a:lnTo>
                      <a:pt x="558" y="142"/>
                    </a:lnTo>
                    <a:lnTo>
                      <a:pt x="550" y="142"/>
                    </a:lnTo>
                    <a:lnTo>
                      <a:pt x="538" y="138"/>
                    </a:lnTo>
                    <a:lnTo>
                      <a:pt x="542" y="132"/>
                    </a:lnTo>
                    <a:lnTo>
                      <a:pt x="542" y="130"/>
                    </a:lnTo>
                    <a:lnTo>
                      <a:pt x="546" y="126"/>
                    </a:lnTo>
                    <a:lnTo>
                      <a:pt x="546" y="124"/>
                    </a:lnTo>
                    <a:lnTo>
                      <a:pt x="550" y="122"/>
                    </a:lnTo>
                    <a:lnTo>
                      <a:pt x="552" y="114"/>
                    </a:lnTo>
                    <a:lnTo>
                      <a:pt x="550" y="112"/>
                    </a:lnTo>
                    <a:lnTo>
                      <a:pt x="548" y="102"/>
                    </a:lnTo>
                    <a:lnTo>
                      <a:pt x="546" y="98"/>
                    </a:lnTo>
                    <a:lnTo>
                      <a:pt x="538" y="100"/>
                    </a:lnTo>
                    <a:lnTo>
                      <a:pt x="536" y="104"/>
                    </a:lnTo>
                    <a:lnTo>
                      <a:pt x="532" y="104"/>
                    </a:lnTo>
                    <a:lnTo>
                      <a:pt x="532" y="100"/>
                    </a:lnTo>
                    <a:lnTo>
                      <a:pt x="536" y="98"/>
                    </a:lnTo>
                    <a:lnTo>
                      <a:pt x="540" y="92"/>
                    </a:lnTo>
                    <a:lnTo>
                      <a:pt x="538" y="80"/>
                    </a:lnTo>
                    <a:lnTo>
                      <a:pt x="538" y="78"/>
                    </a:lnTo>
                    <a:lnTo>
                      <a:pt x="526" y="70"/>
                    </a:lnTo>
                    <a:lnTo>
                      <a:pt x="518" y="70"/>
                    </a:lnTo>
                    <a:lnTo>
                      <a:pt x="516" y="72"/>
                    </a:lnTo>
                    <a:lnTo>
                      <a:pt x="518" y="74"/>
                    </a:lnTo>
                    <a:lnTo>
                      <a:pt x="512" y="78"/>
                    </a:lnTo>
                    <a:lnTo>
                      <a:pt x="510" y="82"/>
                    </a:lnTo>
                    <a:lnTo>
                      <a:pt x="510" y="84"/>
                    </a:lnTo>
                    <a:lnTo>
                      <a:pt x="508" y="80"/>
                    </a:lnTo>
                    <a:lnTo>
                      <a:pt x="502" y="84"/>
                    </a:lnTo>
                    <a:lnTo>
                      <a:pt x="500" y="86"/>
                    </a:lnTo>
                    <a:lnTo>
                      <a:pt x="500" y="94"/>
                    </a:lnTo>
                    <a:lnTo>
                      <a:pt x="500" y="96"/>
                    </a:lnTo>
                    <a:lnTo>
                      <a:pt x="498" y="104"/>
                    </a:lnTo>
                    <a:lnTo>
                      <a:pt x="500" y="112"/>
                    </a:lnTo>
                    <a:lnTo>
                      <a:pt x="500" y="114"/>
                    </a:lnTo>
                    <a:lnTo>
                      <a:pt x="500" y="122"/>
                    </a:lnTo>
                    <a:lnTo>
                      <a:pt x="496" y="134"/>
                    </a:lnTo>
                    <a:lnTo>
                      <a:pt x="492" y="136"/>
                    </a:lnTo>
                    <a:lnTo>
                      <a:pt x="480" y="126"/>
                    </a:lnTo>
                    <a:lnTo>
                      <a:pt x="480" y="112"/>
                    </a:lnTo>
                    <a:lnTo>
                      <a:pt x="482" y="104"/>
                    </a:lnTo>
                    <a:lnTo>
                      <a:pt x="486" y="90"/>
                    </a:lnTo>
                    <a:lnTo>
                      <a:pt x="490" y="80"/>
                    </a:lnTo>
                    <a:lnTo>
                      <a:pt x="490" y="78"/>
                    </a:lnTo>
                    <a:lnTo>
                      <a:pt x="486" y="80"/>
                    </a:lnTo>
                    <a:lnTo>
                      <a:pt x="486" y="84"/>
                    </a:lnTo>
                    <a:lnTo>
                      <a:pt x="478" y="90"/>
                    </a:lnTo>
                    <a:lnTo>
                      <a:pt x="480" y="84"/>
                    </a:lnTo>
                    <a:lnTo>
                      <a:pt x="484" y="80"/>
                    </a:lnTo>
                    <a:lnTo>
                      <a:pt x="492" y="70"/>
                    </a:lnTo>
                    <a:lnTo>
                      <a:pt x="496" y="68"/>
                    </a:lnTo>
                    <a:lnTo>
                      <a:pt x="496" y="72"/>
                    </a:lnTo>
                    <a:lnTo>
                      <a:pt x="500" y="68"/>
                    </a:lnTo>
                    <a:lnTo>
                      <a:pt x="514" y="62"/>
                    </a:lnTo>
                    <a:lnTo>
                      <a:pt x="520" y="66"/>
                    </a:lnTo>
                    <a:lnTo>
                      <a:pt x="522" y="66"/>
                    </a:lnTo>
                    <a:lnTo>
                      <a:pt x="522" y="64"/>
                    </a:lnTo>
                    <a:lnTo>
                      <a:pt x="524" y="66"/>
                    </a:lnTo>
                    <a:lnTo>
                      <a:pt x="530" y="64"/>
                    </a:lnTo>
                    <a:lnTo>
                      <a:pt x="526" y="60"/>
                    </a:lnTo>
                    <a:lnTo>
                      <a:pt x="526" y="56"/>
                    </a:lnTo>
                    <a:lnTo>
                      <a:pt x="524" y="56"/>
                    </a:lnTo>
                    <a:lnTo>
                      <a:pt x="518" y="56"/>
                    </a:lnTo>
                    <a:lnTo>
                      <a:pt x="516" y="56"/>
                    </a:lnTo>
                    <a:lnTo>
                      <a:pt x="516" y="50"/>
                    </a:lnTo>
                    <a:lnTo>
                      <a:pt x="502" y="52"/>
                    </a:lnTo>
                    <a:lnTo>
                      <a:pt x="496" y="56"/>
                    </a:lnTo>
                    <a:lnTo>
                      <a:pt x="486" y="56"/>
                    </a:lnTo>
                    <a:lnTo>
                      <a:pt x="482" y="52"/>
                    </a:lnTo>
                    <a:lnTo>
                      <a:pt x="478" y="48"/>
                    </a:lnTo>
                    <a:lnTo>
                      <a:pt x="474" y="50"/>
                    </a:lnTo>
                    <a:lnTo>
                      <a:pt x="472" y="50"/>
                    </a:lnTo>
                    <a:lnTo>
                      <a:pt x="472" y="48"/>
                    </a:lnTo>
                    <a:lnTo>
                      <a:pt x="480" y="38"/>
                    </a:lnTo>
                    <a:lnTo>
                      <a:pt x="480" y="36"/>
                    </a:lnTo>
                    <a:lnTo>
                      <a:pt x="472" y="40"/>
                    </a:lnTo>
                    <a:lnTo>
                      <a:pt x="460" y="48"/>
                    </a:lnTo>
                    <a:lnTo>
                      <a:pt x="446" y="54"/>
                    </a:lnTo>
                    <a:lnTo>
                      <a:pt x="442" y="54"/>
                    </a:lnTo>
                    <a:lnTo>
                      <a:pt x="442" y="50"/>
                    </a:lnTo>
                    <a:lnTo>
                      <a:pt x="440" y="48"/>
                    </a:lnTo>
                    <a:lnTo>
                      <a:pt x="432" y="54"/>
                    </a:lnTo>
                    <a:lnTo>
                      <a:pt x="426" y="54"/>
                    </a:lnTo>
                    <a:lnTo>
                      <a:pt x="426" y="52"/>
                    </a:lnTo>
                    <a:lnTo>
                      <a:pt x="424" y="52"/>
                    </a:lnTo>
                    <a:lnTo>
                      <a:pt x="422" y="54"/>
                    </a:lnTo>
                    <a:lnTo>
                      <a:pt x="422" y="52"/>
                    </a:lnTo>
                    <a:lnTo>
                      <a:pt x="424" y="52"/>
                    </a:lnTo>
                    <a:lnTo>
                      <a:pt x="426" y="52"/>
                    </a:lnTo>
                    <a:lnTo>
                      <a:pt x="436" y="42"/>
                    </a:lnTo>
                    <a:lnTo>
                      <a:pt x="456" y="28"/>
                    </a:lnTo>
                    <a:lnTo>
                      <a:pt x="442" y="24"/>
                    </a:lnTo>
                    <a:lnTo>
                      <a:pt x="434" y="26"/>
                    </a:lnTo>
                    <a:lnTo>
                      <a:pt x="416" y="14"/>
                    </a:lnTo>
                    <a:lnTo>
                      <a:pt x="406" y="16"/>
                    </a:lnTo>
                    <a:lnTo>
                      <a:pt x="398" y="12"/>
                    </a:lnTo>
                    <a:lnTo>
                      <a:pt x="394" y="12"/>
                    </a:lnTo>
                    <a:lnTo>
                      <a:pt x="388" y="0"/>
                    </a:lnTo>
                    <a:lnTo>
                      <a:pt x="384" y="0"/>
                    </a:lnTo>
                    <a:lnTo>
                      <a:pt x="384" y="8"/>
                    </a:lnTo>
                    <a:lnTo>
                      <a:pt x="358" y="8"/>
                    </a:lnTo>
                    <a:lnTo>
                      <a:pt x="340" y="8"/>
                    </a:lnTo>
                    <a:lnTo>
                      <a:pt x="322" y="8"/>
                    </a:lnTo>
                    <a:lnTo>
                      <a:pt x="304" y="8"/>
                    </a:lnTo>
                    <a:lnTo>
                      <a:pt x="286" y="8"/>
                    </a:lnTo>
                    <a:lnTo>
                      <a:pt x="268" y="8"/>
                    </a:lnTo>
                    <a:lnTo>
                      <a:pt x="268" y="10"/>
                    </a:lnTo>
                    <a:lnTo>
                      <a:pt x="252" y="10"/>
                    </a:lnTo>
                    <a:lnTo>
                      <a:pt x="230" y="10"/>
                    </a:lnTo>
                    <a:lnTo>
                      <a:pt x="210" y="10"/>
                    </a:lnTo>
                    <a:lnTo>
                      <a:pt x="190" y="8"/>
                    </a:lnTo>
                    <a:lnTo>
                      <a:pt x="174" y="8"/>
                    </a:lnTo>
                    <a:lnTo>
                      <a:pt x="154" y="8"/>
                    </a:lnTo>
                    <a:lnTo>
                      <a:pt x="138" y="8"/>
                    </a:lnTo>
                    <a:lnTo>
                      <a:pt x="124" y="8"/>
                    </a:lnTo>
                    <a:lnTo>
                      <a:pt x="112" y="8"/>
                    </a:lnTo>
                    <a:lnTo>
                      <a:pt x="100" y="8"/>
                    </a:lnTo>
                    <a:lnTo>
                      <a:pt x="98" y="8"/>
                    </a:lnTo>
                    <a:lnTo>
                      <a:pt x="84" y="8"/>
                    </a:lnTo>
                    <a:lnTo>
                      <a:pt x="66" y="8"/>
                    </a:lnTo>
                    <a:lnTo>
                      <a:pt x="48" y="8"/>
                    </a:lnTo>
                    <a:lnTo>
                      <a:pt x="38" y="8"/>
                    </a:lnTo>
                    <a:lnTo>
                      <a:pt x="24" y="8"/>
                    </a:lnTo>
                    <a:lnTo>
                      <a:pt x="26" y="12"/>
                    </a:lnTo>
                    <a:lnTo>
                      <a:pt x="30" y="14"/>
                    </a:lnTo>
                    <a:lnTo>
                      <a:pt x="28" y="14"/>
                    </a:lnTo>
                    <a:lnTo>
                      <a:pt x="28" y="16"/>
                    </a:lnTo>
                    <a:lnTo>
                      <a:pt x="26" y="18"/>
                    </a:lnTo>
                    <a:lnTo>
                      <a:pt x="30" y="20"/>
                    </a:lnTo>
                    <a:lnTo>
                      <a:pt x="30" y="28"/>
                    </a:lnTo>
                    <a:lnTo>
                      <a:pt x="30" y="32"/>
                    </a:lnTo>
                    <a:lnTo>
                      <a:pt x="28" y="30"/>
                    </a:lnTo>
                    <a:lnTo>
                      <a:pt x="26" y="30"/>
                    </a:lnTo>
                    <a:lnTo>
                      <a:pt x="22" y="36"/>
                    </a:lnTo>
                    <a:lnTo>
                      <a:pt x="22" y="38"/>
                    </a:lnTo>
                    <a:lnTo>
                      <a:pt x="22" y="36"/>
                    </a:lnTo>
                    <a:lnTo>
                      <a:pt x="24" y="28"/>
                    </a:lnTo>
                    <a:lnTo>
                      <a:pt x="24" y="26"/>
                    </a:lnTo>
                    <a:lnTo>
                      <a:pt x="10" y="24"/>
                    </a:lnTo>
                    <a:lnTo>
                      <a:pt x="0" y="20"/>
                    </a:lnTo>
                    <a:lnTo>
                      <a:pt x="0" y="28"/>
                    </a:lnTo>
                    <a:lnTo>
                      <a:pt x="4" y="34"/>
                    </a:lnTo>
                    <a:lnTo>
                      <a:pt x="6" y="46"/>
                    </a:lnTo>
                    <a:lnTo>
                      <a:pt x="8" y="44"/>
                    </a:lnTo>
                    <a:lnTo>
                      <a:pt x="8" y="46"/>
                    </a:lnTo>
                    <a:lnTo>
                      <a:pt x="8" y="50"/>
                    </a:lnTo>
                    <a:lnTo>
                      <a:pt x="10" y="52"/>
                    </a:lnTo>
                    <a:lnTo>
                      <a:pt x="10" y="56"/>
                    </a:lnTo>
                    <a:lnTo>
                      <a:pt x="8" y="56"/>
                    </a:lnTo>
                    <a:lnTo>
                      <a:pt x="8" y="52"/>
                    </a:lnTo>
                    <a:lnTo>
                      <a:pt x="8" y="56"/>
                    </a:lnTo>
                    <a:lnTo>
                      <a:pt x="14" y="58"/>
                    </a:lnTo>
                    <a:lnTo>
                      <a:pt x="18" y="60"/>
                    </a:lnTo>
                    <a:lnTo>
                      <a:pt x="10" y="62"/>
                    </a:lnTo>
                    <a:lnTo>
                      <a:pt x="8" y="96"/>
                    </a:lnTo>
                    <a:lnTo>
                      <a:pt x="6" y="108"/>
                    </a:lnTo>
                    <a:lnTo>
                      <a:pt x="6" y="110"/>
                    </a:lnTo>
                    <a:lnTo>
                      <a:pt x="4" y="112"/>
                    </a:lnTo>
                    <a:lnTo>
                      <a:pt x="2" y="120"/>
                    </a:lnTo>
                    <a:lnTo>
                      <a:pt x="4" y="128"/>
                    </a:lnTo>
                    <a:lnTo>
                      <a:pt x="6" y="134"/>
                    </a:lnTo>
                    <a:lnTo>
                      <a:pt x="10" y="144"/>
                    </a:lnTo>
                    <a:lnTo>
                      <a:pt x="8" y="154"/>
                    </a:lnTo>
                    <a:lnTo>
                      <a:pt x="4" y="158"/>
                    </a:lnTo>
                    <a:lnTo>
                      <a:pt x="4" y="160"/>
                    </a:lnTo>
                    <a:lnTo>
                      <a:pt x="12" y="174"/>
                    </a:lnTo>
                    <a:lnTo>
                      <a:pt x="12" y="178"/>
                    </a:lnTo>
                    <a:lnTo>
                      <a:pt x="14" y="186"/>
                    </a:lnTo>
                    <a:lnTo>
                      <a:pt x="22" y="194"/>
                    </a:lnTo>
                    <a:lnTo>
                      <a:pt x="24" y="198"/>
                    </a:lnTo>
                    <a:lnTo>
                      <a:pt x="26" y="200"/>
                    </a:lnTo>
                    <a:lnTo>
                      <a:pt x="28" y="200"/>
                    </a:lnTo>
                    <a:lnTo>
                      <a:pt x="30" y="198"/>
                    </a:lnTo>
                    <a:lnTo>
                      <a:pt x="36" y="198"/>
                    </a:lnTo>
                    <a:lnTo>
                      <a:pt x="32" y="200"/>
                    </a:lnTo>
                    <a:lnTo>
                      <a:pt x="34" y="206"/>
                    </a:lnTo>
                    <a:lnTo>
                      <a:pt x="30" y="202"/>
                    </a:lnTo>
                    <a:lnTo>
                      <a:pt x="32" y="212"/>
                    </a:lnTo>
                    <a:lnTo>
                      <a:pt x="34" y="216"/>
                    </a:lnTo>
                    <a:lnTo>
                      <a:pt x="36" y="216"/>
                    </a:lnTo>
                    <a:lnTo>
                      <a:pt x="38" y="218"/>
                    </a:lnTo>
                    <a:lnTo>
                      <a:pt x="38" y="220"/>
                    </a:lnTo>
                    <a:lnTo>
                      <a:pt x="36" y="222"/>
                    </a:lnTo>
                    <a:lnTo>
                      <a:pt x="36" y="224"/>
                    </a:lnTo>
                    <a:lnTo>
                      <a:pt x="50" y="240"/>
                    </a:lnTo>
                    <a:lnTo>
                      <a:pt x="50" y="242"/>
                    </a:lnTo>
                    <a:lnTo>
                      <a:pt x="54" y="246"/>
                    </a:lnTo>
                    <a:lnTo>
                      <a:pt x="54" y="252"/>
                    </a:lnTo>
                    <a:lnTo>
                      <a:pt x="64" y="254"/>
                    </a:lnTo>
                    <a:lnTo>
                      <a:pt x="66" y="254"/>
                    </a:lnTo>
                    <a:lnTo>
                      <a:pt x="78" y="262"/>
                    </a:lnTo>
                    <a:lnTo>
                      <a:pt x="78" y="260"/>
                    </a:lnTo>
                    <a:lnTo>
                      <a:pt x="80" y="260"/>
                    </a:lnTo>
                    <a:lnTo>
                      <a:pt x="82" y="266"/>
                    </a:lnTo>
                    <a:lnTo>
                      <a:pt x="90" y="266"/>
                    </a:lnTo>
                    <a:lnTo>
                      <a:pt x="96" y="274"/>
                    </a:lnTo>
                    <a:lnTo>
                      <a:pt x="98" y="276"/>
                    </a:lnTo>
                    <a:lnTo>
                      <a:pt x="98" y="284"/>
                    </a:lnTo>
                    <a:lnTo>
                      <a:pt x="110" y="282"/>
                    </a:lnTo>
                    <a:lnTo>
                      <a:pt x="120" y="282"/>
                    </a:lnTo>
                    <a:lnTo>
                      <a:pt x="128" y="280"/>
                    </a:lnTo>
                    <a:lnTo>
                      <a:pt x="128" y="282"/>
                    </a:lnTo>
                    <a:lnTo>
                      <a:pt x="140" y="286"/>
                    </a:lnTo>
                    <a:lnTo>
                      <a:pt x="160" y="292"/>
                    </a:lnTo>
                    <a:lnTo>
                      <a:pt x="178" y="298"/>
                    </a:lnTo>
                    <a:lnTo>
                      <a:pt x="190" y="298"/>
                    </a:lnTo>
                    <a:lnTo>
                      <a:pt x="202" y="298"/>
                    </a:lnTo>
                    <a:lnTo>
                      <a:pt x="214" y="298"/>
                    </a:lnTo>
                    <a:lnTo>
                      <a:pt x="214" y="292"/>
                    </a:lnTo>
                    <a:lnTo>
                      <a:pt x="224" y="292"/>
                    </a:lnTo>
                    <a:lnTo>
                      <a:pt x="234" y="292"/>
                    </a:lnTo>
                    <a:lnTo>
                      <a:pt x="236" y="294"/>
                    </a:lnTo>
                    <a:lnTo>
                      <a:pt x="238" y="296"/>
                    </a:lnTo>
                    <a:lnTo>
                      <a:pt x="240" y="298"/>
                    </a:lnTo>
                    <a:lnTo>
                      <a:pt x="244" y="300"/>
                    </a:lnTo>
                    <a:lnTo>
                      <a:pt x="250" y="306"/>
                    </a:lnTo>
                    <a:lnTo>
                      <a:pt x="258" y="310"/>
                    </a:lnTo>
                    <a:lnTo>
                      <a:pt x="262" y="322"/>
                    </a:lnTo>
                    <a:lnTo>
                      <a:pt x="264" y="326"/>
                    </a:lnTo>
                    <a:lnTo>
                      <a:pt x="274" y="334"/>
                    </a:lnTo>
                    <a:lnTo>
                      <a:pt x="280" y="336"/>
                    </a:lnTo>
                    <a:lnTo>
                      <a:pt x="286" y="324"/>
                    </a:lnTo>
                    <a:lnTo>
                      <a:pt x="288" y="322"/>
                    </a:lnTo>
                    <a:lnTo>
                      <a:pt x="302" y="322"/>
                    </a:lnTo>
                    <a:lnTo>
                      <a:pt x="304" y="324"/>
                    </a:lnTo>
                    <a:lnTo>
                      <a:pt x="312" y="332"/>
                    </a:lnTo>
                    <a:lnTo>
                      <a:pt x="316" y="342"/>
                    </a:lnTo>
                    <a:lnTo>
                      <a:pt x="320" y="346"/>
                    </a:lnTo>
                    <a:lnTo>
                      <a:pt x="322" y="350"/>
                    </a:lnTo>
                    <a:lnTo>
                      <a:pt x="328" y="354"/>
                    </a:lnTo>
                    <a:lnTo>
                      <a:pt x="330" y="366"/>
                    </a:lnTo>
                    <a:lnTo>
                      <a:pt x="334" y="370"/>
                    </a:lnTo>
                    <a:lnTo>
                      <a:pt x="338" y="372"/>
                    </a:lnTo>
                    <a:lnTo>
                      <a:pt x="346" y="376"/>
                    </a:lnTo>
                    <a:lnTo>
                      <a:pt x="352" y="376"/>
                    </a:lnTo>
                    <a:lnTo>
                      <a:pt x="358" y="378"/>
                    </a:lnTo>
                    <a:lnTo>
                      <a:pt x="360" y="378"/>
                    </a:lnTo>
                    <a:lnTo>
                      <a:pt x="358" y="374"/>
                    </a:lnTo>
                    <a:lnTo>
                      <a:pt x="358" y="366"/>
                    </a:lnTo>
                    <a:lnTo>
                      <a:pt x="358" y="362"/>
                    </a:lnTo>
                    <a:lnTo>
                      <a:pt x="356" y="360"/>
                    </a:lnTo>
                    <a:lnTo>
                      <a:pt x="358" y="358"/>
                    </a:lnTo>
                    <a:lnTo>
                      <a:pt x="358" y="354"/>
                    </a:lnTo>
                    <a:lnTo>
                      <a:pt x="358" y="352"/>
                    </a:lnTo>
                    <a:lnTo>
                      <a:pt x="360" y="350"/>
                    </a:lnTo>
                    <a:lnTo>
                      <a:pt x="362" y="348"/>
                    </a:lnTo>
                    <a:lnTo>
                      <a:pt x="360" y="348"/>
                    </a:lnTo>
                    <a:lnTo>
                      <a:pt x="364" y="346"/>
                    </a:lnTo>
                    <a:lnTo>
                      <a:pt x="366" y="344"/>
                    </a:lnTo>
                    <a:lnTo>
                      <a:pt x="370" y="342"/>
                    </a:lnTo>
                    <a:lnTo>
                      <a:pt x="368" y="340"/>
                    </a:lnTo>
                    <a:lnTo>
                      <a:pt x="370" y="340"/>
                    </a:lnTo>
                    <a:lnTo>
                      <a:pt x="372" y="338"/>
                    </a:lnTo>
                    <a:lnTo>
                      <a:pt x="372" y="340"/>
                    </a:lnTo>
                    <a:lnTo>
                      <a:pt x="374" y="338"/>
                    </a:lnTo>
                    <a:lnTo>
                      <a:pt x="374" y="340"/>
                    </a:lnTo>
                    <a:lnTo>
                      <a:pt x="380" y="340"/>
                    </a:lnTo>
                    <a:lnTo>
                      <a:pt x="374" y="342"/>
                    </a:lnTo>
                    <a:lnTo>
                      <a:pt x="376" y="342"/>
                    </a:lnTo>
                    <a:lnTo>
                      <a:pt x="382" y="340"/>
                    </a:lnTo>
                    <a:lnTo>
                      <a:pt x="382" y="338"/>
                    </a:lnTo>
                    <a:lnTo>
                      <a:pt x="386" y="336"/>
                    </a:lnTo>
                    <a:lnTo>
                      <a:pt x="388" y="332"/>
                    </a:lnTo>
                    <a:lnTo>
                      <a:pt x="388" y="324"/>
                    </a:lnTo>
                    <a:lnTo>
                      <a:pt x="390" y="322"/>
                    </a:lnTo>
                    <a:lnTo>
                      <a:pt x="390" y="326"/>
                    </a:lnTo>
                    <a:lnTo>
                      <a:pt x="392" y="326"/>
                    </a:lnTo>
                    <a:lnTo>
                      <a:pt x="390" y="328"/>
                    </a:lnTo>
                    <a:lnTo>
                      <a:pt x="398" y="324"/>
                    </a:lnTo>
                    <a:lnTo>
                      <a:pt x="402" y="324"/>
                    </a:lnTo>
                    <a:lnTo>
                      <a:pt x="408" y="322"/>
                    </a:lnTo>
                    <a:lnTo>
                      <a:pt x="418" y="324"/>
                    </a:lnTo>
                    <a:lnTo>
                      <a:pt x="422" y="326"/>
                    </a:lnTo>
                    <a:lnTo>
                      <a:pt x="424" y="324"/>
                    </a:lnTo>
                    <a:lnTo>
                      <a:pt x="424" y="322"/>
                    </a:lnTo>
                    <a:lnTo>
                      <a:pt x="428" y="322"/>
                    </a:lnTo>
                    <a:lnTo>
                      <a:pt x="434" y="326"/>
                    </a:lnTo>
                    <a:lnTo>
                      <a:pt x="436" y="330"/>
                    </a:lnTo>
                    <a:lnTo>
                      <a:pt x="442" y="332"/>
                    </a:lnTo>
                    <a:lnTo>
                      <a:pt x="444" y="330"/>
                    </a:lnTo>
                    <a:lnTo>
                      <a:pt x="450" y="332"/>
                    </a:lnTo>
                    <a:lnTo>
                      <a:pt x="452" y="328"/>
                    </a:lnTo>
                    <a:lnTo>
                      <a:pt x="454" y="328"/>
                    </a:lnTo>
                    <a:lnTo>
                      <a:pt x="458" y="330"/>
                    </a:lnTo>
                    <a:lnTo>
                      <a:pt x="460" y="334"/>
                    </a:lnTo>
                    <a:lnTo>
                      <a:pt x="462" y="332"/>
                    </a:lnTo>
                    <a:lnTo>
                      <a:pt x="464" y="332"/>
                    </a:lnTo>
                    <a:lnTo>
                      <a:pt x="456" y="326"/>
                    </a:lnTo>
                    <a:lnTo>
                      <a:pt x="462" y="320"/>
                    </a:lnTo>
                    <a:lnTo>
                      <a:pt x="462" y="318"/>
                    </a:lnTo>
                    <a:lnTo>
                      <a:pt x="460" y="318"/>
                    </a:lnTo>
                    <a:lnTo>
                      <a:pt x="456" y="320"/>
                    </a:lnTo>
                    <a:lnTo>
                      <a:pt x="454" y="320"/>
                    </a:lnTo>
                    <a:lnTo>
                      <a:pt x="454" y="318"/>
                    </a:lnTo>
                    <a:lnTo>
                      <a:pt x="450" y="318"/>
                    </a:lnTo>
                    <a:lnTo>
                      <a:pt x="446" y="318"/>
                    </a:lnTo>
                    <a:lnTo>
                      <a:pt x="448" y="316"/>
                    </a:lnTo>
                    <a:lnTo>
                      <a:pt x="450" y="314"/>
                    </a:lnTo>
                    <a:lnTo>
                      <a:pt x="456" y="316"/>
                    </a:lnTo>
                    <a:lnTo>
                      <a:pt x="458" y="316"/>
                    </a:lnTo>
                    <a:lnTo>
                      <a:pt x="466" y="314"/>
                    </a:lnTo>
                    <a:lnTo>
                      <a:pt x="474" y="314"/>
                    </a:lnTo>
                    <a:lnTo>
                      <a:pt x="476" y="314"/>
                    </a:lnTo>
                    <a:lnTo>
                      <a:pt x="478" y="306"/>
                    </a:lnTo>
                    <a:lnTo>
                      <a:pt x="478" y="316"/>
                    </a:lnTo>
                    <a:lnTo>
                      <a:pt x="486" y="314"/>
                    </a:lnTo>
                    <a:lnTo>
                      <a:pt x="490" y="312"/>
                    </a:lnTo>
                    <a:lnTo>
                      <a:pt x="490" y="314"/>
                    </a:lnTo>
                    <a:lnTo>
                      <a:pt x="500" y="312"/>
                    </a:lnTo>
                    <a:lnTo>
                      <a:pt x="500" y="314"/>
                    </a:lnTo>
                    <a:lnTo>
                      <a:pt x="510" y="318"/>
                    </a:lnTo>
                    <a:lnTo>
                      <a:pt x="514" y="324"/>
                    </a:lnTo>
                    <a:lnTo>
                      <a:pt x="516" y="322"/>
                    </a:lnTo>
                    <a:lnTo>
                      <a:pt x="524" y="320"/>
                    </a:lnTo>
                    <a:lnTo>
                      <a:pt x="526" y="318"/>
                    </a:lnTo>
                    <a:lnTo>
                      <a:pt x="532" y="318"/>
                    </a:lnTo>
                    <a:lnTo>
                      <a:pt x="538" y="324"/>
                    </a:lnTo>
                    <a:lnTo>
                      <a:pt x="538" y="326"/>
                    </a:lnTo>
                    <a:lnTo>
                      <a:pt x="546" y="332"/>
                    </a:lnTo>
                    <a:lnTo>
                      <a:pt x="548" y="340"/>
                    </a:lnTo>
                    <a:lnTo>
                      <a:pt x="546" y="348"/>
                    </a:lnTo>
                    <a:lnTo>
                      <a:pt x="546" y="350"/>
                    </a:lnTo>
                    <a:lnTo>
                      <a:pt x="548" y="350"/>
                    </a:lnTo>
                    <a:lnTo>
                      <a:pt x="548" y="348"/>
                    </a:lnTo>
                    <a:lnTo>
                      <a:pt x="550" y="348"/>
                    </a:lnTo>
                    <a:lnTo>
                      <a:pt x="548" y="356"/>
                    </a:lnTo>
                    <a:lnTo>
                      <a:pt x="552" y="364"/>
                    </a:lnTo>
                    <a:lnTo>
                      <a:pt x="554" y="362"/>
                    </a:lnTo>
                    <a:lnTo>
                      <a:pt x="556" y="366"/>
                    </a:lnTo>
                    <a:lnTo>
                      <a:pt x="558" y="366"/>
                    </a:lnTo>
                    <a:lnTo>
                      <a:pt x="556" y="368"/>
                    </a:lnTo>
                    <a:lnTo>
                      <a:pt x="560" y="376"/>
                    </a:lnTo>
                    <a:lnTo>
                      <a:pt x="564" y="378"/>
                    </a:lnTo>
                    <a:lnTo>
                      <a:pt x="568" y="384"/>
                    </a:lnTo>
                    <a:lnTo>
                      <a:pt x="568" y="388"/>
                    </a:lnTo>
                    <a:lnTo>
                      <a:pt x="572" y="388"/>
                    </a:lnTo>
                    <a:lnTo>
                      <a:pt x="576" y="386"/>
                    </a:lnTo>
                    <a:lnTo>
                      <a:pt x="578" y="386"/>
                    </a:lnTo>
                    <a:lnTo>
                      <a:pt x="580" y="374"/>
                    </a:lnTo>
                    <a:lnTo>
                      <a:pt x="580" y="362"/>
                    </a:lnTo>
                    <a:lnTo>
                      <a:pt x="574" y="348"/>
                    </a:lnTo>
                    <a:lnTo>
                      <a:pt x="574" y="340"/>
                    </a:lnTo>
                    <a:lnTo>
                      <a:pt x="568" y="330"/>
                    </a:lnTo>
                    <a:lnTo>
                      <a:pt x="566" y="320"/>
                    </a:lnTo>
                    <a:lnTo>
                      <a:pt x="562" y="312"/>
                    </a:lnTo>
                    <a:lnTo>
                      <a:pt x="564" y="310"/>
                    </a:lnTo>
                    <a:lnTo>
                      <a:pt x="556" y="308"/>
                    </a:lnTo>
                    <a:lnTo>
                      <a:pt x="556" y="314"/>
                    </a:lnTo>
                    <a:lnTo>
                      <a:pt x="554" y="314"/>
                    </a:lnTo>
                    <a:lnTo>
                      <a:pt x="554" y="308"/>
                    </a:lnTo>
                    <a:lnTo>
                      <a:pt x="556" y="306"/>
                    </a:lnTo>
                    <a:lnTo>
                      <a:pt x="562" y="308"/>
                    </a:lnTo>
                    <a:lnTo>
                      <a:pt x="562" y="304"/>
                    </a:lnTo>
                    <a:lnTo>
                      <a:pt x="564" y="300"/>
                    </a:lnTo>
                    <a:lnTo>
                      <a:pt x="564" y="298"/>
                    </a:lnTo>
                    <a:lnTo>
                      <a:pt x="568" y="292"/>
                    </a:lnTo>
                    <a:lnTo>
                      <a:pt x="570" y="290"/>
                    </a:lnTo>
                    <a:lnTo>
                      <a:pt x="572" y="290"/>
                    </a:lnTo>
                    <a:lnTo>
                      <a:pt x="572" y="288"/>
                    </a:lnTo>
                    <a:lnTo>
                      <a:pt x="574" y="286"/>
                    </a:lnTo>
                    <a:lnTo>
                      <a:pt x="574" y="282"/>
                    </a:lnTo>
                    <a:lnTo>
                      <a:pt x="582" y="282"/>
                    </a:lnTo>
                    <a:lnTo>
                      <a:pt x="594" y="274"/>
                    </a:lnTo>
                    <a:lnTo>
                      <a:pt x="594" y="272"/>
                    </a:lnTo>
                    <a:lnTo>
                      <a:pt x="602" y="262"/>
                    </a:lnTo>
                    <a:lnTo>
                      <a:pt x="606" y="262"/>
                    </a:lnTo>
                    <a:lnTo>
                      <a:pt x="610" y="260"/>
                    </a:lnTo>
                    <a:lnTo>
                      <a:pt x="618" y="252"/>
                    </a:lnTo>
                    <a:lnTo>
                      <a:pt x="620" y="250"/>
                    </a:lnTo>
                    <a:lnTo>
                      <a:pt x="626" y="250"/>
                    </a:lnTo>
                    <a:lnTo>
                      <a:pt x="630" y="248"/>
                    </a:lnTo>
                    <a:lnTo>
                      <a:pt x="630" y="246"/>
                    </a:lnTo>
                    <a:lnTo>
                      <a:pt x="626" y="246"/>
                    </a:lnTo>
                    <a:lnTo>
                      <a:pt x="630" y="242"/>
                    </a:lnTo>
                    <a:lnTo>
                      <a:pt x="624" y="240"/>
                    </a:lnTo>
                    <a:lnTo>
                      <a:pt x="630" y="238"/>
                    </a:lnTo>
                    <a:lnTo>
                      <a:pt x="630" y="240"/>
                    </a:lnTo>
                    <a:lnTo>
                      <a:pt x="634" y="240"/>
                    </a:lnTo>
                    <a:lnTo>
                      <a:pt x="640" y="236"/>
                    </a:lnTo>
                    <a:lnTo>
                      <a:pt x="638" y="232"/>
                    </a:lnTo>
                    <a:lnTo>
                      <a:pt x="634" y="236"/>
                    </a:lnTo>
                    <a:lnTo>
                      <a:pt x="634" y="230"/>
                    </a:lnTo>
                    <a:lnTo>
                      <a:pt x="628" y="232"/>
                    </a:lnTo>
                    <a:lnTo>
                      <a:pt x="626" y="232"/>
                    </a:lnTo>
                    <a:lnTo>
                      <a:pt x="626" y="230"/>
                    </a:lnTo>
                    <a:lnTo>
                      <a:pt x="626" y="226"/>
                    </a:lnTo>
                    <a:lnTo>
                      <a:pt x="628" y="230"/>
                    </a:lnTo>
                    <a:lnTo>
                      <a:pt x="634" y="226"/>
                    </a:lnTo>
                    <a:lnTo>
                      <a:pt x="636" y="228"/>
                    </a:lnTo>
                    <a:lnTo>
                      <a:pt x="638" y="230"/>
                    </a:lnTo>
                    <a:lnTo>
                      <a:pt x="636" y="224"/>
                    </a:lnTo>
                    <a:lnTo>
                      <a:pt x="636" y="220"/>
                    </a:lnTo>
                    <a:lnTo>
                      <a:pt x="636" y="216"/>
                    </a:lnTo>
                    <a:lnTo>
                      <a:pt x="628" y="216"/>
                    </a:lnTo>
                    <a:lnTo>
                      <a:pt x="628" y="214"/>
                    </a:lnTo>
                    <a:lnTo>
                      <a:pt x="632" y="214"/>
                    </a:lnTo>
                    <a:lnTo>
                      <a:pt x="630" y="210"/>
                    </a:lnTo>
                    <a:lnTo>
                      <a:pt x="632" y="210"/>
                    </a:lnTo>
                    <a:lnTo>
                      <a:pt x="630" y="204"/>
                    </a:lnTo>
                    <a:lnTo>
                      <a:pt x="632" y="200"/>
                    </a:lnTo>
                    <a:lnTo>
                      <a:pt x="618" y="194"/>
                    </a:lnTo>
                    <a:lnTo>
                      <a:pt x="618" y="192"/>
                    </a:lnTo>
                    <a:lnTo>
                      <a:pt x="620" y="186"/>
                    </a:lnTo>
                    <a:lnTo>
                      <a:pt x="620" y="184"/>
                    </a:lnTo>
                    <a:lnTo>
                      <a:pt x="620" y="182"/>
                    </a:lnTo>
                    <a:lnTo>
                      <a:pt x="622" y="184"/>
                    </a:lnTo>
                    <a:lnTo>
                      <a:pt x="620" y="184"/>
                    </a:lnTo>
                    <a:lnTo>
                      <a:pt x="622" y="186"/>
                    </a:lnTo>
                    <a:lnTo>
                      <a:pt x="620" y="186"/>
                    </a:lnTo>
                    <a:lnTo>
                      <a:pt x="620" y="192"/>
                    </a:lnTo>
                    <a:lnTo>
                      <a:pt x="630" y="198"/>
                    </a:lnTo>
                    <a:lnTo>
                      <a:pt x="630" y="194"/>
                    </a:lnTo>
                    <a:lnTo>
                      <a:pt x="628" y="192"/>
                    </a:lnTo>
                    <a:lnTo>
                      <a:pt x="630" y="192"/>
                    </a:lnTo>
                    <a:lnTo>
                      <a:pt x="628" y="180"/>
                    </a:lnTo>
                    <a:lnTo>
                      <a:pt x="634" y="174"/>
                    </a:lnTo>
                    <a:lnTo>
                      <a:pt x="636" y="174"/>
                    </a:lnTo>
                    <a:lnTo>
                      <a:pt x="636" y="176"/>
                    </a:lnTo>
                    <a:lnTo>
                      <a:pt x="632" y="178"/>
                    </a:lnTo>
                    <a:lnTo>
                      <a:pt x="632" y="182"/>
                    </a:lnTo>
                    <a:lnTo>
                      <a:pt x="632" y="184"/>
                    </a:lnTo>
                    <a:lnTo>
                      <a:pt x="634" y="186"/>
                    </a:lnTo>
                    <a:lnTo>
                      <a:pt x="634" y="188"/>
                    </a:lnTo>
                    <a:lnTo>
                      <a:pt x="632" y="192"/>
                    </a:lnTo>
                    <a:lnTo>
                      <a:pt x="634" y="194"/>
                    </a:lnTo>
                    <a:lnTo>
                      <a:pt x="636" y="194"/>
                    </a:lnTo>
                    <a:lnTo>
                      <a:pt x="638" y="200"/>
                    </a:lnTo>
                    <a:lnTo>
                      <a:pt x="640" y="198"/>
                    </a:lnTo>
                    <a:lnTo>
                      <a:pt x="640" y="200"/>
                    </a:lnTo>
                    <a:lnTo>
                      <a:pt x="634" y="206"/>
                    </a:lnTo>
                    <a:lnTo>
                      <a:pt x="636" y="212"/>
                    </a:lnTo>
                    <a:lnTo>
                      <a:pt x="640" y="210"/>
                    </a:lnTo>
                    <a:lnTo>
                      <a:pt x="642" y="204"/>
                    </a:lnTo>
                    <a:lnTo>
                      <a:pt x="644" y="198"/>
                    </a:lnTo>
                    <a:lnTo>
                      <a:pt x="644" y="196"/>
                    </a:lnTo>
                    <a:lnTo>
                      <a:pt x="646" y="192"/>
                    </a:lnTo>
                    <a:lnTo>
                      <a:pt x="648" y="190"/>
                    </a:lnTo>
                    <a:lnTo>
                      <a:pt x="646" y="186"/>
                    </a:lnTo>
                    <a:lnTo>
                      <a:pt x="640" y="176"/>
                    </a:lnTo>
                    <a:lnTo>
                      <a:pt x="640" y="174"/>
                    </a:lnTo>
                    <a:lnTo>
                      <a:pt x="644" y="176"/>
                    </a:lnTo>
                    <a:lnTo>
                      <a:pt x="650" y="178"/>
                    </a:lnTo>
                    <a:lnTo>
                      <a:pt x="650" y="182"/>
                    </a:lnTo>
                    <a:lnTo>
                      <a:pt x="652" y="182"/>
                    </a:lnTo>
                    <a:lnTo>
                      <a:pt x="658" y="172"/>
                    </a:lnTo>
                    <a:lnTo>
                      <a:pt x="660" y="168"/>
                    </a:lnTo>
                    <a:lnTo>
                      <a:pt x="662" y="166"/>
                    </a:lnTo>
                    <a:lnTo>
                      <a:pt x="662" y="162"/>
                    </a:lnTo>
                    <a:lnTo>
                      <a:pt x="658" y="156"/>
                    </a:lnTo>
                    <a:lnTo>
                      <a:pt x="660" y="154"/>
                    </a:lnTo>
                    <a:lnTo>
                      <a:pt x="666" y="150"/>
                    </a:lnTo>
                    <a:lnTo>
                      <a:pt x="666" y="148"/>
                    </a:lnTo>
                    <a:lnTo>
                      <a:pt x="666" y="150"/>
                    </a:lnTo>
                    <a:lnTo>
                      <a:pt x="674" y="148"/>
                    </a:lnTo>
                    <a:lnTo>
                      <a:pt x="676" y="146"/>
                    </a:lnTo>
                    <a:lnTo>
                      <a:pt x="684" y="146"/>
                    </a:lnTo>
                    <a:lnTo>
                      <a:pt x="690" y="144"/>
                    </a:lnTo>
                    <a:lnTo>
                      <a:pt x="696" y="142"/>
                    </a:lnTo>
                    <a:lnTo>
                      <a:pt x="698" y="138"/>
                    </a:lnTo>
                    <a:lnTo>
                      <a:pt x="700" y="142"/>
                    </a:lnTo>
                    <a:lnTo>
                      <a:pt x="706" y="140"/>
                    </a:lnTo>
                    <a:lnTo>
                      <a:pt x="708" y="140"/>
                    </a:lnTo>
                    <a:lnTo>
                      <a:pt x="714" y="140"/>
                    </a:lnTo>
                    <a:lnTo>
                      <a:pt x="716" y="138"/>
                    </a:lnTo>
                    <a:lnTo>
                      <a:pt x="714" y="134"/>
                    </a:lnTo>
                    <a:lnTo>
                      <a:pt x="714" y="136"/>
                    </a:lnTo>
                    <a:lnTo>
                      <a:pt x="714" y="138"/>
                    </a:lnTo>
                    <a:lnTo>
                      <a:pt x="710" y="138"/>
                    </a:lnTo>
                    <a:lnTo>
                      <a:pt x="708" y="136"/>
                    </a:lnTo>
                    <a:lnTo>
                      <a:pt x="706" y="130"/>
                    </a:lnTo>
                    <a:lnTo>
                      <a:pt x="702" y="128"/>
                    </a:lnTo>
                    <a:lnTo>
                      <a:pt x="706" y="124"/>
                    </a:lnTo>
                    <a:lnTo>
                      <a:pt x="702" y="118"/>
                    </a:lnTo>
                    <a:lnTo>
                      <a:pt x="702" y="116"/>
                    </a:lnTo>
                    <a:lnTo>
                      <a:pt x="700" y="110"/>
                    </a:lnTo>
                    <a:lnTo>
                      <a:pt x="704" y="116"/>
                    </a:lnTo>
                    <a:lnTo>
                      <a:pt x="706" y="112"/>
                    </a:lnTo>
                    <a:lnTo>
                      <a:pt x="714" y="104"/>
                    </a:lnTo>
                    <a:lnTo>
                      <a:pt x="714" y="102"/>
                    </a:lnTo>
                    <a:lnTo>
                      <a:pt x="716" y="104"/>
                    </a:lnTo>
                    <a:lnTo>
                      <a:pt x="718" y="102"/>
                    </a:lnTo>
                    <a:lnTo>
                      <a:pt x="720" y="102"/>
                    </a:lnTo>
                    <a:lnTo>
                      <a:pt x="724" y="100"/>
                    </a:lnTo>
                    <a:lnTo>
                      <a:pt x="726" y="100"/>
                    </a:lnTo>
                    <a:lnTo>
                      <a:pt x="730" y="90"/>
                    </a:lnTo>
                    <a:lnTo>
                      <a:pt x="732" y="94"/>
                    </a:lnTo>
                    <a:lnTo>
                      <a:pt x="736" y="96"/>
                    </a:lnTo>
                    <a:lnTo>
                      <a:pt x="742" y="90"/>
                    </a:lnTo>
                    <a:lnTo>
                      <a:pt x="754" y="86"/>
                    </a:lnTo>
                    <a:lnTo>
                      <a:pt x="754" y="84"/>
                    </a:lnTo>
                    <a:lnTo>
                      <a:pt x="752" y="84"/>
                    </a:lnTo>
                    <a:lnTo>
                      <a:pt x="754" y="82"/>
                    </a:lnTo>
                    <a:lnTo>
                      <a:pt x="752" y="80"/>
                    </a:lnTo>
                    <a:lnTo>
                      <a:pt x="758" y="80"/>
                    </a:lnTo>
                    <a:lnTo>
                      <a:pt x="762" y="80"/>
                    </a:lnTo>
                    <a:lnTo>
                      <a:pt x="764" y="80"/>
                    </a:lnTo>
                    <a:lnTo>
                      <a:pt x="766" y="78"/>
                    </a:lnTo>
                    <a:lnTo>
                      <a:pt x="770" y="78"/>
                    </a:lnTo>
                    <a:lnTo>
                      <a:pt x="784" y="70"/>
                    </a:lnTo>
                    <a:lnTo>
                      <a:pt x="786" y="66"/>
                    </a:lnTo>
                    <a:lnTo>
                      <a:pt x="786" y="68"/>
                    </a:lnTo>
                    <a:lnTo>
                      <a:pt x="782" y="74"/>
                    </a:lnTo>
                    <a:lnTo>
                      <a:pt x="782" y="76"/>
                    </a:lnTo>
                    <a:lnTo>
                      <a:pt x="786" y="74"/>
                    </a:lnTo>
                    <a:lnTo>
                      <a:pt x="800" y="74"/>
                    </a:lnTo>
                    <a:lnTo>
                      <a:pt x="800" y="76"/>
                    </a:lnTo>
                    <a:lnTo>
                      <a:pt x="794" y="78"/>
                    </a:lnTo>
                    <a:lnTo>
                      <a:pt x="790" y="80"/>
                    </a:lnTo>
                    <a:lnTo>
                      <a:pt x="786" y="78"/>
                    </a:lnTo>
                    <a:lnTo>
                      <a:pt x="772" y="86"/>
                    </a:lnTo>
                    <a:lnTo>
                      <a:pt x="768" y="88"/>
                    </a:lnTo>
                    <a:lnTo>
                      <a:pt x="764" y="92"/>
                    </a:lnTo>
                    <a:lnTo>
                      <a:pt x="766" y="90"/>
                    </a:lnTo>
                    <a:lnTo>
                      <a:pt x="764" y="94"/>
                    </a:lnTo>
                    <a:lnTo>
                      <a:pt x="764" y="100"/>
                    </a:lnTo>
                    <a:lnTo>
                      <a:pt x="766" y="104"/>
                    </a:lnTo>
                    <a:lnTo>
                      <a:pt x="770" y="106"/>
                    </a:lnTo>
                    <a:lnTo>
                      <a:pt x="774" y="108"/>
                    </a:lnTo>
                    <a:lnTo>
                      <a:pt x="774" y="104"/>
                    </a:lnTo>
                    <a:lnTo>
                      <a:pt x="778" y="104"/>
                    </a:lnTo>
                    <a:lnTo>
                      <a:pt x="788" y="94"/>
                    </a:lnTo>
                    <a:lnTo>
                      <a:pt x="790" y="90"/>
                    </a:lnTo>
                    <a:lnTo>
                      <a:pt x="790" y="92"/>
                    </a:lnTo>
                    <a:lnTo>
                      <a:pt x="792" y="88"/>
                    </a:lnTo>
                    <a:lnTo>
                      <a:pt x="794" y="92"/>
                    </a:lnTo>
                    <a:lnTo>
                      <a:pt x="798" y="92"/>
                    </a:lnTo>
                    <a:lnTo>
                      <a:pt x="796" y="86"/>
                    </a:lnTo>
                    <a:lnTo>
                      <a:pt x="800" y="88"/>
                    </a:lnTo>
                    <a:lnTo>
                      <a:pt x="806" y="86"/>
                    </a:lnTo>
                    <a:lnTo>
                      <a:pt x="822" y="78"/>
                    </a:lnTo>
                    <a:lnTo>
                      <a:pt x="830" y="78"/>
                    </a:lnTo>
                    <a:lnTo>
                      <a:pt x="832" y="76"/>
                    </a:lnTo>
                    <a:lnTo>
                      <a:pt x="830" y="76"/>
                    </a:lnTo>
                    <a:lnTo>
                      <a:pt x="826" y="76"/>
                    </a:lnTo>
                    <a:close/>
                    <a:moveTo>
                      <a:pt x="22" y="64"/>
                    </a:moveTo>
                    <a:lnTo>
                      <a:pt x="20" y="62"/>
                    </a:lnTo>
                    <a:lnTo>
                      <a:pt x="22" y="62"/>
                    </a:lnTo>
                    <a:lnTo>
                      <a:pt x="22" y="64"/>
                    </a:lnTo>
                    <a:close/>
                    <a:moveTo>
                      <a:pt x="490" y="140"/>
                    </a:moveTo>
                    <a:lnTo>
                      <a:pt x="484" y="138"/>
                    </a:lnTo>
                    <a:lnTo>
                      <a:pt x="484" y="136"/>
                    </a:lnTo>
                    <a:lnTo>
                      <a:pt x="480" y="128"/>
                    </a:lnTo>
                    <a:lnTo>
                      <a:pt x="480" y="126"/>
                    </a:lnTo>
                    <a:lnTo>
                      <a:pt x="492" y="138"/>
                    </a:lnTo>
                    <a:lnTo>
                      <a:pt x="490" y="140"/>
                    </a:lnTo>
                    <a:close/>
                    <a:moveTo>
                      <a:pt x="700" y="118"/>
                    </a:moveTo>
                    <a:lnTo>
                      <a:pt x="700" y="118"/>
                    </a:lnTo>
                    <a:lnTo>
                      <a:pt x="698" y="120"/>
                    </a:lnTo>
                    <a:lnTo>
                      <a:pt x="700" y="118"/>
                    </a:lnTo>
                    <a:close/>
                  </a:path>
                </a:pathLst>
              </a:custGeom>
              <a:solidFill>
                <a:srgbClr val="EE9024"/>
              </a:solidFill>
              <a:ln w="12700">
                <a:solidFill>
                  <a:schemeClr val="bg1"/>
                </a:solidFill>
                <a:round/>
                <a:headEnd/>
                <a:tailEnd/>
              </a:ln>
            </p:spPr>
            <p:txBody>
              <a:bodyPr/>
              <a:lstStyle/>
              <a:p>
                <a:endParaRPr lang="en-GB"/>
              </a:p>
            </p:txBody>
          </p:sp>
          <p:sp>
            <p:nvSpPr>
              <p:cNvPr id="36220" name="Freeform 505"/>
              <p:cNvSpPr>
                <a:spLocks noChangeAspect="1"/>
              </p:cNvSpPr>
              <p:nvPr/>
            </p:nvSpPr>
            <p:spPr bwMode="auto">
              <a:xfrm>
                <a:off x="3872300" y="4483179"/>
                <a:ext cx="65119" cy="19554"/>
              </a:xfrm>
              <a:custGeom>
                <a:avLst/>
                <a:gdLst>
                  <a:gd name="T0" fmla="*/ 2147483647 w 28"/>
                  <a:gd name="T1" fmla="*/ 2147483647 h 8"/>
                  <a:gd name="T2" fmla="*/ 2147483647 w 28"/>
                  <a:gd name="T3" fmla="*/ 0 h 8"/>
                  <a:gd name="T4" fmla="*/ 2147483647 w 28"/>
                  <a:gd name="T5" fmla="*/ 0 h 8"/>
                  <a:gd name="T6" fmla="*/ 2147483647 w 28"/>
                  <a:gd name="T7" fmla="*/ 2147483647 h 8"/>
                  <a:gd name="T8" fmla="*/ 2147483647 w 28"/>
                  <a:gd name="T9" fmla="*/ 2147483647 h 8"/>
                  <a:gd name="T10" fmla="*/ 0 w 28"/>
                  <a:gd name="T11" fmla="*/ 2147483647 h 8"/>
                  <a:gd name="T12" fmla="*/ 0 w 28"/>
                  <a:gd name="T13" fmla="*/ 2147483647 h 8"/>
                  <a:gd name="T14" fmla="*/ 2147483647 w 28"/>
                  <a:gd name="T15" fmla="*/ 2147483647 h 8"/>
                  <a:gd name="T16" fmla="*/ 2147483647 w 28"/>
                  <a:gd name="T17" fmla="*/ 2147483647 h 8"/>
                  <a:gd name="T18" fmla="*/ 2147483647 w 28"/>
                  <a:gd name="T19" fmla="*/ 2147483647 h 8"/>
                  <a:gd name="T20" fmla="*/ 2147483647 w 28"/>
                  <a:gd name="T21" fmla="*/ 2147483647 h 8"/>
                  <a:gd name="T22" fmla="*/ 2147483647 w 2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8"/>
                  <a:gd name="T38" fmla="*/ 28 w 2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8">
                    <a:moveTo>
                      <a:pt x="20" y="2"/>
                    </a:moveTo>
                    <a:lnTo>
                      <a:pt x="24" y="0"/>
                    </a:lnTo>
                    <a:lnTo>
                      <a:pt x="18" y="2"/>
                    </a:lnTo>
                    <a:lnTo>
                      <a:pt x="4" y="4"/>
                    </a:lnTo>
                    <a:lnTo>
                      <a:pt x="0" y="6"/>
                    </a:lnTo>
                    <a:lnTo>
                      <a:pt x="0" y="8"/>
                    </a:lnTo>
                    <a:lnTo>
                      <a:pt x="2" y="8"/>
                    </a:lnTo>
                    <a:lnTo>
                      <a:pt x="24" y="4"/>
                    </a:lnTo>
                    <a:lnTo>
                      <a:pt x="28" y="2"/>
                    </a:lnTo>
                    <a:lnTo>
                      <a:pt x="24" y="2"/>
                    </a:lnTo>
                    <a:lnTo>
                      <a:pt x="20" y="2"/>
                    </a:lnTo>
                    <a:close/>
                  </a:path>
                </a:pathLst>
              </a:custGeom>
              <a:solidFill>
                <a:srgbClr val="88CBDF"/>
              </a:solidFill>
              <a:ln w="12700">
                <a:solidFill>
                  <a:schemeClr val="bg1"/>
                </a:solidFill>
                <a:round/>
                <a:headEnd/>
                <a:tailEnd/>
              </a:ln>
            </p:spPr>
            <p:txBody>
              <a:bodyPr/>
              <a:lstStyle/>
              <a:p>
                <a:endParaRPr lang="en-GB"/>
              </a:p>
            </p:txBody>
          </p:sp>
          <p:sp>
            <p:nvSpPr>
              <p:cNvPr id="36221" name="Freeform 506"/>
              <p:cNvSpPr>
                <a:spLocks noChangeAspect="1"/>
              </p:cNvSpPr>
              <p:nvPr/>
            </p:nvSpPr>
            <p:spPr bwMode="auto">
              <a:xfrm>
                <a:off x="4160684" y="4233869"/>
                <a:ext cx="74422" cy="43996"/>
              </a:xfrm>
              <a:custGeom>
                <a:avLst/>
                <a:gdLst>
                  <a:gd name="T0" fmla="*/ 2147483647 w 32"/>
                  <a:gd name="T1" fmla="*/ 2147483647 h 18"/>
                  <a:gd name="T2" fmla="*/ 2147483647 w 32"/>
                  <a:gd name="T3" fmla="*/ 2147483647 h 18"/>
                  <a:gd name="T4" fmla="*/ 2147483647 w 32"/>
                  <a:gd name="T5" fmla="*/ 2147483647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2147483647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0 w 32"/>
                  <a:gd name="T33" fmla="*/ 2147483647 h 18"/>
                  <a:gd name="T34" fmla="*/ 0 w 32"/>
                  <a:gd name="T35" fmla="*/ 2147483647 h 18"/>
                  <a:gd name="T36" fmla="*/ 2147483647 w 32"/>
                  <a:gd name="T37" fmla="*/ 2147483647 h 18"/>
                  <a:gd name="T38" fmla="*/ 2147483647 w 32"/>
                  <a:gd name="T39" fmla="*/ 2147483647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18"/>
                  <a:gd name="T62" fmla="*/ 32 w 32"/>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18">
                    <a:moveTo>
                      <a:pt x="4" y="10"/>
                    </a:moveTo>
                    <a:lnTo>
                      <a:pt x="6" y="10"/>
                    </a:lnTo>
                    <a:lnTo>
                      <a:pt x="14" y="14"/>
                    </a:lnTo>
                    <a:lnTo>
                      <a:pt x="18" y="14"/>
                    </a:lnTo>
                    <a:lnTo>
                      <a:pt x="20" y="18"/>
                    </a:lnTo>
                    <a:lnTo>
                      <a:pt x="24" y="18"/>
                    </a:lnTo>
                    <a:lnTo>
                      <a:pt x="26" y="18"/>
                    </a:lnTo>
                    <a:lnTo>
                      <a:pt x="26" y="14"/>
                    </a:lnTo>
                    <a:lnTo>
                      <a:pt x="32" y="10"/>
                    </a:lnTo>
                    <a:lnTo>
                      <a:pt x="20" y="10"/>
                    </a:lnTo>
                    <a:lnTo>
                      <a:pt x="12" y="10"/>
                    </a:lnTo>
                    <a:lnTo>
                      <a:pt x="8" y="10"/>
                    </a:lnTo>
                    <a:lnTo>
                      <a:pt x="4" y="4"/>
                    </a:lnTo>
                    <a:lnTo>
                      <a:pt x="6" y="2"/>
                    </a:lnTo>
                    <a:lnTo>
                      <a:pt x="6" y="0"/>
                    </a:lnTo>
                    <a:lnTo>
                      <a:pt x="0" y="4"/>
                    </a:lnTo>
                    <a:lnTo>
                      <a:pt x="0" y="6"/>
                    </a:lnTo>
                    <a:lnTo>
                      <a:pt x="4" y="8"/>
                    </a:lnTo>
                    <a:lnTo>
                      <a:pt x="4" y="10"/>
                    </a:lnTo>
                    <a:close/>
                  </a:path>
                </a:pathLst>
              </a:custGeom>
              <a:solidFill>
                <a:srgbClr val="3399CC"/>
              </a:solidFill>
              <a:ln w="12700">
                <a:solidFill>
                  <a:schemeClr val="bg1"/>
                </a:solidFill>
                <a:round/>
                <a:headEnd/>
                <a:tailEnd/>
              </a:ln>
            </p:spPr>
            <p:txBody>
              <a:bodyPr/>
              <a:lstStyle/>
              <a:p>
                <a:endParaRPr lang="en-GB"/>
              </a:p>
            </p:txBody>
          </p:sp>
          <p:sp>
            <p:nvSpPr>
              <p:cNvPr id="36222" name="Freeform 507"/>
              <p:cNvSpPr>
                <a:spLocks noChangeAspect="1"/>
              </p:cNvSpPr>
              <p:nvPr/>
            </p:nvSpPr>
            <p:spPr bwMode="auto">
              <a:xfrm>
                <a:off x="4253711" y="4233869"/>
                <a:ext cx="46514" cy="58661"/>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0 h 24"/>
                  <a:gd name="T20" fmla="*/ 2147483647 w 20"/>
                  <a:gd name="T21" fmla="*/ 2147483647 h 24"/>
                  <a:gd name="T22" fmla="*/ 2147483647 w 20"/>
                  <a:gd name="T23" fmla="*/ 0 h 24"/>
                  <a:gd name="T24" fmla="*/ 2147483647 w 20"/>
                  <a:gd name="T25" fmla="*/ 2147483647 h 24"/>
                  <a:gd name="T26" fmla="*/ 0 w 20"/>
                  <a:gd name="T27" fmla="*/ 2147483647 h 24"/>
                  <a:gd name="T28" fmla="*/ 0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24"/>
                  <a:gd name="T59" fmla="*/ 20 w 2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24">
                    <a:moveTo>
                      <a:pt x="18" y="18"/>
                    </a:moveTo>
                    <a:lnTo>
                      <a:pt x="20" y="14"/>
                    </a:lnTo>
                    <a:lnTo>
                      <a:pt x="18" y="14"/>
                    </a:lnTo>
                    <a:lnTo>
                      <a:pt x="16" y="16"/>
                    </a:lnTo>
                    <a:lnTo>
                      <a:pt x="16" y="14"/>
                    </a:lnTo>
                    <a:lnTo>
                      <a:pt x="10" y="16"/>
                    </a:lnTo>
                    <a:lnTo>
                      <a:pt x="12" y="12"/>
                    </a:lnTo>
                    <a:lnTo>
                      <a:pt x="10" y="12"/>
                    </a:lnTo>
                    <a:lnTo>
                      <a:pt x="14" y="4"/>
                    </a:lnTo>
                    <a:lnTo>
                      <a:pt x="12" y="0"/>
                    </a:lnTo>
                    <a:lnTo>
                      <a:pt x="10" y="2"/>
                    </a:lnTo>
                    <a:lnTo>
                      <a:pt x="10" y="0"/>
                    </a:lnTo>
                    <a:lnTo>
                      <a:pt x="8" y="2"/>
                    </a:lnTo>
                    <a:lnTo>
                      <a:pt x="0" y="14"/>
                    </a:lnTo>
                    <a:lnTo>
                      <a:pt x="0" y="22"/>
                    </a:lnTo>
                    <a:lnTo>
                      <a:pt x="2" y="24"/>
                    </a:lnTo>
                    <a:lnTo>
                      <a:pt x="12" y="24"/>
                    </a:lnTo>
                    <a:lnTo>
                      <a:pt x="20" y="18"/>
                    </a:lnTo>
                    <a:lnTo>
                      <a:pt x="18" y="18"/>
                    </a:lnTo>
                    <a:close/>
                  </a:path>
                </a:pathLst>
              </a:custGeom>
              <a:solidFill>
                <a:srgbClr val="256CBC"/>
              </a:solidFill>
              <a:ln w="12700">
                <a:solidFill>
                  <a:schemeClr val="bg1"/>
                </a:solidFill>
                <a:round/>
                <a:headEnd/>
                <a:tailEnd/>
              </a:ln>
            </p:spPr>
            <p:txBody>
              <a:bodyPr/>
              <a:lstStyle/>
              <a:p>
                <a:endParaRPr lang="en-GB"/>
              </a:p>
            </p:txBody>
          </p:sp>
          <p:sp>
            <p:nvSpPr>
              <p:cNvPr id="36223" name="Freeform 508"/>
              <p:cNvSpPr>
                <a:spLocks noChangeAspect="1"/>
              </p:cNvSpPr>
              <p:nvPr/>
            </p:nvSpPr>
            <p:spPr bwMode="auto">
              <a:xfrm>
                <a:off x="3630429" y="5079568"/>
                <a:ext cx="18605" cy="9777"/>
              </a:xfrm>
              <a:custGeom>
                <a:avLst/>
                <a:gdLst>
                  <a:gd name="T0" fmla="*/ 0 w 8"/>
                  <a:gd name="T1" fmla="*/ 2147483647 h 4"/>
                  <a:gd name="T2" fmla="*/ 2147483647 w 8"/>
                  <a:gd name="T3" fmla="*/ 2147483647 h 4"/>
                  <a:gd name="T4" fmla="*/ 2147483647 w 8"/>
                  <a:gd name="T5" fmla="*/ 2147483647 h 4"/>
                  <a:gd name="T6" fmla="*/ 2147483647 w 8"/>
                  <a:gd name="T7" fmla="*/ 0 h 4"/>
                  <a:gd name="T8" fmla="*/ 0 w 8"/>
                  <a:gd name="T9" fmla="*/ 2147483647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4"/>
                    </a:moveTo>
                    <a:lnTo>
                      <a:pt x="8" y="2"/>
                    </a:lnTo>
                    <a:lnTo>
                      <a:pt x="6" y="0"/>
                    </a:lnTo>
                    <a:lnTo>
                      <a:pt x="0" y="4"/>
                    </a:lnTo>
                    <a:close/>
                  </a:path>
                </a:pathLst>
              </a:custGeom>
              <a:solidFill>
                <a:srgbClr val="2EB0A4"/>
              </a:solidFill>
              <a:ln w="12700">
                <a:noFill/>
                <a:round/>
                <a:headEnd/>
                <a:tailEnd/>
              </a:ln>
            </p:spPr>
            <p:txBody>
              <a:bodyPr/>
              <a:lstStyle/>
              <a:p>
                <a:endParaRPr lang="en-GB"/>
              </a:p>
            </p:txBody>
          </p:sp>
          <p:sp>
            <p:nvSpPr>
              <p:cNvPr id="36224" name="Freeform 509"/>
              <p:cNvSpPr>
                <a:spLocks noChangeAspect="1"/>
              </p:cNvSpPr>
              <p:nvPr/>
            </p:nvSpPr>
            <p:spPr bwMode="auto">
              <a:xfrm>
                <a:off x="2481542" y="4756931"/>
                <a:ext cx="9303" cy="4888"/>
              </a:xfrm>
              <a:custGeom>
                <a:avLst/>
                <a:gdLst>
                  <a:gd name="T0" fmla="*/ 2147483647 w 4"/>
                  <a:gd name="T1" fmla="*/ 2147483647 h 2"/>
                  <a:gd name="T2" fmla="*/ 2147483647 w 4"/>
                  <a:gd name="T3" fmla="*/ 2147483647 h 2"/>
                  <a:gd name="T4" fmla="*/ 0 w 4"/>
                  <a:gd name="T5" fmla="*/ 0 h 2"/>
                  <a:gd name="T6" fmla="*/ 2147483647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2" y="2"/>
                    </a:moveTo>
                    <a:lnTo>
                      <a:pt x="4" y="2"/>
                    </a:lnTo>
                    <a:lnTo>
                      <a:pt x="0" y="0"/>
                    </a:lnTo>
                    <a:lnTo>
                      <a:pt x="2" y="2"/>
                    </a:lnTo>
                    <a:close/>
                  </a:path>
                </a:pathLst>
              </a:custGeom>
              <a:solidFill>
                <a:srgbClr val="88CBDF"/>
              </a:solidFill>
              <a:ln w="12700">
                <a:noFill/>
                <a:round/>
                <a:headEnd/>
                <a:tailEnd/>
              </a:ln>
            </p:spPr>
            <p:txBody>
              <a:bodyPr/>
              <a:lstStyle/>
              <a:p>
                <a:endParaRPr lang="en-GB"/>
              </a:p>
            </p:txBody>
          </p:sp>
          <p:sp>
            <p:nvSpPr>
              <p:cNvPr id="36225" name="Freeform 510"/>
              <p:cNvSpPr>
                <a:spLocks noChangeAspect="1"/>
              </p:cNvSpPr>
              <p:nvPr/>
            </p:nvSpPr>
            <p:spPr bwMode="auto">
              <a:xfrm>
                <a:off x="3965327" y="4468514"/>
                <a:ext cx="9303" cy="4888"/>
              </a:xfrm>
              <a:custGeom>
                <a:avLst/>
                <a:gdLst>
                  <a:gd name="T0" fmla="*/ 0 w 4"/>
                  <a:gd name="T1" fmla="*/ 2147483647 h 2"/>
                  <a:gd name="T2" fmla="*/ 2147483647 w 4"/>
                  <a:gd name="T3" fmla="*/ 2147483647 h 2"/>
                  <a:gd name="T4" fmla="*/ 2147483647 w 4"/>
                  <a:gd name="T5" fmla="*/ 2147483647 h 2"/>
                  <a:gd name="T6" fmla="*/ 2147483647 w 4"/>
                  <a:gd name="T7" fmla="*/ 0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2"/>
                    </a:lnTo>
                    <a:lnTo>
                      <a:pt x="4" y="0"/>
                    </a:lnTo>
                    <a:lnTo>
                      <a:pt x="0" y="2"/>
                    </a:lnTo>
                    <a:close/>
                  </a:path>
                </a:pathLst>
              </a:custGeom>
              <a:solidFill>
                <a:srgbClr val="DCF2D6"/>
              </a:solidFill>
              <a:ln w="12700">
                <a:noFill/>
                <a:round/>
                <a:headEnd/>
                <a:tailEnd/>
              </a:ln>
            </p:spPr>
            <p:txBody>
              <a:bodyPr/>
              <a:lstStyle/>
              <a:p>
                <a:endParaRPr lang="en-GB"/>
              </a:p>
            </p:txBody>
          </p:sp>
          <p:sp>
            <p:nvSpPr>
              <p:cNvPr id="36226" name="Freeform 511"/>
              <p:cNvSpPr>
                <a:spLocks noChangeAspect="1"/>
              </p:cNvSpPr>
              <p:nvPr/>
            </p:nvSpPr>
            <p:spPr bwMode="auto">
              <a:xfrm>
                <a:off x="3983932" y="4473402"/>
                <a:ext cx="9303" cy="4888"/>
              </a:xfrm>
              <a:custGeom>
                <a:avLst/>
                <a:gdLst>
                  <a:gd name="T0" fmla="*/ 2147483647 w 4"/>
                  <a:gd name="T1" fmla="*/ 0 h 2"/>
                  <a:gd name="T2" fmla="*/ 0 w 4"/>
                  <a:gd name="T3" fmla="*/ 2147483647 h 2"/>
                  <a:gd name="T4" fmla="*/ 2147483647 w 4"/>
                  <a:gd name="T5" fmla="*/ 2147483647 h 2"/>
                  <a:gd name="T6" fmla="*/ 2147483647 w 4"/>
                  <a:gd name="T7" fmla="*/ 0 h 2"/>
                  <a:gd name="T8" fmla="*/ 2147483647 w 4"/>
                  <a:gd name="T9" fmla="*/ 0 h 2"/>
                  <a:gd name="T10" fmla="*/ 2147483647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2" y="0"/>
                    </a:moveTo>
                    <a:lnTo>
                      <a:pt x="0" y="2"/>
                    </a:lnTo>
                    <a:lnTo>
                      <a:pt x="2" y="2"/>
                    </a:lnTo>
                    <a:lnTo>
                      <a:pt x="4" y="0"/>
                    </a:lnTo>
                    <a:lnTo>
                      <a:pt x="2" y="0"/>
                    </a:lnTo>
                    <a:close/>
                  </a:path>
                </a:pathLst>
              </a:custGeom>
              <a:solidFill>
                <a:srgbClr val="DCF2D6"/>
              </a:solidFill>
              <a:ln w="12700">
                <a:noFill/>
                <a:round/>
                <a:headEnd/>
                <a:tailEnd/>
              </a:ln>
            </p:spPr>
            <p:txBody>
              <a:bodyPr/>
              <a:lstStyle/>
              <a:p>
                <a:endParaRPr lang="en-GB"/>
              </a:p>
            </p:txBody>
          </p:sp>
          <p:sp>
            <p:nvSpPr>
              <p:cNvPr id="36227" name="Freeform 512"/>
              <p:cNvSpPr>
                <a:spLocks noChangeAspect="1"/>
              </p:cNvSpPr>
              <p:nvPr/>
            </p:nvSpPr>
            <p:spPr bwMode="auto">
              <a:xfrm>
                <a:off x="4021143" y="4356080"/>
                <a:ext cx="9303" cy="9777"/>
              </a:xfrm>
              <a:custGeom>
                <a:avLst/>
                <a:gdLst>
                  <a:gd name="T0" fmla="*/ 0 w 4"/>
                  <a:gd name="T1" fmla="*/ 2147483647 h 4"/>
                  <a:gd name="T2" fmla="*/ 2147483647 w 4"/>
                  <a:gd name="T3" fmla="*/ 2147483647 h 4"/>
                  <a:gd name="T4" fmla="*/ 2147483647 w 4"/>
                  <a:gd name="T5" fmla="*/ 2147483647 h 4"/>
                  <a:gd name="T6" fmla="*/ 2147483647 w 4"/>
                  <a:gd name="T7" fmla="*/ 0 h 4"/>
                  <a:gd name="T8" fmla="*/ 0 w 4"/>
                  <a:gd name="T9" fmla="*/ 214748364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2" y="4"/>
                    </a:lnTo>
                    <a:lnTo>
                      <a:pt x="4" y="2"/>
                    </a:lnTo>
                    <a:lnTo>
                      <a:pt x="2" y="0"/>
                    </a:lnTo>
                    <a:lnTo>
                      <a:pt x="0" y="2"/>
                    </a:lnTo>
                    <a:close/>
                  </a:path>
                </a:pathLst>
              </a:custGeom>
              <a:solidFill>
                <a:srgbClr val="EA9024"/>
              </a:solidFill>
              <a:ln w="12700">
                <a:noFill/>
                <a:round/>
                <a:headEnd/>
                <a:tailEnd/>
              </a:ln>
            </p:spPr>
            <p:txBody>
              <a:bodyPr/>
              <a:lstStyle/>
              <a:p>
                <a:endParaRPr lang="en-GB"/>
              </a:p>
            </p:txBody>
          </p:sp>
          <p:sp>
            <p:nvSpPr>
              <p:cNvPr id="36228" name="Rectangle 513"/>
              <p:cNvSpPr>
                <a:spLocks noChangeAspect="1" noChangeArrowheads="1"/>
              </p:cNvSpPr>
              <p:nvPr/>
            </p:nvSpPr>
            <p:spPr bwMode="auto">
              <a:xfrm>
                <a:off x="4030446" y="4356080"/>
                <a:ext cx="2326" cy="2444"/>
              </a:xfrm>
              <a:prstGeom prst="rect">
                <a:avLst/>
              </a:prstGeom>
              <a:solidFill>
                <a:srgbClr val="88CBDF"/>
              </a:solidFill>
              <a:ln w="12700">
                <a:noFill/>
                <a:miter lim="800000"/>
                <a:headEnd/>
                <a:tailEnd/>
              </a:ln>
            </p:spPr>
            <p:txBody>
              <a:bodyPr lIns="69632" tIns="34816" rIns="69632" bIns="34816"/>
              <a:lstStyle/>
              <a:p>
                <a:pPr algn="just" defTabSz="520700" eaLnBrk="0" hangingPunct="0">
                  <a:spcBef>
                    <a:spcPct val="20000"/>
                  </a:spcBef>
                  <a:buFont typeface="Symbol" pitchFamily="18" charset="2"/>
                  <a:buChar char="·"/>
                </a:pPr>
                <a:endParaRPr lang="en-US" altLang="zh-CN" sz="500">
                  <a:ea typeface="SimSun" pitchFamily="2" charset="-122"/>
                </a:endParaRPr>
              </a:p>
            </p:txBody>
          </p:sp>
          <p:sp>
            <p:nvSpPr>
              <p:cNvPr id="36229" name="Freeform 514"/>
              <p:cNvSpPr>
                <a:spLocks noChangeAspect="1"/>
              </p:cNvSpPr>
              <p:nvPr/>
            </p:nvSpPr>
            <p:spPr bwMode="auto">
              <a:xfrm>
                <a:off x="4030446" y="4365857"/>
                <a:ext cx="4651" cy="2444"/>
              </a:xfrm>
              <a:custGeom>
                <a:avLst/>
                <a:gdLst>
                  <a:gd name="T0" fmla="*/ 2147483647 w 2"/>
                  <a:gd name="T1" fmla="*/ 0 h 1"/>
                  <a:gd name="T2" fmla="*/ 2147483647 w 2"/>
                  <a:gd name="T3" fmla="*/ 0 h 1"/>
                  <a:gd name="T4" fmla="*/ 0 w 2"/>
                  <a:gd name="T5" fmla="*/ 0 h 1"/>
                  <a:gd name="T6" fmla="*/ 2147483647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0"/>
                    </a:lnTo>
                    <a:lnTo>
                      <a:pt x="0" y="0"/>
                    </a:lnTo>
                    <a:lnTo>
                      <a:pt x="2" y="0"/>
                    </a:lnTo>
                    <a:close/>
                  </a:path>
                </a:pathLst>
              </a:custGeom>
              <a:solidFill>
                <a:srgbClr val="88CBDF"/>
              </a:solidFill>
              <a:ln w="12700">
                <a:noFill/>
                <a:round/>
                <a:headEnd/>
                <a:tailEnd/>
              </a:ln>
            </p:spPr>
            <p:txBody>
              <a:bodyPr/>
              <a:lstStyle/>
              <a:p>
                <a:endParaRPr lang="en-GB"/>
              </a:p>
            </p:txBody>
          </p:sp>
          <p:sp>
            <p:nvSpPr>
              <p:cNvPr id="36230" name="Rectangle 515"/>
              <p:cNvSpPr>
                <a:spLocks noChangeAspect="1" noChangeArrowheads="1"/>
              </p:cNvSpPr>
              <p:nvPr/>
            </p:nvSpPr>
            <p:spPr bwMode="auto">
              <a:xfrm>
                <a:off x="4086262" y="4331638"/>
                <a:ext cx="4651" cy="4888"/>
              </a:xfrm>
              <a:prstGeom prst="rect">
                <a:avLst/>
              </a:prstGeom>
              <a:solidFill>
                <a:srgbClr val="EA9024"/>
              </a:solidFill>
              <a:ln w="12700">
                <a:noFill/>
                <a:miter lim="800000"/>
                <a:headEnd/>
                <a:tailEnd/>
              </a:ln>
            </p:spPr>
            <p:txBody>
              <a:bodyPr lIns="69632" tIns="34816" rIns="69632" bIns="34816"/>
              <a:lstStyle/>
              <a:p>
                <a:pPr algn="just" defTabSz="520700" eaLnBrk="0" hangingPunct="0">
                  <a:spcBef>
                    <a:spcPct val="20000"/>
                  </a:spcBef>
                  <a:buFont typeface="Symbol" pitchFamily="18" charset="2"/>
                  <a:buChar char="·"/>
                </a:pPr>
                <a:endParaRPr lang="en-US" altLang="zh-CN" sz="500">
                  <a:ea typeface="SimSun" pitchFamily="2" charset="-122"/>
                </a:endParaRPr>
              </a:p>
            </p:txBody>
          </p:sp>
          <p:sp>
            <p:nvSpPr>
              <p:cNvPr id="36231" name="Freeform 516"/>
              <p:cNvSpPr>
                <a:spLocks noChangeAspect="1"/>
              </p:cNvSpPr>
              <p:nvPr/>
            </p:nvSpPr>
            <p:spPr bwMode="auto">
              <a:xfrm>
                <a:off x="3169944" y="4962246"/>
                <a:ext cx="18605" cy="19554"/>
              </a:xfrm>
              <a:custGeom>
                <a:avLst/>
                <a:gdLst>
                  <a:gd name="T0" fmla="*/ 0 w 8"/>
                  <a:gd name="T1" fmla="*/ 2147483647 h 8"/>
                  <a:gd name="T2" fmla="*/ 2147483647 w 8"/>
                  <a:gd name="T3" fmla="*/ 2147483647 h 8"/>
                  <a:gd name="T4" fmla="*/ 2147483647 w 8"/>
                  <a:gd name="T5" fmla="*/ 0 h 8"/>
                  <a:gd name="T6" fmla="*/ 2147483647 w 8"/>
                  <a:gd name="T7" fmla="*/ 2147483647 h 8"/>
                  <a:gd name="T8" fmla="*/ 0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8"/>
                    </a:moveTo>
                    <a:lnTo>
                      <a:pt x="2" y="8"/>
                    </a:lnTo>
                    <a:lnTo>
                      <a:pt x="8" y="0"/>
                    </a:lnTo>
                    <a:lnTo>
                      <a:pt x="2" y="4"/>
                    </a:lnTo>
                    <a:lnTo>
                      <a:pt x="0" y="8"/>
                    </a:lnTo>
                    <a:close/>
                  </a:path>
                </a:pathLst>
              </a:custGeom>
              <a:solidFill>
                <a:srgbClr val="CDDCC6"/>
              </a:solidFill>
              <a:ln w="12700">
                <a:noFill/>
                <a:round/>
                <a:headEnd/>
                <a:tailEnd/>
              </a:ln>
            </p:spPr>
            <p:txBody>
              <a:bodyPr/>
              <a:lstStyle/>
              <a:p>
                <a:endParaRPr lang="en-GB"/>
              </a:p>
            </p:txBody>
          </p:sp>
          <p:sp>
            <p:nvSpPr>
              <p:cNvPr id="36232" name="Freeform 517"/>
              <p:cNvSpPr>
                <a:spLocks noChangeAspect="1"/>
              </p:cNvSpPr>
              <p:nvPr/>
            </p:nvSpPr>
            <p:spPr bwMode="auto">
              <a:xfrm>
                <a:off x="2467588" y="4756931"/>
                <a:ext cx="9303" cy="4888"/>
              </a:xfrm>
              <a:custGeom>
                <a:avLst/>
                <a:gdLst>
                  <a:gd name="T0" fmla="*/ 2147483647 w 4"/>
                  <a:gd name="T1" fmla="*/ 2147483647 h 2"/>
                  <a:gd name="T2" fmla="*/ 2147483647 w 4"/>
                  <a:gd name="T3" fmla="*/ 0 h 2"/>
                  <a:gd name="T4" fmla="*/ 0 w 4"/>
                  <a:gd name="T5" fmla="*/ 2147483647 h 2"/>
                  <a:gd name="T6" fmla="*/ 2147483647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4" y="2"/>
                    </a:moveTo>
                    <a:lnTo>
                      <a:pt x="4" y="0"/>
                    </a:lnTo>
                    <a:lnTo>
                      <a:pt x="0" y="2"/>
                    </a:lnTo>
                    <a:lnTo>
                      <a:pt x="4" y="2"/>
                    </a:lnTo>
                    <a:close/>
                  </a:path>
                </a:pathLst>
              </a:custGeom>
              <a:solidFill>
                <a:srgbClr val="CDDCC6"/>
              </a:solidFill>
              <a:ln w="12700">
                <a:noFill/>
                <a:round/>
                <a:headEnd/>
                <a:tailEnd/>
              </a:ln>
            </p:spPr>
            <p:txBody>
              <a:bodyPr/>
              <a:lstStyle/>
              <a:p>
                <a:endParaRPr lang="en-GB"/>
              </a:p>
            </p:txBody>
          </p:sp>
          <p:sp>
            <p:nvSpPr>
              <p:cNvPr id="36233" name="Freeform 518"/>
              <p:cNvSpPr>
                <a:spLocks noChangeAspect="1"/>
              </p:cNvSpPr>
              <p:nvPr/>
            </p:nvSpPr>
            <p:spPr bwMode="auto">
              <a:xfrm>
                <a:off x="2221066" y="4052997"/>
                <a:ext cx="153495" cy="117322"/>
              </a:xfrm>
              <a:custGeom>
                <a:avLst/>
                <a:gdLst>
                  <a:gd name="T0" fmla="*/ 2147483647 w 66"/>
                  <a:gd name="T1" fmla="*/ 2147483647 h 48"/>
                  <a:gd name="T2" fmla="*/ 2147483647 w 66"/>
                  <a:gd name="T3" fmla="*/ 2147483647 h 48"/>
                  <a:gd name="T4" fmla="*/ 2147483647 w 66"/>
                  <a:gd name="T5" fmla="*/ 2147483647 h 48"/>
                  <a:gd name="T6" fmla="*/ 2147483647 w 66"/>
                  <a:gd name="T7" fmla="*/ 2147483647 h 48"/>
                  <a:gd name="T8" fmla="*/ 2147483647 w 66"/>
                  <a:gd name="T9" fmla="*/ 2147483647 h 48"/>
                  <a:gd name="T10" fmla="*/ 2147483647 w 66"/>
                  <a:gd name="T11" fmla="*/ 2147483647 h 48"/>
                  <a:gd name="T12" fmla="*/ 2147483647 w 66"/>
                  <a:gd name="T13" fmla="*/ 2147483647 h 48"/>
                  <a:gd name="T14" fmla="*/ 2147483647 w 66"/>
                  <a:gd name="T15" fmla="*/ 2147483647 h 48"/>
                  <a:gd name="T16" fmla="*/ 2147483647 w 66"/>
                  <a:gd name="T17" fmla="*/ 0 h 48"/>
                  <a:gd name="T18" fmla="*/ 0 w 66"/>
                  <a:gd name="T19" fmla="*/ 2147483647 h 48"/>
                  <a:gd name="T20" fmla="*/ 0 w 66"/>
                  <a:gd name="T21" fmla="*/ 2147483647 h 48"/>
                  <a:gd name="T22" fmla="*/ 2147483647 w 66"/>
                  <a:gd name="T23" fmla="*/ 2147483647 h 48"/>
                  <a:gd name="T24" fmla="*/ 2147483647 w 66"/>
                  <a:gd name="T25" fmla="*/ 2147483647 h 48"/>
                  <a:gd name="T26" fmla="*/ 2147483647 w 66"/>
                  <a:gd name="T27" fmla="*/ 2147483647 h 48"/>
                  <a:gd name="T28" fmla="*/ 2147483647 w 66"/>
                  <a:gd name="T29" fmla="*/ 2147483647 h 48"/>
                  <a:gd name="T30" fmla="*/ 2147483647 w 66"/>
                  <a:gd name="T31" fmla="*/ 2147483647 h 48"/>
                  <a:gd name="T32" fmla="*/ 2147483647 w 66"/>
                  <a:gd name="T33" fmla="*/ 2147483647 h 48"/>
                  <a:gd name="T34" fmla="*/ 2147483647 w 66"/>
                  <a:gd name="T35" fmla="*/ 2147483647 h 48"/>
                  <a:gd name="T36" fmla="*/ 2147483647 w 66"/>
                  <a:gd name="T37" fmla="*/ 2147483647 h 48"/>
                  <a:gd name="T38" fmla="*/ 2147483647 w 66"/>
                  <a:gd name="T39" fmla="*/ 2147483647 h 48"/>
                  <a:gd name="T40" fmla="*/ 2147483647 w 66"/>
                  <a:gd name="T41" fmla="*/ 2147483647 h 48"/>
                  <a:gd name="T42" fmla="*/ 2147483647 w 66"/>
                  <a:gd name="T43" fmla="*/ 2147483647 h 48"/>
                  <a:gd name="T44" fmla="*/ 2147483647 w 66"/>
                  <a:gd name="T45" fmla="*/ 2147483647 h 48"/>
                  <a:gd name="T46" fmla="*/ 2147483647 w 66"/>
                  <a:gd name="T47" fmla="*/ 2147483647 h 48"/>
                  <a:gd name="T48" fmla="*/ 2147483647 w 66"/>
                  <a:gd name="T49" fmla="*/ 2147483647 h 48"/>
                  <a:gd name="T50" fmla="*/ 2147483647 w 66"/>
                  <a:gd name="T51" fmla="*/ 2147483647 h 48"/>
                  <a:gd name="T52" fmla="*/ 2147483647 w 66"/>
                  <a:gd name="T53" fmla="*/ 2147483647 h 48"/>
                  <a:gd name="T54" fmla="*/ 2147483647 w 66"/>
                  <a:gd name="T55" fmla="*/ 2147483647 h 48"/>
                  <a:gd name="T56" fmla="*/ 2147483647 w 66"/>
                  <a:gd name="T57" fmla="*/ 2147483647 h 48"/>
                  <a:gd name="T58" fmla="*/ 2147483647 w 66"/>
                  <a:gd name="T59" fmla="*/ 2147483647 h 48"/>
                  <a:gd name="T60" fmla="*/ 2147483647 w 66"/>
                  <a:gd name="T61" fmla="*/ 2147483647 h 48"/>
                  <a:gd name="T62" fmla="*/ 2147483647 w 66"/>
                  <a:gd name="T63" fmla="*/ 2147483647 h 48"/>
                  <a:gd name="T64" fmla="*/ 2147483647 w 66"/>
                  <a:gd name="T65" fmla="*/ 2147483647 h 48"/>
                  <a:gd name="T66" fmla="*/ 2147483647 w 66"/>
                  <a:gd name="T67" fmla="*/ 2147483647 h 48"/>
                  <a:gd name="T68" fmla="*/ 2147483647 w 66"/>
                  <a:gd name="T69" fmla="*/ 2147483647 h 48"/>
                  <a:gd name="T70" fmla="*/ 2147483647 w 66"/>
                  <a:gd name="T71" fmla="*/ 2147483647 h 48"/>
                  <a:gd name="T72" fmla="*/ 2147483647 w 66"/>
                  <a:gd name="T73" fmla="*/ 2147483647 h 48"/>
                  <a:gd name="T74" fmla="*/ 2147483647 w 66"/>
                  <a:gd name="T75" fmla="*/ 2147483647 h 48"/>
                  <a:gd name="T76" fmla="*/ 2147483647 w 66"/>
                  <a:gd name="T77" fmla="*/ 2147483647 h 48"/>
                  <a:gd name="T78" fmla="*/ 2147483647 w 66"/>
                  <a:gd name="T79" fmla="*/ 2147483647 h 48"/>
                  <a:gd name="T80" fmla="*/ 2147483647 w 66"/>
                  <a:gd name="T81" fmla="*/ 2147483647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48"/>
                  <a:gd name="T125" fmla="*/ 66 w 6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48">
                    <a:moveTo>
                      <a:pt x="60" y="48"/>
                    </a:moveTo>
                    <a:lnTo>
                      <a:pt x="66" y="46"/>
                    </a:lnTo>
                    <a:lnTo>
                      <a:pt x="64" y="42"/>
                    </a:lnTo>
                    <a:lnTo>
                      <a:pt x="62" y="42"/>
                    </a:lnTo>
                    <a:lnTo>
                      <a:pt x="58" y="34"/>
                    </a:lnTo>
                    <a:lnTo>
                      <a:pt x="46" y="26"/>
                    </a:lnTo>
                    <a:lnTo>
                      <a:pt x="44" y="22"/>
                    </a:lnTo>
                    <a:lnTo>
                      <a:pt x="34" y="10"/>
                    </a:lnTo>
                    <a:lnTo>
                      <a:pt x="2" y="0"/>
                    </a:lnTo>
                    <a:lnTo>
                      <a:pt x="0" y="2"/>
                    </a:lnTo>
                    <a:lnTo>
                      <a:pt x="0" y="4"/>
                    </a:lnTo>
                    <a:lnTo>
                      <a:pt x="2" y="6"/>
                    </a:lnTo>
                    <a:lnTo>
                      <a:pt x="4" y="4"/>
                    </a:lnTo>
                    <a:lnTo>
                      <a:pt x="10" y="4"/>
                    </a:lnTo>
                    <a:lnTo>
                      <a:pt x="10" y="10"/>
                    </a:lnTo>
                    <a:lnTo>
                      <a:pt x="4" y="8"/>
                    </a:lnTo>
                    <a:lnTo>
                      <a:pt x="6" y="10"/>
                    </a:lnTo>
                    <a:lnTo>
                      <a:pt x="6" y="14"/>
                    </a:lnTo>
                    <a:lnTo>
                      <a:pt x="10" y="12"/>
                    </a:lnTo>
                    <a:lnTo>
                      <a:pt x="12" y="16"/>
                    </a:lnTo>
                    <a:lnTo>
                      <a:pt x="14" y="12"/>
                    </a:lnTo>
                    <a:lnTo>
                      <a:pt x="16" y="14"/>
                    </a:lnTo>
                    <a:lnTo>
                      <a:pt x="14" y="18"/>
                    </a:lnTo>
                    <a:lnTo>
                      <a:pt x="16" y="18"/>
                    </a:lnTo>
                    <a:lnTo>
                      <a:pt x="18" y="18"/>
                    </a:lnTo>
                    <a:lnTo>
                      <a:pt x="24" y="22"/>
                    </a:lnTo>
                    <a:lnTo>
                      <a:pt x="24" y="20"/>
                    </a:lnTo>
                    <a:lnTo>
                      <a:pt x="24" y="22"/>
                    </a:lnTo>
                    <a:lnTo>
                      <a:pt x="30" y="24"/>
                    </a:lnTo>
                    <a:lnTo>
                      <a:pt x="24" y="26"/>
                    </a:lnTo>
                    <a:lnTo>
                      <a:pt x="24" y="28"/>
                    </a:lnTo>
                    <a:lnTo>
                      <a:pt x="34" y="30"/>
                    </a:lnTo>
                    <a:lnTo>
                      <a:pt x="36" y="34"/>
                    </a:lnTo>
                    <a:lnTo>
                      <a:pt x="34" y="36"/>
                    </a:lnTo>
                    <a:lnTo>
                      <a:pt x="36" y="36"/>
                    </a:lnTo>
                    <a:lnTo>
                      <a:pt x="44" y="36"/>
                    </a:lnTo>
                    <a:lnTo>
                      <a:pt x="42" y="38"/>
                    </a:lnTo>
                    <a:lnTo>
                      <a:pt x="44" y="40"/>
                    </a:lnTo>
                    <a:lnTo>
                      <a:pt x="48" y="38"/>
                    </a:lnTo>
                    <a:lnTo>
                      <a:pt x="46" y="42"/>
                    </a:lnTo>
                    <a:lnTo>
                      <a:pt x="60" y="48"/>
                    </a:lnTo>
                    <a:close/>
                  </a:path>
                </a:pathLst>
              </a:custGeom>
              <a:solidFill>
                <a:srgbClr val="64063A"/>
              </a:solidFill>
              <a:ln w="12700">
                <a:noFill/>
                <a:round/>
                <a:headEnd/>
                <a:tailEnd/>
              </a:ln>
            </p:spPr>
            <p:txBody>
              <a:bodyPr/>
              <a:lstStyle/>
              <a:p>
                <a:endParaRPr lang="en-GB"/>
              </a:p>
            </p:txBody>
          </p:sp>
          <p:sp>
            <p:nvSpPr>
              <p:cNvPr id="36234" name="Freeform 519"/>
              <p:cNvSpPr>
                <a:spLocks noChangeAspect="1"/>
              </p:cNvSpPr>
              <p:nvPr/>
            </p:nvSpPr>
            <p:spPr bwMode="auto">
              <a:xfrm>
                <a:off x="3635080" y="4287642"/>
                <a:ext cx="4651" cy="9777"/>
              </a:xfrm>
              <a:custGeom>
                <a:avLst/>
                <a:gdLst>
                  <a:gd name="T0" fmla="*/ 2147483647 w 2"/>
                  <a:gd name="T1" fmla="*/ 0 h 4"/>
                  <a:gd name="T2" fmla="*/ 0 w 2"/>
                  <a:gd name="T3" fmla="*/ 0 h 4"/>
                  <a:gd name="T4" fmla="*/ 0 w 2"/>
                  <a:gd name="T5" fmla="*/ 2147483647 h 4"/>
                  <a:gd name="T6" fmla="*/ 0 w 2"/>
                  <a:gd name="T7" fmla="*/ 2147483647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0" y="0"/>
                    </a:lnTo>
                    <a:lnTo>
                      <a:pt x="0" y="4"/>
                    </a:lnTo>
                    <a:lnTo>
                      <a:pt x="0" y="2"/>
                    </a:lnTo>
                    <a:lnTo>
                      <a:pt x="2" y="0"/>
                    </a:lnTo>
                    <a:close/>
                  </a:path>
                </a:pathLst>
              </a:custGeom>
              <a:solidFill>
                <a:srgbClr val="88CBDF"/>
              </a:solidFill>
              <a:ln w="12700">
                <a:noFill/>
                <a:round/>
                <a:headEnd/>
                <a:tailEnd/>
              </a:ln>
            </p:spPr>
            <p:txBody>
              <a:bodyPr/>
              <a:lstStyle/>
              <a:p>
                <a:endParaRPr lang="en-GB"/>
              </a:p>
            </p:txBody>
          </p:sp>
          <p:sp>
            <p:nvSpPr>
              <p:cNvPr id="36235" name="Freeform 520"/>
              <p:cNvSpPr>
                <a:spLocks noChangeAspect="1"/>
              </p:cNvSpPr>
              <p:nvPr/>
            </p:nvSpPr>
            <p:spPr bwMode="auto">
              <a:xfrm>
                <a:off x="3593218" y="4282753"/>
                <a:ext cx="41862" cy="14665"/>
              </a:xfrm>
              <a:custGeom>
                <a:avLst/>
                <a:gdLst>
                  <a:gd name="T0" fmla="*/ 2147483647 w 18"/>
                  <a:gd name="T1" fmla="*/ 2147483647 h 6"/>
                  <a:gd name="T2" fmla="*/ 2147483647 w 18"/>
                  <a:gd name="T3" fmla="*/ 2147483647 h 6"/>
                  <a:gd name="T4" fmla="*/ 2147483647 w 18"/>
                  <a:gd name="T5" fmla="*/ 0 h 6"/>
                  <a:gd name="T6" fmla="*/ 2147483647 w 18"/>
                  <a:gd name="T7" fmla="*/ 0 h 6"/>
                  <a:gd name="T8" fmla="*/ 0 w 18"/>
                  <a:gd name="T9" fmla="*/ 0 h 6"/>
                  <a:gd name="T10" fmla="*/ 2147483647 w 18"/>
                  <a:gd name="T11" fmla="*/ 2147483647 h 6"/>
                  <a:gd name="T12" fmla="*/ 2147483647 w 18"/>
                  <a:gd name="T13" fmla="*/ 2147483647 h 6"/>
                  <a:gd name="T14" fmla="*/ 0 60000 65536"/>
                  <a:gd name="T15" fmla="*/ 0 60000 65536"/>
                  <a:gd name="T16" fmla="*/ 0 60000 65536"/>
                  <a:gd name="T17" fmla="*/ 0 60000 65536"/>
                  <a:gd name="T18" fmla="*/ 0 60000 65536"/>
                  <a:gd name="T19" fmla="*/ 0 60000 65536"/>
                  <a:gd name="T20" fmla="*/ 0 60000 65536"/>
                  <a:gd name="T21" fmla="*/ 0 w 18"/>
                  <a:gd name="T22" fmla="*/ 0 h 6"/>
                  <a:gd name="T23" fmla="*/ 18 w 1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
                    <a:moveTo>
                      <a:pt x="16" y="6"/>
                    </a:moveTo>
                    <a:lnTo>
                      <a:pt x="18" y="6"/>
                    </a:lnTo>
                    <a:lnTo>
                      <a:pt x="16" y="0"/>
                    </a:lnTo>
                    <a:lnTo>
                      <a:pt x="14" y="0"/>
                    </a:lnTo>
                    <a:lnTo>
                      <a:pt x="0" y="0"/>
                    </a:lnTo>
                    <a:lnTo>
                      <a:pt x="8" y="4"/>
                    </a:lnTo>
                    <a:lnTo>
                      <a:pt x="16" y="6"/>
                    </a:lnTo>
                    <a:close/>
                  </a:path>
                </a:pathLst>
              </a:custGeom>
              <a:solidFill>
                <a:srgbClr val="31674E"/>
              </a:solidFill>
              <a:ln w="12700">
                <a:solidFill>
                  <a:schemeClr val="bg1"/>
                </a:solidFill>
                <a:round/>
                <a:headEnd/>
                <a:tailEnd/>
              </a:ln>
            </p:spPr>
            <p:txBody>
              <a:bodyPr/>
              <a:lstStyle/>
              <a:p>
                <a:endParaRPr lang="en-GB"/>
              </a:p>
            </p:txBody>
          </p:sp>
          <p:sp>
            <p:nvSpPr>
              <p:cNvPr id="36236" name="Freeform 523"/>
              <p:cNvSpPr>
                <a:spLocks noChangeAspect="1" noEditPoints="1"/>
              </p:cNvSpPr>
              <p:nvPr/>
            </p:nvSpPr>
            <p:spPr bwMode="auto">
              <a:xfrm>
                <a:off x="1835229" y="2510529"/>
                <a:ext cx="2590688" cy="1938849"/>
              </a:xfrm>
              <a:custGeom>
                <a:avLst/>
                <a:gdLst>
                  <a:gd name="T0" fmla="*/ 2147483647 w 1114"/>
                  <a:gd name="T1" fmla="*/ 2147483647 h 794"/>
                  <a:gd name="T2" fmla="*/ 2147483647 w 1114"/>
                  <a:gd name="T3" fmla="*/ 2147483647 h 794"/>
                  <a:gd name="T4" fmla="*/ 2147483647 w 1114"/>
                  <a:gd name="T5" fmla="*/ 2147483647 h 794"/>
                  <a:gd name="T6" fmla="*/ 2147483647 w 1114"/>
                  <a:gd name="T7" fmla="*/ 2147483647 h 794"/>
                  <a:gd name="T8" fmla="*/ 2147483647 w 1114"/>
                  <a:gd name="T9" fmla="*/ 2147483647 h 794"/>
                  <a:gd name="T10" fmla="*/ 2147483647 w 1114"/>
                  <a:gd name="T11" fmla="*/ 2147483647 h 794"/>
                  <a:gd name="T12" fmla="*/ 2147483647 w 1114"/>
                  <a:gd name="T13" fmla="*/ 2147483647 h 794"/>
                  <a:gd name="T14" fmla="*/ 2147483647 w 1114"/>
                  <a:gd name="T15" fmla="*/ 2147483647 h 794"/>
                  <a:gd name="T16" fmla="*/ 2147483647 w 1114"/>
                  <a:gd name="T17" fmla="*/ 2147483647 h 794"/>
                  <a:gd name="T18" fmla="*/ 2147483647 w 1114"/>
                  <a:gd name="T19" fmla="*/ 2147483647 h 794"/>
                  <a:gd name="T20" fmla="*/ 2147483647 w 1114"/>
                  <a:gd name="T21" fmla="*/ 2147483647 h 794"/>
                  <a:gd name="T22" fmla="*/ 2147483647 w 1114"/>
                  <a:gd name="T23" fmla="*/ 2147483647 h 794"/>
                  <a:gd name="T24" fmla="*/ 2147483647 w 1114"/>
                  <a:gd name="T25" fmla="*/ 2147483647 h 794"/>
                  <a:gd name="T26" fmla="*/ 2147483647 w 1114"/>
                  <a:gd name="T27" fmla="*/ 2147483647 h 794"/>
                  <a:gd name="T28" fmla="*/ 2147483647 w 1114"/>
                  <a:gd name="T29" fmla="*/ 2147483647 h 794"/>
                  <a:gd name="T30" fmla="*/ 2147483647 w 1114"/>
                  <a:gd name="T31" fmla="*/ 2147483647 h 794"/>
                  <a:gd name="T32" fmla="*/ 2147483647 w 1114"/>
                  <a:gd name="T33" fmla="*/ 2147483647 h 794"/>
                  <a:gd name="T34" fmla="*/ 2147483647 w 1114"/>
                  <a:gd name="T35" fmla="*/ 2147483647 h 794"/>
                  <a:gd name="T36" fmla="*/ 2147483647 w 1114"/>
                  <a:gd name="T37" fmla="*/ 2147483647 h 794"/>
                  <a:gd name="T38" fmla="*/ 2147483647 w 1114"/>
                  <a:gd name="T39" fmla="*/ 2147483647 h 794"/>
                  <a:gd name="T40" fmla="*/ 2147483647 w 1114"/>
                  <a:gd name="T41" fmla="*/ 2147483647 h 794"/>
                  <a:gd name="T42" fmla="*/ 2147483647 w 1114"/>
                  <a:gd name="T43" fmla="*/ 2147483647 h 794"/>
                  <a:gd name="T44" fmla="*/ 2147483647 w 1114"/>
                  <a:gd name="T45" fmla="*/ 2147483647 h 794"/>
                  <a:gd name="T46" fmla="*/ 2147483647 w 1114"/>
                  <a:gd name="T47" fmla="*/ 2147483647 h 794"/>
                  <a:gd name="T48" fmla="*/ 2147483647 w 1114"/>
                  <a:gd name="T49" fmla="*/ 2147483647 h 794"/>
                  <a:gd name="T50" fmla="*/ 2147483647 w 1114"/>
                  <a:gd name="T51" fmla="*/ 2147483647 h 794"/>
                  <a:gd name="T52" fmla="*/ 2147483647 w 1114"/>
                  <a:gd name="T53" fmla="*/ 2147483647 h 794"/>
                  <a:gd name="T54" fmla="*/ 2147483647 w 1114"/>
                  <a:gd name="T55" fmla="*/ 2147483647 h 794"/>
                  <a:gd name="T56" fmla="*/ 2147483647 w 1114"/>
                  <a:gd name="T57" fmla="*/ 2147483647 h 794"/>
                  <a:gd name="T58" fmla="*/ 2147483647 w 1114"/>
                  <a:gd name="T59" fmla="*/ 2147483647 h 794"/>
                  <a:gd name="T60" fmla="*/ 2147483647 w 1114"/>
                  <a:gd name="T61" fmla="*/ 2147483647 h 794"/>
                  <a:gd name="T62" fmla="*/ 2147483647 w 1114"/>
                  <a:gd name="T63" fmla="*/ 2147483647 h 794"/>
                  <a:gd name="T64" fmla="*/ 2147483647 w 1114"/>
                  <a:gd name="T65" fmla="*/ 2147483647 h 794"/>
                  <a:gd name="T66" fmla="*/ 2147483647 w 1114"/>
                  <a:gd name="T67" fmla="*/ 2147483647 h 794"/>
                  <a:gd name="T68" fmla="*/ 2147483647 w 1114"/>
                  <a:gd name="T69" fmla="*/ 2147483647 h 794"/>
                  <a:gd name="T70" fmla="*/ 2147483647 w 1114"/>
                  <a:gd name="T71" fmla="*/ 2147483647 h 794"/>
                  <a:gd name="T72" fmla="*/ 2147483647 w 1114"/>
                  <a:gd name="T73" fmla="*/ 2147483647 h 794"/>
                  <a:gd name="T74" fmla="*/ 2147483647 w 1114"/>
                  <a:gd name="T75" fmla="*/ 2147483647 h 794"/>
                  <a:gd name="T76" fmla="*/ 2147483647 w 1114"/>
                  <a:gd name="T77" fmla="*/ 2147483647 h 794"/>
                  <a:gd name="T78" fmla="*/ 2147483647 w 1114"/>
                  <a:gd name="T79" fmla="*/ 2147483647 h 794"/>
                  <a:gd name="T80" fmla="*/ 2147483647 w 1114"/>
                  <a:gd name="T81" fmla="*/ 2147483647 h 794"/>
                  <a:gd name="T82" fmla="*/ 2147483647 w 1114"/>
                  <a:gd name="T83" fmla="*/ 2147483647 h 794"/>
                  <a:gd name="T84" fmla="*/ 2147483647 w 1114"/>
                  <a:gd name="T85" fmla="*/ 2147483647 h 794"/>
                  <a:gd name="T86" fmla="*/ 2147483647 w 1114"/>
                  <a:gd name="T87" fmla="*/ 2147483647 h 794"/>
                  <a:gd name="T88" fmla="*/ 2147483647 w 1114"/>
                  <a:gd name="T89" fmla="*/ 2147483647 h 794"/>
                  <a:gd name="T90" fmla="*/ 2147483647 w 1114"/>
                  <a:gd name="T91" fmla="*/ 2147483647 h 794"/>
                  <a:gd name="T92" fmla="*/ 2147483647 w 1114"/>
                  <a:gd name="T93" fmla="*/ 2147483647 h 794"/>
                  <a:gd name="T94" fmla="*/ 2147483647 w 1114"/>
                  <a:gd name="T95" fmla="*/ 2147483647 h 794"/>
                  <a:gd name="T96" fmla="*/ 2147483647 w 1114"/>
                  <a:gd name="T97" fmla="*/ 2147483647 h 794"/>
                  <a:gd name="T98" fmla="*/ 2147483647 w 1114"/>
                  <a:gd name="T99" fmla="*/ 2147483647 h 794"/>
                  <a:gd name="T100" fmla="*/ 2147483647 w 1114"/>
                  <a:gd name="T101" fmla="*/ 2147483647 h 794"/>
                  <a:gd name="T102" fmla="*/ 2147483647 w 1114"/>
                  <a:gd name="T103" fmla="*/ 2147483647 h 794"/>
                  <a:gd name="T104" fmla="*/ 2147483647 w 1114"/>
                  <a:gd name="T105" fmla="*/ 2147483647 h 794"/>
                  <a:gd name="T106" fmla="*/ 2147483647 w 1114"/>
                  <a:gd name="T107" fmla="*/ 2147483647 h 794"/>
                  <a:gd name="T108" fmla="*/ 2147483647 w 1114"/>
                  <a:gd name="T109" fmla="*/ 2147483647 h 794"/>
                  <a:gd name="T110" fmla="*/ 2147483647 w 1114"/>
                  <a:gd name="T111" fmla="*/ 2147483647 h 794"/>
                  <a:gd name="T112" fmla="*/ 2147483647 w 1114"/>
                  <a:gd name="T113" fmla="*/ 2147483647 h 794"/>
                  <a:gd name="T114" fmla="*/ 2147483647 w 1114"/>
                  <a:gd name="T115" fmla="*/ 2147483647 h 794"/>
                  <a:gd name="T116" fmla="*/ 2147483647 w 1114"/>
                  <a:gd name="T117" fmla="*/ 2147483647 h 794"/>
                  <a:gd name="T118" fmla="*/ 2147483647 w 1114"/>
                  <a:gd name="T119" fmla="*/ 2147483647 h 794"/>
                  <a:gd name="T120" fmla="*/ 2147483647 w 1114"/>
                  <a:gd name="T121" fmla="*/ 2147483647 h 794"/>
                  <a:gd name="T122" fmla="*/ 2147483647 w 1114"/>
                  <a:gd name="T123" fmla="*/ 2147483647 h 7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4"/>
                  <a:gd name="T187" fmla="*/ 0 h 794"/>
                  <a:gd name="T188" fmla="*/ 1114 w 1114"/>
                  <a:gd name="T189" fmla="*/ 794 h 7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4" h="794">
                    <a:moveTo>
                      <a:pt x="1070" y="630"/>
                    </a:moveTo>
                    <a:lnTo>
                      <a:pt x="1072" y="630"/>
                    </a:lnTo>
                    <a:lnTo>
                      <a:pt x="1078" y="624"/>
                    </a:lnTo>
                    <a:lnTo>
                      <a:pt x="1094" y="622"/>
                    </a:lnTo>
                    <a:lnTo>
                      <a:pt x="1094" y="620"/>
                    </a:lnTo>
                    <a:lnTo>
                      <a:pt x="1098" y="620"/>
                    </a:lnTo>
                    <a:lnTo>
                      <a:pt x="1102" y="620"/>
                    </a:lnTo>
                    <a:lnTo>
                      <a:pt x="1114" y="608"/>
                    </a:lnTo>
                    <a:lnTo>
                      <a:pt x="1110" y="602"/>
                    </a:lnTo>
                    <a:lnTo>
                      <a:pt x="1114" y="602"/>
                    </a:lnTo>
                    <a:lnTo>
                      <a:pt x="1112" y="600"/>
                    </a:lnTo>
                    <a:lnTo>
                      <a:pt x="1110" y="598"/>
                    </a:lnTo>
                    <a:lnTo>
                      <a:pt x="1112" y="598"/>
                    </a:lnTo>
                    <a:lnTo>
                      <a:pt x="1110" y="594"/>
                    </a:lnTo>
                    <a:lnTo>
                      <a:pt x="1112" y="592"/>
                    </a:lnTo>
                    <a:lnTo>
                      <a:pt x="1110" y="588"/>
                    </a:lnTo>
                    <a:lnTo>
                      <a:pt x="1108" y="588"/>
                    </a:lnTo>
                    <a:lnTo>
                      <a:pt x="1106" y="584"/>
                    </a:lnTo>
                    <a:lnTo>
                      <a:pt x="1110" y="588"/>
                    </a:lnTo>
                    <a:lnTo>
                      <a:pt x="1112" y="586"/>
                    </a:lnTo>
                    <a:lnTo>
                      <a:pt x="1112" y="584"/>
                    </a:lnTo>
                    <a:lnTo>
                      <a:pt x="1110" y="580"/>
                    </a:lnTo>
                    <a:lnTo>
                      <a:pt x="1110" y="578"/>
                    </a:lnTo>
                    <a:lnTo>
                      <a:pt x="1102" y="574"/>
                    </a:lnTo>
                    <a:lnTo>
                      <a:pt x="1098" y="574"/>
                    </a:lnTo>
                    <a:lnTo>
                      <a:pt x="1092" y="580"/>
                    </a:lnTo>
                    <a:lnTo>
                      <a:pt x="1092" y="574"/>
                    </a:lnTo>
                    <a:lnTo>
                      <a:pt x="1094" y="572"/>
                    </a:lnTo>
                    <a:lnTo>
                      <a:pt x="1092" y="564"/>
                    </a:lnTo>
                    <a:lnTo>
                      <a:pt x="1084" y="564"/>
                    </a:lnTo>
                    <a:lnTo>
                      <a:pt x="1078" y="566"/>
                    </a:lnTo>
                    <a:lnTo>
                      <a:pt x="1074" y="568"/>
                    </a:lnTo>
                    <a:lnTo>
                      <a:pt x="1052" y="584"/>
                    </a:lnTo>
                    <a:lnTo>
                      <a:pt x="1054" y="578"/>
                    </a:lnTo>
                    <a:lnTo>
                      <a:pt x="1044" y="574"/>
                    </a:lnTo>
                    <a:lnTo>
                      <a:pt x="1044" y="572"/>
                    </a:lnTo>
                    <a:lnTo>
                      <a:pt x="1046" y="572"/>
                    </a:lnTo>
                    <a:lnTo>
                      <a:pt x="1056" y="576"/>
                    </a:lnTo>
                    <a:lnTo>
                      <a:pt x="1060" y="570"/>
                    </a:lnTo>
                    <a:lnTo>
                      <a:pt x="1064" y="568"/>
                    </a:lnTo>
                    <a:lnTo>
                      <a:pt x="1066" y="566"/>
                    </a:lnTo>
                    <a:lnTo>
                      <a:pt x="1076" y="564"/>
                    </a:lnTo>
                    <a:lnTo>
                      <a:pt x="1084" y="560"/>
                    </a:lnTo>
                    <a:lnTo>
                      <a:pt x="1090" y="560"/>
                    </a:lnTo>
                    <a:lnTo>
                      <a:pt x="1090" y="556"/>
                    </a:lnTo>
                    <a:lnTo>
                      <a:pt x="1090" y="554"/>
                    </a:lnTo>
                    <a:lnTo>
                      <a:pt x="1084" y="552"/>
                    </a:lnTo>
                    <a:lnTo>
                      <a:pt x="1084" y="550"/>
                    </a:lnTo>
                    <a:lnTo>
                      <a:pt x="1082" y="548"/>
                    </a:lnTo>
                    <a:lnTo>
                      <a:pt x="1078" y="552"/>
                    </a:lnTo>
                    <a:lnTo>
                      <a:pt x="1074" y="550"/>
                    </a:lnTo>
                    <a:lnTo>
                      <a:pt x="1072" y="548"/>
                    </a:lnTo>
                    <a:lnTo>
                      <a:pt x="1070" y="544"/>
                    </a:lnTo>
                    <a:lnTo>
                      <a:pt x="1068" y="544"/>
                    </a:lnTo>
                    <a:lnTo>
                      <a:pt x="1068" y="542"/>
                    </a:lnTo>
                    <a:lnTo>
                      <a:pt x="1062" y="550"/>
                    </a:lnTo>
                    <a:lnTo>
                      <a:pt x="1064" y="542"/>
                    </a:lnTo>
                    <a:lnTo>
                      <a:pt x="1062" y="542"/>
                    </a:lnTo>
                    <a:lnTo>
                      <a:pt x="1062" y="538"/>
                    </a:lnTo>
                    <a:lnTo>
                      <a:pt x="1058" y="542"/>
                    </a:lnTo>
                    <a:lnTo>
                      <a:pt x="1054" y="538"/>
                    </a:lnTo>
                    <a:lnTo>
                      <a:pt x="1052" y="540"/>
                    </a:lnTo>
                    <a:lnTo>
                      <a:pt x="1054" y="538"/>
                    </a:lnTo>
                    <a:lnTo>
                      <a:pt x="1052" y="534"/>
                    </a:lnTo>
                    <a:lnTo>
                      <a:pt x="1052" y="530"/>
                    </a:lnTo>
                    <a:lnTo>
                      <a:pt x="1050" y="532"/>
                    </a:lnTo>
                    <a:lnTo>
                      <a:pt x="1048" y="528"/>
                    </a:lnTo>
                    <a:lnTo>
                      <a:pt x="1042" y="528"/>
                    </a:lnTo>
                    <a:lnTo>
                      <a:pt x="1042" y="526"/>
                    </a:lnTo>
                    <a:lnTo>
                      <a:pt x="1040" y="520"/>
                    </a:lnTo>
                    <a:lnTo>
                      <a:pt x="1032" y="520"/>
                    </a:lnTo>
                    <a:lnTo>
                      <a:pt x="1032" y="518"/>
                    </a:lnTo>
                    <a:lnTo>
                      <a:pt x="1036" y="518"/>
                    </a:lnTo>
                    <a:lnTo>
                      <a:pt x="1032" y="514"/>
                    </a:lnTo>
                    <a:lnTo>
                      <a:pt x="1036" y="512"/>
                    </a:lnTo>
                    <a:lnTo>
                      <a:pt x="1034" y="512"/>
                    </a:lnTo>
                    <a:lnTo>
                      <a:pt x="1028" y="510"/>
                    </a:lnTo>
                    <a:lnTo>
                      <a:pt x="1026" y="508"/>
                    </a:lnTo>
                    <a:lnTo>
                      <a:pt x="1026" y="506"/>
                    </a:lnTo>
                    <a:lnTo>
                      <a:pt x="1036" y="510"/>
                    </a:lnTo>
                    <a:lnTo>
                      <a:pt x="1034" y="506"/>
                    </a:lnTo>
                    <a:lnTo>
                      <a:pt x="1040" y="502"/>
                    </a:lnTo>
                    <a:lnTo>
                      <a:pt x="1038" y="498"/>
                    </a:lnTo>
                    <a:lnTo>
                      <a:pt x="1032" y="496"/>
                    </a:lnTo>
                    <a:lnTo>
                      <a:pt x="1034" y="494"/>
                    </a:lnTo>
                    <a:lnTo>
                      <a:pt x="1032" y="492"/>
                    </a:lnTo>
                    <a:lnTo>
                      <a:pt x="1026" y="492"/>
                    </a:lnTo>
                    <a:lnTo>
                      <a:pt x="1032" y="488"/>
                    </a:lnTo>
                    <a:lnTo>
                      <a:pt x="1028" y="482"/>
                    </a:lnTo>
                    <a:lnTo>
                      <a:pt x="1024" y="482"/>
                    </a:lnTo>
                    <a:lnTo>
                      <a:pt x="1026" y="478"/>
                    </a:lnTo>
                    <a:lnTo>
                      <a:pt x="1024" y="476"/>
                    </a:lnTo>
                    <a:lnTo>
                      <a:pt x="1016" y="478"/>
                    </a:lnTo>
                    <a:lnTo>
                      <a:pt x="1022" y="472"/>
                    </a:lnTo>
                    <a:lnTo>
                      <a:pt x="1024" y="470"/>
                    </a:lnTo>
                    <a:lnTo>
                      <a:pt x="1024" y="468"/>
                    </a:lnTo>
                    <a:lnTo>
                      <a:pt x="1012" y="468"/>
                    </a:lnTo>
                    <a:lnTo>
                      <a:pt x="1020" y="464"/>
                    </a:lnTo>
                    <a:lnTo>
                      <a:pt x="1018" y="462"/>
                    </a:lnTo>
                    <a:lnTo>
                      <a:pt x="1018" y="460"/>
                    </a:lnTo>
                    <a:lnTo>
                      <a:pt x="1016" y="460"/>
                    </a:lnTo>
                    <a:lnTo>
                      <a:pt x="1016" y="454"/>
                    </a:lnTo>
                    <a:lnTo>
                      <a:pt x="1002" y="456"/>
                    </a:lnTo>
                    <a:lnTo>
                      <a:pt x="1006" y="454"/>
                    </a:lnTo>
                    <a:lnTo>
                      <a:pt x="1010" y="454"/>
                    </a:lnTo>
                    <a:lnTo>
                      <a:pt x="1014" y="452"/>
                    </a:lnTo>
                    <a:lnTo>
                      <a:pt x="1014" y="450"/>
                    </a:lnTo>
                    <a:lnTo>
                      <a:pt x="1012" y="450"/>
                    </a:lnTo>
                    <a:lnTo>
                      <a:pt x="1012" y="446"/>
                    </a:lnTo>
                    <a:lnTo>
                      <a:pt x="1008" y="448"/>
                    </a:lnTo>
                    <a:lnTo>
                      <a:pt x="1006" y="446"/>
                    </a:lnTo>
                    <a:lnTo>
                      <a:pt x="1008" y="442"/>
                    </a:lnTo>
                    <a:lnTo>
                      <a:pt x="1004" y="442"/>
                    </a:lnTo>
                    <a:lnTo>
                      <a:pt x="1004" y="440"/>
                    </a:lnTo>
                    <a:lnTo>
                      <a:pt x="1002" y="440"/>
                    </a:lnTo>
                    <a:lnTo>
                      <a:pt x="1002" y="434"/>
                    </a:lnTo>
                    <a:lnTo>
                      <a:pt x="1000" y="434"/>
                    </a:lnTo>
                    <a:lnTo>
                      <a:pt x="1000" y="430"/>
                    </a:lnTo>
                    <a:lnTo>
                      <a:pt x="1000" y="426"/>
                    </a:lnTo>
                    <a:lnTo>
                      <a:pt x="998" y="426"/>
                    </a:lnTo>
                    <a:lnTo>
                      <a:pt x="1000" y="424"/>
                    </a:lnTo>
                    <a:lnTo>
                      <a:pt x="998" y="424"/>
                    </a:lnTo>
                    <a:lnTo>
                      <a:pt x="996" y="424"/>
                    </a:lnTo>
                    <a:lnTo>
                      <a:pt x="994" y="422"/>
                    </a:lnTo>
                    <a:lnTo>
                      <a:pt x="984" y="438"/>
                    </a:lnTo>
                    <a:lnTo>
                      <a:pt x="988" y="444"/>
                    </a:lnTo>
                    <a:lnTo>
                      <a:pt x="984" y="450"/>
                    </a:lnTo>
                    <a:lnTo>
                      <a:pt x="982" y="448"/>
                    </a:lnTo>
                    <a:lnTo>
                      <a:pt x="984" y="452"/>
                    </a:lnTo>
                    <a:lnTo>
                      <a:pt x="982" y="456"/>
                    </a:lnTo>
                    <a:lnTo>
                      <a:pt x="980" y="456"/>
                    </a:lnTo>
                    <a:lnTo>
                      <a:pt x="982" y="458"/>
                    </a:lnTo>
                    <a:lnTo>
                      <a:pt x="978" y="460"/>
                    </a:lnTo>
                    <a:lnTo>
                      <a:pt x="976" y="458"/>
                    </a:lnTo>
                    <a:lnTo>
                      <a:pt x="980" y="464"/>
                    </a:lnTo>
                    <a:lnTo>
                      <a:pt x="978" y="468"/>
                    </a:lnTo>
                    <a:lnTo>
                      <a:pt x="978" y="464"/>
                    </a:lnTo>
                    <a:lnTo>
                      <a:pt x="972" y="460"/>
                    </a:lnTo>
                    <a:lnTo>
                      <a:pt x="970" y="468"/>
                    </a:lnTo>
                    <a:lnTo>
                      <a:pt x="956" y="474"/>
                    </a:lnTo>
                    <a:lnTo>
                      <a:pt x="956" y="476"/>
                    </a:lnTo>
                    <a:lnTo>
                      <a:pt x="954" y="468"/>
                    </a:lnTo>
                    <a:lnTo>
                      <a:pt x="952" y="472"/>
                    </a:lnTo>
                    <a:lnTo>
                      <a:pt x="952" y="464"/>
                    </a:lnTo>
                    <a:lnTo>
                      <a:pt x="948" y="476"/>
                    </a:lnTo>
                    <a:lnTo>
                      <a:pt x="948" y="468"/>
                    </a:lnTo>
                    <a:lnTo>
                      <a:pt x="946" y="460"/>
                    </a:lnTo>
                    <a:lnTo>
                      <a:pt x="934" y="460"/>
                    </a:lnTo>
                    <a:lnTo>
                      <a:pt x="928" y="464"/>
                    </a:lnTo>
                    <a:lnTo>
                      <a:pt x="922" y="462"/>
                    </a:lnTo>
                    <a:lnTo>
                      <a:pt x="926" y="460"/>
                    </a:lnTo>
                    <a:lnTo>
                      <a:pt x="924" y="456"/>
                    </a:lnTo>
                    <a:lnTo>
                      <a:pt x="928" y="456"/>
                    </a:lnTo>
                    <a:lnTo>
                      <a:pt x="930" y="460"/>
                    </a:lnTo>
                    <a:lnTo>
                      <a:pt x="936" y="456"/>
                    </a:lnTo>
                    <a:lnTo>
                      <a:pt x="936" y="452"/>
                    </a:lnTo>
                    <a:lnTo>
                      <a:pt x="932" y="452"/>
                    </a:lnTo>
                    <a:lnTo>
                      <a:pt x="936" y="448"/>
                    </a:lnTo>
                    <a:lnTo>
                      <a:pt x="930" y="446"/>
                    </a:lnTo>
                    <a:lnTo>
                      <a:pt x="934" y="440"/>
                    </a:lnTo>
                    <a:lnTo>
                      <a:pt x="934" y="436"/>
                    </a:lnTo>
                    <a:lnTo>
                      <a:pt x="926" y="432"/>
                    </a:lnTo>
                    <a:lnTo>
                      <a:pt x="928" y="430"/>
                    </a:lnTo>
                    <a:lnTo>
                      <a:pt x="934" y="428"/>
                    </a:lnTo>
                    <a:lnTo>
                      <a:pt x="930" y="420"/>
                    </a:lnTo>
                    <a:lnTo>
                      <a:pt x="930" y="414"/>
                    </a:lnTo>
                    <a:lnTo>
                      <a:pt x="934" y="410"/>
                    </a:lnTo>
                    <a:lnTo>
                      <a:pt x="930" y="404"/>
                    </a:lnTo>
                    <a:lnTo>
                      <a:pt x="928" y="406"/>
                    </a:lnTo>
                    <a:lnTo>
                      <a:pt x="924" y="410"/>
                    </a:lnTo>
                    <a:lnTo>
                      <a:pt x="922" y="404"/>
                    </a:lnTo>
                    <a:lnTo>
                      <a:pt x="914" y="406"/>
                    </a:lnTo>
                    <a:lnTo>
                      <a:pt x="912" y="402"/>
                    </a:lnTo>
                    <a:lnTo>
                      <a:pt x="904" y="402"/>
                    </a:lnTo>
                    <a:lnTo>
                      <a:pt x="904" y="400"/>
                    </a:lnTo>
                    <a:lnTo>
                      <a:pt x="902" y="396"/>
                    </a:lnTo>
                    <a:lnTo>
                      <a:pt x="900" y="394"/>
                    </a:lnTo>
                    <a:lnTo>
                      <a:pt x="904" y="390"/>
                    </a:lnTo>
                    <a:lnTo>
                      <a:pt x="900" y="388"/>
                    </a:lnTo>
                    <a:lnTo>
                      <a:pt x="896" y="392"/>
                    </a:lnTo>
                    <a:lnTo>
                      <a:pt x="896" y="390"/>
                    </a:lnTo>
                    <a:lnTo>
                      <a:pt x="898" y="388"/>
                    </a:lnTo>
                    <a:lnTo>
                      <a:pt x="896" y="384"/>
                    </a:lnTo>
                    <a:lnTo>
                      <a:pt x="896" y="382"/>
                    </a:lnTo>
                    <a:lnTo>
                      <a:pt x="892" y="380"/>
                    </a:lnTo>
                    <a:lnTo>
                      <a:pt x="892" y="384"/>
                    </a:lnTo>
                    <a:lnTo>
                      <a:pt x="888" y="384"/>
                    </a:lnTo>
                    <a:lnTo>
                      <a:pt x="892" y="378"/>
                    </a:lnTo>
                    <a:lnTo>
                      <a:pt x="890" y="376"/>
                    </a:lnTo>
                    <a:lnTo>
                      <a:pt x="874" y="366"/>
                    </a:lnTo>
                    <a:lnTo>
                      <a:pt x="864" y="372"/>
                    </a:lnTo>
                    <a:lnTo>
                      <a:pt x="864" y="374"/>
                    </a:lnTo>
                    <a:lnTo>
                      <a:pt x="858" y="374"/>
                    </a:lnTo>
                    <a:lnTo>
                      <a:pt x="860" y="372"/>
                    </a:lnTo>
                    <a:lnTo>
                      <a:pt x="858" y="372"/>
                    </a:lnTo>
                    <a:lnTo>
                      <a:pt x="852" y="372"/>
                    </a:lnTo>
                    <a:lnTo>
                      <a:pt x="852" y="370"/>
                    </a:lnTo>
                    <a:lnTo>
                      <a:pt x="842" y="368"/>
                    </a:lnTo>
                    <a:lnTo>
                      <a:pt x="826" y="366"/>
                    </a:lnTo>
                    <a:lnTo>
                      <a:pt x="826" y="364"/>
                    </a:lnTo>
                    <a:lnTo>
                      <a:pt x="818" y="374"/>
                    </a:lnTo>
                    <a:lnTo>
                      <a:pt x="818" y="380"/>
                    </a:lnTo>
                    <a:lnTo>
                      <a:pt x="820" y="384"/>
                    </a:lnTo>
                    <a:lnTo>
                      <a:pt x="826" y="388"/>
                    </a:lnTo>
                    <a:lnTo>
                      <a:pt x="828" y="386"/>
                    </a:lnTo>
                    <a:lnTo>
                      <a:pt x="828" y="392"/>
                    </a:lnTo>
                    <a:lnTo>
                      <a:pt x="824" y="396"/>
                    </a:lnTo>
                    <a:lnTo>
                      <a:pt x="824" y="398"/>
                    </a:lnTo>
                    <a:lnTo>
                      <a:pt x="818" y="408"/>
                    </a:lnTo>
                    <a:lnTo>
                      <a:pt x="818" y="410"/>
                    </a:lnTo>
                    <a:lnTo>
                      <a:pt x="820" y="412"/>
                    </a:lnTo>
                    <a:lnTo>
                      <a:pt x="826" y="412"/>
                    </a:lnTo>
                    <a:lnTo>
                      <a:pt x="824" y="414"/>
                    </a:lnTo>
                    <a:lnTo>
                      <a:pt x="826" y="416"/>
                    </a:lnTo>
                    <a:lnTo>
                      <a:pt x="824" y="420"/>
                    </a:lnTo>
                    <a:lnTo>
                      <a:pt x="828" y="428"/>
                    </a:lnTo>
                    <a:lnTo>
                      <a:pt x="826" y="430"/>
                    </a:lnTo>
                    <a:lnTo>
                      <a:pt x="824" y="430"/>
                    </a:lnTo>
                    <a:lnTo>
                      <a:pt x="824" y="432"/>
                    </a:lnTo>
                    <a:lnTo>
                      <a:pt x="832" y="432"/>
                    </a:lnTo>
                    <a:lnTo>
                      <a:pt x="828" y="434"/>
                    </a:lnTo>
                    <a:lnTo>
                      <a:pt x="828" y="440"/>
                    </a:lnTo>
                    <a:lnTo>
                      <a:pt x="832" y="440"/>
                    </a:lnTo>
                    <a:lnTo>
                      <a:pt x="828" y="442"/>
                    </a:lnTo>
                    <a:lnTo>
                      <a:pt x="824" y="440"/>
                    </a:lnTo>
                    <a:lnTo>
                      <a:pt x="824" y="442"/>
                    </a:lnTo>
                    <a:lnTo>
                      <a:pt x="824" y="450"/>
                    </a:lnTo>
                    <a:lnTo>
                      <a:pt x="810" y="454"/>
                    </a:lnTo>
                    <a:lnTo>
                      <a:pt x="812" y="460"/>
                    </a:lnTo>
                    <a:lnTo>
                      <a:pt x="810" y="460"/>
                    </a:lnTo>
                    <a:lnTo>
                      <a:pt x="820" y="470"/>
                    </a:lnTo>
                    <a:lnTo>
                      <a:pt x="826" y="472"/>
                    </a:lnTo>
                    <a:lnTo>
                      <a:pt x="836" y="504"/>
                    </a:lnTo>
                    <a:lnTo>
                      <a:pt x="838" y="518"/>
                    </a:lnTo>
                    <a:lnTo>
                      <a:pt x="842" y="512"/>
                    </a:lnTo>
                    <a:lnTo>
                      <a:pt x="844" y="520"/>
                    </a:lnTo>
                    <a:lnTo>
                      <a:pt x="842" y="522"/>
                    </a:lnTo>
                    <a:lnTo>
                      <a:pt x="836" y="522"/>
                    </a:lnTo>
                    <a:lnTo>
                      <a:pt x="826" y="538"/>
                    </a:lnTo>
                    <a:lnTo>
                      <a:pt x="822" y="544"/>
                    </a:lnTo>
                    <a:lnTo>
                      <a:pt x="798" y="558"/>
                    </a:lnTo>
                    <a:lnTo>
                      <a:pt x="804" y="560"/>
                    </a:lnTo>
                    <a:lnTo>
                      <a:pt x="808" y="570"/>
                    </a:lnTo>
                    <a:lnTo>
                      <a:pt x="810" y="594"/>
                    </a:lnTo>
                    <a:lnTo>
                      <a:pt x="812" y="594"/>
                    </a:lnTo>
                    <a:lnTo>
                      <a:pt x="810" y="596"/>
                    </a:lnTo>
                    <a:lnTo>
                      <a:pt x="812" y="600"/>
                    </a:lnTo>
                    <a:lnTo>
                      <a:pt x="816" y="606"/>
                    </a:lnTo>
                    <a:lnTo>
                      <a:pt x="822" y="606"/>
                    </a:lnTo>
                    <a:lnTo>
                      <a:pt x="820" y="608"/>
                    </a:lnTo>
                    <a:lnTo>
                      <a:pt x="816" y="606"/>
                    </a:lnTo>
                    <a:lnTo>
                      <a:pt x="810" y="614"/>
                    </a:lnTo>
                    <a:lnTo>
                      <a:pt x="808" y="614"/>
                    </a:lnTo>
                    <a:lnTo>
                      <a:pt x="812" y="620"/>
                    </a:lnTo>
                    <a:lnTo>
                      <a:pt x="812" y="624"/>
                    </a:lnTo>
                    <a:lnTo>
                      <a:pt x="810" y="626"/>
                    </a:lnTo>
                    <a:lnTo>
                      <a:pt x="808" y="626"/>
                    </a:lnTo>
                    <a:lnTo>
                      <a:pt x="808" y="622"/>
                    </a:lnTo>
                    <a:lnTo>
                      <a:pt x="804" y="618"/>
                    </a:lnTo>
                    <a:lnTo>
                      <a:pt x="802" y="618"/>
                    </a:lnTo>
                    <a:lnTo>
                      <a:pt x="800" y="622"/>
                    </a:lnTo>
                    <a:lnTo>
                      <a:pt x="798" y="622"/>
                    </a:lnTo>
                    <a:lnTo>
                      <a:pt x="800" y="630"/>
                    </a:lnTo>
                    <a:lnTo>
                      <a:pt x="798" y="630"/>
                    </a:lnTo>
                    <a:lnTo>
                      <a:pt x="790" y="624"/>
                    </a:lnTo>
                    <a:lnTo>
                      <a:pt x="782" y="630"/>
                    </a:lnTo>
                    <a:lnTo>
                      <a:pt x="788" y="622"/>
                    </a:lnTo>
                    <a:lnTo>
                      <a:pt x="786" y="616"/>
                    </a:lnTo>
                    <a:lnTo>
                      <a:pt x="778" y="608"/>
                    </a:lnTo>
                    <a:lnTo>
                      <a:pt x="766" y="608"/>
                    </a:lnTo>
                    <a:lnTo>
                      <a:pt x="776" y="604"/>
                    </a:lnTo>
                    <a:lnTo>
                      <a:pt x="764" y="590"/>
                    </a:lnTo>
                    <a:lnTo>
                      <a:pt x="766" y="586"/>
                    </a:lnTo>
                    <a:lnTo>
                      <a:pt x="766" y="584"/>
                    </a:lnTo>
                    <a:lnTo>
                      <a:pt x="766" y="572"/>
                    </a:lnTo>
                    <a:lnTo>
                      <a:pt x="764" y="566"/>
                    </a:lnTo>
                    <a:lnTo>
                      <a:pt x="766" y="550"/>
                    </a:lnTo>
                    <a:lnTo>
                      <a:pt x="764" y="544"/>
                    </a:lnTo>
                    <a:lnTo>
                      <a:pt x="762" y="546"/>
                    </a:lnTo>
                    <a:lnTo>
                      <a:pt x="754" y="540"/>
                    </a:lnTo>
                    <a:lnTo>
                      <a:pt x="726" y="540"/>
                    </a:lnTo>
                    <a:lnTo>
                      <a:pt x="722" y="550"/>
                    </a:lnTo>
                    <a:lnTo>
                      <a:pt x="726" y="538"/>
                    </a:lnTo>
                    <a:lnTo>
                      <a:pt x="718" y="532"/>
                    </a:lnTo>
                    <a:lnTo>
                      <a:pt x="706" y="528"/>
                    </a:lnTo>
                    <a:lnTo>
                      <a:pt x="696" y="526"/>
                    </a:lnTo>
                    <a:lnTo>
                      <a:pt x="688" y="514"/>
                    </a:lnTo>
                    <a:lnTo>
                      <a:pt x="676" y="508"/>
                    </a:lnTo>
                    <a:lnTo>
                      <a:pt x="670" y="508"/>
                    </a:lnTo>
                    <a:lnTo>
                      <a:pt x="660" y="504"/>
                    </a:lnTo>
                    <a:lnTo>
                      <a:pt x="656" y="498"/>
                    </a:lnTo>
                    <a:lnTo>
                      <a:pt x="650" y="496"/>
                    </a:lnTo>
                    <a:lnTo>
                      <a:pt x="636" y="506"/>
                    </a:lnTo>
                    <a:lnTo>
                      <a:pt x="634" y="504"/>
                    </a:lnTo>
                    <a:lnTo>
                      <a:pt x="630" y="506"/>
                    </a:lnTo>
                    <a:lnTo>
                      <a:pt x="632" y="500"/>
                    </a:lnTo>
                    <a:lnTo>
                      <a:pt x="632" y="492"/>
                    </a:lnTo>
                    <a:lnTo>
                      <a:pt x="630" y="488"/>
                    </a:lnTo>
                    <a:lnTo>
                      <a:pt x="630" y="480"/>
                    </a:lnTo>
                    <a:lnTo>
                      <a:pt x="624" y="470"/>
                    </a:lnTo>
                    <a:lnTo>
                      <a:pt x="624" y="464"/>
                    </a:lnTo>
                    <a:lnTo>
                      <a:pt x="610" y="462"/>
                    </a:lnTo>
                    <a:lnTo>
                      <a:pt x="610" y="468"/>
                    </a:lnTo>
                    <a:lnTo>
                      <a:pt x="608" y="462"/>
                    </a:lnTo>
                    <a:lnTo>
                      <a:pt x="606" y="462"/>
                    </a:lnTo>
                    <a:lnTo>
                      <a:pt x="602" y="456"/>
                    </a:lnTo>
                    <a:lnTo>
                      <a:pt x="600" y="456"/>
                    </a:lnTo>
                    <a:lnTo>
                      <a:pt x="602" y="452"/>
                    </a:lnTo>
                    <a:lnTo>
                      <a:pt x="604" y="432"/>
                    </a:lnTo>
                    <a:lnTo>
                      <a:pt x="604" y="420"/>
                    </a:lnTo>
                    <a:lnTo>
                      <a:pt x="606" y="418"/>
                    </a:lnTo>
                    <a:lnTo>
                      <a:pt x="606" y="410"/>
                    </a:lnTo>
                    <a:lnTo>
                      <a:pt x="610" y="410"/>
                    </a:lnTo>
                    <a:lnTo>
                      <a:pt x="610" y="402"/>
                    </a:lnTo>
                    <a:lnTo>
                      <a:pt x="606" y="396"/>
                    </a:lnTo>
                    <a:lnTo>
                      <a:pt x="612" y="396"/>
                    </a:lnTo>
                    <a:lnTo>
                      <a:pt x="618" y="390"/>
                    </a:lnTo>
                    <a:lnTo>
                      <a:pt x="622" y="386"/>
                    </a:lnTo>
                    <a:lnTo>
                      <a:pt x="618" y="382"/>
                    </a:lnTo>
                    <a:lnTo>
                      <a:pt x="624" y="382"/>
                    </a:lnTo>
                    <a:lnTo>
                      <a:pt x="626" y="374"/>
                    </a:lnTo>
                    <a:lnTo>
                      <a:pt x="628" y="374"/>
                    </a:lnTo>
                    <a:lnTo>
                      <a:pt x="632" y="378"/>
                    </a:lnTo>
                    <a:lnTo>
                      <a:pt x="630" y="372"/>
                    </a:lnTo>
                    <a:lnTo>
                      <a:pt x="632" y="366"/>
                    </a:lnTo>
                    <a:lnTo>
                      <a:pt x="640" y="364"/>
                    </a:lnTo>
                    <a:lnTo>
                      <a:pt x="636" y="364"/>
                    </a:lnTo>
                    <a:lnTo>
                      <a:pt x="632" y="360"/>
                    </a:lnTo>
                    <a:lnTo>
                      <a:pt x="634" y="358"/>
                    </a:lnTo>
                    <a:lnTo>
                      <a:pt x="646" y="358"/>
                    </a:lnTo>
                    <a:lnTo>
                      <a:pt x="656" y="356"/>
                    </a:lnTo>
                    <a:lnTo>
                      <a:pt x="658" y="352"/>
                    </a:lnTo>
                    <a:lnTo>
                      <a:pt x="656" y="344"/>
                    </a:lnTo>
                    <a:lnTo>
                      <a:pt x="654" y="340"/>
                    </a:lnTo>
                    <a:lnTo>
                      <a:pt x="652" y="340"/>
                    </a:lnTo>
                    <a:lnTo>
                      <a:pt x="642" y="334"/>
                    </a:lnTo>
                    <a:lnTo>
                      <a:pt x="636" y="338"/>
                    </a:lnTo>
                    <a:lnTo>
                      <a:pt x="638" y="332"/>
                    </a:lnTo>
                    <a:lnTo>
                      <a:pt x="634" y="330"/>
                    </a:lnTo>
                    <a:lnTo>
                      <a:pt x="632" y="334"/>
                    </a:lnTo>
                    <a:lnTo>
                      <a:pt x="632" y="330"/>
                    </a:lnTo>
                    <a:lnTo>
                      <a:pt x="622" y="326"/>
                    </a:lnTo>
                    <a:lnTo>
                      <a:pt x="622" y="328"/>
                    </a:lnTo>
                    <a:lnTo>
                      <a:pt x="620" y="330"/>
                    </a:lnTo>
                    <a:lnTo>
                      <a:pt x="618" y="326"/>
                    </a:lnTo>
                    <a:lnTo>
                      <a:pt x="620" y="324"/>
                    </a:lnTo>
                    <a:lnTo>
                      <a:pt x="636" y="332"/>
                    </a:lnTo>
                    <a:lnTo>
                      <a:pt x="646" y="330"/>
                    </a:lnTo>
                    <a:lnTo>
                      <a:pt x="646" y="332"/>
                    </a:lnTo>
                    <a:lnTo>
                      <a:pt x="658" y="340"/>
                    </a:lnTo>
                    <a:lnTo>
                      <a:pt x="664" y="334"/>
                    </a:lnTo>
                    <a:lnTo>
                      <a:pt x="666" y="330"/>
                    </a:lnTo>
                    <a:lnTo>
                      <a:pt x="664" y="328"/>
                    </a:lnTo>
                    <a:lnTo>
                      <a:pt x="664" y="324"/>
                    </a:lnTo>
                    <a:lnTo>
                      <a:pt x="668" y="326"/>
                    </a:lnTo>
                    <a:lnTo>
                      <a:pt x="666" y="320"/>
                    </a:lnTo>
                    <a:lnTo>
                      <a:pt x="678" y="324"/>
                    </a:lnTo>
                    <a:lnTo>
                      <a:pt x="678" y="322"/>
                    </a:lnTo>
                    <a:lnTo>
                      <a:pt x="684" y="324"/>
                    </a:lnTo>
                    <a:lnTo>
                      <a:pt x="690" y="320"/>
                    </a:lnTo>
                    <a:lnTo>
                      <a:pt x="694" y="314"/>
                    </a:lnTo>
                    <a:lnTo>
                      <a:pt x="694" y="310"/>
                    </a:lnTo>
                    <a:lnTo>
                      <a:pt x="698" y="308"/>
                    </a:lnTo>
                    <a:lnTo>
                      <a:pt x="704" y="296"/>
                    </a:lnTo>
                    <a:lnTo>
                      <a:pt x="706" y="290"/>
                    </a:lnTo>
                    <a:lnTo>
                      <a:pt x="678" y="284"/>
                    </a:lnTo>
                    <a:lnTo>
                      <a:pt x="668" y="272"/>
                    </a:lnTo>
                    <a:lnTo>
                      <a:pt x="662" y="272"/>
                    </a:lnTo>
                    <a:lnTo>
                      <a:pt x="664" y="268"/>
                    </a:lnTo>
                    <a:lnTo>
                      <a:pt x="672" y="268"/>
                    </a:lnTo>
                    <a:lnTo>
                      <a:pt x="682" y="274"/>
                    </a:lnTo>
                    <a:lnTo>
                      <a:pt x="692" y="284"/>
                    </a:lnTo>
                    <a:lnTo>
                      <a:pt x="704" y="284"/>
                    </a:lnTo>
                    <a:lnTo>
                      <a:pt x="718" y="262"/>
                    </a:lnTo>
                    <a:lnTo>
                      <a:pt x="718" y="258"/>
                    </a:lnTo>
                    <a:lnTo>
                      <a:pt x="716" y="256"/>
                    </a:lnTo>
                    <a:lnTo>
                      <a:pt x="708" y="254"/>
                    </a:lnTo>
                    <a:lnTo>
                      <a:pt x="708" y="250"/>
                    </a:lnTo>
                    <a:lnTo>
                      <a:pt x="710" y="248"/>
                    </a:lnTo>
                    <a:lnTo>
                      <a:pt x="720" y="250"/>
                    </a:lnTo>
                    <a:lnTo>
                      <a:pt x="726" y="248"/>
                    </a:lnTo>
                    <a:lnTo>
                      <a:pt x="728" y="256"/>
                    </a:lnTo>
                    <a:lnTo>
                      <a:pt x="736" y="258"/>
                    </a:lnTo>
                    <a:lnTo>
                      <a:pt x="736" y="252"/>
                    </a:lnTo>
                    <a:lnTo>
                      <a:pt x="738" y="252"/>
                    </a:lnTo>
                    <a:lnTo>
                      <a:pt x="748" y="260"/>
                    </a:lnTo>
                    <a:lnTo>
                      <a:pt x="746" y="250"/>
                    </a:lnTo>
                    <a:lnTo>
                      <a:pt x="742" y="248"/>
                    </a:lnTo>
                    <a:lnTo>
                      <a:pt x="742" y="246"/>
                    </a:lnTo>
                    <a:lnTo>
                      <a:pt x="744" y="244"/>
                    </a:lnTo>
                    <a:lnTo>
                      <a:pt x="754" y="252"/>
                    </a:lnTo>
                    <a:lnTo>
                      <a:pt x="758" y="248"/>
                    </a:lnTo>
                    <a:lnTo>
                      <a:pt x="762" y="246"/>
                    </a:lnTo>
                    <a:lnTo>
                      <a:pt x="772" y="234"/>
                    </a:lnTo>
                    <a:lnTo>
                      <a:pt x="778" y="230"/>
                    </a:lnTo>
                    <a:lnTo>
                      <a:pt x="780" y="226"/>
                    </a:lnTo>
                    <a:lnTo>
                      <a:pt x="778" y="222"/>
                    </a:lnTo>
                    <a:lnTo>
                      <a:pt x="780" y="218"/>
                    </a:lnTo>
                    <a:lnTo>
                      <a:pt x="770" y="204"/>
                    </a:lnTo>
                    <a:lnTo>
                      <a:pt x="770" y="194"/>
                    </a:lnTo>
                    <a:lnTo>
                      <a:pt x="766" y="196"/>
                    </a:lnTo>
                    <a:lnTo>
                      <a:pt x="766" y="192"/>
                    </a:lnTo>
                    <a:lnTo>
                      <a:pt x="764" y="192"/>
                    </a:lnTo>
                    <a:lnTo>
                      <a:pt x="766" y="192"/>
                    </a:lnTo>
                    <a:lnTo>
                      <a:pt x="770" y="194"/>
                    </a:lnTo>
                    <a:lnTo>
                      <a:pt x="774" y="190"/>
                    </a:lnTo>
                    <a:lnTo>
                      <a:pt x="780" y="194"/>
                    </a:lnTo>
                    <a:lnTo>
                      <a:pt x="782" y="194"/>
                    </a:lnTo>
                    <a:lnTo>
                      <a:pt x="782" y="192"/>
                    </a:lnTo>
                    <a:lnTo>
                      <a:pt x="772" y="186"/>
                    </a:lnTo>
                    <a:lnTo>
                      <a:pt x="774" y="184"/>
                    </a:lnTo>
                    <a:lnTo>
                      <a:pt x="796" y="188"/>
                    </a:lnTo>
                    <a:lnTo>
                      <a:pt x="798" y="194"/>
                    </a:lnTo>
                    <a:lnTo>
                      <a:pt x="810" y="192"/>
                    </a:lnTo>
                    <a:lnTo>
                      <a:pt x="812" y="190"/>
                    </a:lnTo>
                    <a:lnTo>
                      <a:pt x="806" y="178"/>
                    </a:lnTo>
                    <a:lnTo>
                      <a:pt x="810" y="176"/>
                    </a:lnTo>
                    <a:lnTo>
                      <a:pt x="818" y="182"/>
                    </a:lnTo>
                    <a:lnTo>
                      <a:pt x="826" y="182"/>
                    </a:lnTo>
                    <a:lnTo>
                      <a:pt x="826" y="194"/>
                    </a:lnTo>
                    <a:lnTo>
                      <a:pt x="834" y="194"/>
                    </a:lnTo>
                    <a:lnTo>
                      <a:pt x="836" y="196"/>
                    </a:lnTo>
                    <a:lnTo>
                      <a:pt x="832" y="198"/>
                    </a:lnTo>
                    <a:lnTo>
                      <a:pt x="850" y="208"/>
                    </a:lnTo>
                    <a:lnTo>
                      <a:pt x="850" y="212"/>
                    </a:lnTo>
                    <a:lnTo>
                      <a:pt x="846" y="214"/>
                    </a:lnTo>
                    <a:lnTo>
                      <a:pt x="838" y="214"/>
                    </a:lnTo>
                    <a:lnTo>
                      <a:pt x="840" y="218"/>
                    </a:lnTo>
                    <a:lnTo>
                      <a:pt x="838" y="224"/>
                    </a:lnTo>
                    <a:lnTo>
                      <a:pt x="852" y="216"/>
                    </a:lnTo>
                    <a:lnTo>
                      <a:pt x="862" y="216"/>
                    </a:lnTo>
                    <a:lnTo>
                      <a:pt x="864" y="218"/>
                    </a:lnTo>
                    <a:lnTo>
                      <a:pt x="862" y="220"/>
                    </a:lnTo>
                    <a:lnTo>
                      <a:pt x="870" y="226"/>
                    </a:lnTo>
                    <a:lnTo>
                      <a:pt x="872" y="226"/>
                    </a:lnTo>
                    <a:lnTo>
                      <a:pt x="870" y="222"/>
                    </a:lnTo>
                    <a:lnTo>
                      <a:pt x="874" y="224"/>
                    </a:lnTo>
                    <a:lnTo>
                      <a:pt x="874" y="228"/>
                    </a:lnTo>
                    <a:lnTo>
                      <a:pt x="876" y="232"/>
                    </a:lnTo>
                    <a:lnTo>
                      <a:pt x="882" y="232"/>
                    </a:lnTo>
                    <a:lnTo>
                      <a:pt x="886" y="236"/>
                    </a:lnTo>
                    <a:lnTo>
                      <a:pt x="894" y="256"/>
                    </a:lnTo>
                    <a:lnTo>
                      <a:pt x="896" y="258"/>
                    </a:lnTo>
                    <a:lnTo>
                      <a:pt x="886" y="264"/>
                    </a:lnTo>
                    <a:lnTo>
                      <a:pt x="886" y="270"/>
                    </a:lnTo>
                    <a:lnTo>
                      <a:pt x="882" y="272"/>
                    </a:lnTo>
                    <a:lnTo>
                      <a:pt x="868" y="284"/>
                    </a:lnTo>
                    <a:lnTo>
                      <a:pt x="878" y="296"/>
                    </a:lnTo>
                    <a:lnTo>
                      <a:pt x="878" y="300"/>
                    </a:lnTo>
                    <a:lnTo>
                      <a:pt x="872" y="298"/>
                    </a:lnTo>
                    <a:lnTo>
                      <a:pt x="864" y="302"/>
                    </a:lnTo>
                    <a:lnTo>
                      <a:pt x="858" y="302"/>
                    </a:lnTo>
                    <a:lnTo>
                      <a:pt x="858" y="304"/>
                    </a:lnTo>
                    <a:lnTo>
                      <a:pt x="856" y="304"/>
                    </a:lnTo>
                    <a:lnTo>
                      <a:pt x="828" y="300"/>
                    </a:lnTo>
                    <a:lnTo>
                      <a:pt x="830" y="302"/>
                    </a:lnTo>
                    <a:lnTo>
                      <a:pt x="828" y="302"/>
                    </a:lnTo>
                    <a:lnTo>
                      <a:pt x="828" y="306"/>
                    </a:lnTo>
                    <a:lnTo>
                      <a:pt x="822" y="310"/>
                    </a:lnTo>
                    <a:lnTo>
                      <a:pt x="820" y="312"/>
                    </a:lnTo>
                    <a:lnTo>
                      <a:pt x="820" y="318"/>
                    </a:lnTo>
                    <a:lnTo>
                      <a:pt x="824" y="322"/>
                    </a:lnTo>
                    <a:lnTo>
                      <a:pt x="838" y="326"/>
                    </a:lnTo>
                    <a:lnTo>
                      <a:pt x="850" y="322"/>
                    </a:lnTo>
                    <a:lnTo>
                      <a:pt x="848" y="320"/>
                    </a:lnTo>
                    <a:lnTo>
                      <a:pt x="850" y="318"/>
                    </a:lnTo>
                    <a:lnTo>
                      <a:pt x="854" y="318"/>
                    </a:lnTo>
                    <a:lnTo>
                      <a:pt x="856" y="322"/>
                    </a:lnTo>
                    <a:lnTo>
                      <a:pt x="864" y="322"/>
                    </a:lnTo>
                    <a:lnTo>
                      <a:pt x="864" y="320"/>
                    </a:lnTo>
                    <a:lnTo>
                      <a:pt x="866" y="320"/>
                    </a:lnTo>
                    <a:lnTo>
                      <a:pt x="862" y="318"/>
                    </a:lnTo>
                    <a:lnTo>
                      <a:pt x="862" y="314"/>
                    </a:lnTo>
                    <a:lnTo>
                      <a:pt x="866" y="312"/>
                    </a:lnTo>
                    <a:lnTo>
                      <a:pt x="866" y="316"/>
                    </a:lnTo>
                    <a:lnTo>
                      <a:pt x="868" y="316"/>
                    </a:lnTo>
                    <a:lnTo>
                      <a:pt x="870" y="318"/>
                    </a:lnTo>
                    <a:lnTo>
                      <a:pt x="874" y="316"/>
                    </a:lnTo>
                    <a:lnTo>
                      <a:pt x="876" y="320"/>
                    </a:lnTo>
                    <a:lnTo>
                      <a:pt x="880" y="318"/>
                    </a:lnTo>
                    <a:lnTo>
                      <a:pt x="882" y="324"/>
                    </a:lnTo>
                    <a:lnTo>
                      <a:pt x="886" y="326"/>
                    </a:lnTo>
                    <a:lnTo>
                      <a:pt x="888" y="332"/>
                    </a:lnTo>
                    <a:lnTo>
                      <a:pt x="896" y="336"/>
                    </a:lnTo>
                    <a:lnTo>
                      <a:pt x="900" y="338"/>
                    </a:lnTo>
                    <a:lnTo>
                      <a:pt x="900" y="334"/>
                    </a:lnTo>
                    <a:lnTo>
                      <a:pt x="906" y="340"/>
                    </a:lnTo>
                    <a:lnTo>
                      <a:pt x="908" y="340"/>
                    </a:lnTo>
                    <a:lnTo>
                      <a:pt x="902" y="344"/>
                    </a:lnTo>
                    <a:lnTo>
                      <a:pt x="898" y="342"/>
                    </a:lnTo>
                    <a:lnTo>
                      <a:pt x="904" y="348"/>
                    </a:lnTo>
                    <a:lnTo>
                      <a:pt x="910" y="352"/>
                    </a:lnTo>
                    <a:lnTo>
                      <a:pt x="922" y="356"/>
                    </a:lnTo>
                    <a:lnTo>
                      <a:pt x="926" y="354"/>
                    </a:lnTo>
                    <a:lnTo>
                      <a:pt x="926" y="356"/>
                    </a:lnTo>
                    <a:lnTo>
                      <a:pt x="930" y="358"/>
                    </a:lnTo>
                    <a:lnTo>
                      <a:pt x="934" y="356"/>
                    </a:lnTo>
                    <a:lnTo>
                      <a:pt x="934" y="360"/>
                    </a:lnTo>
                    <a:lnTo>
                      <a:pt x="936" y="360"/>
                    </a:lnTo>
                    <a:lnTo>
                      <a:pt x="940" y="364"/>
                    </a:lnTo>
                    <a:lnTo>
                      <a:pt x="942" y="364"/>
                    </a:lnTo>
                    <a:lnTo>
                      <a:pt x="944" y="362"/>
                    </a:lnTo>
                    <a:lnTo>
                      <a:pt x="944" y="364"/>
                    </a:lnTo>
                    <a:lnTo>
                      <a:pt x="946" y="366"/>
                    </a:lnTo>
                    <a:lnTo>
                      <a:pt x="958" y="368"/>
                    </a:lnTo>
                    <a:lnTo>
                      <a:pt x="962" y="372"/>
                    </a:lnTo>
                    <a:lnTo>
                      <a:pt x="968" y="370"/>
                    </a:lnTo>
                    <a:lnTo>
                      <a:pt x="974" y="374"/>
                    </a:lnTo>
                    <a:lnTo>
                      <a:pt x="978" y="374"/>
                    </a:lnTo>
                    <a:lnTo>
                      <a:pt x="976" y="372"/>
                    </a:lnTo>
                    <a:lnTo>
                      <a:pt x="976" y="366"/>
                    </a:lnTo>
                    <a:lnTo>
                      <a:pt x="958" y="352"/>
                    </a:lnTo>
                    <a:lnTo>
                      <a:pt x="958" y="350"/>
                    </a:lnTo>
                    <a:lnTo>
                      <a:pt x="954" y="350"/>
                    </a:lnTo>
                    <a:lnTo>
                      <a:pt x="944" y="342"/>
                    </a:lnTo>
                    <a:lnTo>
                      <a:pt x="940" y="338"/>
                    </a:lnTo>
                    <a:lnTo>
                      <a:pt x="944" y="336"/>
                    </a:lnTo>
                    <a:lnTo>
                      <a:pt x="952" y="342"/>
                    </a:lnTo>
                    <a:lnTo>
                      <a:pt x="956" y="344"/>
                    </a:lnTo>
                    <a:lnTo>
                      <a:pt x="954" y="342"/>
                    </a:lnTo>
                    <a:lnTo>
                      <a:pt x="958" y="340"/>
                    </a:lnTo>
                    <a:lnTo>
                      <a:pt x="962" y="346"/>
                    </a:lnTo>
                    <a:lnTo>
                      <a:pt x="968" y="348"/>
                    </a:lnTo>
                    <a:lnTo>
                      <a:pt x="970" y="352"/>
                    </a:lnTo>
                    <a:lnTo>
                      <a:pt x="976" y="352"/>
                    </a:lnTo>
                    <a:lnTo>
                      <a:pt x="980" y="354"/>
                    </a:lnTo>
                    <a:lnTo>
                      <a:pt x="986" y="352"/>
                    </a:lnTo>
                    <a:lnTo>
                      <a:pt x="988" y="356"/>
                    </a:lnTo>
                    <a:lnTo>
                      <a:pt x="990" y="354"/>
                    </a:lnTo>
                    <a:lnTo>
                      <a:pt x="990" y="360"/>
                    </a:lnTo>
                    <a:lnTo>
                      <a:pt x="994" y="362"/>
                    </a:lnTo>
                    <a:lnTo>
                      <a:pt x="994" y="360"/>
                    </a:lnTo>
                    <a:lnTo>
                      <a:pt x="992" y="354"/>
                    </a:lnTo>
                    <a:lnTo>
                      <a:pt x="998" y="356"/>
                    </a:lnTo>
                    <a:lnTo>
                      <a:pt x="998" y="352"/>
                    </a:lnTo>
                    <a:lnTo>
                      <a:pt x="996" y="352"/>
                    </a:lnTo>
                    <a:lnTo>
                      <a:pt x="994" y="352"/>
                    </a:lnTo>
                    <a:lnTo>
                      <a:pt x="992" y="346"/>
                    </a:lnTo>
                    <a:lnTo>
                      <a:pt x="992" y="342"/>
                    </a:lnTo>
                    <a:lnTo>
                      <a:pt x="998" y="346"/>
                    </a:lnTo>
                    <a:lnTo>
                      <a:pt x="998" y="344"/>
                    </a:lnTo>
                    <a:lnTo>
                      <a:pt x="1000" y="338"/>
                    </a:lnTo>
                    <a:lnTo>
                      <a:pt x="996" y="330"/>
                    </a:lnTo>
                    <a:lnTo>
                      <a:pt x="990" y="328"/>
                    </a:lnTo>
                    <a:lnTo>
                      <a:pt x="988" y="324"/>
                    </a:lnTo>
                    <a:lnTo>
                      <a:pt x="992" y="324"/>
                    </a:lnTo>
                    <a:lnTo>
                      <a:pt x="992" y="322"/>
                    </a:lnTo>
                    <a:lnTo>
                      <a:pt x="992" y="320"/>
                    </a:lnTo>
                    <a:lnTo>
                      <a:pt x="990" y="320"/>
                    </a:lnTo>
                    <a:lnTo>
                      <a:pt x="988" y="316"/>
                    </a:lnTo>
                    <a:lnTo>
                      <a:pt x="984" y="318"/>
                    </a:lnTo>
                    <a:lnTo>
                      <a:pt x="984" y="312"/>
                    </a:lnTo>
                    <a:lnTo>
                      <a:pt x="974" y="314"/>
                    </a:lnTo>
                    <a:lnTo>
                      <a:pt x="978" y="312"/>
                    </a:lnTo>
                    <a:lnTo>
                      <a:pt x="970" y="312"/>
                    </a:lnTo>
                    <a:lnTo>
                      <a:pt x="970" y="314"/>
                    </a:lnTo>
                    <a:lnTo>
                      <a:pt x="966" y="306"/>
                    </a:lnTo>
                    <a:lnTo>
                      <a:pt x="962" y="304"/>
                    </a:lnTo>
                    <a:lnTo>
                      <a:pt x="964" y="302"/>
                    </a:lnTo>
                    <a:lnTo>
                      <a:pt x="962" y="302"/>
                    </a:lnTo>
                    <a:lnTo>
                      <a:pt x="964" y="300"/>
                    </a:lnTo>
                    <a:lnTo>
                      <a:pt x="962" y="298"/>
                    </a:lnTo>
                    <a:lnTo>
                      <a:pt x="962" y="296"/>
                    </a:lnTo>
                    <a:lnTo>
                      <a:pt x="954" y="296"/>
                    </a:lnTo>
                    <a:lnTo>
                      <a:pt x="954" y="290"/>
                    </a:lnTo>
                    <a:lnTo>
                      <a:pt x="964" y="288"/>
                    </a:lnTo>
                    <a:lnTo>
                      <a:pt x="958" y="284"/>
                    </a:lnTo>
                    <a:lnTo>
                      <a:pt x="952" y="282"/>
                    </a:lnTo>
                    <a:lnTo>
                      <a:pt x="950" y="278"/>
                    </a:lnTo>
                    <a:lnTo>
                      <a:pt x="954" y="278"/>
                    </a:lnTo>
                    <a:lnTo>
                      <a:pt x="954" y="276"/>
                    </a:lnTo>
                    <a:lnTo>
                      <a:pt x="956" y="276"/>
                    </a:lnTo>
                    <a:lnTo>
                      <a:pt x="962" y="280"/>
                    </a:lnTo>
                    <a:lnTo>
                      <a:pt x="962" y="276"/>
                    </a:lnTo>
                    <a:lnTo>
                      <a:pt x="960" y="274"/>
                    </a:lnTo>
                    <a:lnTo>
                      <a:pt x="962" y="272"/>
                    </a:lnTo>
                    <a:lnTo>
                      <a:pt x="968" y="276"/>
                    </a:lnTo>
                    <a:lnTo>
                      <a:pt x="966" y="280"/>
                    </a:lnTo>
                    <a:lnTo>
                      <a:pt x="980" y="286"/>
                    </a:lnTo>
                    <a:lnTo>
                      <a:pt x="980" y="288"/>
                    </a:lnTo>
                    <a:lnTo>
                      <a:pt x="988" y="288"/>
                    </a:lnTo>
                    <a:lnTo>
                      <a:pt x="986" y="292"/>
                    </a:lnTo>
                    <a:lnTo>
                      <a:pt x="988" y="294"/>
                    </a:lnTo>
                    <a:lnTo>
                      <a:pt x="994" y="300"/>
                    </a:lnTo>
                    <a:lnTo>
                      <a:pt x="996" y="298"/>
                    </a:lnTo>
                    <a:lnTo>
                      <a:pt x="996" y="300"/>
                    </a:lnTo>
                    <a:lnTo>
                      <a:pt x="994" y="304"/>
                    </a:lnTo>
                    <a:lnTo>
                      <a:pt x="998" y="306"/>
                    </a:lnTo>
                    <a:lnTo>
                      <a:pt x="1002" y="304"/>
                    </a:lnTo>
                    <a:lnTo>
                      <a:pt x="1004" y="308"/>
                    </a:lnTo>
                    <a:lnTo>
                      <a:pt x="1006" y="308"/>
                    </a:lnTo>
                    <a:lnTo>
                      <a:pt x="1010" y="312"/>
                    </a:lnTo>
                    <a:lnTo>
                      <a:pt x="1014" y="304"/>
                    </a:lnTo>
                    <a:lnTo>
                      <a:pt x="1016" y="304"/>
                    </a:lnTo>
                    <a:lnTo>
                      <a:pt x="1012" y="294"/>
                    </a:lnTo>
                    <a:lnTo>
                      <a:pt x="1022" y="296"/>
                    </a:lnTo>
                    <a:lnTo>
                      <a:pt x="1022" y="294"/>
                    </a:lnTo>
                    <a:lnTo>
                      <a:pt x="1026" y="292"/>
                    </a:lnTo>
                    <a:lnTo>
                      <a:pt x="1026" y="288"/>
                    </a:lnTo>
                    <a:lnTo>
                      <a:pt x="1030" y="288"/>
                    </a:lnTo>
                    <a:lnTo>
                      <a:pt x="1028" y="286"/>
                    </a:lnTo>
                    <a:lnTo>
                      <a:pt x="1022" y="286"/>
                    </a:lnTo>
                    <a:lnTo>
                      <a:pt x="1028" y="282"/>
                    </a:lnTo>
                    <a:lnTo>
                      <a:pt x="1036" y="282"/>
                    </a:lnTo>
                    <a:lnTo>
                      <a:pt x="1036" y="280"/>
                    </a:lnTo>
                    <a:lnTo>
                      <a:pt x="1034" y="278"/>
                    </a:lnTo>
                    <a:lnTo>
                      <a:pt x="1040" y="272"/>
                    </a:lnTo>
                    <a:lnTo>
                      <a:pt x="1028" y="264"/>
                    </a:lnTo>
                    <a:lnTo>
                      <a:pt x="1014" y="268"/>
                    </a:lnTo>
                    <a:lnTo>
                      <a:pt x="1018" y="258"/>
                    </a:lnTo>
                    <a:lnTo>
                      <a:pt x="1002" y="260"/>
                    </a:lnTo>
                    <a:lnTo>
                      <a:pt x="1002" y="258"/>
                    </a:lnTo>
                    <a:lnTo>
                      <a:pt x="1006" y="254"/>
                    </a:lnTo>
                    <a:lnTo>
                      <a:pt x="998" y="246"/>
                    </a:lnTo>
                    <a:lnTo>
                      <a:pt x="990" y="244"/>
                    </a:lnTo>
                    <a:lnTo>
                      <a:pt x="992" y="238"/>
                    </a:lnTo>
                    <a:lnTo>
                      <a:pt x="980" y="242"/>
                    </a:lnTo>
                    <a:lnTo>
                      <a:pt x="976" y="240"/>
                    </a:lnTo>
                    <a:lnTo>
                      <a:pt x="978" y="236"/>
                    </a:lnTo>
                    <a:lnTo>
                      <a:pt x="976" y="234"/>
                    </a:lnTo>
                    <a:lnTo>
                      <a:pt x="968" y="234"/>
                    </a:lnTo>
                    <a:lnTo>
                      <a:pt x="970" y="230"/>
                    </a:lnTo>
                    <a:lnTo>
                      <a:pt x="948" y="224"/>
                    </a:lnTo>
                    <a:lnTo>
                      <a:pt x="956" y="224"/>
                    </a:lnTo>
                    <a:lnTo>
                      <a:pt x="950" y="218"/>
                    </a:lnTo>
                    <a:lnTo>
                      <a:pt x="956" y="214"/>
                    </a:lnTo>
                    <a:lnTo>
                      <a:pt x="946" y="210"/>
                    </a:lnTo>
                    <a:lnTo>
                      <a:pt x="952" y="210"/>
                    </a:lnTo>
                    <a:lnTo>
                      <a:pt x="952" y="208"/>
                    </a:lnTo>
                    <a:lnTo>
                      <a:pt x="960" y="210"/>
                    </a:lnTo>
                    <a:lnTo>
                      <a:pt x="970" y="210"/>
                    </a:lnTo>
                    <a:lnTo>
                      <a:pt x="972" y="208"/>
                    </a:lnTo>
                    <a:lnTo>
                      <a:pt x="966" y="202"/>
                    </a:lnTo>
                    <a:lnTo>
                      <a:pt x="952" y="202"/>
                    </a:lnTo>
                    <a:lnTo>
                      <a:pt x="950" y="204"/>
                    </a:lnTo>
                    <a:lnTo>
                      <a:pt x="944" y="200"/>
                    </a:lnTo>
                    <a:lnTo>
                      <a:pt x="954" y="194"/>
                    </a:lnTo>
                    <a:lnTo>
                      <a:pt x="962" y="196"/>
                    </a:lnTo>
                    <a:lnTo>
                      <a:pt x="966" y="192"/>
                    </a:lnTo>
                    <a:lnTo>
                      <a:pt x="964" y="190"/>
                    </a:lnTo>
                    <a:lnTo>
                      <a:pt x="954" y="182"/>
                    </a:lnTo>
                    <a:lnTo>
                      <a:pt x="950" y="180"/>
                    </a:lnTo>
                    <a:lnTo>
                      <a:pt x="948" y="182"/>
                    </a:lnTo>
                    <a:lnTo>
                      <a:pt x="948" y="184"/>
                    </a:lnTo>
                    <a:lnTo>
                      <a:pt x="944" y="190"/>
                    </a:lnTo>
                    <a:lnTo>
                      <a:pt x="940" y="190"/>
                    </a:lnTo>
                    <a:lnTo>
                      <a:pt x="944" y="182"/>
                    </a:lnTo>
                    <a:lnTo>
                      <a:pt x="930" y="184"/>
                    </a:lnTo>
                    <a:lnTo>
                      <a:pt x="942" y="180"/>
                    </a:lnTo>
                    <a:lnTo>
                      <a:pt x="944" y="176"/>
                    </a:lnTo>
                    <a:lnTo>
                      <a:pt x="946" y="178"/>
                    </a:lnTo>
                    <a:lnTo>
                      <a:pt x="946" y="172"/>
                    </a:lnTo>
                    <a:lnTo>
                      <a:pt x="932" y="168"/>
                    </a:lnTo>
                    <a:lnTo>
                      <a:pt x="922" y="174"/>
                    </a:lnTo>
                    <a:lnTo>
                      <a:pt x="926" y="164"/>
                    </a:lnTo>
                    <a:lnTo>
                      <a:pt x="914" y="170"/>
                    </a:lnTo>
                    <a:lnTo>
                      <a:pt x="918" y="162"/>
                    </a:lnTo>
                    <a:lnTo>
                      <a:pt x="918" y="160"/>
                    </a:lnTo>
                    <a:lnTo>
                      <a:pt x="908" y="162"/>
                    </a:lnTo>
                    <a:lnTo>
                      <a:pt x="898" y="158"/>
                    </a:lnTo>
                    <a:lnTo>
                      <a:pt x="910" y="156"/>
                    </a:lnTo>
                    <a:lnTo>
                      <a:pt x="912" y="154"/>
                    </a:lnTo>
                    <a:lnTo>
                      <a:pt x="908" y="146"/>
                    </a:lnTo>
                    <a:lnTo>
                      <a:pt x="892" y="140"/>
                    </a:lnTo>
                    <a:lnTo>
                      <a:pt x="888" y="146"/>
                    </a:lnTo>
                    <a:lnTo>
                      <a:pt x="882" y="144"/>
                    </a:lnTo>
                    <a:lnTo>
                      <a:pt x="884" y="152"/>
                    </a:lnTo>
                    <a:lnTo>
                      <a:pt x="878" y="148"/>
                    </a:lnTo>
                    <a:lnTo>
                      <a:pt x="878" y="144"/>
                    </a:lnTo>
                    <a:lnTo>
                      <a:pt x="874" y="148"/>
                    </a:lnTo>
                    <a:lnTo>
                      <a:pt x="878" y="136"/>
                    </a:lnTo>
                    <a:lnTo>
                      <a:pt x="870" y="138"/>
                    </a:lnTo>
                    <a:lnTo>
                      <a:pt x="864" y="142"/>
                    </a:lnTo>
                    <a:lnTo>
                      <a:pt x="864" y="140"/>
                    </a:lnTo>
                    <a:lnTo>
                      <a:pt x="868" y="136"/>
                    </a:lnTo>
                    <a:lnTo>
                      <a:pt x="870" y="134"/>
                    </a:lnTo>
                    <a:lnTo>
                      <a:pt x="870" y="130"/>
                    </a:lnTo>
                    <a:lnTo>
                      <a:pt x="858" y="128"/>
                    </a:lnTo>
                    <a:lnTo>
                      <a:pt x="860" y="124"/>
                    </a:lnTo>
                    <a:lnTo>
                      <a:pt x="860" y="122"/>
                    </a:lnTo>
                    <a:lnTo>
                      <a:pt x="854" y="118"/>
                    </a:lnTo>
                    <a:lnTo>
                      <a:pt x="856" y="116"/>
                    </a:lnTo>
                    <a:lnTo>
                      <a:pt x="850" y="114"/>
                    </a:lnTo>
                    <a:lnTo>
                      <a:pt x="826" y="108"/>
                    </a:lnTo>
                    <a:lnTo>
                      <a:pt x="812" y="114"/>
                    </a:lnTo>
                    <a:lnTo>
                      <a:pt x="812" y="118"/>
                    </a:lnTo>
                    <a:lnTo>
                      <a:pt x="816" y="120"/>
                    </a:lnTo>
                    <a:lnTo>
                      <a:pt x="806" y="124"/>
                    </a:lnTo>
                    <a:lnTo>
                      <a:pt x="802" y="120"/>
                    </a:lnTo>
                    <a:lnTo>
                      <a:pt x="798" y="122"/>
                    </a:lnTo>
                    <a:lnTo>
                      <a:pt x="796" y="116"/>
                    </a:lnTo>
                    <a:lnTo>
                      <a:pt x="792" y="126"/>
                    </a:lnTo>
                    <a:lnTo>
                      <a:pt x="790" y="124"/>
                    </a:lnTo>
                    <a:lnTo>
                      <a:pt x="782" y="134"/>
                    </a:lnTo>
                    <a:lnTo>
                      <a:pt x="780" y="130"/>
                    </a:lnTo>
                    <a:lnTo>
                      <a:pt x="786" y="128"/>
                    </a:lnTo>
                    <a:lnTo>
                      <a:pt x="782" y="126"/>
                    </a:lnTo>
                    <a:lnTo>
                      <a:pt x="790" y="108"/>
                    </a:lnTo>
                    <a:lnTo>
                      <a:pt x="784" y="102"/>
                    </a:lnTo>
                    <a:lnTo>
                      <a:pt x="786" y="98"/>
                    </a:lnTo>
                    <a:lnTo>
                      <a:pt x="776" y="92"/>
                    </a:lnTo>
                    <a:lnTo>
                      <a:pt x="780" y="90"/>
                    </a:lnTo>
                    <a:lnTo>
                      <a:pt x="778" y="82"/>
                    </a:lnTo>
                    <a:lnTo>
                      <a:pt x="774" y="78"/>
                    </a:lnTo>
                    <a:lnTo>
                      <a:pt x="758" y="78"/>
                    </a:lnTo>
                    <a:lnTo>
                      <a:pt x="748" y="82"/>
                    </a:lnTo>
                    <a:lnTo>
                      <a:pt x="744" y="84"/>
                    </a:lnTo>
                    <a:lnTo>
                      <a:pt x="746" y="86"/>
                    </a:lnTo>
                    <a:lnTo>
                      <a:pt x="746" y="90"/>
                    </a:lnTo>
                    <a:lnTo>
                      <a:pt x="744" y="86"/>
                    </a:lnTo>
                    <a:lnTo>
                      <a:pt x="734" y="86"/>
                    </a:lnTo>
                    <a:lnTo>
                      <a:pt x="734" y="88"/>
                    </a:lnTo>
                    <a:lnTo>
                      <a:pt x="736" y="94"/>
                    </a:lnTo>
                    <a:lnTo>
                      <a:pt x="728" y="90"/>
                    </a:lnTo>
                    <a:lnTo>
                      <a:pt x="726" y="92"/>
                    </a:lnTo>
                    <a:lnTo>
                      <a:pt x="730" y="96"/>
                    </a:lnTo>
                    <a:lnTo>
                      <a:pt x="722" y="98"/>
                    </a:lnTo>
                    <a:lnTo>
                      <a:pt x="730" y="102"/>
                    </a:lnTo>
                    <a:lnTo>
                      <a:pt x="718" y="104"/>
                    </a:lnTo>
                    <a:lnTo>
                      <a:pt x="720" y="112"/>
                    </a:lnTo>
                    <a:lnTo>
                      <a:pt x="720" y="114"/>
                    </a:lnTo>
                    <a:lnTo>
                      <a:pt x="722" y="118"/>
                    </a:lnTo>
                    <a:lnTo>
                      <a:pt x="730" y="120"/>
                    </a:lnTo>
                    <a:lnTo>
                      <a:pt x="716" y="130"/>
                    </a:lnTo>
                    <a:lnTo>
                      <a:pt x="724" y="140"/>
                    </a:lnTo>
                    <a:lnTo>
                      <a:pt x="724" y="144"/>
                    </a:lnTo>
                    <a:lnTo>
                      <a:pt x="724" y="146"/>
                    </a:lnTo>
                    <a:lnTo>
                      <a:pt x="722" y="146"/>
                    </a:lnTo>
                    <a:lnTo>
                      <a:pt x="710" y="134"/>
                    </a:lnTo>
                    <a:lnTo>
                      <a:pt x="708" y="130"/>
                    </a:lnTo>
                    <a:lnTo>
                      <a:pt x="712" y="120"/>
                    </a:lnTo>
                    <a:lnTo>
                      <a:pt x="706" y="112"/>
                    </a:lnTo>
                    <a:lnTo>
                      <a:pt x="706" y="106"/>
                    </a:lnTo>
                    <a:lnTo>
                      <a:pt x="712" y="100"/>
                    </a:lnTo>
                    <a:lnTo>
                      <a:pt x="712" y="94"/>
                    </a:lnTo>
                    <a:lnTo>
                      <a:pt x="730" y="78"/>
                    </a:lnTo>
                    <a:lnTo>
                      <a:pt x="730" y="76"/>
                    </a:lnTo>
                    <a:lnTo>
                      <a:pt x="712" y="72"/>
                    </a:lnTo>
                    <a:lnTo>
                      <a:pt x="696" y="76"/>
                    </a:lnTo>
                    <a:lnTo>
                      <a:pt x="682" y="86"/>
                    </a:lnTo>
                    <a:lnTo>
                      <a:pt x="674" y="96"/>
                    </a:lnTo>
                    <a:lnTo>
                      <a:pt x="672" y="98"/>
                    </a:lnTo>
                    <a:lnTo>
                      <a:pt x="674" y="100"/>
                    </a:lnTo>
                    <a:lnTo>
                      <a:pt x="670" y="102"/>
                    </a:lnTo>
                    <a:lnTo>
                      <a:pt x="670" y="106"/>
                    </a:lnTo>
                    <a:lnTo>
                      <a:pt x="668" y="106"/>
                    </a:lnTo>
                    <a:lnTo>
                      <a:pt x="664" y="120"/>
                    </a:lnTo>
                    <a:lnTo>
                      <a:pt x="664" y="126"/>
                    </a:lnTo>
                    <a:lnTo>
                      <a:pt x="668" y="126"/>
                    </a:lnTo>
                    <a:lnTo>
                      <a:pt x="662" y="132"/>
                    </a:lnTo>
                    <a:lnTo>
                      <a:pt x="664" y="138"/>
                    </a:lnTo>
                    <a:lnTo>
                      <a:pt x="662" y="140"/>
                    </a:lnTo>
                    <a:lnTo>
                      <a:pt x="662" y="148"/>
                    </a:lnTo>
                    <a:lnTo>
                      <a:pt x="664" y="152"/>
                    </a:lnTo>
                    <a:lnTo>
                      <a:pt x="690" y="152"/>
                    </a:lnTo>
                    <a:lnTo>
                      <a:pt x="700" y="160"/>
                    </a:lnTo>
                    <a:lnTo>
                      <a:pt x="686" y="162"/>
                    </a:lnTo>
                    <a:lnTo>
                      <a:pt x="680" y="162"/>
                    </a:lnTo>
                    <a:lnTo>
                      <a:pt x="678" y="156"/>
                    </a:lnTo>
                    <a:lnTo>
                      <a:pt x="672" y="158"/>
                    </a:lnTo>
                    <a:lnTo>
                      <a:pt x="670" y="158"/>
                    </a:lnTo>
                    <a:lnTo>
                      <a:pt x="670" y="160"/>
                    </a:lnTo>
                    <a:lnTo>
                      <a:pt x="666" y="166"/>
                    </a:lnTo>
                    <a:lnTo>
                      <a:pt x="666" y="176"/>
                    </a:lnTo>
                    <a:lnTo>
                      <a:pt x="666" y="184"/>
                    </a:lnTo>
                    <a:lnTo>
                      <a:pt x="662" y="188"/>
                    </a:lnTo>
                    <a:lnTo>
                      <a:pt x="660" y="190"/>
                    </a:lnTo>
                    <a:lnTo>
                      <a:pt x="658" y="184"/>
                    </a:lnTo>
                    <a:lnTo>
                      <a:pt x="660" y="174"/>
                    </a:lnTo>
                    <a:lnTo>
                      <a:pt x="654" y="162"/>
                    </a:lnTo>
                    <a:lnTo>
                      <a:pt x="648" y="154"/>
                    </a:lnTo>
                    <a:lnTo>
                      <a:pt x="652" y="156"/>
                    </a:lnTo>
                    <a:lnTo>
                      <a:pt x="654" y="152"/>
                    </a:lnTo>
                    <a:lnTo>
                      <a:pt x="654" y="148"/>
                    </a:lnTo>
                    <a:lnTo>
                      <a:pt x="654" y="150"/>
                    </a:lnTo>
                    <a:lnTo>
                      <a:pt x="646" y="148"/>
                    </a:lnTo>
                    <a:lnTo>
                      <a:pt x="648" y="144"/>
                    </a:lnTo>
                    <a:lnTo>
                      <a:pt x="640" y="150"/>
                    </a:lnTo>
                    <a:lnTo>
                      <a:pt x="636" y="142"/>
                    </a:lnTo>
                    <a:lnTo>
                      <a:pt x="630" y="142"/>
                    </a:lnTo>
                    <a:lnTo>
                      <a:pt x="630" y="140"/>
                    </a:lnTo>
                    <a:lnTo>
                      <a:pt x="632" y="138"/>
                    </a:lnTo>
                    <a:lnTo>
                      <a:pt x="640" y="132"/>
                    </a:lnTo>
                    <a:lnTo>
                      <a:pt x="632" y="128"/>
                    </a:lnTo>
                    <a:lnTo>
                      <a:pt x="634" y="126"/>
                    </a:lnTo>
                    <a:lnTo>
                      <a:pt x="644" y="126"/>
                    </a:lnTo>
                    <a:lnTo>
                      <a:pt x="640" y="118"/>
                    </a:lnTo>
                    <a:lnTo>
                      <a:pt x="638" y="120"/>
                    </a:lnTo>
                    <a:lnTo>
                      <a:pt x="636" y="108"/>
                    </a:lnTo>
                    <a:lnTo>
                      <a:pt x="644" y="96"/>
                    </a:lnTo>
                    <a:lnTo>
                      <a:pt x="646" y="94"/>
                    </a:lnTo>
                    <a:lnTo>
                      <a:pt x="644" y="94"/>
                    </a:lnTo>
                    <a:lnTo>
                      <a:pt x="648" y="90"/>
                    </a:lnTo>
                    <a:lnTo>
                      <a:pt x="652" y="84"/>
                    </a:lnTo>
                    <a:lnTo>
                      <a:pt x="652" y="82"/>
                    </a:lnTo>
                    <a:lnTo>
                      <a:pt x="656" y="82"/>
                    </a:lnTo>
                    <a:lnTo>
                      <a:pt x="660" y="70"/>
                    </a:lnTo>
                    <a:lnTo>
                      <a:pt x="644" y="66"/>
                    </a:lnTo>
                    <a:lnTo>
                      <a:pt x="636" y="68"/>
                    </a:lnTo>
                    <a:lnTo>
                      <a:pt x="632" y="64"/>
                    </a:lnTo>
                    <a:lnTo>
                      <a:pt x="618" y="60"/>
                    </a:lnTo>
                    <a:lnTo>
                      <a:pt x="608" y="64"/>
                    </a:lnTo>
                    <a:lnTo>
                      <a:pt x="608" y="62"/>
                    </a:lnTo>
                    <a:lnTo>
                      <a:pt x="606" y="62"/>
                    </a:lnTo>
                    <a:lnTo>
                      <a:pt x="606" y="58"/>
                    </a:lnTo>
                    <a:lnTo>
                      <a:pt x="598" y="56"/>
                    </a:lnTo>
                    <a:lnTo>
                      <a:pt x="588" y="70"/>
                    </a:lnTo>
                    <a:lnTo>
                      <a:pt x="592" y="74"/>
                    </a:lnTo>
                    <a:lnTo>
                      <a:pt x="590" y="76"/>
                    </a:lnTo>
                    <a:lnTo>
                      <a:pt x="592" y="82"/>
                    </a:lnTo>
                    <a:lnTo>
                      <a:pt x="588" y="78"/>
                    </a:lnTo>
                    <a:lnTo>
                      <a:pt x="584" y="82"/>
                    </a:lnTo>
                    <a:lnTo>
                      <a:pt x="584" y="90"/>
                    </a:lnTo>
                    <a:lnTo>
                      <a:pt x="580" y="100"/>
                    </a:lnTo>
                    <a:lnTo>
                      <a:pt x="586" y="108"/>
                    </a:lnTo>
                    <a:lnTo>
                      <a:pt x="586" y="106"/>
                    </a:lnTo>
                    <a:lnTo>
                      <a:pt x="586" y="110"/>
                    </a:lnTo>
                    <a:lnTo>
                      <a:pt x="584" y="110"/>
                    </a:lnTo>
                    <a:lnTo>
                      <a:pt x="580" y="116"/>
                    </a:lnTo>
                    <a:lnTo>
                      <a:pt x="578" y="108"/>
                    </a:lnTo>
                    <a:lnTo>
                      <a:pt x="570" y="112"/>
                    </a:lnTo>
                    <a:lnTo>
                      <a:pt x="572" y="108"/>
                    </a:lnTo>
                    <a:lnTo>
                      <a:pt x="566" y="100"/>
                    </a:lnTo>
                    <a:lnTo>
                      <a:pt x="556" y="104"/>
                    </a:lnTo>
                    <a:lnTo>
                      <a:pt x="556" y="100"/>
                    </a:lnTo>
                    <a:lnTo>
                      <a:pt x="562" y="92"/>
                    </a:lnTo>
                    <a:lnTo>
                      <a:pt x="570" y="90"/>
                    </a:lnTo>
                    <a:lnTo>
                      <a:pt x="570" y="84"/>
                    </a:lnTo>
                    <a:lnTo>
                      <a:pt x="564" y="84"/>
                    </a:lnTo>
                    <a:lnTo>
                      <a:pt x="572" y="80"/>
                    </a:lnTo>
                    <a:lnTo>
                      <a:pt x="572" y="76"/>
                    </a:lnTo>
                    <a:lnTo>
                      <a:pt x="568" y="70"/>
                    </a:lnTo>
                    <a:lnTo>
                      <a:pt x="548" y="78"/>
                    </a:lnTo>
                    <a:lnTo>
                      <a:pt x="530" y="72"/>
                    </a:lnTo>
                    <a:lnTo>
                      <a:pt x="528" y="72"/>
                    </a:lnTo>
                    <a:lnTo>
                      <a:pt x="532" y="74"/>
                    </a:lnTo>
                    <a:lnTo>
                      <a:pt x="532" y="78"/>
                    </a:lnTo>
                    <a:lnTo>
                      <a:pt x="526" y="74"/>
                    </a:lnTo>
                    <a:lnTo>
                      <a:pt x="518" y="78"/>
                    </a:lnTo>
                    <a:lnTo>
                      <a:pt x="526" y="82"/>
                    </a:lnTo>
                    <a:lnTo>
                      <a:pt x="526" y="88"/>
                    </a:lnTo>
                    <a:lnTo>
                      <a:pt x="520" y="84"/>
                    </a:lnTo>
                    <a:lnTo>
                      <a:pt x="516" y="86"/>
                    </a:lnTo>
                    <a:lnTo>
                      <a:pt x="520" y="92"/>
                    </a:lnTo>
                    <a:lnTo>
                      <a:pt x="526" y="94"/>
                    </a:lnTo>
                    <a:lnTo>
                      <a:pt x="530" y="90"/>
                    </a:lnTo>
                    <a:lnTo>
                      <a:pt x="536" y="96"/>
                    </a:lnTo>
                    <a:lnTo>
                      <a:pt x="528" y="94"/>
                    </a:lnTo>
                    <a:lnTo>
                      <a:pt x="530" y="100"/>
                    </a:lnTo>
                    <a:lnTo>
                      <a:pt x="534" y="104"/>
                    </a:lnTo>
                    <a:lnTo>
                      <a:pt x="532" y="106"/>
                    </a:lnTo>
                    <a:lnTo>
                      <a:pt x="530" y="104"/>
                    </a:lnTo>
                    <a:lnTo>
                      <a:pt x="532" y="108"/>
                    </a:lnTo>
                    <a:lnTo>
                      <a:pt x="518" y="112"/>
                    </a:lnTo>
                    <a:lnTo>
                      <a:pt x="518" y="108"/>
                    </a:lnTo>
                    <a:lnTo>
                      <a:pt x="508" y="102"/>
                    </a:lnTo>
                    <a:lnTo>
                      <a:pt x="504" y="104"/>
                    </a:lnTo>
                    <a:lnTo>
                      <a:pt x="502" y="110"/>
                    </a:lnTo>
                    <a:lnTo>
                      <a:pt x="502" y="112"/>
                    </a:lnTo>
                    <a:lnTo>
                      <a:pt x="516" y="126"/>
                    </a:lnTo>
                    <a:lnTo>
                      <a:pt x="522" y="126"/>
                    </a:lnTo>
                    <a:lnTo>
                      <a:pt x="526" y="130"/>
                    </a:lnTo>
                    <a:lnTo>
                      <a:pt x="530" y="128"/>
                    </a:lnTo>
                    <a:lnTo>
                      <a:pt x="536" y="134"/>
                    </a:lnTo>
                    <a:lnTo>
                      <a:pt x="542" y="140"/>
                    </a:lnTo>
                    <a:lnTo>
                      <a:pt x="546" y="152"/>
                    </a:lnTo>
                    <a:lnTo>
                      <a:pt x="552" y="150"/>
                    </a:lnTo>
                    <a:lnTo>
                      <a:pt x="556" y="154"/>
                    </a:lnTo>
                    <a:lnTo>
                      <a:pt x="562" y="150"/>
                    </a:lnTo>
                    <a:lnTo>
                      <a:pt x="560" y="144"/>
                    </a:lnTo>
                    <a:lnTo>
                      <a:pt x="570" y="144"/>
                    </a:lnTo>
                    <a:lnTo>
                      <a:pt x="580" y="136"/>
                    </a:lnTo>
                    <a:lnTo>
                      <a:pt x="580" y="132"/>
                    </a:lnTo>
                    <a:lnTo>
                      <a:pt x="578" y="132"/>
                    </a:lnTo>
                    <a:lnTo>
                      <a:pt x="580" y="130"/>
                    </a:lnTo>
                    <a:lnTo>
                      <a:pt x="578" y="122"/>
                    </a:lnTo>
                    <a:lnTo>
                      <a:pt x="580" y="120"/>
                    </a:lnTo>
                    <a:lnTo>
                      <a:pt x="580" y="128"/>
                    </a:lnTo>
                    <a:lnTo>
                      <a:pt x="586" y="134"/>
                    </a:lnTo>
                    <a:lnTo>
                      <a:pt x="586" y="136"/>
                    </a:lnTo>
                    <a:lnTo>
                      <a:pt x="586" y="138"/>
                    </a:lnTo>
                    <a:lnTo>
                      <a:pt x="596" y="140"/>
                    </a:lnTo>
                    <a:lnTo>
                      <a:pt x="596" y="142"/>
                    </a:lnTo>
                    <a:lnTo>
                      <a:pt x="602" y="148"/>
                    </a:lnTo>
                    <a:lnTo>
                      <a:pt x="602" y="144"/>
                    </a:lnTo>
                    <a:lnTo>
                      <a:pt x="608" y="152"/>
                    </a:lnTo>
                    <a:lnTo>
                      <a:pt x="616" y="150"/>
                    </a:lnTo>
                    <a:lnTo>
                      <a:pt x="618" y="152"/>
                    </a:lnTo>
                    <a:lnTo>
                      <a:pt x="616" y="156"/>
                    </a:lnTo>
                    <a:lnTo>
                      <a:pt x="614" y="158"/>
                    </a:lnTo>
                    <a:lnTo>
                      <a:pt x="614" y="152"/>
                    </a:lnTo>
                    <a:lnTo>
                      <a:pt x="610" y="154"/>
                    </a:lnTo>
                    <a:lnTo>
                      <a:pt x="608" y="162"/>
                    </a:lnTo>
                    <a:lnTo>
                      <a:pt x="610" y="164"/>
                    </a:lnTo>
                    <a:lnTo>
                      <a:pt x="608" y="168"/>
                    </a:lnTo>
                    <a:lnTo>
                      <a:pt x="606" y="168"/>
                    </a:lnTo>
                    <a:lnTo>
                      <a:pt x="604" y="176"/>
                    </a:lnTo>
                    <a:lnTo>
                      <a:pt x="612" y="176"/>
                    </a:lnTo>
                    <a:lnTo>
                      <a:pt x="614" y="170"/>
                    </a:lnTo>
                    <a:lnTo>
                      <a:pt x="612" y="172"/>
                    </a:lnTo>
                    <a:lnTo>
                      <a:pt x="612" y="166"/>
                    </a:lnTo>
                    <a:lnTo>
                      <a:pt x="614" y="168"/>
                    </a:lnTo>
                    <a:lnTo>
                      <a:pt x="616" y="178"/>
                    </a:lnTo>
                    <a:lnTo>
                      <a:pt x="618" y="180"/>
                    </a:lnTo>
                    <a:lnTo>
                      <a:pt x="612" y="188"/>
                    </a:lnTo>
                    <a:lnTo>
                      <a:pt x="610" y="192"/>
                    </a:lnTo>
                    <a:lnTo>
                      <a:pt x="604" y="200"/>
                    </a:lnTo>
                    <a:lnTo>
                      <a:pt x="592" y="198"/>
                    </a:lnTo>
                    <a:lnTo>
                      <a:pt x="592" y="200"/>
                    </a:lnTo>
                    <a:lnTo>
                      <a:pt x="592" y="210"/>
                    </a:lnTo>
                    <a:lnTo>
                      <a:pt x="596" y="214"/>
                    </a:lnTo>
                    <a:lnTo>
                      <a:pt x="596" y="220"/>
                    </a:lnTo>
                    <a:lnTo>
                      <a:pt x="594" y="220"/>
                    </a:lnTo>
                    <a:lnTo>
                      <a:pt x="588" y="210"/>
                    </a:lnTo>
                    <a:lnTo>
                      <a:pt x="584" y="208"/>
                    </a:lnTo>
                    <a:lnTo>
                      <a:pt x="586" y="200"/>
                    </a:lnTo>
                    <a:lnTo>
                      <a:pt x="588" y="192"/>
                    </a:lnTo>
                    <a:lnTo>
                      <a:pt x="580" y="196"/>
                    </a:lnTo>
                    <a:lnTo>
                      <a:pt x="580" y="200"/>
                    </a:lnTo>
                    <a:lnTo>
                      <a:pt x="578" y="200"/>
                    </a:lnTo>
                    <a:lnTo>
                      <a:pt x="578" y="198"/>
                    </a:lnTo>
                    <a:lnTo>
                      <a:pt x="580" y="190"/>
                    </a:lnTo>
                    <a:lnTo>
                      <a:pt x="574" y="190"/>
                    </a:lnTo>
                    <a:lnTo>
                      <a:pt x="576" y="188"/>
                    </a:lnTo>
                    <a:lnTo>
                      <a:pt x="570" y="184"/>
                    </a:lnTo>
                    <a:lnTo>
                      <a:pt x="566" y="184"/>
                    </a:lnTo>
                    <a:lnTo>
                      <a:pt x="568" y="188"/>
                    </a:lnTo>
                    <a:lnTo>
                      <a:pt x="562" y="180"/>
                    </a:lnTo>
                    <a:lnTo>
                      <a:pt x="560" y="182"/>
                    </a:lnTo>
                    <a:lnTo>
                      <a:pt x="564" y="188"/>
                    </a:lnTo>
                    <a:lnTo>
                      <a:pt x="556" y="188"/>
                    </a:lnTo>
                    <a:lnTo>
                      <a:pt x="554" y="190"/>
                    </a:lnTo>
                    <a:lnTo>
                      <a:pt x="552" y="188"/>
                    </a:lnTo>
                    <a:lnTo>
                      <a:pt x="558" y="194"/>
                    </a:lnTo>
                    <a:lnTo>
                      <a:pt x="558" y="198"/>
                    </a:lnTo>
                    <a:lnTo>
                      <a:pt x="554" y="196"/>
                    </a:lnTo>
                    <a:lnTo>
                      <a:pt x="558" y="202"/>
                    </a:lnTo>
                    <a:lnTo>
                      <a:pt x="556" y="202"/>
                    </a:lnTo>
                    <a:lnTo>
                      <a:pt x="554" y="198"/>
                    </a:lnTo>
                    <a:lnTo>
                      <a:pt x="552" y="200"/>
                    </a:lnTo>
                    <a:lnTo>
                      <a:pt x="554" y="208"/>
                    </a:lnTo>
                    <a:lnTo>
                      <a:pt x="546" y="210"/>
                    </a:lnTo>
                    <a:lnTo>
                      <a:pt x="542" y="206"/>
                    </a:lnTo>
                    <a:lnTo>
                      <a:pt x="530" y="204"/>
                    </a:lnTo>
                    <a:lnTo>
                      <a:pt x="524" y="210"/>
                    </a:lnTo>
                    <a:lnTo>
                      <a:pt x="518" y="208"/>
                    </a:lnTo>
                    <a:lnTo>
                      <a:pt x="514" y="210"/>
                    </a:lnTo>
                    <a:lnTo>
                      <a:pt x="508" y="208"/>
                    </a:lnTo>
                    <a:lnTo>
                      <a:pt x="504" y="212"/>
                    </a:lnTo>
                    <a:lnTo>
                      <a:pt x="498" y="208"/>
                    </a:lnTo>
                    <a:lnTo>
                      <a:pt x="494" y="202"/>
                    </a:lnTo>
                    <a:lnTo>
                      <a:pt x="506" y="200"/>
                    </a:lnTo>
                    <a:lnTo>
                      <a:pt x="510" y="196"/>
                    </a:lnTo>
                    <a:lnTo>
                      <a:pt x="504" y="192"/>
                    </a:lnTo>
                    <a:lnTo>
                      <a:pt x="502" y="194"/>
                    </a:lnTo>
                    <a:lnTo>
                      <a:pt x="500" y="192"/>
                    </a:lnTo>
                    <a:lnTo>
                      <a:pt x="504" y="188"/>
                    </a:lnTo>
                    <a:lnTo>
                      <a:pt x="502" y="186"/>
                    </a:lnTo>
                    <a:lnTo>
                      <a:pt x="496" y="186"/>
                    </a:lnTo>
                    <a:lnTo>
                      <a:pt x="490" y="192"/>
                    </a:lnTo>
                    <a:lnTo>
                      <a:pt x="488" y="184"/>
                    </a:lnTo>
                    <a:lnTo>
                      <a:pt x="496" y="184"/>
                    </a:lnTo>
                    <a:lnTo>
                      <a:pt x="496" y="180"/>
                    </a:lnTo>
                    <a:lnTo>
                      <a:pt x="502" y="176"/>
                    </a:lnTo>
                    <a:lnTo>
                      <a:pt x="506" y="180"/>
                    </a:lnTo>
                    <a:lnTo>
                      <a:pt x="510" y="180"/>
                    </a:lnTo>
                    <a:lnTo>
                      <a:pt x="512" y="174"/>
                    </a:lnTo>
                    <a:lnTo>
                      <a:pt x="512" y="178"/>
                    </a:lnTo>
                    <a:lnTo>
                      <a:pt x="514" y="180"/>
                    </a:lnTo>
                    <a:lnTo>
                      <a:pt x="518" y="182"/>
                    </a:lnTo>
                    <a:lnTo>
                      <a:pt x="518" y="174"/>
                    </a:lnTo>
                    <a:lnTo>
                      <a:pt x="518" y="168"/>
                    </a:lnTo>
                    <a:lnTo>
                      <a:pt x="510" y="168"/>
                    </a:lnTo>
                    <a:lnTo>
                      <a:pt x="510" y="164"/>
                    </a:lnTo>
                    <a:lnTo>
                      <a:pt x="504" y="164"/>
                    </a:lnTo>
                    <a:lnTo>
                      <a:pt x="494" y="154"/>
                    </a:lnTo>
                    <a:lnTo>
                      <a:pt x="486" y="156"/>
                    </a:lnTo>
                    <a:lnTo>
                      <a:pt x="470" y="144"/>
                    </a:lnTo>
                    <a:lnTo>
                      <a:pt x="470" y="140"/>
                    </a:lnTo>
                    <a:lnTo>
                      <a:pt x="470" y="134"/>
                    </a:lnTo>
                    <a:lnTo>
                      <a:pt x="472" y="134"/>
                    </a:lnTo>
                    <a:lnTo>
                      <a:pt x="472" y="128"/>
                    </a:lnTo>
                    <a:lnTo>
                      <a:pt x="464" y="116"/>
                    </a:lnTo>
                    <a:lnTo>
                      <a:pt x="460" y="100"/>
                    </a:lnTo>
                    <a:lnTo>
                      <a:pt x="464" y="104"/>
                    </a:lnTo>
                    <a:lnTo>
                      <a:pt x="470" y="98"/>
                    </a:lnTo>
                    <a:lnTo>
                      <a:pt x="474" y="82"/>
                    </a:lnTo>
                    <a:lnTo>
                      <a:pt x="470" y="78"/>
                    </a:lnTo>
                    <a:lnTo>
                      <a:pt x="450" y="76"/>
                    </a:lnTo>
                    <a:lnTo>
                      <a:pt x="446" y="82"/>
                    </a:lnTo>
                    <a:lnTo>
                      <a:pt x="442" y="78"/>
                    </a:lnTo>
                    <a:lnTo>
                      <a:pt x="438" y="76"/>
                    </a:lnTo>
                    <a:lnTo>
                      <a:pt x="440" y="80"/>
                    </a:lnTo>
                    <a:lnTo>
                      <a:pt x="430" y="76"/>
                    </a:lnTo>
                    <a:lnTo>
                      <a:pt x="422" y="76"/>
                    </a:lnTo>
                    <a:lnTo>
                      <a:pt x="426" y="78"/>
                    </a:lnTo>
                    <a:lnTo>
                      <a:pt x="422" y="80"/>
                    </a:lnTo>
                    <a:lnTo>
                      <a:pt x="422" y="82"/>
                    </a:lnTo>
                    <a:lnTo>
                      <a:pt x="422" y="84"/>
                    </a:lnTo>
                    <a:lnTo>
                      <a:pt x="428" y="102"/>
                    </a:lnTo>
                    <a:lnTo>
                      <a:pt x="428" y="108"/>
                    </a:lnTo>
                    <a:lnTo>
                      <a:pt x="430" y="116"/>
                    </a:lnTo>
                    <a:lnTo>
                      <a:pt x="432" y="118"/>
                    </a:lnTo>
                    <a:lnTo>
                      <a:pt x="428" y="124"/>
                    </a:lnTo>
                    <a:lnTo>
                      <a:pt x="422" y="126"/>
                    </a:lnTo>
                    <a:lnTo>
                      <a:pt x="420" y="124"/>
                    </a:lnTo>
                    <a:lnTo>
                      <a:pt x="420" y="120"/>
                    </a:lnTo>
                    <a:lnTo>
                      <a:pt x="422" y="118"/>
                    </a:lnTo>
                    <a:lnTo>
                      <a:pt x="418" y="116"/>
                    </a:lnTo>
                    <a:lnTo>
                      <a:pt x="416" y="106"/>
                    </a:lnTo>
                    <a:lnTo>
                      <a:pt x="416" y="100"/>
                    </a:lnTo>
                    <a:lnTo>
                      <a:pt x="404" y="88"/>
                    </a:lnTo>
                    <a:lnTo>
                      <a:pt x="392" y="86"/>
                    </a:lnTo>
                    <a:lnTo>
                      <a:pt x="400" y="94"/>
                    </a:lnTo>
                    <a:lnTo>
                      <a:pt x="396" y="94"/>
                    </a:lnTo>
                    <a:lnTo>
                      <a:pt x="398" y="98"/>
                    </a:lnTo>
                    <a:lnTo>
                      <a:pt x="396" y="98"/>
                    </a:lnTo>
                    <a:lnTo>
                      <a:pt x="396" y="102"/>
                    </a:lnTo>
                    <a:lnTo>
                      <a:pt x="388" y="98"/>
                    </a:lnTo>
                    <a:lnTo>
                      <a:pt x="384" y="106"/>
                    </a:lnTo>
                    <a:lnTo>
                      <a:pt x="380" y="106"/>
                    </a:lnTo>
                    <a:lnTo>
                      <a:pt x="382" y="102"/>
                    </a:lnTo>
                    <a:lnTo>
                      <a:pt x="374" y="106"/>
                    </a:lnTo>
                    <a:lnTo>
                      <a:pt x="382" y="98"/>
                    </a:lnTo>
                    <a:lnTo>
                      <a:pt x="382" y="96"/>
                    </a:lnTo>
                    <a:lnTo>
                      <a:pt x="358" y="84"/>
                    </a:lnTo>
                    <a:lnTo>
                      <a:pt x="352" y="88"/>
                    </a:lnTo>
                    <a:lnTo>
                      <a:pt x="350" y="90"/>
                    </a:lnTo>
                    <a:lnTo>
                      <a:pt x="352" y="92"/>
                    </a:lnTo>
                    <a:lnTo>
                      <a:pt x="350" y="96"/>
                    </a:lnTo>
                    <a:lnTo>
                      <a:pt x="338" y="98"/>
                    </a:lnTo>
                    <a:lnTo>
                      <a:pt x="338" y="96"/>
                    </a:lnTo>
                    <a:lnTo>
                      <a:pt x="346" y="90"/>
                    </a:lnTo>
                    <a:lnTo>
                      <a:pt x="346" y="86"/>
                    </a:lnTo>
                    <a:lnTo>
                      <a:pt x="342" y="76"/>
                    </a:lnTo>
                    <a:lnTo>
                      <a:pt x="338" y="74"/>
                    </a:lnTo>
                    <a:lnTo>
                      <a:pt x="316" y="82"/>
                    </a:lnTo>
                    <a:lnTo>
                      <a:pt x="292" y="96"/>
                    </a:lnTo>
                    <a:lnTo>
                      <a:pt x="288" y="100"/>
                    </a:lnTo>
                    <a:lnTo>
                      <a:pt x="288" y="106"/>
                    </a:lnTo>
                    <a:lnTo>
                      <a:pt x="292" y="106"/>
                    </a:lnTo>
                    <a:lnTo>
                      <a:pt x="292" y="110"/>
                    </a:lnTo>
                    <a:lnTo>
                      <a:pt x="288" y="110"/>
                    </a:lnTo>
                    <a:lnTo>
                      <a:pt x="280" y="120"/>
                    </a:lnTo>
                    <a:lnTo>
                      <a:pt x="282" y="128"/>
                    </a:lnTo>
                    <a:lnTo>
                      <a:pt x="296" y="126"/>
                    </a:lnTo>
                    <a:lnTo>
                      <a:pt x="296" y="130"/>
                    </a:lnTo>
                    <a:lnTo>
                      <a:pt x="290" y="132"/>
                    </a:lnTo>
                    <a:lnTo>
                      <a:pt x="292" y="134"/>
                    </a:lnTo>
                    <a:lnTo>
                      <a:pt x="320" y="134"/>
                    </a:lnTo>
                    <a:lnTo>
                      <a:pt x="322" y="134"/>
                    </a:lnTo>
                    <a:lnTo>
                      <a:pt x="312" y="138"/>
                    </a:lnTo>
                    <a:lnTo>
                      <a:pt x="300" y="140"/>
                    </a:lnTo>
                    <a:lnTo>
                      <a:pt x="290" y="144"/>
                    </a:lnTo>
                    <a:lnTo>
                      <a:pt x="300" y="156"/>
                    </a:lnTo>
                    <a:lnTo>
                      <a:pt x="318" y="156"/>
                    </a:lnTo>
                    <a:lnTo>
                      <a:pt x="326" y="158"/>
                    </a:lnTo>
                    <a:lnTo>
                      <a:pt x="348" y="154"/>
                    </a:lnTo>
                    <a:lnTo>
                      <a:pt x="368" y="162"/>
                    </a:lnTo>
                    <a:lnTo>
                      <a:pt x="368" y="164"/>
                    </a:lnTo>
                    <a:lnTo>
                      <a:pt x="366" y="166"/>
                    </a:lnTo>
                    <a:lnTo>
                      <a:pt x="340" y="164"/>
                    </a:lnTo>
                    <a:lnTo>
                      <a:pt x="324" y="168"/>
                    </a:lnTo>
                    <a:lnTo>
                      <a:pt x="322" y="168"/>
                    </a:lnTo>
                    <a:lnTo>
                      <a:pt x="314" y="170"/>
                    </a:lnTo>
                    <a:lnTo>
                      <a:pt x="304" y="168"/>
                    </a:lnTo>
                    <a:lnTo>
                      <a:pt x="290" y="158"/>
                    </a:lnTo>
                    <a:lnTo>
                      <a:pt x="266" y="152"/>
                    </a:lnTo>
                    <a:lnTo>
                      <a:pt x="262" y="146"/>
                    </a:lnTo>
                    <a:lnTo>
                      <a:pt x="250" y="138"/>
                    </a:lnTo>
                    <a:lnTo>
                      <a:pt x="238" y="138"/>
                    </a:lnTo>
                    <a:lnTo>
                      <a:pt x="232" y="138"/>
                    </a:lnTo>
                    <a:lnTo>
                      <a:pt x="232" y="148"/>
                    </a:lnTo>
                    <a:lnTo>
                      <a:pt x="228" y="152"/>
                    </a:lnTo>
                    <a:lnTo>
                      <a:pt x="222" y="154"/>
                    </a:lnTo>
                    <a:lnTo>
                      <a:pt x="214" y="154"/>
                    </a:lnTo>
                    <a:lnTo>
                      <a:pt x="214" y="150"/>
                    </a:lnTo>
                    <a:lnTo>
                      <a:pt x="216" y="148"/>
                    </a:lnTo>
                    <a:lnTo>
                      <a:pt x="234" y="132"/>
                    </a:lnTo>
                    <a:lnTo>
                      <a:pt x="238" y="138"/>
                    </a:lnTo>
                    <a:lnTo>
                      <a:pt x="250" y="130"/>
                    </a:lnTo>
                    <a:lnTo>
                      <a:pt x="252" y="124"/>
                    </a:lnTo>
                    <a:lnTo>
                      <a:pt x="250" y="114"/>
                    </a:lnTo>
                    <a:lnTo>
                      <a:pt x="254" y="102"/>
                    </a:lnTo>
                    <a:lnTo>
                      <a:pt x="266" y="98"/>
                    </a:lnTo>
                    <a:lnTo>
                      <a:pt x="268" y="88"/>
                    </a:lnTo>
                    <a:lnTo>
                      <a:pt x="270" y="84"/>
                    </a:lnTo>
                    <a:lnTo>
                      <a:pt x="318" y="52"/>
                    </a:lnTo>
                    <a:lnTo>
                      <a:pt x="318" y="46"/>
                    </a:lnTo>
                    <a:lnTo>
                      <a:pt x="290" y="16"/>
                    </a:lnTo>
                    <a:lnTo>
                      <a:pt x="272" y="16"/>
                    </a:lnTo>
                    <a:lnTo>
                      <a:pt x="270" y="20"/>
                    </a:lnTo>
                    <a:lnTo>
                      <a:pt x="272" y="22"/>
                    </a:lnTo>
                    <a:lnTo>
                      <a:pt x="270" y="26"/>
                    </a:lnTo>
                    <a:lnTo>
                      <a:pt x="268" y="28"/>
                    </a:lnTo>
                    <a:lnTo>
                      <a:pt x="268" y="18"/>
                    </a:lnTo>
                    <a:lnTo>
                      <a:pt x="264" y="18"/>
                    </a:lnTo>
                    <a:lnTo>
                      <a:pt x="260" y="26"/>
                    </a:lnTo>
                    <a:lnTo>
                      <a:pt x="258" y="20"/>
                    </a:lnTo>
                    <a:lnTo>
                      <a:pt x="262" y="18"/>
                    </a:lnTo>
                    <a:lnTo>
                      <a:pt x="238" y="0"/>
                    </a:lnTo>
                    <a:lnTo>
                      <a:pt x="216" y="6"/>
                    </a:lnTo>
                    <a:lnTo>
                      <a:pt x="216" y="10"/>
                    </a:lnTo>
                    <a:lnTo>
                      <a:pt x="214" y="6"/>
                    </a:lnTo>
                    <a:lnTo>
                      <a:pt x="196" y="10"/>
                    </a:lnTo>
                    <a:lnTo>
                      <a:pt x="202" y="16"/>
                    </a:lnTo>
                    <a:lnTo>
                      <a:pt x="200" y="20"/>
                    </a:lnTo>
                    <a:lnTo>
                      <a:pt x="202" y="28"/>
                    </a:lnTo>
                    <a:lnTo>
                      <a:pt x="208" y="34"/>
                    </a:lnTo>
                    <a:lnTo>
                      <a:pt x="204" y="44"/>
                    </a:lnTo>
                    <a:lnTo>
                      <a:pt x="192" y="66"/>
                    </a:lnTo>
                    <a:lnTo>
                      <a:pt x="196" y="74"/>
                    </a:lnTo>
                    <a:lnTo>
                      <a:pt x="190" y="76"/>
                    </a:lnTo>
                    <a:lnTo>
                      <a:pt x="190" y="82"/>
                    </a:lnTo>
                    <a:lnTo>
                      <a:pt x="190" y="86"/>
                    </a:lnTo>
                    <a:lnTo>
                      <a:pt x="192" y="88"/>
                    </a:lnTo>
                    <a:lnTo>
                      <a:pt x="188" y="92"/>
                    </a:lnTo>
                    <a:lnTo>
                      <a:pt x="186" y="96"/>
                    </a:lnTo>
                    <a:lnTo>
                      <a:pt x="184" y="100"/>
                    </a:lnTo>
                    <a:lnTo>
                      <a:pt x="186" y="102"/>
                    </a:lnTo>
                    <a:lnTo>
                      <a:pt x="182" y="104"/>
                    </a:lnTo>
                    <a:lnTo>
                      <a:pt x="184" y="106"/>
                    </a:lnTo>
                    <a:lnTo>
                      <a:pt x="182" y="108"/>
                    </a:lnTo>
                    <a:lnTo>
                      <a:pt x="184" y="110"/>
                    </a:lnTo>
                    <a:lnTo>
                      <a:pt x="180" y="114"/>
                    </a:lnTo>
                    <a:lnTo>
                      <a:pt x="190" y="116"/>
                    </a:lnTo>
                    <a:lnTo>
                      <a:pt x="196" y="122"/>
                    </a:lnTo>
                    <a:lnTo>
                      <a:pt x="198" y="118"/>
                    </a:lnTo>
                    <a:lnTo>
                      <a:pt x="204" y="124"/>
                    </a:lnTo>
                    <a:lnTo>
                      <a:pt x="206" y="130"/>
                    </a:lnTo>
                    <a:lnTo>
                      <a:pt x="206" y="134"/>
                    </a:lnTo>
                    <a:lnTo>
                      <a:pt x="206" y="138"/>
                    </a:lnTo>
                    <a:lnTo>
                      <a:pt x="206" y="142"/>
                    </a:lnTo>
                    <a:lnTo>
                      <a:pt x="202" y="144"/>
                    </a:lnTo>
                    <a:lnTo>
                      <a:pt x="206" y="148"/>
                    </a:lnTo>
                    <a:lnTo>
                      <a:pt x="200" y="152"/>
                    </a:lnTo>
                    <a:lnTo>
                      <a:pt x="196" y="154"/>
                    </a:lnTo>
                    <a:lnTo>
                      <a:pt x="186" y="144"/>
                    </a:lnTo>
                    <a:lnTo>
                      <a:pt x="178" y="120"/>
                    </a:lnTo>
                    <a:lnTo>
                      <a:pt x="168" y="110"/>
                    </a:lnTo>
                    <a:lnTo>
                      <a:pt x="166" y="116"/>
                    </a:lnTo>
                    <a:lnTo>
                      <a:pt x="168" y="120"/>
                    </a:lnTo>
                    <a:lnTo>
                      <a:pt x="174" y="122"/>
                    </a:lnTo>
                    <a:lnTo>
                      <a:pt x="164" y="126"/>
                    </a:lnTo>
                    <a:lnTo>
                      <a:pt x="162" y="132"/>
                    </a:lnTo>
                    <a:lnTo>
                      <a:pt x="154" y="142"/>
                    </a:lnTo>
                    <a:lnTo>
                      <a:pt x="156" y="136"/>
                    </a:lnTo>
                    <a:lnTo>
                      <a:pt x="158" y="132"/>
                    </a:lnTo>
                    <a:lnTo>
                      <a:pt x="138" y="142"/>
                    </a:lnTo>
                    <a:lnTo>
                      <a:pt x="128" y="160"/>
                    </a:lnTo>
                    <a:lnTo>
                      <a:pt x="130" y="152"/>
                    </a:lnTo>
                    <a:lnTo>
                      <a:pt x="128" y="150"/>
                    </a:lnTo>
                    <a:lnTo>
                      <a:pt x="124" y="154"/>
                    </a:lnTo>
                    <a:lnTo>
                      <a:pt x="124" y="152"/>
                    </a:lnTo>
                    <a:lnTo>
                      <a:pt x="122" y="154"/>
                    </a:lnTo>
                    <a:lnTo>
                      <a:pt x="122" y="152"/>
                    </a:lnTo>
                    <a:lnTo>
                      <a:pt x="118" y="152"/>
                    </a:lnTo>
                    <a:lnTo>
                      <a:pt x="118" y="154"/>
                    </a:lnTo>
                    <a:lnTo>
                      <a:pt x="114" y="160"/>
                    </a:lnTo>
                    <a:lnTo>
                      <a:pt x="106" y="164"/>
                    </a:lnTo>
                    <a:lnTo>
                      <a:pt x="104" y="164"/>
                    </a:lnTo>
                    <a:lnTo>
                      <a:pt x="104" y="162"/>
                    </a:lnTo>
                    <a:lnTo>
                      <a:pt x="106" y="158"/>
                    </a:lnTo>
                    <a:lnTo>
                      <a:pt x="108" y="160"/>
                    </a:lnTo>
                    <a:lnTo>
                      <a:pt x="118" y="148"/>
                    </a:lnTo>
                    <a:lnTo>
                      <a:pt x="130" y="148"/>
                    </a:lnTo>
                    <a:lnTo>
                      <a:pt x="148" y="132"/>
                    </a:lnTo>
                    <a:lnTo>
                      <a:pt x="150" y="128"/>
                    </a:lnTo>
                    <a:lnTo>
                      <a:pt x="146" y="122"/>
                    </a:lnTo>
                    <a:lnTo>
                      <a:pt x="140" y="128"/>
                    </a:lnTo>
                    <a:lnTo>
                      <a:pt x="136" y="126"/>
                    </a:lnTo>
                    <a:lnTo>
                      <a:pt x="132" y="128"/>
                    </a:lnTo>
                    <a:lnTo>
                      <a:pt x="128" y="134"/>
                    </a:lnTo>
                    <a:lnTo>
                      <a:pt x="124" y="132"/>
                    </a:lnTo>
                    <a:lnTo>
                      <a:pt x="114" y="142"/>
                    </a:lnTo>
                    <a:lnTo>
                      <a:pt x="110" y="140"/>
                    </a:lnTo>
                    <a:lnTo>
                      <a:pt x="104" y="146"/>
                    </a:lnTo>
                    <a:lnTo>
                      <a:pt x="104" y="150"/>
                    </a:lnTo>
                    <a:lnTo>
                      <a:pt x="102" y="152"/>
                    </a:lnTo>
                    <a:lnTo>
                      <a:pt x="92" y="154"/>
                    </a:lnTo>
                    <a:lnTo>
                      <a:pt x="82" y="164"/>
                    </a:lnTo>
                    <a:lnTo>
                      <a:pt x="88" y="176"/>
                    </a:lnTo>
                    <a:lnTo>
                      <a:pt x="88" y="180"/>
                    </a:lnTo>
                    <a:lnTo>
                      <a:pt x="88" y="182"/>
                    </a:lnTo>
                    <a:lnTo>
                      <a:pt x="80" y="172"/>
                    </a:lnTo>
                    <a:lnTo>
                      <a:pt x="70" y="170"/>
                    </a:lnTo>
                    <a:lnTo>
                      <a:pt x="74" y="178"/>
                    </a:lnTo>
                    <a:lnTo>
                      <a:pt x="72" y="178"/>
                    </a:lnTo>
                    <a:lnTo>
                      <a:pt x="64" y="172"/>
                    </a:lnTo>
                    <a:lnTo>
                      <a:pt x="58" y="172"/>
                    </a:lnTo>
                    <a:lnTo>
                      <a:pt x="58" y="170"/>
                    </a:lnTo>
                    <a:lnTo>
                      <a:pt x="60" y="168"/>
                    </a:lnTo>
                    <a:lnTo>
                      <a:pt x="44" y="168"/>
                    </a:lnTo>
                    <a:lnTo>
                      <a:pt x="34" y="156"/>
                    </a:lnTo>
                    <a:lnTo>
                      <a:pt x="30" y="156"/>
                    </a:lnTo>
                    <a:lnTo>
                      <a:pt x="20" y="144"/>
                    </a:lnTo>
                    <a:lnTo>
                      <a:pt x="0" y="140"/>
                    </a:lnTo>
                    <a:lnTo>
                      <a:pt x="0" y="160"/>
                    </a:lnTo>
                    <a:lnTo>
                      <a:pt x="0" y="182"/>
                    </a:lnTo>
                    <a:lnTo>
                      <a:pt x="0" y="200"/>
                    </a:lnTo>
                    <a:lnTo>
                      <a:pt x="0" y="220"/>
                    </a:lnTo>
                    <a:lnTo>
                      <a:pt x="0" y="240"/>
                    </a:lnTo>
                    <a:lnTo>
                      <a:pt x="0" y="258"/>
                    </a:lnTo>
                    <a:lnTo>
                      <a:pt x="0" y="276"/>
                    </a:lnTo>
                    <a:lnTo>
                      <a:pt x="0" y="294"/>
                    </a:lnTo>
                    <a:lnTo>
                      <a:pt x="0" y="312"/>
                    </a:lnTo>
                    <a:lnTo>
                      <a:pt x="0" y="328"/>
                    </a:lnTo>
                    <a:lnTo>
                      <a:pt x="0" y="346"/>
                    </a:lnTo>
                    <a:lnTo>
                      <a:pt x="0" y="362"/>
                    </a:lnTo>
                    <a:lnTo>
                      <a:pt x="0" y="378"/>
                    </a:lnTo>
                    <a:lnTo>
                      <a:pt x="0" y="394"/>
                    </a:lnTo>
                    <a:lnTo>
                      <a:pt x="0" y="410"/>
                    </a:lnTo>
                    <a:lnTo>
                      <a:pt x="0" y="424"/>
                    </a:lnTo>
                    <a:lnTo>
                      <a:pt x="4" y="426"/>
                    </a:lnTo>
                    <a:lnTo>
                      <a:pt x="8" y="424"/>
                    </a:lnTo>
                    <a:lnTo>
                      <a:pt x="12" y="428"/>
                    </a:lnTo>
                    <a:lnTo>
                      <a:pt x="16" y="424"/>
                    </a:lnTo>
                    <a:lnTo>
                      <a:pt x="24" y="424"/>
                    </a:lnTo>
                    <a:lnTo>
                      <a:pt x="22" y="430"/>
                    </a:lnTo>
                    <a:lnTo>
                      <a:pt x="24" y="432"/>
                    </a:lnTo>
                    <a:lnTo>
                      <a:pt x="22" y="432"/>
                    </a:lnTo>
                    <a:lnTo>
                      <a:pt x="34" y="446"/>
                    </a:lnTo>
                    <a:lnTo>
                      <a:pt x="40" y="442"/>
                    </a:lnTo>
                    <a:lnTo>
                      <a:pt x="36" y="440"/>
                    </a:lnTo>
                    <a:lnTo>
                      <a:pt x="40" y="442"/>
                    </a:lnTo>
                    <a:lnTo>
                      <a:pt x="36" y="448"/>
                    </a:lnTo>
                    <a:lnTo>
                      <a:pt x="40" y="450"/>
                    </a:lnTo>
                    <a:lnTo>
                      <a:pt x="44" y="458"/>
                    </a:lnTo>
                    <a:lnTo>
                      <a:pt x="54" y="452"/>
                    </a:lnTo>
                    <a:lnTo>
                      <a:pt x="60" y="442"/>
                    </a:lnTo>
                    <a:lnTo>
                      <a:pt x="70" y="438"/>
                    </a:lnTo>
                    <a:lnTo>
                      <a:pt x="84" y="454"/>
                    </a:lnTo>
                    <a:lnTo>
                      <a:pt x="86" y="460"/>
                    </a:lnTo>
                    <a:lnTo>
                      <a:pt x="92" y="464"/>
                    </a:lnTo>
                    <a:lnTo>
                      <a:pt x="112" y="498"/>
                    </a:lnTo>
                    <a:lnTo>
                      <a:pt x="112" y="502"/>
                    </a:lnTo>
                    <a:lnTo>
                      <a:pt x="114" y="504"/>
                    </a:lnTo>
                    <a:lnTo>
                      <a:pt x="116" y="512"/>
                    </a:lnTo>
                    <a:lnTo>
                      <a:pt x="120" y="514"/>
                    </a:lnTo>
                    <a:lnTo>
                      <a:pt x="130" y="518"/>
                    </a:lnTo>
                    <a:lnTo>
                      <a:pt x="142" y="526"/>
                    </a:lnTo>
                    <a:lnTo>
                      <a:pt x="142" y="532"/>
                    </a:lnTo>
                    <a:lnTo>
                      <a:pt x="142" y="542"/>
                    </a:lnTo>
                    <a:lnTo>
                      <a:pt x="142" y="544"/>
                    </a:lnTo>
                    <a:lnTo>
                      <a:pt x="140" y="546"/>
                    </a:lnTo>
                    <a:lnTo>
                      <a:pt x="142" y="550"/>
                    </a:lnTo>
                    <a:lnTo>
                      <a:pt x="140" y="552"/>
                    </a:lnTo>
                    <a:lnTo>
                      <a:pt x="142" y="554"/>
                    </a:lnTo>
                    <a:lnTo>
                      <a:pt x="138" y="554"/>
                    </a:lnTo>
                    <a:lnTo>
                      <a:pt x="136" y="558"/>
                    </a:lnTo>
                    <a:lnTo>
                      <a:pt x="136" y="560"/>
                    </a:lnTo>
                    <a:lnTo>
                      <a:pt x="138" y="564"/>
                    </a:lnTo>
                    <a:lnTo>
                      <a:pt x="144" y="564"/>
                    </a:lnTo>
                    <a:lnTo>
                      <a:pt x="144" y="566"/>
                    </a:lnTo>
                    <a:lnTo>
                      <a:pt x="142" y="568"/>
                    </a:lnTo>
                    <a:lnTo>
                      <a:pt x="142" y="570"/>
                    </a:lnTo>
                    <a:lnTo>
                      <a:pt x="152" y="582"/>
                    </a:lnTo>
                    <a:lnTo>
                      <a:pt x="156" y="580"/>
                    </a:lnTo>
                    <a:lnTo>
                      <a:pt x="156" y="586"/>
                    </a:lnTo>
                    <a:lnTo>
                      <a:pt x="154" y="590"/>
                    </a:lnTo>
                    <a:lnTo>
                      <a:pt x="158" y="596"/>
                    </a:lnTo>
                    <a:lnTo>
                      <a:pt x="160" y="600"/>
                    </a:lnTo>
                    <a:lnTo>
                      <a:pt x="164" y="600"/>
                    </a:lnTo>
                    <a:lnTo>
                      <a:pt x="164" y="604"/>
                    </a:lnTo>
                    <a:lnTo>
                      <a:pt x="170" y="602"/>
                    </a:lnTo>
                    <a:lnTo>
                      <a:pt x="170" y="606"/>
                    </a:lnTo>
                    <a:lnTo>
                      <a:pt x="170" y="610"/>
                    </a:lnTo>
                    <a:lnTo>
                      <a:pt x="172" y="610"/>
                    </a:lnTo>
                    <a:lnTo>
                      <a:pt x="172" y="618"/>
                    </a:lnTo>
                    <a:lnTo>
                      <a:pt x="174" y="618"/>
                    </a:lnTo>
                    <a:lnTo>
                      <a:pt x="176" y="614"/>
                    </a:lnTo>
                    <a:lnTo>
                      <a:pt x="178" y="618"/>
                    </a:lnTo>
                    <a:lnTo>
                      <a:pt x="176" y="620"/>
                    </a:lnTo>
                    <a:lnTo>
                      <a:pt x="178" y="620"/>
                    </a:lnTo>
                    <a:lnTo>
                      <a:pt x="172" y="622"/>
                    </a:lnTo>
                    <a:lnTo>
                      <a:pt x="172" y="624"/>
                    </a:lnTo>
                    <a:lnTo>
                      <a:pt x="178" y="624"/>
                    </a:lnTo>
                    <a:lnTo>
                      <a:pt x="172" y="626"/>
                    </a:lnTo>
                    <a:lnTo>
                      <a:pt x="174" y="628"/>
                    </a:lnTo>
                    <a:lnTo>
                      <a:pt x="180" y="632"/>
                    </a:lnTo>
                    <a:lnTo>
                      <a:pt x="182" y="632"/>
                    </a:lnTo>
                    <a:lnTo>
                      <a:pt x="182" y="630"/>
                    </a:lnTo>
                    <a:lnTo>
                      <a:pt x="186" y="632"/>
                    </a:lnTo>
                    <a:lnTo>
                      <a:pt x="188" y="630"/>
                    </a:lnTo>
                    <a:lnTo>
                      <a:pt x="192" y="630"/>
                    </a:lnTo>
                    <a:lnTo>
                      <a:pt x="192" y="632"/>
                    </a:lnTo>
                    <a:lnTo>
                      <a:pt x="190" y="632"/>
                    </a:lnTo>
                    <a:lnTo>
                      <a:pt x="194" y="634"/>
                    </a:lnTo>
                    <a:lnTo>
                      <a:pt x="192" y="636"/>
                    </a:lnTo>
                    <a:lnTo>
                      <a:pt x="196" y="636"/>
                    </a:lnTo>
                    <a:lnTo>
                      <a:pt x="188" y="638"/>
                    </a:lnTo>
                    <a:lnTo>
                      <a:pt x="190" y="640"/>
                    </a:lnTo>
                    <a:lnTo>
                      <a:pt x="198" y="640"/>
                    </a:lnTo>
                    <a:lnTo>
                      <a:pt x="200" y="638"/>
                    </a:lnTo>
                    <a:lnTo>
                      <a:pt x="204" y="640"/>
                    </a:lnTo>
                    <a:lnTo>
                      <a:pt x="208" y="638"/>
                    </a:lnTo>
                    <a:lnTo>
                      <a:pt x="208" y="642"/>
                    </a:lnTo>
                    <a:lnTo>
                      <a:pt x="212" y="642"/>
                    </a:lnTo>
                    <a:lnTo>
                      <a:pt x="214" y="646"/>
                    </a:lnTo>
                    <a:lnTo>
                      <a:pt x="210" y="648"/>
                    </a:lnTo>
                    <a:lnTo>
                      <a:pt x="212" y="650"/>
                    </a:lnTo>
                    <a:lnTo>
                      <a:pt x="216" y="654"/>
                    </a:lnTo>
                    <a:lnTo>
                      <a:pt x="218" y="654"/>
                    </a:lnTo>
                    <a:lnTo>
                      <a:pt x="220" y="650"/>
                    </a:lnTo>
                    <a:lnTo>
                      <a:pt x="222" y="652"/>
                    </a:lnTo>
                    <a:lnTo>
                      <a:pt x="222" y="650"/>
                    </a:lnTo>
                    <a:lnTo>
                      <a:pt x="226" y="656"/>
                    </a:lnTo>
                    <a:lnTo>
                      <a:pt x="226" y="660"/>
                    </a:lnTo>
                    <a:lnTo>
                      <a:pt x="228" y="660"/>
                    </a:lnTo>
                    <a:lnTo>
                      <a:pt x="232" y="654"/>
                    </a:lnTo>
                    <a:lnTo>
                      <a:pt x="232" y="656"/>
                    </a:lnTo>
                    <a:lnTo>
                      <a:pt x="232" y="664"/>
                    </a:lnTo>
                    <a:lnTo>
                      <a:pt x="240" y="664"/>
                    </a:lnTo>
                    <a:lnTo>
                      <a:pt x="240" y="666"/>
                    </a:lnTo>
                    <a:lnTo>
                      <a:pt x="234" y="666"/>
                    </a:lnTo>
                    <a:lnTo>
                      <a:pt x="234" y="668"/>
                    </a:lnTo>
                    <a:lnTo>
                      <a:pt x="236" y="670"/>
                    </a:lnTo>
                    <a:lnTo>
                      <a:pt x="252" y="670"/>
                    </a:lnTo>
                    <a:lnTo>
                      <a:pt x="262" y="670"/>
                    </a:lnTo>
                    <a:lnTo>
                      <a:pt x="280" y="670"/>
                    </a:lnTo>
                    <a:lnTo>
                      <a:pt x="296" y="670"/>
                    </a:lnTo>
                    <a:lnTo>
                      <a:pt x="312" y="670"/>
                    </a:lnTo>
                    <a:lnTo>
                      <a:pt x="326" y="670"/>
                    </a:lnTo>
                    <a:lnTo>
                      <a:pt x="338" y="670"/>
                    </a:lnTo>
                    <a:lnTo>
                      <a:pt x="350" y="670"/>
                    </a:lnTo>
                    <a:lnTo>
                      <a:pt x="366" y="670"/>
                    </a:lnTo>
                    <a:lnTo>
                      <a:pt x="386" y="670"/>
                    </a:lnTo>
                    <a:lnTo>
                      <a:pt x="402" y="670"/>
                    </a:lnTo>
                    <a:lnTo>
                      <a:pt x="422" y="670"/>
                    </a:lnTo>
                    <a:lnTo>
                      <a:pt x="444" y="670"/>
                    </a:lnTo>
                    <a:lnTo>
                      <a:pt x="466" y="670"/>
                    </a:lnTo>
                    <a:lnTo>
                      <a:pt x="482" y="670"/>
                    </a:lnTo>
                    <a:lnTo>
                      <a:pt x="498" y="670"/>
                    </a:lnTo>
                    <a:lnTo>
                      <a:pt x="516" y="670"/>
                    </a:lnTo>
                    <a:lnTo>
                      <a:pt x="518" y="670"/>
                    </a:lnTo>
                    <a:lnTo>
                      <a:pt x="534" y="670"/>
                    </a:lnTo>
                    <a:lnTo>
                      <a:pt x="554" y="670"/>
                    </a:lnTo>
                    <a:lnTo>
                      <a:pt x="570" y="670"/>
                    </a:lnTo>
                    <a:lnTo>
                      <a:pt x="596" y="670"/>
                    </a:lnTo>
                    <a:lnTo>
                      <a:pt x="598" y="662"/>
                    </a:lnTo>
                    <a:lnTo>
                      <a:pt x="600" y="662"/>
                    </a:lnTo>
                    <a:lnTo>
                      <a:pt x="606" y="674"/>
                    </a:lnTo>
                    <a:lnTo>
                      <a:pt x="612" y="674"/>
                    </a:lnTo>
                    <a:lnTo>
                      <a:pt x="618" y="678"/>
                    </a:lnTo>
                    <a:lnTo>
                      <a:pt x="628" y="676"/>
                    </a:lnTo>
                    <a:lnTo>
                      <a:pt x="646" y="686"/>
                    </a:lnTo>
                    <a:lnTo>
                      <a:pt x="654" y="686"/>
                    </a:lnTo>
                    <a:lnTo>
                      <a:pt x="668" y="688"/>
                    </a:lnTo>
                    <a:lnTo>
                      <a:pt x="674" y="686"/>
                    </a:lnTo>
                    <a:lnTo>
                      <a:pt x="680" y="678"/>
                    </a:lnTo>
                    <a:lnTo>
                      <a:pt x="680" y="680"/>
                    </a:lnTo>
                    <a:lnTo>
                      <a:pt x="682" y="680"/>
                    </a:lnTo>
                    <a:lnTo>
                      <a:pt x="686" y="672"/>
                    </a:lnTo>
                    <a:lnTo>
                      <a:pt x="684" y="678"/>
                    </a:lnTo>
                    <a:lnTo>
                      <a:pt x="686" y="680"/>
                    </a:lnTo>
                    <a:lnTo>
                      <a:pt x="688" y="676"/>
                    </a:lnTo>
                    <a:lnTo>
                      <a:pt x="688" y="670"/>
                    </a:lnTo>
                    <a:lnTo>
                      <a:pt x="690" y="670"/>
                    </a:lnTo>
                    <a:lnTo>
                      <a:pt x="698" y="672"/>
                    </a:lnTo>
                    <a:lnTo>
                      <a:pt x="704" y="682"/>
                    </a:lnTo>
                    <a:lnTo>
                      <a:pt x="704" y="674"/>
                    </a:lnTo>
                    <a:lnTo>
                      <a:pt x="712" y="674"/>
                    </a:lnTo>
                    <a:lnTo>
                      <a:pt x="718" y="688"/>
                    </a:lnTo>
                    <a:lnTo>
                      <a:pt x="720" y="690"/>
                    </a:lnTo>
                    <a:lnTo>
                      <a:pt x="732" y="688"/>
                    </a:lnTo>
                    <a:lnTo>
                      <a:pt x="730" y="696"/>
                    </a:lnTo>
                    <a:lnTo>
                      <a:pt x="734" y="702"/>
                    </a:lnTo>
                    <a:lnTo>
                      <a:pt x="734" y="704"/>
                    </a:lnTo>
                    <a:lnTo>
                      <a:pt x="734" y="708"/>
                    </a:lnTo>
                    <a:lnTo>
                      <a:pt x="736" y="708"/>
                    </a:lnTo>
                    <a:lnTo>
                      <a:pt x="736" y="710"/>
                    </a:lnTo>
                    <a:lnTo>
                      <a:pt x="736" y="712"/>
                    </a:lnTo>
                    <a:lnTo>
                      <a:pt x="736" y="716"/>
                    </a:lnTo>
                    <a:lnTo>
                      <a:pt x="738" y="716"/>
                    </a:lnTo>
                    <a:lnTo>
                      <a:pt x="738" y="714"/>
                    </a:lnTo>
                    <a:lnTo>
                      <a:pt x="742" y="720"/>
                    </a:lnTo>
                    <a:lnTo>
                      <a:pt x="746" y="718"/>
                    </a:lnTo>
                    <a:lnTo>
                      <a:pt x="756" y="722"/>
                    </a:lnTo>
                    <a:lnTo>
                      <a:pt x="758" y="722"/>
                    </a:lnTo>
                    <a:lnTo>
                      <a:pt x="774" y="724"/>
                    </a:lnTo>
                    <a:lnTo>
                      <a:pt x="776" y="726"/>
                    </a:lnTo>
                    <a:lnTo>
                      <a:pt x="784" y="726"/>
                    </a:lnTo>
                    <a:lnTo>
                      <a:pt x="786" y="726"/>
                    </a:lnTo>
                    <a:lnTo>
                      <a:pt x="788" y="732"/>
                    </a:lnTo>
                    <a:lnTo>
                      <a:pt x="792" y="736"/>
                    </a:lnTo>
                    <a:lnTo>
                      <a:pt x="794" y="736"/>
                    </a:lnTo>
                    <a:lnTo>
                      <a:pt x="794" y="740"/>
                    </a:lnTo>
                    <a:lnTo>
                      <a:pt x="800" y="744"/>
                    </a:lnTo>
                    <a:lnTo>
                      <a:pt x="800" y="746"/>
                    </a:lnTo>
                    <a:lnTo>
                      <a:pt x="794" y="746"/>
                    </a:lnTo>
                    <a:lnTo>
                      <a:pt x="796" y="750"/>
                    </a:lnTo>
                    <a:lnTo>
                      <a:pt x="794" y="750"/>
                    </a:lnTo>
                    <a:lnTo>
                      <a:pt x="788" y="750"/>
                    </a:lnTo>
                    <a:lnTo>
                      <a:pt x="786" y="748"/>
                    </a:lnTo>
                    <a:lnTo>
                      <a:pt x="782" y="750"/>
                    </a:lnTo>
                    <a:lnTo>
                      <a:pt x="782" y="746"/>
                    </a:lnTo>
                    <a:lnTo>
                      <a:pt x="782" y="744"/>
                    </a:lnTo>
                    <a:lnTo>
                      <a:pt x="780" y="744"/>
                    </a:lnTo>
                    <a:lnTo>
                      <a:pt x="778" y="738"/>
                    </a:lnTo>
                    <a:lnTo>
                      <a:pt x="774" y="738"/>
                    </a:lnTo>
                    <a:lnTo>
                      <a:pt x="776" y="742"/>
                    </a:lnTo>
                    <a:lnTo>
                      <a:pt x="778" y="748"/>
                    </a:lnTo>
                    <a:lnTo>
                      <a:pt x="772" y="758"/>
                    </a:lnTo>
                    <a:lnTo>
                      <a:pt x="772" y="768"/>
                    </a:lnTo>
                    <a:lnTo>
                      <a:pt x="772" y="772"/>
                    </a:lnTo>
                    <a:lnTo>
                      <a:pt x="766" y="776"/>
                    </a:lnTo>
                    <a:lnTo>
                      <a:pt x="764" y="776"/>
                    </a:lnTo>
                    <a:lnTo>
                      <a:pt x="762" y="784"/>
                    </a:lnTo>
                    <a:lnTo>
                      <a:pt x="764" y="786"/>
                    </a:lnTo>
                    <a:lnTo>
                      <a:pt x="762" y="788"/>
                    </a:lnTo>
                    <a:lnTo>
                      <a:pt x="760" y="788"/>
                    </a:lnTo>
                    <a:lnTo>
                      <a:pt x="756" y="788"/>
                    </a:lnTo>
                    <a:lnTo>
                      <a:pt x="756" y="792"/>
                    </a:lnTo>
                    <a:lnTo>
                      <a:pt x="754" y="794"/>
                    </a:lnTo>
                    <a:lnTo>
                      <a:pt x="764" y="794"/>
                    </a:lnTo>
                    <a:lnTo>
                      <a:pt x="768" y="790"/>
                    </a:lnTo>
                    <a:lnTo>
                      <a:pt x="772" y="788"/>
                    </a:lnTo>
                    <a:lnTo>
                      <a:pt x="776" y="784"/>
                    </a:lnTo>
                    <a:lnTo>
                      <a:pt x="780" y="782"/>
                    </a:lnTo>
                    <a:lnTo>
                      <a:pt x="788" y="784"/>
                    </a:lnTo>
                    <a:lnTo>
                      <a:pt x="792" y="780"/>
                    </a:lnTo>
                    <a:lnTo>
                      <a:pt x="800" y="778"/>
                    </a:lnTo>
                    <a:lnTo>
                      <a:pt x="804" y="778"/>
                    </a:lnTo>
                    <a:lnTo>
                      <a:pt x="810" y="780"/>
                    </a:lnTo>
                    <a:lnTo>
                      <a:pt x="808" y="774"/>
                    </a:lnTo>
                    <a:lnTo>
                      <a:pt x="804" y="774"/>
                    </a:lnTo>
                    <a:lnTo>
                      <a:pt x="798" y="772"/>
                    </a:lnTo>
                    <a:lnTo>
                      <a:pt x="806" y="764"/>
                    </a:lnTo>
                    <a:lnTo>
                      <a:pt x="820" y="760"/>
                    </a:lnTo>
                    <a:lnTo>
                      <a:pt x="826" y="760"/>
                    </a:lnTo>
                    <a:lnTo>
                      <a:pt x="834" y="762"/>
                    </a:lnTo>
                    <a:lnTo>
                      <a:pt x="830" y="758"/>
                    </a:lnTo>
                    <a:lnTo>
                      <a:pt x="834" y="756"/>
                    </a:lnTo>
                    <a:lnTo>
                      <a:pt x="834" y="758"/>
                    </a:lnTo>
                    <a:lnTo>
                      <a:pt x="848" y="754"/>
                    </a:lnTo>
                    <a:lnTo>
                      <a:pt x="852" y="750"/>
                    </a:lnTo>
                    <a:lnTo>
                      <a:pt x="860" y="744"/>
                    </a:lnTo>
                    <a:lnTo>
                      <a:pt x="864" y="744"/>
                    </a:lnTo>
                    <a:lnTo>
                      <a:pt x="868" y="738"/>
                    </a:lnTo>
                    <a:lnTo>
                      <a:pt x="868" y="740"/>
                    </a:lnTo>
                    <a:lnTo>
                      <a:pt x="864" y="744"/>
                    </a:lnTo>
                    <a:lnTo>
                      <a:pt x="892" y="744"/>
                    </a:lnTo>
                    <a:lnTo>
                      <a:pt x="904" y="744"/>
                    </a:lnTo>
                    <a:lnTo>
                      <a:pt x="908" y="740"/>
                    </a:lnTo>
                    <a:lnTo>
                      <a:pt x="912" y="738"/>
                    </a:lnTo>
                    <a:lnTo>
                      <a:pt x="918" y="738"/>
                    </a:lnTo>
                    <a:lnTo>
                      <a:pt x="918" y="734"/>
                    </a:lnTo>
                    <a:lnTo>
                      <a:pt x="920" y="732"/>
                    </a:lnTo>
                    <a:lnTo>
                      <a:pt x="922" y="724"/>
                    </a:lnTo>
                    <a:lnTo>
                      <a:pt x="924" y="716"/>
                    </a:lnTo>
                    <a:lnTo>
                      <a:pt x="926" y="710"/>
                    </a:lnTo>
                    <a:lnTo>
                      <a:pt x="932" y="700"/>
                    </a:lnTo>
                    <a:lnTo>
                      <a:pt x="934" y="700"/>
                    </a:lnTo>
                    <a:lnTo>
                      <a:pt x="938" y="702"/>
                    </a:lnTo>
                    <a:lnTo>
                      <a:pt x="944" y="700"/>
                    </a:lnTo>
                    <a:lnTo>
                      <a:pt x="946" y="696"/>
                    </a:lnTo>
                    <a:lnTo>
                      <a:pt x="946" y="690"/>
                    </a:lnTo>
                    <a:lnTo>
                      <a:pt x="946" y="696"/>
                    </a:lnTo>
                    <a:lnTo>
                      <a:pt x="944" y="700"/>
                    </a:lnTo>
                    <a:lnTo>
                      <a:pt x="938" y="702"/>
                    </a:lnTo>
                    <a:lnTo>
                      <a:pt x="942" y="704"/>
                    </a:lnTo>
                    <a:lnTo>
                      <a:pt x="948" y="702"/>
                    </a:lnTo>
                    <a:lnTo>
                      <a:pt x="954" y="706"/>
                    </a:lnTo>
                    <a:lnTo>
                      <a:pt x="954" y="718"/>
                    </a:lnTo>
                    <a:lnTo>
                      <a:pt x="954" y="730"/>
                    </a:lnTo>
                    <a:lnTo>
                      <a:pt x="958" y="734"/>
                    </a:lnTo>
                    <a:lnTo>
                      <a:pt x="958" y="738"/>
                    </a:lnTo>
                    <a:lnTo>
                      <a:pt x="962" y="740"/>
                    </a:lnTo>
                    <a:lnTo>
                      <a:pt x="964" y="740"/>
                    </a:lnTo>
                    <a:lnTo>
                      <a:pt x="966" y="740"/>
                    </a:lnTo>
                    <a:lnTo>
                      <a:pt x="970" y="742"/>
                    </a:lnTo>
                    <a:lnTo>
                      <a:pt x="974" y="740"/>
                    </a:lnTo>
                    <a:lnTo>
                      <a:pt x="978" y="740"/>
                    </a:lnTo>
                    <a:lnTo>
                      <a:pt x="978" y="738"/>
                    </a:lnTo>
                    <a:lnTo>
                      <a:pt x="982" y="738"/>
                    </a:lnTo>
                    <a:lnTo>
                      <a:pt x="996" y="730"/>
                    </a:lnTo>
                    <a:lnTo>
                      <a:pt x="998" y="726"/>
                    </a:lnTo>
                    <a:lnTo>
                      <a:pt x="998" y="728"/>
                    </a:lnTo>
                    <a:lnTo>
                      <a:pt x="994" y="734"/>
                    </a:lnTo>
                    <a:lnTo>
                      <a:pt x="994" y="736"/>
                    </a:lnTo>
                    <a:lnTo>
                      <a:pt x="1000" y="734"/>
                    </a:lnTo>
                    <a:lnTo>
                      <a:pt x="1014" y="734"/>
                    </a:lnTo>
                    <a:lnTo>
                      <a:pt x="1014" y="736"/>
                    </a:lnTo>
                    <a:lnTo>
                      <a:pt x="1008" y="738"/>
                    </a:lnTo>
                    <a:lnTo>
                      <a:pt x="1002" y="742"/>
                    </a:lnTo>
                    <a:lnTo>
                      <a:pt x="998" y="738"/>
                    </a:lnTo>
                    <a:lnTo>
                      <a:pt x="984" y="746"/>
                    </a:lnTo>
                    <a:lnTo>
                      <a:pt x="984" y="748"/>
                    </a:lnTo>
                    <a:lnTo>
                      <a:pt x="980" y="748"/>
                    </a:lnTo>
                    <a:lnTo>
                      <a:pt x="976" y="752"/>
                    </a:lnTo>
                    <a:lnTo>
                      <a:pt x="980" y="750"/>
                    </a:lnTo>
                    <a:lnTo>
                      <a:pt x="978" y="754"/>
                    </a:lnTo>
                    <a:lnTo>
                      <a:pt x="976" y="760"/>
                    </a:lnTo>
                    <a:lnTo>
                      <a:pt x="978" y="764"/>
                    </a:lnTo>
                    <a:lnTo>
                      <a:pt x="980" y="764"/>
                    </a:lnTo>
                    <a:lnTo>
                      <a:pt x="982" y="768"/>
                    </a:lnTo>
                    <a:lnTo>
                      <a:pt x="986" y="768"/>
                    </a:lnTo>
                    <a:lnTo>
                      <a:pt x="988" y="764"/>
                    </a:lnTo>
                    <a:lnTo>
                      <a:pt x="992" y="764"/>
                    </a:lnTo>
                    <a:lnTo>
                      <a:pt x="1000" y="754"/>
                    </a:lnTo>
                    <a:lnTo>
                      <a:pt x="1004" y="750"/>
                    </a:lnTo>
                    <a:lnTo>
                      <a:pt x="1004" y="752"/>
                    </a:lnTo>
                    <a:lnTo>
                      <a:pt x="1006" y="748"/>
                    </a:lnTo>
                    <a:lnTo>
                      <a:pt x="1008" y="752"/>
                    </a:lnTo>
                    <a:lnTo>
                      <a:pt x="1010" y="752"/>
                    </a:lnTo>
                    <a:lnTo>
                      <a:pt x="1010" y="748"/>
                    </a:lnTo>
                    <a:lnTo>
                      <a:pt x="1014" y="750"/>
                    </a:lnTo>
                    <a:lnTo>
                      <a:pt x="1018" y="748"/>
                    </a:lnTo>
                    <a:lnTo>
                      <a:pt x="1036" y="738"/>
                    </a:lnTo>
                    <a:lnTo>
                      <a:pt x="1042" y="738"/>
                    </a:lnTo>
                    <a:lnTo>
                      <a:pt x="1044" y="736"/>
                    </a:lnTo>
                    <a:lnTo>
                      <a:pt x="1042" y="736"/>
                    </a:lnTo>
                    <a:lnTo>
                      <a:pt x="1040" y="736"/>
                    </a:lnTo>
                    <a:lnTo>
                      <a:pt x="1040" y="734"/>
                    </a:lnTo>
                    <a:lnTo>
                      <a:pt x="1040" y="732"/>
                    </a:lnTo>
                    <a:lnTo>
                      <a:pt x="1038" y="730"/>
                    </a:lnTo>
                    <a:lnTo>
                      <a:pt x="1032" y="730"/>
                    </a:lnTo>
                    <a:lnTo>
                      <a:pt x="1032" y="728"/>
                    </a:lnTo>
                    <a:lnTo>
                      <a:pt x="1032" y="726"/>
                    </a:lnTo>
                    <a:lnTo>
                      <a:pt x="1026" y="730"/>
                    </a:lnTo>
                    <a:lnTo>
                      <a:pt x="1022" y="730"/>
                    </a:lnTo>
                    <a:lnTo>
                      <a:pt x="1020" y="728"/>
                    </a:lnTo>
                    <a:lnTo>
                      <a:pt x="1004" y="726"/>
                    </a:lnTo>
                    <a:lnTo>
                      <a:pt x="1006" y="726"/>
                    </a:lnTo>
                    <a:lnTo>
                      <a:pt x="1008" y="724"/>
                    </a:lnTo>
                    <a:lnTo>
                      <a:pt x="1008" y="722"/>
                    </a:lnTo>
                    <a:lnTo>
                      <a:pt x="998" y="720"/>
                    </a:lnTo>
                    <a:lnTo>
                      <a:pt x="994" y="712"/>
                    </a:lnTo>
                    <a:lnTo>
                      <a:pt x="994" y="706"/>
                    </a:lnTo>
                    <a:lnTo>
                      <a:pt x="988" y="704"/>
                    </a:lnTo>
                    <a:lnTo>
                      <a:pt x="992" y="702"/>
                    </a:lnTo>
                    <a:lnTo>
                      <a:pt x="994" y="696"/>
                    </a:lnTo>
                    <a:lnTo>
                      <a:pt x="994" y="694"/>
                    </a:lnTo>
                    <a:lnTo>
                      <a:pt x="992" y="690"/>
                    </a:lnTo>
                    <a:lnTo>
                      <a:pt x="984" y="694"/>
                    </a:lnTo>
                    <a:lnTo>
                      <a:pt x="982" y="690"/>
                    </a:lnTo>
                    <a:lnTo>
                      <a:pt x="982" y="684"/>
                    </a:lnTo>
                    <a:lnTo>
                      <a:pt x="988" y="688"/>
                    </a:lnTo>
                    <a:lnTo>
                      <a:pt x="1000" y="678"/>
                    </a:lnTo>
                    <a:lnTo>
                      <a:pt x="1000" y="676"/>
                    </a:lnTo>
                    <a:lnTo>
                      <a:pt x="1000" y="672"/>
                    </a:lnTo>
                    <a:lnTo>
                      <a:pt x="1002" y="674"/>
                    </a:lnTo>
                    <a:lnTo>
                      <a:pt x="1000" y="670"/>
                    </a:lnTo>
                    <a:lnTo>
                      <a:pt x="992" y="664"/>
                    </a:lnTo>
                    <a:lnTo>
                      <a:pt x="984" y="664"/>
                    </a:lnTo>
                    <a:lnTo>
                      <a:pt x="970" y="666"/>
                    </a:lnTo>
                    <a:lnTo>
                      <a:pt x="940" y="680"/>
                    </a:lnTo>
                    <a:lnTo>
                      <a:pt x="932" y="688"/>
                    </a:lnTo>
                    <a:lnTo>
                      <a:pt x="928" y="694"/>
                    </a:lnTo>
                    <a:lnTo>
                      <a:pt x="918" y="708"/>
                    </a:lnTo>
                    <a:lnTo>
                      <a:pt x="912" y="710"/>
                    </a:lnTo>
                    <a:lnTo>
                      <a:pt x="924" y="698"/>
                    </a:lnTo>
                    <a:lnTo>
                      <a:pt x="928" y="688"/>
                    </a:lnTo>
                    <a:lnTo>
                      <a:pt x="928" y="684"/>
                    </a:lnTo>
                    <a:lnTo>
                      <a:pt x="934" y="682"/>
                    </a:lnTo>
                    <a:lnTo>
                      <a:pt x="940" y="672"/>
                    </a:lnTo>
                    <a:lnTo>
                      <a:pt x="948" y="666"/>
                    </a:lnTo>
                    <a:lnTo>
                      <a:pt x="952" y="664"/>
                    </a:lnTo>
                    <a:lnTo>
                      <a:pt x="962" y="662"/>
                    </a:lnTo>
                    <a:lnTo>
                      <a:pt x="964" y="654"/>
                    </a:lnTo>
                    <a:lnTo>
                      <a:pt x="968" y="650"/>
                    </a:lnTo>
                    <a:lnTo>
                      <a:pt x="970" y="648"/>
                    </a:lnTo>
                    <a:lnTo>
                      <a:pt x="972" y="648"/>
                    </a:lnTo>
                    <a:lnTo>
                      <a:pt x="974" y="646"/>
                    </a:lnTo>
                    <a:lnTo>
                      <a:pt x="998" y="644"/>
                    </a:lnTo>
                    <a:lnTo>
                      <a:pt x="1032" y="646"/>
                    </a:lnTo>
                    <a:lnTo>
                      <a:pt x="1036" y="648"/>
                    </a:lnTo>
                    <a:lnTo>
                      <a:pt x="1052" y="646"/>
                    </a:lnTo>
                    <a:lnTo>
                      <a:pt x="1056" y="642"/>
                    </a:lnTo>
                    <a:lnTo>
                      <a:pt x="1054" y="644"/>
                    </a:lnTo>
                    <a:lnTo>
                      <a:pt x="1056" y="646"/>
                    </a:lnTo>
                    <a:lnTo>
                      <a:pt x="1062" y="642"/>
                    </a:lnTo>
                    <a:lnTo>
                      <a:pt x="1066" y="640"/>
                    </a:lnTo>
                    <a:lnTo>
                      <a:pt x="1070" y="630"/>
                    </a:lnTo>
                    <a:close/>
                    <a:moveTo>
                      <a:pt x="716" y="154"/>
                    </a:moveTo>
                    <a:lnTo>
                      <a:pt x="726" y="152"/>
                    </a:lnTo>
                    <a:lnTo>
                      <a:pt x="724" y="156"/>
                    </a:lnTo>
                    <a:lnTo>
                      <a:pt x="708" y="160"/>
                    </a:lnTo>
                    <a:lnTo>
                      <a:pt x="716" y="154"/>
                    </a:lnTo>
                    <a:close/>
                    <a:moveTo>
                      <a:pt x="702" y="180"/>
                    </a:moveTo>
                    <a:lnTo>
                      <a:pt x="706" y="178"/>
                    </a:lnTo>
                    <a:lnTo>
                      <a:pt x="708" y="176"/>
                    </a:lnTo>
                    <a:lnTo>
                      <a:pt x="708" y="180"/>
                    </a:lnTo>
                    <a:lnTo>
                      <a:pt x="716" y="186"/>
                    </a:lnTo>
                    <a:lnTo>
                      <a:pt x="720" y="188"/>
                    </a:lnTo>
                    <a:lnTo>
                      <a:pt x="720" y="190"/>
                    </a:lnTo>
                    <a:lnTo>
                      <a:pt x="716" y="202"/>
                    </a:lnTo>
                    <a:lnTo>
                      <a:pt x="710" y="210"/>
                    </a:lnTo>
                    <a:lnTo>
                      <a:pt x="710" y="222"/>
                    </a:lnTo>
                    <a:lnTo>
                      <a:pt x="704" y="222"/>
                    </a:lnTo>
                    <a:lnTo>
                      <a:pt x="702" y="224"/>
                    </a:lnTo>
                    <a:lnTo>
                      <a:pt x="700" y="226"/>
                    </a:lnTo>
                    <a:lnTo>
                      <a:pt x="686" y="202"/>
                    </a:lnTo>
                    <a:lnTo>
                      <a:pt x="686" y="196"/>
                    </a:lnTo>
                    <a:lnTo>
                      <a:pt x="686" y="192"/>
                    </a:lnTo>
                    <a:lnTo>
                      <a:pt x="688" y="188"/>
                    </a:lnTo>
                    <a:lnTo>
                      <a:pt x="688" y="192"/>
                    </a:lnTo>
                    <a:lnTo>
                      <a:pt x="692" y="192"/>
                    </a:lnTo>
                    <a:lnTo>
                      <a:pt x="690" y="180"/>
                    </a:lnTo>
                    <a:lnTo>
                      <a:pt x="702" y="180"/>
                    </a:lnTo>
                    <a:close/>
                    <a:moveTo>
                      <a:pt x="594" y="222"/>
                    </a:moveTo>
                    <a:lnTo>
                      <a:pt x="596" y="220"/>
                    </a:lnTo>
                    <a:lnTo>
                      <a:pt x="596" y="222"/>
                    </a:lnTo>
                    <a:lnTo>
                      <a:pt x="596" y="226"/>
                    </a:lnTo>
                    <a:lnTo>
                      <a:pt x="592" y="224"/>
                    </a:lnTo>
                    <a:lnTo>
                      <a:pt x="592" y="222"/>
                    </a:lnTo>
                    <a:lnTo>
                      <a:pt x="594" y="222"/>
                    </a:lnTo>
                    <a:close/>
                    <a:moveTo>
                      <a:pt x="586" y="224"/>
                    </a:moveTo>
                    <a:lnTo>
                      <a:pt x="586" y="224"/>
                    </a:lnTo>
                    <a:close/>
                    <a:moveTo>
                      <a:pt x="440" y="194"/>
                    </a:moveTo>
                    <a:lnTo>
                      <a:pt x="438" y="190"/>
                    </a:lnTo>
                    <a:lnTo>
                      <a:pt x="440" y="190"/>
                    </a:lnTo>
                    <a:lnTo>
                      <a:pt x="446" y="188"/>
                    </a:lnTo>
                    <a:lnTo>
                      <a:pt x="446" y="190"/>
                    </a:lnTo>
                    <a:lnTo>
                      <a:pt x="446" y="194"/>
                    </a:lnTo>
                    <a:lnTo>
                      <a:pt x="434" y="198"/>
                    </a:lnTo>
                    <a:lnTo>
                      <a:pt x="440" y="194"/>
                    </a:lnTo>
                    <a:close/>
                    <a:moveTo>
                      <a:pt x="418" y="202"/>
                    </a:moveTo>
                    <a:lnTo>
                      <a:pt x="432" y="200"/>
                    </a:lnTo>
                    <a:lnTo>
                      <a:pt x="434" y="198"/>
                    </a:lnTo>
                    <a:lnTo>
                      <a:pt x="432" y="200"/>
                    </a:lnTo>
                    <a:lnTo>
                      <a:pt x="434" y="202"/>
                    </a:lnTo>
                    <a:lnTo>
                      <a:pt x="428" y="208"/>
                    </a:lnTo>
                    <a:lnTo>
                      <a:pt x="432" y="212"/>
                    </a:lnTo>
                    <a:lnTo>
                      <a:pt x="434" y="214"/>
                    </a:lnTo>
                    <a:lnTo>
                      <a:pt x="432" y="220"/>
                    </a:lnTo>
                    <a:lnTo>
                      <a:pt x="438" y="228"/>
                    </a:lnTo>
                    <a:lnTo>
                      <a:pt x="440" y="228"/>
                    </a:lnTo>
                    <a:lnTo>
                      <a:pt x="438" y="230"/>
                    </a:lnTo>
                    <a:lnTo>
                      <a:pt x="440" y="234"/>
                    </a:lnTo>
                    <a:lnTo>
                      <a:pt x="432" y="236"/>
                    </a:lnTo>
                    <a:lnTo>
                      <a:pt x="432" y="240"/>
                    </a:lnTo>
                    <a:lnTo>
                      <a:pt x="428" y="238"/>
                    </a:lnTo>
                    <a:lnTo>
                      <a:pt x="424" y="230"/>
                    </a:lnTo>
                    <a:lnTo>
                      <a:pt x="432" y="228"/>
                    </a:lnTo>
                    <a:lnTo>
                      <a:pt x="428" y="222"/>
                    </a:lnTo>
                    <a:lnTo>
                      <a:pt x="426" y="222"/>
                    </a:lnTo>
                    <a:lnTo>
                      <a:pt x="424" y="218"/>
                    </a:lnTo>
                    <a:lnTo>
                      <a:pt x="422" y="220"/>
                    </a:lnTo>
                    <a:lnTo>
                      <a:pt x="422" y="214"/>
                    </a:lnTo>
                    <a:lnTo>
                      <a:pt x="422" y="212"/>
                    </a:lnTo>
                    <a:lnTo>
                      <a:pt x="418" y="220"/>
                    </a:lnTo>
                    <a:lnTo>
                      <a:pt x="418" y="218"/>
                    </a:lnTo>
                    <a:lnTo>
                      <a:pt x="418" y="214"/>
                    </a:lnTo>
                    <a:lnTo>
                      <a:pt x="418" y="212"/>
                    </a:lnTo>
                    <a:lnTo>
                      <a:pt x="418" y="208"/>
                    </a:lnTo>
                    <a:lnTo>
                      <a:pt x="406" y="208"/>
                    </a:lnTo>
                    <a:lnTo>
                      <a:pt x="416" y="204"/>
                    </a:lnTo>
                    <a:lnTo>
                      <a:pt x="418" y="202"/>
                    </a:lnTo>
                    <a:close/>
                    <a:moveTo>
                      <a:pt x="352" y="206"/>
                    </a:moveTo>
                    <a:lnTo>
                      <a:pt x="358" y="210"/>
                    </a:lnTo>
                    <a:lnTo>
                      <a:pt x="342" y="208"/>
                    </a:lnTo>
                    <a:lnTo>
                      <a:pt x="338" y="206"/>
                    </a:lnTo>
                    <a:lnTo>
                      <a:pt x="330" y="202"/>
                    </a:lnTo>
                    <a:lnTo>
                      <a:pt x="334" y="200"/>
                    </a:lnTo>
                    <a:lnTo>
                      <a:pt x="334" y="194"/>
                    </a:lnTo>
                    <a:lnTo>
                      <a:pt x="338" y="192"/>
                    </a:lnTo>
                    <a:lnTo>
                      <a:pt x="346" y="192"/>
                    </a:lnTo>
                    <a:lnTo>
                      <a:pt x="352" y="198"/>
                    </a:lnTo>
                    <a:lnTo>
                      <a:pt x="350" y="202"/>
                    </a:lnTo>
                    <a:lnTo>
                      <a:pt x="352" y="206"/>
                    </a:lnTo>
                    <a:close/>
                  </a:path>
                </a:pathLst>
              </a:custGeom>
              <a:solidFill>
                <a:srgbClr val="EE9024"/>
              </a:solidFill>
              <a:ln w="12700">
                <a:solidFill>
                  <a:schemeClr val="bg1"/>
                </a:solidFill>
                <a:round/>
                <a:headEnd/>
                <a:tailEnd/>
              </a:ln>
            </p:spPr>
            <p:txBody>
              <a:bodyPr/>
              <a:lstStyle/>
              <a:p>
                <a:endParaRPr lang="en-GB"/>
              </a:p>
            </p:txBody>
          </p:sp>
          <p:sp>
            <p:nvSpPr>
              <p:cNvPr id="36237" name="Freeform 524"/>
              <p:cNvSpPr>
                <a:spLocks noChangeAspect="1"/>
              </p:cNvSpPr>
              <p:nvPr/>
            </p:nvSpPr>
            <p:spPr bwMode="auto">
              <a:xfrm>
                <a:off x="3621269" y="3941468"/>
                <a:ext cx="41860" cy="24419"/>
              </a:xfrm>
              <a:custGeom>
                <a:avLst/>
                <a:gdLst>
                  <a:gd name="T0" fmla="*/ 2147483647 w 18"/>
                  <a:gd name="T1" fmla="*/ 2147483647 h 10"/>
                  <a:gd name="T2" fmla="*/ 2147483647 w 18"/>
                  <a:gd name="T3" fmla="*/ 2147483647 h 10"/>
                  <a:gd name="T4" fmla="*/ 2147483647 w 18"/>
                  <a:gd name="T5" fmla="*/ 2147483647 h 10"/>
                  <a:gd name="T6" fmla="*/ 2147483647 w 18"/>
                  <a:gd name="T7" fmla="*/ 0 h 10"/>
                  <a:gd name="T8" fmla="*/ 2147483647 w 18"/>
                  <a:gd name="T9" fmla="*/ 2147483647 h 10"/>
                  <a:gd name="T10" fmla="*/ 0 w 18"/>
                  <a:gd name="T11" fmla="*/ 2147483647 h 10"/>
                  <a:gd name="T12" fmla="*/ 2147483647 w 18"/>
                  <a:gd name="T13" fmla="*/ 2147483647 h 10"/>
                  <a:gd name="T14" fmla="*/ 2147483647 w 18"/>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0"/>
                  <a:gd name="T26" fmla="*/ 18 w 1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0">
                    <a:moveTo>
                      <a:pt x="12" y="10"/>
                    </a:moveTo>
                    <a:lnTo>
                      <a:pt x="18" y="10"/>
                    </a:lnTo>
                    <a:lnTo>
                      <a:pt x="14" y="2"/>
                    </a:lnTo>
                    <a:lnTo>
                      <a:pt x="8" y="0"/>
                    </a:lnTo>
                    <a:lnTo>
                      <a:pt x="2" y="2"/>
                    </a:lnTo>
                    <a:lnTo>
                      <a:pt x="0" y="4"/>
                    </a:lnTo>
                    <a:lnTo>
                      <a:pt x="8" y="6"/>
                    </a:lnTo>
                    <a:lnTo>
                      <a:pt x="12" y="10"/>
                    </a:lnTo>
                    <a:close/>
                  </a:path>
                </a:pathLst>
              </a:custGeom>
              <a:solidFill>
                <a:srgbClr val="EE9024"/>
              </a:solidFill>
              <a:ln w="12700">
                <a:noFill/>
                <a:round/>
                <a:headEnd/>
                <a:tailEnd/>
              </a:ln>
            </p:spPr>
            <p:txBody>
              <a:bodyPr/>
              <a:lstStyle/>
              <a:p>
                <a:endParaRPr lang="en-GB"/>
              </a:p>
            </p:txBody>
          </p:sp>
          <p:sp>
            <p:nvSpPr>
              <p:cNvPr id="36238" name="Freeform 525"/>
              <p:cNvSpPr>
                <a:spLocks noChangeAspect="1"/>
              </p:cNvSpPr>
              <p:nvPr/>
            </p:nvSpPr>
            <p:spPr bwMode="auto">
              <a:xfrm>
                <a:off x="4160802" y="4102632"/>
                <a:ext cx="83721" cy="39070"/>
              </a:xfrm>
              <a:custGeom>
                <a:avLst/>
                <a:gdLst>
                  <a:gd name="T0" fmla="*/ 2147483647 w 36"/>
                  <a:gd name="T1" fmla="*/ 2147483647 h 16"/>
                  <a:gd name="T2" fmla="*/ 2147483647 w 36"/>
                  <a:gd name="T3" fmla="*/ 2147483647 h 16"/>
                  <a:gd name="T4" fmla="*/ 2147483647 w 36"/>
                  <a:gd name="T5" fmla="*/ 2147483647 h 16"/>
                  <a:gd name="T6" fmla="*/ 2147483647 w 36"/>
                  <a:gd name="T7" fmla="*/ 0 h 16"/>
                  <a:gd name="T8" fmla="*/ 0 w 36"/>
                  <a:gd name="T9" fmla="*/ 0 h 16"/>
                  <a:gd name="T10" fmla="*/ 0 w 36"/>
                  <a:gd name="T11" fmla="*/ 2147483647 h 16"/>
                  <a:gd name="T12" fmla="*/ 2147483647 w 36"/>
                  <a:gd name="T13" fmla="*/ 2147483647 h 16"/>
                  <a:gd name="T14" fmla="*/ 2147483647 w 36"/>
                  <a:gd name="T15" fmla="*/ 2147483647 h 16"/>
                  <a:gd name="T16" fmla="*/ 2147483647 w 36"/>
                  <a:gd name="T17" fmla="*/ 2147483647 h 16"/>
                  <a:gd name="T18" fmla="*/ 2147483647 w 36"/>
                  <a:gd name="T19" fmla="*/ 2147483647 h 16"/>
                  <a:gd name="T20" fmla="*/ 2147483647 w 36"/>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6"/>
                  <a:gd name="T35" fmla="*/ 36 w 3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6">
                    <a:moveTo>
                      <a:pt x="32" y="10"/>
                    </a:moveTo>
                    <a:lnTo>
                      <a:pt x="28" y="8"/>
                    </a:lnTo>
                    <a:lnTo>
                      <a:pt x="24" y="6"/>
                    </a:lnTo>
                    <a:lnTo>
                      <a:pt x="6" y="0"/>
                    </a:lnTo>
                    <a:lnTo>
                      <a:pt x="0" y="0"/>
                    </a:lnTo>
                    <a:lnTo>
                      <a:pt x="0" y="2"/>
                    </a:lnTo>
                    <a:lnTo>
                      <a:pt x="10" y="6"/>
                    </a:lnTo>
                    <a:lnTo>
                      <a:pt x="14" y="10"/>
                    </a:lnTo>
                    <a:lnTo>
                      <a:pt x="28" y="16"/>
                    </a:lnTo>
                    <a:lnTo>
                      <a:pt x="36" y="14"/>
                    </a:lnTo>
                    <a:lnTo>
                      <a:pt x="32" y="10"/>
                    </a:lnTo>
                    <a:close/>
                  </a:path>
                </a:pathLst>
              </a:custGeom>
              <a:solidFill>
                <a:srgbClr val="EE9024"/>
              </a:solidFill>
              <a:ln w="12700">
                <a:solidFill>
                  <a:schemeClr val="bg1"/>
                </a:solidFill>
                <a:round/>
                <a:headEnd/>
                <a:tailEnd/>
              </a:ln>
            </p:spPr>
            <p:txBody>
              <a:bodyPr/>
              <a:lstStyle/>
              <a:p>
                <a:endParaRPr lang="en-GB"/>
              </a:p>
            </p:txBody>
          </p:sp>
          <p:sp>
            <p:nvSpPr>
              <p:cNvPr id="36239" name="Freeform 526"/>
              <p:cNvSpPr>
                <a:spLocks noChangeAspect="1"/>
              </p:cNvSpPr>
              <p:nvPr/>
            </p:nvSpPr>
            <p:spPr bwMode="auto">
              <a:xfrm>
                <a:off x="4160802" y="4234493"/>
                <a:ext cx="69767" cy="43954"/>
              </a:xfrm>
              <a:custGeom>
                <a:avLst/>
                <a:gdLst>
                  <a:gd name="T0" fmla="*/ 2147483647 w 30"/>
                  <a:gd name="T1" fmla="*/ 2147483647 h 18"/>
                  <a:gd name="T2" fmla="*/ 2147483647 w 30"/>
                  <a:gd name="T3" fmla="*/ 2147483647 h 18"/>
                  <a:gd name="T4" fmla="*/ 2147483647 w 30"/>
                  <a:gd name="T5" fmla="*/ 2147483647 h 18"/>
                  <a:gd name="T6" fmla="*/ 2147483647 w 30"/>
                  <a:gd name="T7" fmla="*/ 2147483647 h 18"/>
                  <a:gd name="T8" fmla="*/ 2147483647 w 30"/>
                  <a:gd name="T9" fmla="*/ 2147483647 h 18"/>
                  <a:gd name="T10" fmla="*/ 2147483647 w 30"/>
                  <a:gd name="T11" fmla="*/ 2147483647 h 18"/>
                  <a:gd name="T12" fmla="*/ 2147483647 w 30"/>
                  <a:gd name="T13" fmla="*/ 2147483647 h 18"/>
                  <a:gd name="T14" fmla="*/ 2147483647 w 30"/>
                  <a:gd name="T15" fmla="*/ 2147483647 h 18"/>
                  <a:gd name="T16" fmla="*/ 2147483647 w 30"/>
                  <a:gd name="T17" fmla="*/ 2147483647 h 18"/>
                  <a:gd name="T18" fmla="*/ 2147483647 w 30"/>
                  <a:gd name="T19" fmla="*/ 2147483647 h 18"/>
                  <a:gd name="T20" fmla="*/ 2147483647 w 30"/>
                  <a:gd name="T21" fmla="*/ 2147483647 h 18"/>
                  <a:gd name="T22" fmla="*/ 2147483647 w 30"/>
                  <a:gd name="T23" fmla="*/ 2147483647 h 18"/>
                  <a:gd name="T24" fmla="*/ 2147483647 w 30"/>
                  <a:gd name="T25" fmla="*/ 2147483647 h 18"/>
                  <a:gd name="T26" fmla="*/ 2147483647 w 30"/>
                  <a:gd name="T27" fmla="*/ 2147483647 h 18"/>
                  <a:gd name="T28" fmla="*/ 2147483647 w 30"/>
                  <a:gd name="T29" fmla="*/ 0 h 18"/>
                  <a:gd name="T30" fmla="*/ 0 w 30"/>
                  <a:gd name="T31" fmla="*/ 2147483647 h 18"/>
                  <a:gd name="T32" fmla="*/ 0 w 30"/>
                  <a:gd name="T33" fmla="*/ 2147483647 h 18"/>
                  <a:gd name="T34" fmla="*/ 2147483647 w 30"/>
                  <a:gd name="T35" fmla="*/ 2147483647 h 18"/>
                  <a:gd name="T36" fmla="*/ 2147483647 w 30"/>
                  <a:gd name="T37" fmla="*/ 2147483647 h 18"/>
                  <a:gd name="T38" fmla="*/ 2147483647 w 30"/>
                  <a:gd name="T39" fmla="*/ 2147483647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18"/>
                  <a:gd name="T62" fmla="*/ 30 w 3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18">
                    <a:moveTo>
                      <a:pt x="4" y="12"/>
                    </a:moveTo>
                    <a:lnTo>
                      <a:pt x="14" y="16"/>
                    </a:lnTo>
                    <a:lnTo>
                      <a:pt x="18" y="14"/>
                    </a:lnTo>
                    <a:lnTo>
                      <a:pt x="18" y="18"/>
                    </a:lnTo>
                    <a:lnTo>
                      <a:pt x="22" y="18"/>
                    </a:lnTo>
                    <a:lnTo>
                      <a:pt x="24" y="18"/>
                    </a:lnTo>
                    <a:lnTo>
                      <a:pt x="24" y="14"/>
                    </a:lnTo>
                    <a:lnTo>
                      <a:pt x="30" y="12"/>
                    </a:lnTo>
                    <a:lnTo>
                      <a:pt x="30" y="10"/>
                    </a:lnTo>
                    <a:lnTo>
                      <a:pt x="18" y="12"/>
                    </a:lnTo>
                    <a:lnTo>
                      <a:pt x="12" y="10"/>
                    </a:lnTo>
                    <a:lnTo>
                      <a:pt x="8" y="10"/>
                    </a:lnTo>
                    <a:lnTo>
                      <a:pt x="4" y="4"/>
                    </a:lnTo>
                    <a:lnTo>
                      <a:pt x="4" y="2"/>
                    </a:lnTo>
                    <a:lnTo>
                      <a:pt x="4" y="0"/>
                    </a:lnTo>
                    <a:lnTo>
                      <a:pt x="0" y="4"/>
                    </a:lnTo>
                    <a:lnTo>
                      <a:pt x="0" y="6"/>
                    </a:lnTo>
                    <a:lnTo>
                      <a:pt x="4" y="8"/>
                    </a:lnTo>
                    <a:lnTo>
                      <a:pt x="2" y="10"/>
                    </a:lnTo>
                    <a:lnTo>
                      <a:pt x="4" y="12"/>
                    </a:lnTo>
                    <a:close/>
                  </a:path>
                </a:pathLst>
              </a:custGeom>
              <a:solidFill>
                <a:srgbClr val="EE9024"/>
              </a:solidFill>
              <a:ln w="12700">
                <a:noFill/>
                <a:round/>
                <a:headEnd/>
                <a:tailEnd/>
              </a:ln>
            </p:spPr>
            <p:txBody>
              <a:bodyPr/>
              <a:lstStyle/>
              <a:p>
                <a:endParaRPr lang="en-GB"/>
              </a:p>
            </p:txBody>
          </p:sp>
          <p:sp>
            <p:nvSpPr>
              <p:cNvPr id="36240" name="Freeform 527"/>
              <p:cNvSpPr>
                <a:spLocks noChangeAspect="1"/>
              </p:cNvSpPr>
              <p:nvPr/>
            </p:nvSpPr>
            <p:spPr bwMode="auto">
              <a:xfrm>
                <a:off x="4249174" y="4234493"/>
                <a:ext cx="51163" cy="58605"/>
              </a:xfrm>
              <a:custGeom>
                <a:avLst/>
                <a:gdLst>
                  <a:gd name="T0" fmla="*/ 2147483647 w 22"/>
                  <a:gd name="T1" fmla="*/ 2147483647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0 h 24"/>
                  <a:gd name="T18" fmla="*/ 2147483647 w 22"/>
                  <a:gd name="T19" fmla="*/ 2147483647 h 24"/>
                  <a:gd name="T20" fmla="*/ 2147483647 w 22"/>
                  <a:gd name="T21" fmla="*/ 0 h 24"/>
                  <a:gd name="T22" fmla="*/ 2147483647 w 22"/>
                  <a:gd name="T23" fmla="*/ 2147483647 h 24"/>
                  <a:gd name="T24" fmla="*/ 2147483647 w 22"/>
                  <a:gd name="T25" fmla="*/ 2147483647 h 24"/>
                  <a:gd name="T26" fmla="*/ 0 w 22"/>
                  <a:gd name="T27" fmla="*/ 2147483647 h 24"/>
                  <a:gd name="T28" fmla="*/ 2147483647 w 22"/>
                  <a:gd name="T29" fmla="*/ 2147483647 h 24"/>
                  <a:gd name="T30" fmla="*/ 2147483647 w 22"/>
                  <a:gd name="T31" fmla="*/ 2147483647 h 24"/>
                  <a:gd name="T32" fmla="*/ 2147483647 w 22"/>
                  <a:gd name="T33" fmla="*/ 2147483647 h 24"/>
                  <a:gd name="T34" fmla="*/ 2147483647 w 22"/>
                  <a:gd name="T35" fmla="*/ 2147483647 h 24"/>
                  <a:gd name="T36" fmla="*/ 2147483647 w 22"/>
                  <a:gd name="T37" fmla="*/ 2147483647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4"/>
                  <a:gd name="T59" fmla="*/ 22 w 2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4">
                    <a:moveTo>
                      <a:pt x="20" y="16"/>
                    </a:moveTo>
                    <a:lnTo>
                      <a:pt x="18" y="14"/>
                    </a:lnTo>
                    <a:lnTo>
                      <a:pt x="16" y="16"/>
                    </a:lnTo>
                    <a:lnTo>
                      <a:pt x="16" y="14"/>
                    </a:lnTo>
                    <a:lnTo>
                      <a:pt x="10" y="16"/>
                    </a:lnTo>
                    <a:lnTo>
                      <a:pt x="12" y="12"/>
                    </a:lnTo>
                    <a:lnTo>
                      <a:pt x="14" y="4"/>
                    </a:lnTo>
                    <a:lnTo>
                      <a:pt x="14" y="0"/>
                    </a:lnTo>
                    <a:lnTo>
                      <a:pt x="10" y="2"/>
                    </a:lnTo>
                    <a:lnTo>
                      <a:pt x="10" y="0"/>
                    </a:lnTo>
                    <a:lnTo>
                      <a:pt x="10" y="2"/>
                    </a:lnTo>
                    <a:lnTo>
                      <a:pt x="2" y="16"/>
                    </a:lnTo>
                    <a:lnTo>
                      <a:pt x="0" y="22"/>
                    </a:lnTo>
                    <a:lnTo>
                      <a:pt x="2" y="24"/>
                    </a:lnTo>
                    <a:lnTo>
                      <a:pt x="12" y="24"/>
                    </a:lnTo>
                    <a:lnTo>
                      <a:pt x="22" y="20"/>
                    </a:lnTo>
                    <a:lnTo>
                      <a:pt x="20" y="18"/>
                    </a:lnTo>
                    <a:lnTo>
                      <a:pt x="20" y="16"/>
                    </a:lnTo>
                    <a:close/>
                  </a:path>
                </a:pathLst>
              </a:custGeom>
              <a:solidFill>
                <a:srgbClr val="EE9024"/>
              </a:solidFill>
              <a:ln w="12700">
                <a:noFill/>
                <a:round/>
                <a:headEnd/>
                <a:tailEnd/>
              </a:ln>
            </p:spPr>
            <p:txBody>
              <a:bodyPr/>
              <a:lstStyle/>
              <a:p>
                <a:endParaRPr lang="en-GB"/>
              </a:p>
            </p:txBody>
          </p:sp>
          <p:sp>
            <p:nvSpPr>
              <p:cNvPr id="36241" name="Freeform 528"/>
              <p:cNvSpPr>
                <a:spLocks noChangeAspect="1"/>
              </p:cNvSpPr>
              <p:nvPr/>
            </p:nvSpPr>
            <p:spPr bwMode="auto">
              <a:xfrm>
                <a:off x="4314290" y="4019608"/>
                <a:ext cx="199999" cy="234420"/>
              </a:xfrm>
              <a:custGeom>
                <a:avLst/>
                <a:gdLst>
                  <a:gd name="T0" fmla="*/ 2147483647 w 86"/>
                  <a:gd name="T1" fmla="*/ 2147483647 h 96"/>
                  <a:gd name="T2" fmla="*/ 2147483647 w 86"/>
                  <a:gd name="T3" fmla="*/ 2147483647 h 96"/>
                  <a:gd name="T4" fmla="*/ 2147483647 w 86"/>
                  <a:gd name="T5" fmla="*/ 2147483647 h 96"/>
                  <a:gd name="T6" fmla="*/ 2147483647 w 86"/>
                  <a:gd name="T7" fmla="*/ 2147483647 h 96"/>
                  <a:gd name="T8" fmla="*/ 2147483647 w 86"/>
                  <a:gd name="T9" fmla="*/ 2147483647 h 96"/>
                  <a:gd name="T10" fmla="*/ 2147483647 w 86"/>
                  <a:gd name="T11" fmla="*/ 2147483647 h 96"/>
                  <a:gd name="T12" fmla="*/ 2147483647 w 86"/>
                  <a:gd name="T13" fmla="*/ 2147483647 h 96"/>
                  <a:gd name="T14" fmla="*/ 2147483647 w 86"/>
                  <a:gd name="T15" fmla="*/ 2147483647 h 96"/>
                  <a:gd name="T16" fmla="*/ 2147483647 w 86"/>
                  <a:gd name="T17" fmla="*/ 2147483647 h 96"/>
                  <a:gd name="T18" fmla="*/ 2147483647 w 86"/>
                  <a:gd name="T19" fmla="*/ 2147483647 h 96"/>
                  <a:gd name="T20" fmla="*/ 2147483647 w 86"/>
                  <a:gd name="T21" fmla="*/ 2147483647 h 96"/>
                  <a:gd name="T22" fmla="*/ 2147483647 w 86"/>
                  <a:gd name="T23" fmla="*/ 2147483647 h 96"/>
                  <a:gd name="T24" fmla="*/ 2147483647 w 86"/>
                  <a:gd name="T25" fmla="*/ 2147483647 h 96"/>
                  <a:gd name="T26" fmla="*/ 2147483647 w 86"/>
                  <a:gd name="T27" fmla="*/ 2147483647 h 96"/>
                  <a:gd name="T28" fmla="*/ 2147483647 w 86"/>
                  <a:gd name="T29" fmla="*/ 2147483647 h 96"/>
                  <a:gd name="T30" fmla="*/ 2147483647 w 86"/>
                  <a:gd name="T31" fmla="*/ 2147483647 h 96"/>
                  <a:gd name="T32" fmla="*/ 2147483647 w 86"/>
                  <a:gd name="T33" fmla="*/ 2147483647 h 96"/>
                  <a:gd name="T34" fmla="*/ 2147483647 w 86"/>
                  <a:gd name="T35" fmla="*/ 2147483647 h 96"/>
                  <a:gd name="T36" fmla="*/ 2147483647 w 86"/>
                  <a:gd name="T37" fmla="*/ 2147483647 h 96"/>
                  <a:gd name="T38" fmla="*/ 2147483647 w 86"/>
                  <a:gd name="T39" fmla="*/ 2147483647 h 96"/>
                  <a:gd name="T40" fmla="*/ 2147483647 w 86"/>
                  <a:gd name="T41" fmla="*/ 2147483647 h 96"/>
                  <a:gd name="T42" fmla="*/ 2147483647 w 86"/>
                  <a:gd name="T43" fmla="*/ 2147483647 h 96"/>
                  <a:gd name="T44" fmla="*/ 2147483647 w 86"/>
                  <a:gd name="T45" fmla="*/ 2147483647 h 96"/>
                  <a:gd name="T46" fmla="*/ 2147483647 w 86"/>
                  <a:gd name="T47" fmla="*/ 2147483647 h 96"/>
                  <a:gd name="T48" fmla="*/ 2147483647 w 86"/>
                  <a:gd name="T49" fmla="*/ 2147483647 h 96"/>
                  <a:gd name="T50" fmla="*/ 2147483647 w 86"/>
                  <a:gd name="T51" fmla="*/ 2147483647 h 96"/>
                  <a:gd name="T52" fmla="*/ 2147483647 w 86"/>
                  <a:gd name="T53" fmla="*/ 2147483647 h 96"/>
                  <a:gd name="T54" fmla="*/ 2147483647 w 86"/>
                  <a:gd name="T55" fmla="*/ 2147483647 h 96"/>
                  <a:gd name="T56" fmla="*/ 2147483647 w 86"/>
                  <a:gd name="T57" fmla="*/ 2147483647 h 96"/>
                  <a:gd name="T58" fmla="*/ 2147483647 w 86"/>
                  <a:gd name="T59" fmla="*/ 2147483647 h 96"/>
                  <a:gd name="T60" fmla="*/ 2147483647 w 86"/>
                  <a:gd name="T61" fmla="*/ 2147483647 h 96"/>
                  <a:gd name="T62" fmla="*/ 2147483647 w 86"/>
                  <a:gd name="T63" fmla="*/ 2147483647 h 96"/>
                  <a:gd name="T64" fmla="*/ 2147483647 w 86"/>
                  <a:gd name="T65" fmla="*/ 2147483647 h 96"/>
                  <a:gd name="T66" fmla="*/ 2147483647 w 86"/>
                  <a:gd name="T67" fmla="*/ 2147483647 h 96"/>
                  <a:gd name="T68" fmla="*/ 0 w 86"/>
                  <a:gd name="T69" fmla="*/ 2147483647 h 96"/>
                  <a:gd name="T70" fmla="*/ 2147483647 w 86"/>
                  <a:gd name="T71" fmla="*/ 2147483647 h 96"/>
                  <a:gd name="T72" fmla="*/ 2147483647 w 86"/>
                  <a:gd name="T73" fmla="*/ 2147483647 h 96"/>
                  <a:gd name="T74" fmla="*/ 2147483647 w 86"/>
                  <a:gd name="T75" fmla="*/ 2147483647 h 96"/>
                  <a:gd name="T76" fmla="*/ 2147483647 w 86"/>
                  <a:gd name="T77" fmla="*/ 2147483647 h 96"/>
                  <a:gd name="T78" fmla="*/ 2147483647 w 86"/>
                  <a:gd name="T79" fmla="*/ 2147483647 h 96"/>
                  <a:gd name="T80" fmla="*/ 2147483647 w 86"/>
                  <a:gd name="T81" fmla="*/ 2147483647 h 96"/>
                  <a:gd name="T82" fmla="*/ 2147483647 w 86"/>
                  <a:gd name="T83" fmla="*/ 2147483647 h 96"/>
                  <a:gd name="T84" fmla="*/ 2147483647 w 86"/>
                  <a:gd name="T85" fmla="*/ 2147483647 h 96"/>
                  <a:gd name="T86" fmla="*/ 2147483647 w 86"/>
                  <a:gd name="T87" fmla="*/ 2147483647 h 96"/>
                  <a:gd name="T88" fmla="*/ 2147483647 w 86"/>
                  <a:gd name="T89" fmla="*/ 2147483647 h 96"/>
                  <a:gd name="T90" fmla="*/ 2147483647 w 86"/>
                  <a:gd name="T91" fmla="*/ 2147483647 h 96"/>
                  <a:gd name="T92" fmla="*/ 2147483647 w 86"/>
                  <a:gd name="T93" fmla="*/ 2147483647 h 96"/>
                  <a:gd name="T94" fmla="*/ 2147483647 w 86"/>
                  <a:gd name="T95" fmla="*/ 2147483647 h 96"/>
                  <a:gd name="T96" fmla="*/ 2147483647 w 86"/>
                  <a:gd name="T97" fmla="*/ 2147483647 h 96"/>
                  <a:gd name="T98" fmla="*/ 2147483647 w 86"/>
                  <a:gd name="T99" fmla="*/ 2147483647 h 96"/>
                  <a:gd name="T100" fmla="*/ 2147483647 w 86"/>
                  <a:gd name="T101" fmla="*/ 2147483647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96"/>
                  <a:gd name="T155" fmla="*/ 86 w 86"/>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96">
                    <a:moveTo>
                      <a:pt x="86" y="74"/>
                    </a:moveTo>
                    <a:lnTo>
                      <a:pt x="82" y="80"/>
                    </a:lnTo>
                    <a:lnTo>
                      <a:pt x="82" y="78"/>
                    </a:lnTo>
                    <a:lnTo>
                      <a:pt x="80" y="76"/>
                    </a:lnTo>
                    <a:lnTo>
                      <a:pt x="84" y="66"/>
                    </a:lnTo>
                    <a:lnTo>
                      <a:pt x="78" y="70"/>
                    </a:lnTo>
                    <a:lnTo>
                      <a:pt x="76" y="76"/>
                    </a:lnTo>
                    <a:lnTo>
                      <a:pt x="74" y="78"/>
                    </a:lnTo>
                    <a:lnTo>
                      <a:pt x="72" y="74"/>
                    </a:lnTo>
                    <a:lnTo>
                      <a:pt x="74" y="70"/>
                    </a:lnTo>
                    <a:lnTo>
                      <a:pt x="70" y="66"/>
                    </a:lnTo>
                    <a:lnTo>
                      <a:pt x="80" y="62"/>
                    </a:lnTo>
                    <a:lnTo>
                      <a:pt x="82" y="58"/>
                    </a:lnTo>
                    <a:lnTo>
                      <a:pt x="74" y="60"/>
                    </a:lnTo>
                    <a:lnTo>
                      <a:pt x="70" y="60"/>
                    </a:lnTo>
                    <a:lnTo>
                      <a:pt x="72" y="56"/>
                    </a:lnTo>
                    <a:lnTo>
                      <a:pt x="70" y="54"/>
                    </a:lnTo>
                    <a:lnTo>
                      <a:pt x="76" y="46"/>
                    </a:lnTo>
                    <a:lnTo>
                      <a:pt x="76" y="44"/>
                    </a:lnTo>
                    <a:lnTo>
                      <a:pt x="70" y="42"/>
                    </a:lnTo>
                    <a:lnTo>
                      <a:pt x="66" y="44"/>
                    </a:lnTo>
                    <a:lnTo>
                      <a:pt x="64" y="42"/>
                    </a:lnTo>
                    <a:lnTo>
                      <a:pt x="52" y="46"/>
                    </a:lnTo>
                    <a:lnTo>
                      <a:pt x="54" y="40"/>
                    </a:lnTo>
                    <a:lnTo>
                      <a:pt x="52" y="42"/>
                    </a:lnTo>
                    <a:lnTo>
                      <a:pt x="46" y="42"/>
                    </a:lnTo>
                    <a:lnTo>
                      <a:pt x="46" y="38"/>
                    </a:lnTo>
                    <a:lnTo>
                      <a:pt x="42" y="38"/>
                    </a:lnTo>
                    <a:lnTo>
                      <a:pt x="50" y="34"/>
                    </a:lnTo>
                    <a:lnTo>
                      <a:pt x="42" y="32"/>
                    </a:lnTo>
                    <a:lnTo>
                      <a:pt x="42" y="30"/>
                    </a:lnTo>
                    <a:lnTo>
                      <a:pt x="34" y="38"/>
                    </a:lnTo>
                    <a:lnTo>
                      <a:pt x="32" y="36"/>
                    </a:lnTo>
                    <a:lnTo>
                      <a:pt x="34" y="32"/>
                    </a:lnTo>
                    <a:lnTo>
                      <a:pt x="40" y="20"/>
                    </a:lnTo>
                    <a:lnTo>
                      <a:pt x="42" y="14"/>
                    </a:lnTo>
                    <a:lnTo>
                      <a:pt x="42" y="16"/>
                    </a:lnTo>
                    <a:lnTo>
                      <a:pt x="44" y="14"/>
                    </a:lnTo>
                    <a:lnTo>
                      <a:pt x="46" y="10"/>
                    </a:lnTo>
                    <a:lnTo>
                      <a:pt x="44" y="8"/>
                    </a:lnTo>
                    <a:lnTo>
                      <a:pt x="44" y="6"/>
                    </a:lnTo>
                    <a:lnTo>
                      <a:pt x="46" y="6"/>
                    </a:lnTo>
                    <a:lnTo>
                      <a:pt x="48" y="2"/>
                    </a:lnTo>
                    <a:lnTo>
                      <a:pt x="48" y="0"/>
                    </a:lnTo>
                    <a:lnTo>
                      <a:pt x="40" y="2"/>
                    </a:lnTo>
                    <a:lnTo>
                      <a:pt x="34" y="6"/>
                    </a:lnTo>
                    <a:lnTo>
                      <a:pt x="32" y="10"/>
                    </a:lnTo>
                    <a:lnTo>
                      <a:pt x="30" y="12"/>
                    </a:lnTo>
                    <a:lnTo>
                      <a:pt x="30" y="14"/>
                    </a:lnTo>
                    <a:lnTo>
                      <a:pt x="24" y="18"/>
                    </a:lnTo>
                    <a:lnTo>
                      <a:pt x="26" y="20"/>
                    </a:lnTo>
                    <a:lnTo>
                      <a:pt x="24" y="26"/>
                    </a:lnTo>
                    <a:lnTo>
                      <a:pt x="26" y="30"/>
                    </a:lnTo>
                    <a:lnTo>
                      <a:pt x="22" y="30"/>
                    </a:lnTo>
                    <a:lnTo>
                      <a:pt x="18" y="36"/>
                    </a:lnTo>
                    <a:lnTo>
                      <a:pt x="20" y="42"/>
                    </a:lnTo>
                    <a:lnTo>
                      <a:pt x="14" y="44"/>
                    </a:lnTo>
                    <a:lnTo>
                      <a:pt x="14" y="46"/>
                    </a:lnTo>
                    <a:lnTo>
                      <a:pt x="16" y="46"/>
                    </a:lnTo>
                    <a:lnTo>
                      <a:pt x="16" y="50"/>
                    </a:lnTo>
                    <a:lnTo>
                      <a:pt x="12" y="50"/>
                    </a:lnTo>
                    <a:lnTo>
                      <a:pt x="8" y="58"/>
                    </a:lnTo>
                    <a:lnTo>
                      <a:pt x="8" y="60"/>
                    </a:lnTo>
                    <a:lnTo>
                      <a:pt x="6" y="58"/>
                    </a:lnTo>
                    <a:lnTo>
                      <a:pt x="2" y="60"/>
                    </a:lnTo>
                    <a:lnTo>
                      <a:pt x="10" y="60"/>
                    </a:lnTo>
                    <a:lnTo>
                      <a:pt x="12" y="62"/>
                    </a:lnTo>
                    <a:lnTo>
                      <a:pt x="0" y="72"/>
                    </a:lnTo>
                    <a:lnTo>
                      <a:pt x="0" y="76"/>
                    </a:lnTo>
                    <a:lnTo>
                      <a:pt x="0" y="78"/>
                    </a:lnTo>
                    <a:lnTo>
                      <a:pt x="4" y="78"/>
                    </a:lnTo>
                    <a:lnTo>
                      <a:pt x="16" y="76"/>
                    </a:lnTo>
                    <a:lnTo>
                      <a:pt x="34" y="78"/>
                    </a:lnTo>
                    <a:lnTo>
                      <a:pt x="42" y="78"/>
                    </a:lnTo>
                    <a:lnTo>
                      <a:pt x="46" y="74"/>
                    </a:lnTo>
                    <a:lnTo>
                      <a:pt x="46" y="78"/>
                    </a:lnTo>
                    <a:lnTo>
                      <a:pt x="42" y="80"/>
                    </a:lnTo>
                    <a:lnTo>
                      <a:pt x="50" y="80"/>
                    </a:lnTo>
                    <a:lnTo>
                      <a:pt x="52" y="76"/>
                    </a:lnTo>
                    <a:lnTo>
                      <a:pt x="60" y="78"/>
                    </a:lnTo>
                    <a:lnTo>
                      <a:pt x="54" y="82"/>
                    </a:lnTo>
                    <a:lnTo>
                      <a:pt x="50" y="86"/>
                    </a:lnTo>
                    <a:lnTo>
                      <a:pt x="46" y="88"/>
                    </a:lnTo>
                    <a:lnTo>
                      <a:pt x="46" y="90"/>
                    </a:lnTo>
                    <a:lnTo>
                      <a:pt x="52" y="90"/>
                    </a:lnTo>
                    <a:lnTo>
                      <a:pt x="60" y="82"/>
                    </a:lnTo>
                    <a:lnTo>
                      <a:pt x="64" y="82"/>
                    </a:lnTo>
                    <a:lnTo>
                      <a:pt x="68" y="72"/>
                    </a:lnTo>
                    <a:lnTo>
                      <a:pt x="70" y="72"/>
                    </a:lnTo>
                    <a:lnTo>
                      <a:pt x="70" y="82"/>
                    </a:lnTo>
                    <a:lnTo>
                      <a:pt x="68" y="90"/>
                    </a:lnTo>
                    <a:lnTo>
                      <a:pt x="70" y="92"/>
                    </a:lnTo>
                    <a:lnTo>
                      <a:pt x="74" y="86"/>
                    </a:lnTo>
                    <a:lnTo>
                      <a:pt x="76" y="86"/>
                    </a:lnTo>
                    <a:lnTo>
                      <a:pt x="74" y="94"/>
                    </a:lnTo>
                    <a:lnTo>
                      <a:pt x="76" y="96"/>
                    </a:lnTo>
                    <a:lnTo>
                      <a:pt x="78" y="94"/>
                    </a:lnTo>
                    <a:lnTo>
                      <a:pt x="82" y="94"/>
                    </a:lnTo>
                    <a:lnTo>
                      <a:pt x="86" y="82"/>
                    </a:lnTo>
                    <a:lnTo>
                      <a:pt x="86" y="76"/>
                    </a:lnTo>
                    <a:lnTo>
                      <a:pt x="86" y="74"/>
                    </a:lnTo>
                    <a:close/>
                  </a:path>
                </a:pathLst>
              </a:custGeom>
              <a:solidFill>
                <a:srgbClr val="EE9024"/>
              </a:solidFill>
              <a:ln w="12700">
                <a:solidFill>
                  <a:schemeClr val="bg1"/>
                </a:solidFill>
                <a:round/>
                <a:headEnd/>
                <a:tailEnd/>
              </a:ln>
            </p:spPr>
            <p:txBody>
              <a:bodyPr/>
              <a:lstStyle/>
              <a:p>
                <a:endParaRPr lang="en-GB"/>
              </a:p>
            </p:txBody>
          </p:sp>
          <p:sp>
            <p:nvSpPr>
              <p:cNvPr id="36242" name="Freeform 529"/>
              <p:cNvSpPr>
                <a:spLocks noChangeAspect="1"/>
              </p:cNvSpPr>
              <p:nvPr/>
            </p:nvSpPr>
            <p:spPr bwMode="auto">
              <a:xfrm>
                <a:off x="2002670" y="2852392"/>
                <a:ext cx="46511" cy="5860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0 h 24"/>
                  <a:gd name="T14" fmla="*/ 2147483647 w 20"/>
                  <a:gd name="T15" fmla="*/ 0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0 w 20"/>
                  <a:gd name="T29" fmla="*/ 2147483647 h 24"/>
                  <a:gd name="T30" fmla="*/ 2147483647 w 20"/>
                  <a:gd name="T31" fmla="*/ 2147483647 h 24"/>
                  <a:gd name="T32" fmla="*/ 2147483647 w 20"/>
                  <a:gd name="T33" fmla="*/ 2147483647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4"/>
                  <a:gd name="T53" fmla="*/ 20 w 2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4">
                    <a:moveTo>
                      <a:pt x="6" y="22"/>
                    </a:moveTo>
                    <a:lnTo>
                      <a:pt x="4" y="24"/>
                    </a:lnTo>
                    <a:lnTo>
                      <a:pt x="8" y="24"/>
                    </a:lnTo>
                    <a:lnTo>
                      <a:pt x="18" y="12"/>
                    </a:lnTo>
                    <a:lnTo>
                      <a:pt x="20" y="6"/>
                    </a:lnTo>
                    <a:lnTo>
                      <a:pt x="16" y="6"/>
                    </a:lnTo>
                    <a:lnTo>
                      <a:pt x="12" y="0"/>
                    </a:lnTo>
                    <a:lnTo>
                      <a:pt x="10" y="0"/>
                    </a:lnTo>
                    <a:lnTo>
                      <a:pt x="12" y="4"/>
                    </a:lnTo>
                    <a:lnTo>
                      <a:pt x="10" y="8"/>
                    </a:lnTo>
                    <a:lnTo>
                      <a:pt x="10" y="10"/>
                    </a:lnTo>
                    <a:lnTo>
                      <a:pt x="4" y="10"/>
                    </a:lnTo>
                    <a:lnTo>
                      <a:pt x="6" y="12"/>
                    </a:lnTo>
                    <a:lnTo>
                      <a:pt x="4" y="12"/>
                    </a:lnTo>
                    <a:lnTo>
                      <a:pt x="0" y="12"/>
                    </a:lnTo>
                    <a:lnTo>
                      <a:pt x="2" y="18"/>
                    </a:lnTo>
                    <a:lnTo>
                      <a:pt x="6" y="22"/>
                    </a:lnTo>
                    <a:close/>
                  </a:path>
                </a:pathLst>
              </a:custGeom>
              <a:solidFill>
                <a:srgbClr val="EE9024"/>
              </a:solidFill>
              <a:ln w="12700">
                <a:noFill/>
                <a:round/>
                <a:headEnd/>
                <a:tailEnd/>
              </a:ln>
            </p:spPr>
            <p:txBody>
              <a:bodyPr/>
              <a:lstStyle/>
              <a:p>
                <a:endParaRPr lang="en-GB"/>
              </a:p>
            </p:txBody>
          </p:sp>
          <p:sp>
            <p:nvSpPr>
              <p:cNvPr id="36243" name="Freeform 530"/>
              <p:cNvSpPr>
                <a:spLocks noChangeAspect="1"/>
              </p:cNvSpPr>
              <p:nvPr/>
            </p:nvSpPr>
            <p:spPr bwMode="auto">
              <a:xfrm>
                <a:off x="1984066" y="2891462"/>
                <a:ext cx="27907" cy="29303"/>
              </a:xfrm>
              <a:custGeom>
                <a:avLst/>
                <a:gdLst>
                  <a:gd name="T0" fmla="*/ 2147483647 w 12"/>
                  <a:gd name="T1" fmla="*/ 2147483647 h 12"/>
                  <a:gd name="T2" fmla="*/ 2147483647 w 12"/>
                  <a:gd name="T3" fmla="*/ 0 h 12"/>
                  <a:gd name="T4" fmla="*/ 0 w 12"/>
                  <a:gd name="T5" fmla="*/ 2147483647 h 12"/>
                  <a:gd name="T6" fmla="*/ 0 w 12"/>
                  <a:gd name="T7" fmla="*/ 2147483647 h 12"/>
                  <a:gd name="T8" fmla="*/ 2147483647 w 12"/>
                  <a:gd name="T9" fmla="*/ 2147483647 h 12"/>
                  <a:gd name="T10" fmla="*/ 2147483647 w 12"/>
                  <a:gd name="T11" fmla="*/ 2147483647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2" y="12"/>
                    </a:moveTo>
                    <a:lnTo>
                      <a:pt x="2" y="0"/>
                    </a:lnTo>
                    <a:lnTo>
                      <a:pt x="0" y="2"/>
                    </a:lnTo>
                    <a:lnTo>
                      <a:pt x="0" y="6"/>
                    </a:lnTo>
                    <a:lnTo>
                      <a:pt x="2" y="8"/>
                    </a:lnTo>
                    <a:lnTo>
                      <a:pt x="12" y="12"/>
                    </a:lnTo>
                    <a:close/>
                  </a:path>
                </a:pathLst>
              </a:custGeom>
              <a:solidFill>
                <a:srgbClr val="EE9024"/>
              </a:solidFill>
              <a:ln w="12700">
                <a:noFill/>
                <a:round/>
                <a:headEnd/>
                <a:tailEnd/>
              </a:ln>
            </p:spPr>
            <p:txBody>
              <a:bodyPr/>
              <a:lstStyle/>
              <a:p>
                <a:endParaRPr lang="en-GB"/>
              </a:p>
            </p:txBody>
          </p:sp>
          <p:sp>
            <p:nvSpPr>
              <p:cNvPr id="36244" name="Freeform 531"/>
              <p:cNvSpPr>
                <a:spLocks noChangeAspect="1"/>
              </p:cNvSpPr>
              <p:nvPr/>
            </p:nvSpPr>
            <p:spPr bwMode="auto">
              <a:xfrm>
                <a:off x="2216623" y="4053794"/>
                <a:ext cx="153488" cy="117210"/>
              </a:xfrm>
              <a:custGeom>
                <a:avLst/>
                <a:gdLst>
                  <a:gd name="T0" fmla="*/ 2147483647 w 66"/>
                  <a:gd name="T1" fmla="*/ 2147483647 h 48"/>
                  <a:gd name="T2" fmla="*/ 2147483647 w 66"/>
                  <a:gd name="T3" fmla="*/ 2147483647 h 48"/>
                  <a:gd name="T4" fmla="*/ 2147483647 w 66"/>
                  <a:gd name="T5" fmla="*/ 2147483647 h 48"/>
                  <a:gd name="T6" fmla="*/ 2147483647 w 66"/>
                  <a:gd name="T7" fmla="*/ 2147483647 h 48"/>
                  <a:gd name="T8" fmla="*/ 2147483647 w 66"/>
                  <a:gd name="T9" fmla="*/ 2147483647 h 48"/>
                  <a:gd name="T10" fmla="*/ 2147483647 w 66"/>
                  <a:gd name="T11" fmla="*/ 0 h 48"/>
                  <a:gd name="T12" fmla="*/ 0 w 66"/>
                  <a:gd name="T13" fmla="*/ 2147483647 h 48"/>
                  <a:gd name="T14" fmla="*/ 0 w 66"/>
                  <a:gd name="T15" fmla="*/ 2147483647 h 48"/>
                  <a:gd name="T16" fmla="*/ 2147483647 w 66"/>
                  <a:gd name="T17" fmla="*/ 2147483647 h 48"/>
                  <a:gd name="T18" fmla="*/ 2147483647 w 66"/>
                  <a:gd name="T19" fmla="*/ 2147483647 h 48"/>
                  <a:gd name="T20" fmla="*/ 2147483647 w 66"/>
                  <a:gd name="T21" fmla="*/ 2147483647 h 48"/>
                  <a:gd name="T22" fmla="*/ 2147483647 w 66"/>
                  <a:gd name="T23" fmla="*/ 2147483647 h 48"/>
                  <a:gd name="T24" fmla="*/ 2147483647 w 66"/>
                  <a:gd name="T25" fmla="*/ 2147483647 h 48"/>
                  <a:gd name="T26" fmla="*/ 2147483647 w 66"/>
                  <a:gd name="T27" fmla="*/ 2147483647 h 48"/>
                  <a:gd name="T28" fmla="*/ 2147483647 w 66"/>
                  <a:gd name="T29" fmla="*/ 2147483647 h 48"/>
                  <a:gd name="T30" fmla="*/ 2147483647 w 66"/>
                  <a:gd name="T31" fmla="*/ 2147483647 h 48"/>
                  <a:gd name="T32" fmla="*/ 2147483647 w 66"/>
                  <a:gd name="T33" fmla="*/ 2147483647 h 48"/>
                  <a:gd name="T34" fmla="*/ 2147483647 w 66"/>
                  <a:gd name="T35" fmla="*/ 2147483647 h 48"/>
                  <a:gd name="T36" fmla="*/ 2147483647 w 66"/>
                  <a:gd name="T37" fmla="*/ 2147483647 h 48"/>
                  <a:gd name="T38" fmla="*/ 2147483647 w 66"/>
                  <a:gd name="T39" fmla="*/ 2147483647 h 48"/>
                  <a:gd name="T40" fmla="*/ 2147483647 w 66"/>
                  <a:gd name="T41" fmla="*/ 2147483647 h 48"/>
                  <a:gd name="T42" fmla="*/ 2147483647 w 66"/>
                  <a:gd name="T43" fmla="*/ 2147483647 h 48"/>
                  <a:gd name="T44" fmla="*/ 2147483647 w 66"/>
                  <a:gd name="T45" fmla="*/ 2147483647 h 48"/>
                  <a:gd name="T46" fmla="*/ 2147483647 w 66"/>
                  <a:gd name="T47" fmla="*/ 2147483647 h 48"/>
                  <a:gd name="T48" fmla="*/ 2147483647 w 66"/>
                  <a:gd name="T49" fmla="*/ 2147483647 h 48"/>
                  <a:gd name="T50" fmla="*/ 2147483647 w 66"/>
                  <a:gd name="T51" fmla="*/ 2147483647 h 48"/>
                  <a:gd name="T52" fmla="*/ 2147483647 w 66"/>
                  <a:gd name="T53" fmla="*/ 2147483647 h 48"/>
                  <a:gd name="T54" fmla="*/ 2147483647 w 66"/>
                  <a:gd name="T55" fmla="*/ 2147483647 h 48"/>
                  <a:gd name="T56" fmla="*/ 2147483647 w 66"/>
                  <a:gd name="T57" fmla="*/ 2147483647 h 48"/>
                  <a:gd name="T58" fmla="*/ 2147483647 w 66"/>
                  <a:gd name="T59" fmla="*/ 2147483647 h 48"/>
                  <a:gd name="T60" fmla="*/ 2147483647 w 66"/>
                  <a:gd name="T61" fmla="*/ 2147483647 h 48"/>
                  <a:gd name="T62" fmla="*/ 2147483647 w 66"/>
                  <a:gd name="T63" fmla="*/ 2147483647 h 48"/>
                  <a:gd name="T64" fmla="*/ 2147483647 w 66"/>
                  <a:gd name="T65" fmla="*/ 2147483647 h 48"/>
                  <a:gd name="T66" fmla="*/ 2147483647 w 66"/>
                  <a:gd name="T67" fmla="*/ 2147483647 h 48"/>
                  <a:gd name="T68" fmla="*/ 2147483647 w 66"/>
                  <a:gd name="T69" fmla="*/ 2147483647 h 48"/>
                  <a:gd name="T70" fmla="*/ 2147483647 w 66"/>
                  <a:gd name="T71" fmla="*/ 2147483647 h 48"/>
                  <a:gd name="T72" fmla="*/ 2147483647 w 66"/>
                  <a:gd name="T73" fmla="*/ 2147483647 h 48"/>
                  <a:gd name="T74" fmla="*/ 2147483647 w 66"/>
                  <a:gd name="T75" fmla="*/ 2147483647 h 48"/>
                  <a:gd name="T76" fmla="*/ 2147483647 w 66"/>
                  <a:gd name="T77" fmla="*/ 2147483647 h 48"/>
                  <a:gd name="T78" fmla="*/ 2147483647 w 66"/>
                  <a:gd name="T79" fmla="*/ 2147483647 h 48"/>
                  <a:gd name="T80" fmla="*/ 2147483647 w 66"/>
                  <a:gd name="T81" fmla="*/ 2147483647 h 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48"/>
                  <a:gd name="T125" fmla="*/ 66 w 66"/>
                  <a:gd name="T126" fmla="*/ 48 h 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48">
                    <a:moveTo>
                      <a:pt x="62" y="44"/>
                    </a:moveTo>
                    <a:lnTo>
                      <a:pt x="60" y="34"/>
                    </a:lnTo>
                    <a:lnTo>
                      <a:pt x="46" y="26"/>
                    </a:lnTo>
                    <a:lnTo>
                      <a:pt x="44" y="22"/>
                    </a:lnTo>
                    <a:lnTo>
                      <a:pt x="36" y="10"/>
                    </a:lnTo>
                    <a:lnTo>
                      <a:pt x="4" y="0"/>
                    </a:lnTo>
                    <a:lnTo>
                      <a:pt x="0" y="2"/>
                    </a:lnTo>
                    <a:lnTo>
                      <a:pt x="0" y="4"/>
                    </a:lnTo>
                    <a:lnTo>
                      <a:pt x="2" y="6"/>
                    </a:lnTo>
                    <a:lnTo>
                      <a:pt x="4" y="4"/>
                    </a:lnTo>
                    <a:lnTo>
                      <a:pt x="10" y="4"/>
                    </a:lnTo>
                    <a:lnTo>
                      <a:pt x="10" y="10"/>
                    </a:lnTo>
                    <a:lnTo>
                      <a:pt x="6" y="8"/>
                    </a:lnTo>
                    <a:lnTo>
                      <a:pt x="6" y="10"/>
                    </a:lnTo>
                    <a:lnTo>
                      <a:pt x="6" y="14"/>
                    </a:lnTo>
                    <a:lnTo>
                      <a:pt x="12" y="14"/>
                    </a:lnTo>
                    <a:lnTo>
                      <a:pt x="14" y="16"/>
                    </a:lnTo>
                    <a:lnTo>
                      <a:pt x="14" y="14"/>
                    </a:lnTo>
                    <a:lnTo>
                      <a:pt x="18" y="16"/>
                    </a:lnTo>
                    <a:lnTo>
                      <a:pt x="16" y="18"/>
                    </a:lnTo>
                    <a:lnTo>
                      <a:pt x="18" y="20"/>
                    </a:lnTo>
                    <a:lnTo>
                      <a:pt x="20" y="18"/>
                    </a:lnTo>
                    <a:lnTo>
                      <a:pt x="24" y="22"/>
                    </a:lnTo>
                    <a:lnTo>
                      <a:pt x="26" y="22"/>
                    </a:lnTo>
                    <a:lnTo>
                      <a:pt x="30" y="24"/>
                    </a:lnTo>
                    <a:lnTo>
                      <a:pt x="24" y="26"/>
                    </a:lnTo>
                    <a:lnTo>
                      <a:pt x="24" y="28"/>
                    </a:lnTo>
                    <a:lnTo>
                      <a:pt x="34" y="30"/>
                    </a:lnTo>
                    <a:lnTo>
                      <a:pt x="38" y="34"/>
                    </a:lnTo>
                    <a:lnTo>
                      <a:pt x="34" y="36"/>
                    </a:lnTo>
                    <a:lnTo>
                      <a:pt x="36" y="38"/>
                    </a:lnTo>
                    <a:lnTo>
                      <a:pt x="44" y="36"/>
                    </a:lnTo>
                    <a:lnTo>
                      <a:pt x="44" y="40"/>
                    </a:lnTo>
                    <a:lnTo>
                      <a:pt x="44" y="42"/>
                    </a:lnTo>
                    <a:lnTo>
                      <a:pt x="48" y="40"/>
                    </a:lnTo>
                    <a:lnTo>
                      <a:pt x="46" y="44"/>
                    </a:lnTo>
                    <a:lnTo>
                      <a:pt x="62" y="48"/>
                    </a:lnTo>
                    <a:lnTo>
                      <a:pt x="66" y="46"/>
                    </a:lnTo>
                    <a:lnTo>
                      <a:pt x="64" y="44"/>
                    </a:lnTo>
                    <a:lnTo>
                      <a:pt x="62" y="44"/>
                    </a:lnTo>
                    <a:close/>
                  </a:path>
                </a:pathLst>
              </a:custGeom>
              <a:solidFill>
                <a:srgbClr val="EE9024"/>
              </a:solidFill>
              <a:ln w="12700">
                <a:solidFill>
                  <a:schemeClr val="bg1"/>
                </a:solidFill>
                <a:round/>
                <a:headEnd/>
                <a:tailEnd/>
              </a:ln>
            </p:spPr>
            <p:txBody>
              <a:bodyPr/>
              <a:lstStyle/>
              <a:p>
                <a:endParaRPr lang="en-GB"/>
              </a:p>
            </p:txBody>
          </p:sp>
          <p:sp>
            <p:nvSpPr>
              <p:cNvPr id="36245" name="Freeform 532"/>
              <p:cNvSpPr>
                <a:spLocks noChangeAspect="1"/>
              </p:cNvSpPr>
              <p:nvPr/>
            </p:nvSpPr>
            <p:spPr bwMode="auto">
              <a:xfrm>
                <a:off x="2146856" y="3892630"/>
                <a:ext cx="9302" cy="14651"/>
              </a:xfrm>
              <a:custGeom>
                <a:avLst/>
                <a:gdLst>
                  <a:gd name="T0" fmla="*/ 0 w 4"/>
                  <a:gd name="T1" fmla="*/ 2147483647 h 6"/>
                  <a:gd name="T2" fmla="*/ 2147483647 w 4"/>
                  <a:gd name="T3" fmla="*/ 2147483647 h 6"/>
                  <a:gd name="T4" fmla="*/ 2147483647 w 4"/>
                  <a:gd name="T5" fmla="*/ 2147483647 h 6"/>
                  <a:gd name="T6" fmla="*/ 2147483647 w 4"/>
                  <a:gd name="T7" fmla="*/ 0 h 6"/>
                  <a:gd name="T8" fmla="*/ 0 w 4"/>
                  <a:gd name="T9" fmla="*/ 2147483647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4"/>
                    </a:moveTo>
                    <a:lnTo>
                      <a:pt x="2" y="6"/>
                    </a:lnTo>
                    <a:lnTo>
                      <a:pt x="4" y="6"/>
                    </a:lnTo>
                    <a:lnTo>
                      <a:pt x="2" y="0"/>
                    </a:lnTo>
                    <a:lnTo>
                      <a:pt x="0" y="4"/>
                    </a:lnTo>
                    <a:close/>
                  </a:path>
                </a:pathLst>
              </a:custGeom>
              <a:solidFill>
                <a:srgbClr val="9DC3D6"/>
              </a:solidFill>
              <a:ln w="12700">
                <a:noFill/>
                <a:round/>
                <a:headEnd/>
                <a:tailEnd/>
              </a:ln>
            </p:spPr>
            <p:txBody>
              <a:bodyPr/>
              <a:lstStyle/>
              <a:p>
                <a:endParaRPr lang="en-GB"/>
              </a:p>
            </p:txBody>
          </p:sp>
          <p:sp>
            <p:nvSpPr>
              <p:cNvPr id="36246" name="Freeform 533"/>
              <p:cNvSpPr>
                <a:spLocks noChangeAspect="1"/>
              </p:cNvSpPr>
              <p:nvPr/>
            </p:nvSpPr>
            <p:spPr bwMode="auto">
              <a:xfrm>
                <a:off x="2151507" y="3917049"/>
                <a:ext cx="18605" cy="24419"/>
              </a:xfrm>
              <a:custGeom>
                <a:avLst/>
                <a:gdLst>
                  <a:gd name="T0" fmla="*/ 0 w 8"/>
                  <a:gd name="T1" fmla="*/ 0 h 10"/>
                  <a:gd name="T2" fmla="*/ 2147483647 w 8"/>
                  <a:gd name="T3" fmla="*/ 2147483647 h 10"/>
                  <a:gd name="T4" fmla="*/ 2147483647 w 8"/>
                  <a:gd name="T5" fmla="*/ 2147483647 h 10"/>
                  <a:gd name="T6" fmla="*/ 0 w 8"/>
                  <a:gd name="T7" fmla="*/ 0 h 10"/>
                  <a:gd name="T8" fmla="*/ 0 60000 65536"/>
                  <a:gd name="T9" fmla="*/ 0 60000 65536"/>
                  <a:gd name="T10" fmla="*/ 0 60000 65536"/>
                  <a:gd name="T11" fmla="*/ 0 60000 65536"/>
                  <a:gd name="T12" fmla="*/ 0 w 8"/>
                  <a:gd name="T13" fmla="*/ 0 h 10"/>
                  <a:gd name="T14" fmla="*/ 8 w 8"/>
                  <a:gd name="T15" fmla="*/ 10 h 10"/>
                </a:gdLst>
                <a:ahLst/>
                <a:cxnLst>
                  <a:cxn ang="T8">
                    <a:pos x="T0" y="T1"/>
                  </a:cxn>
                  <a:cxn ang="T9">
                    <a:pos x="T2" y="T3"/>
                  </a:cxn>
                  <a:cxn ang="T10">
                    <a:pos x="T4" y="T5"/>
                  </a:cxn>
                  <a:cxn ang="T11">
                    <a:pos x="T6" y="T7"/>
                  </a:cxn>
                </a:cxnLst>
                <a:rect l="T12" t="T13" r="T14" b="T15"/>
                <a:pathLst>
                  <a:path w="8" h="10">
                    <a:moveTo>
                      <a:pt x="0" y="0"/>
                    </a:moveTo>
                    <a:lnTo>
                      <a:pt x="8" y="10"/>
                    </a:lnTo>
                    <a:lnTo>
                      <a:pt x="6" y="4"/>
                    </a:lnTo>
                    <a:lnTo>
                      <a:pt x="0" y="0"/>
                    </a:lnTo>
                    <a:close/>
                  </a:path>
                </a:pathLst>
              </a:custGeom>
              <a:solidFill>
                <a:srgbClr val="9DC3D6"/>
              </a:solidFill>
              <a:ln w="12700">
                <a:noFill/>
                <a:round/>
                <a:headEnd/>
                <a:tailEnd/>
              </a:ln>
            </p:spPr>
            <p:txBody>
              <a:bodyPr/>
              <a:lstStyle/>
              <a:p>
                <a:endParaRPr lang="en-GB"/>
              </a:p>
            </p:txBody>
          </p:sp>
          <p:sp>
            <p:nvSpPr>
              <p:cNvPr id="36247" name="Freeform 534"/>
              <p:cNvSpPr>
                <a:spLocks noChangeAspect="1"/>
              </p:cNvSpPr>
              <p:nvPr/>
            </p:nvSpPr>
            <p:spPr bwMode="auto">
              <a:xfrm>
                <a:off x="2156158" y="3907282"/>
                <a:ext cx="23256" cy="34186"/>
              </a:xfrm>
              <a:custGeom>
                <a:avLst/>
                <a:gdLst>
                  <a:gd name="T0" fmla="*/ 2147483647 w 10"/>
                  <a:gd name="T1" fmla="*/ 0 h 14"/>
                  <a:gd name="T2" fmla="*/ 0 w 10"/>
                  <a:gd name="T3" fmla="*/ 0 h 14"/>
                  <a:gd name="T4" fmla="*/ 2147483647 w 10"/>
                  <a:gd name="T5" fmla="*/ 2147483647 h 14"/>
                  <a:gd name="T6" fmla="*/ 2147483647 w 10"/>
                  <a:gd name="T7" fmla="*/ 2147483647 h 14"/>
                  <a:gd name="T8" fmla="*/ 2147483647 w 10"/>
                  <a:gd name="T9" fmla="*/ 2147483647 h 14"/>
                  <a:gd name="T10" fmla="*/ 2147483647 w 10"/>
                  <a:gd name="T11" fmla="*/ 2147483647 h 14"/>
                  <a:gd name="T12" fmla="*/ 2147483647 w 10"/>
                  <a:gd name="T13" fmla="*/ 0 h 14"/>
                  <a:gd name="T14" fmla="*/ 0 60000 65536"/>
                  <a:gd name="T15" fmla="*/ 0 60000 65536"/>
                  <a:gd name="T16" fmla="*/ 0 60000 65536"/>
                  <a:gd name="T17" fmla="*/ 0 60000 65536"/>
                  <a:gd name="T18" fmla="*/ 0 60000 65536"/>
                  <a:gd name="T19" fmla="*/ 0 60000 65536"/>
                  <a:gd name="T20" fmla="*/ 0 60000 65536"/>
                  <a:gd name="T21" fmla="*/ 0 w 10"/>
                  <a:gd name="T22" fmla="*/ 0 h 14"/>
                  <a:gd name="T23" fmla="*/ 10 w 1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4">
                    <a:moveTo>
                      <a:pt x="2" y="0"/>
                    </a:moveTo>
                    <a:lnTo>
                      <a:pt x="0" y="0"/>
                    </a:lnTo>
                    <a:lnTo>
                      <a:pt x="4" y="2"/>
                    </a:lnTo>
                    <a:lnTo>
                      <a:pt x="10" y="14"/>
                    </a:lnTo>
                    <a:lnTo>
                      <a:pt x="10" y="8"/>
                    </a:lnTo>
                    <a:lnTo>
                      <a:pt x="6" y="4"/>
                    </a:lnTo>
                    <a:lnTo>
                      <a:pt x="2" y="0"/>
                    </a:lnTo>
                    <a:close/>
                  </a:path>
                </a:pathLst>
              </a:custGeom>
              <a:solidFill>
                <a:srgbClr val="9DC3D6"/>
              </a:solidFill>
              <a:ln w="12700">
                <a:solidFill>
                  <a:schemeClr val="bg1"/>
                </a:solidFill>
                <a:round/>
                <a:headEnd/>
                <a:tailEnd/>
              </a:ln>
            </p:spPr>
            <p:txBody>
              <a:bodyPr/>
              <a:lstStyle/>
              <a:p>
                <a:endParaRPr lang="en-GB"/>
              </a:p>
            </p:txBody>
          </p:sp>
          <p:sp>
            <p:nvSpPr>
              <p:cNvPr id="36248" name="Freeform 535"/>
              <p:cNvSpPr>
                <a:spLocks noChangeAspect="1"/>
              </p:cNvSpPr>
              <p:nvPr/>
            </p:nvSpPr>
            <p:spPr bwMode="auto">
              <a:xfrm>
                <a:off x="2188716" y="3956119"/>
                <a:ext cx="4651" cy="19535"/>
              </a:xfrm>
              <a:custGeom>
                <a:avLst/>
                <a:gdLst>
                  <a:gd name="T0" fmla="*/ 0 w 2"/>
                  <a:gd name="T1" fmla="*/ 2147483647 h 8"/>
                  <a:gd name="T2" fmla="*/ 2147483647 w 2"/>
                  <a:gd name="T3" fmla="*/ 2147483647 h 8"/>
                  <a:gd name="T4" fmla="*/ 0 w 2"/>
                  <a:gd name="T5" fmla="*/ 0 h 8"/>
                  <a:gd name="T6" fmla="*/ 0 w 2"/>
                  <a:gd name="T7" fmla="*/ 2147483647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0" y="2"/>
                    </a:moveTo>
                    <a:lnTo>
                      <a:pt x="2" y="8"/>
                    </a:lnTo>
                    <a:lnTo>
                      <a:pt x="0" y="0"/>
                    </a:lnTo>
                    <a:lnTo>
                      <a:pt x="0" y="2"/>
                    </a:lnTo>
                    <a:close/>
                  </a:path>
                </a:pathLst>
              </a:custGeom>
              <a:solidFill>
                <a:srgbClr val="88CBDF"/>
              </a:solidFill>
              <a:ln w="12700">
                <a:solidFill>
                  <a:schemeClr val="bg1"/>
                </a:solidFill>
                <a:round/>
                <a:headEnd/>
                <a:tailEnd/>
              </a:ln>
            </p:spPr>
            <p:txBody>
              <a:bodyPr/>
              <a:lstStyle/>
              <a:p>
                <a:endParaRPr lang="en-GB"/>
              </a:p>
            </p:txBody>
          </p:sp>
          <p:sp>
            <p:nvSpPr>
              <p:cNvPr id="36249" name="Freeform 536"/>
              <p:cNvSpPr>
                <a:spLocks noChangeAspect="1"/>
              </p:cNvSpPr>
              <p:nvPr/>
            </p:nvSpPr>
            <p:spPr bwMode="auto">
              <a:xfrm>
                <a:off x="3588711" y="4283330"/>
                <a:ext cx="41860" cy="14651"/>
              </a:xfrm>
              <a:custGeom>
                <a:avLst/>
                <a:gdLst>
                  <a:gd name="T0" fmla="*/ 2147483647 w 18"/>
                  <a:gd name="T1" fmla="*/ 2147483647 h 6"/>
                  <a:gd name="T2" fmla="*/ 2147483647 w 18"/>
                  <a:gd name="T3" fmla="*/ 2147483647 h 6"/>
                  <a:gd name="T4" fmla="*/ 2147483647 w 18"/>
                  <a:gd name="T5" fmla="*/ 0 h 6"/>
                  <a:gd name="T6" fmla="*/ 2147483647 w 18"/>
                  <a:gd name="T7" fmla="*/ 0 h 6"/>
                  <a:gd name="T8" fmla="*/ 0 w 18"/>
                  <a:gd name="T9" fmla="*/ 0 h 6"/>
                  <a:gd name="T10" fmla="*/ 2147483647 w 18"/>
                  <a:gd name="T11" fmla="*/ 2147483647 h 6"/>
                  <a:gd name="T12" fmla="*/ 2147483647 w 18"/>
                  <a:gd name="T13" fmla="*/ 2147483647 h 6"/>
                  <a:gd name="T14" fmla="*/ 0 60000 65536"/>
                  <a:gd name="T15" fmla="*/ 0 60000 65536"/>
                  <a:gd name="T16" fmla="*/ 0 60000 65536"/>
                  <a:gd name="T17" fmla="*/ 0 60000 65536"/>
                  <a:gd name="T18" fmla="*/ 0 60000 65536"/>
                  <a:gd name="T19" fmla="*/ 0 60000 65536"/>
                  <a:gd name="T20" fmla="*/ 0 60000 65536"/>
                  <a:gd name="T21" fmla="*/ 0 w 18"/>
                  <a:gd name="T22" fmla="*/ 0 h 6"/>
                  <a:gd name="T23" fmla="*/ 18 w 1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
                    <a:moveTo>
                      <a:pt x="18" y="6"/>
                    </a:moveTo>
                    <a:lnTo>
                      <a:pt x="18" y="6"/>
                    </a:lnTo>
                    <a:lnTo>
                      <a:pt x="18" y="0"/>
                    </a:lnTo>
                    <a:lnTo>
                      <a:pt x="14" y="0"/>
                    </a:lnTo>
                    <a:lnTo>
                      <a:pt x="0" y="0"/>
                    </a:lnTo>
                    <a:lnTo>
                      <a:pt x="8" y="4"/>
                    </a:lnTo>
                    <a:lnTo>
                      <a:pt x="18" y="6"/>
                    </a:lnTo>
                    <a:close/>
                  </a:path>
                </a:pathLst>
              </a:custGeom>
              <a:solidFill>
                <a:srgbClr val="EE9024"/>
              </a:solidFill>
              <a:ln w="12700">
                <a:noFill/>
                <a:round/>
                <a:headEnd/>
                <a:tailEnd/>
              </a:ln>
            </p:spPr>
            <p:txBody>
              <a:bodyPr/>
              <a:lstStyle/>
              <a:p>
                <a:endParaRPr lang="en-GB"/>
              </a:p>
            </p:txBody>
          </p:sp>
          <p:sp>
            <p:nvSpPr>
              <p:cNvPr id="36250" name="Freeform 537"/>
              <p:cNvSpPr>
                <a:spLocks noChangeAspect="1"/>
              </p:cNvSpPr>
              <p:nvPr/>
            </p:nvSpPr>
            <p:spPr bwMode="auto">
              <a:xfrm>
                <a:off x="3630571" y="4288214"/>
                <a:ext cx="4651" cy="9768"/>
              </a:xfrm>
              <a:custGeom>
                <a:avLst/>
                <a:gdLst>
                  <a:gd name="T0" fmla="*/ 2147483647 w 2"/>
                  <a:gd name="T1" fmla="*/ 0 h 4"/>
                  <a:gd name="T2" fmla="*/ 2147483647 w 2"/>
                  <a:gd name="T3" fmla="*/ 0 h 4"/>
                  <a:gd name="T4" fmla="*/ 0 w 2"/>
                  <a:gd name="T5" fmla="*/ 2147483647 h 4"/>
                  <a:gd name="T6" fmla="*/ 2147483647 w 2"/>
                  <a:gd name="T7" fmla="*/ 2147483647 h 4"/>
                  <a:gd name="T8" fmla="*/ 2147483647 w 2"/>
                  <a:gd name="T9" fmla="*/ 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0"/>
                    </a:moveTo>
                    <a:lnTo>
                      <a:pt x="2" y="0"/>
                    </a:lnTo>
                    <a:lnTo>
                      <a:pt x="0" y="4"/>
                    </a:lnTo>
                    <a:lnTo>
                      <a:pt x="2" y="2"/>
                    </a:lnTo>
                    <a:lnTo>
                      <a:pt x="2" y="0"/>
                    </a:lnTo>
                    <a:close/>
                  </a:path>
                </a:pathLst>
              </a:custGeom>
              <a:solidFill>
                <a:srgbClr val="88CBDF"/>
              </a:solidFill>
              <a:ln w="12700">
                <a:noFill/>
                <a:round/>
                <a:headEnd/>
                <a:tailEnd/>
              </a:ln>
            </p:spPr>
            <p:txBody>
              <a:bodyPr/>
              <a:lstStyle/>
              <a:p>
                <a:endParaRPr lang="en-GB"/>
              </a:p>
            </p:txBody>
          </p:sp>
          <p:sp>
            <p:nvSpPr>
              <p:cNvPr id="36251" name="Freeform 538"/>
              <p:cNvSpPr>
                <a:spLocks noChangeAspect="1"/>
              </p:cNvSpPr>
              <p:nvPr/>
            </p:nvSpPr>
            <p:spPr bwMode="auto">
              <a:xfrm>
                <a:off x="3160806" y="2744949"/>
                <a:ext cx="23256" cy="19535"/>
              </a:xfrm>
              <a:custGeom>
                <a:avLst/>
                <a:gdLst>
                  <a:gd name="T0" fmla="*/ 0 w 10"/>
                  <a:gd name="T1" fmla="*/ 2147483647 h 8"/>
                  <a:gd name="T2" fmla="*/ 2147483647 w 10"/>
                  <a:gd name="T3" fmla="*/ 2147483647 h 8"/>
                  <a:gd name="T4" fmla="*/ 2147483647 w 10"/>
                  <a:gd name="T5" fmla="*/ 2147483647 h 8"/>
                  <a:gd name="T6" fmla="*/ 2147483647 w 10"/>
                  <a:gd name="T7" fmla="*/ 2147483647 h 8"/>
                  <a:gd name="T8" fmla="*/ 2147483647 w 10"/>
                  <a:gd name="T9" fmla="*/ 0 h 8"/>
                  <a:gd name="T10" fmla="*/ 0 w 10"/>
                  <a:gd name="T11" fmla="*/ 2147483647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2"/>
                    </a:moveTo>
                    <a:lnTo>
                      <a:pt x="4" y="8"/>
                    </a:lnTo>
                    <a:lnTo>
                      <a:pt x="8" y="6"/>
                    </a:lnTo>
                    <a:lnTo>
                      <a:pt x="10" y="2"/>
                    </a:lnTo>
                    <a:lnTo>
                      <a:pt x="6" y="0"/>
                    </a:lnTo>
                    <a:lnTo>
                      <a:pt x="0" y="2"/>
                    </a:lnTo>
                    <a:close/>
                  </a:path>
                </a:pathLst>
              </a:custGeom>
              <a:solidFill>
                <a:srgbClr val="EE9024"/>
              </a:solidFill>
              <a:ln w="12700">
                <a:noFill/>
                <a:round/>
                <a:headEnd/>
                <a:tailEnd/>
              </a:ln>
            </p:spPr>
            <p:txBody>
              <a:bodyPr/>
              <a:lstStyle/>
              <a:p>
                <a:endParaRPr lang="en-GB"/>
              </a:p>
            </p:txBody>
          </p:sp>
          <p:sp>
            <p:nvSpPr>
              <p:cNvPr id="36252" name="Freeform 539"/>
              <p:cNvSpPr>
                <a:spLocks noChangeAspect="1"/>
              </p:cNvSpPr>
              <p:nvPr/>
            </p:nvSpPr>
            <p:spPr bwMode="auto">
              <a:xfrm>
                <a:off x="3095690" y="2671693"/>
                <a:ext cx="46511" cy="19535"/>
              </a:xfrm>
              <a:custGeom>
                <a:avLst/>
                <a:gdLst>
                  <a:gd name="T0" fmla="*/ 2147483647 w 20"/>
                  <a:gd name="T1" fmla="*/ 2147483647 h 8"/>
                  <a:gd name="T2" fmla="*/ 2147483647 w 20"/>
                  <a:gd name="T3" fmla="*/ 2147483647 h 8"/>
                  <a:gd name="T4" fmla="*/ 2147483647 w 20"/>
                  <a:gd name="T5" fmla="*/ 0 h 8"/>
                  <a:gd name="T6" fmla="*/ 0 w 20"/>
                  <a:gd name="T7" fmla="*/ 2147483647 h 8"/>
                  <a:gd name="T8" fmla="*/ 2147483647 w 20"/>
                  <a:gd name="T9" fmla="*/ 2147483647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10" y="8"/>
                    </a:moveTo>
                    <a:lnTo>
                      <a:pt x="18" y="4"/>
                    </a:lnTo>
                    <a:lnTo>
                      <a:pt x="20" y="0"/>
                    </a:lnTo>
                    <a:lnTo>
                      <a:pt x="0" y="6"/>
                    </a:lnTo>
                    <a:lnTo>
                      <a:pt x="10" y="8"/>
                    </a:lnTo>
                    <a:close/>
                  </a:path>
                </a:pathLst>
              </a:custGeom>
              <a:solidFill>
                <a:srgbClr val="EE9024"/>
              </a:solidFill>
              <a:ln w="12700">
                <a:noFill/>
                <a:round/>
                <a:headEnd/>
                <a:tailEnd/>
              </a:ln>
            </p:spPr>
            <p:txBody>
              <a:bodyPr/>
              <a:lstStyle/>
              <a:p>
                <a:endParaRPr lang="en-GB"/>
              </a:p>
            </p:txBody>
          </p:sp>
          <p:sp>
            <p:nvSpPr>
              <p:cNvPr id="36253" name="Freeform 540"/>
              <p:cNvSpPr>
                <a:spLocks noChangeAspect="1"/>
              </p:cNvSpPr>
              <p:nvPr/>
            </p:nvSpPr>
            <p:spPr bwMode="auto">
              <a:xfrm>
                <a:off x="3165457" y="2520297"/>
                <a:ext cx="32558" cy="34186"/>
              </a:xfrm>
              <a:custGeom>
                <a:avLst/>
                <a:gdLst>
                  <a:gd name="T0" fmla="*/ 2147483647 w 14"/>
                  <a:gd name="T1" fmla="*/ 2147483647 h 14"/>
                  <a:gd name="T2" fmla="*/ 2147483647 w 14"/>
                  <a:gd name="T3" fmla="*/ 2147483647 h 14"/>
                  <a:gd name="T4" fmla="*/ 2147483647 w 14"/>
                  <a:gd name="T5" fmla="*/ 2147483647 h 14"/>
                  <a:gd name="T6" fmla="*/ 2147483647 w 14"/>
                  <a:gd name="T7" fmla="*/ 0 h 14"/>
                  <a:gd name="T8" fmla="*/ 0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4"/>
                  <a:gd name="T29" fmla="*/ 14 w 1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4">
                    <a:moveTo>
                      <a:pt x="12" y="10"/>
                    </a:moveTo>
                    <a:lnTo>
                      <a:pt x="14" y="6"/>
                    </a:lnTo>
                    <a:lnTo>
                      <a:pt x="14" y="4"/>
                    </a:lnTo>
                    <a:lnTo>
                      <a:pt x="10" y="0"/>
                    </a:lnTo>
                    <a:lnTo>
                      <a:pt x="0" y="8"/>
                    </a:lnTo>
                    <a:lnTo>
                      <a:pt x="2" y="14"/>
                    </a:lnTo>
                    <a:lnTo>
                      <a:pt x="4" y="14"/>
                    </a:lnTo>
                    <a:lnTo>
                      <a:pt x="10" y="4"/>
                    </a:lnTo>
                    <a:lnTo>
                      <a:pt x="12" y="10"/>
                    </a:lnTo>
                    <a:close/>
                  </a:path>
                </a:pathLst>
              </a:custGeom>
              <a:solidFill>
                <a:srgbClr val="EE9024"/>
              </a:solidFill>
              <a:ln w="12700">
                <a:noFill/>
                <a:round/>
                <a:headEnd/>
                <a:tailEnd/>
              </a:ln>
            </p:spPr>
            <p:txBody>
              <a:bodyPr/>
              <a:lstStyle/>
              <a:p>
                <a:endParaRPr lang="en-GB"/>
              </a:p>
            </p:txBody>
          </p:sp>
          <p:sp>
            <p:nvSpPr>
              <p:cNvPr id="36254" name="Freeform 541"/>
              <p:cNvSpPr>
                <a:spLocks noChangeAspect="1"/>
              </p:cNvSpPr>
              <p:nvPr/>
            </p:nvSpPr>
            <p:spPr bwMode="auto">
              <a:xfrm>
                <a:off x="2993364" y="2432389"/>
                <a:ext cx="162790" cy="161164"/>
              </a:xfrm>
              <a:custGeom>
                <a:avLst/>
                <a:gdLst>
                  <a:gd name="T0" fmla="*/ 2147483647 w 70"/>
                  <a:gd name="T1" fmla="*/ 2147483647 h 66"/>
                  <a:gd name="T2" fmla="*/ 2147483647 w 70"/>
                  <a:gd name="T3" fmla="*/ 2147483647 h 66"/>
                  <a:gd name="T4" fmla="*/ 2147483647 w 70"/>
                  <a:gd name="T5" fmla="*/ 2147483647 h 66"/>
                  <a:gd name="T6" fmla="*/ 2147483647 w 70"/>
                  <a:gd name="T7" fmla="*/ 2147483647 h 66"/>
                  <a:gd name="T8" fmla="*/ 2147483647 w 70"/>
                  <a:gd name="T9" fmla="*/ 2147483647 h 66"/>
                  <a:gd name="T10" fmla="*/ 2147483647 w 70"/>
                  <a:gd name="T11" fmla="*/ 2147483647 h 66"/>
                  <a:gd name="T12" fmla="*/ 2147483647 w 70"/>
                  <a:gd name="T13" fmla="*/ 2147483647 h 66"/>
                  <a:gd name="T14" fmla="*/ 2147483647 w 70"/>
                  <a:gd name="T15" fmla="*/ 2147483647 h 66"/>
                  <a:gd name="T16" fmla="*/ 2147483647 w 70"/>
                  <a:gd name="T17" fmla="*/ 0 h 66"/>
                  <a:gd name="T18" fmla="*/ 2147483647 w 70"/>
                  <a:gd name="T19" fmla="*/ 0 h 66"/>
                  <a:gd name="T20" fmla="*/ 2147483647 w 70"/>
                  <a:gd name="T21" fmla="*/ 2147483647 h 66"/>
                  <a:gd name="T22" fmla="*/ 2147483647 w 70"/>
                  <a:gd name="T23" fmla="*/ 2147483647 h 66"/>
                  <a:gd name="T24" fmla="*/ 2147483647 w 70"/>
                  <a:gd name="T25" fmla="*/ 2147483647 h 66"/>
                  <a:gd name="T26" fmla="*/ 2147483647 w 70"/>
                  <a:gd name="T27" fmla="*/ 2147483647 h 66"/>
                  <a:gd name="T28" fmla="*/ 2147483647 w 70"/>
                  <a:gd name="T29" fmla="*/ 0 h 66"/>
                  <a:gd name="T30" fmla="*/ 2147483647 w 70"/>
                  <a:gd name="T31" fmla="*/ 2147483647 h 66"/>
                  <a:gd name="T32" fmla="*/ 2147483647 w 70"/>
                  <a:gd name="T33" fmla="*/ 2147483647 h 66"/>
                  <a:gd name="T34" fmla="*/ 2147483647 w 70"/>
                  <a:gd name="T35" fmla="*/ 2147483647 h 66"/>
                  <a:gd name="T36" fmla="*/ 2147483647 w 70"/>
                  <a:gd name="T37" fmla="*/ 2147483647 h 66"/>
                  <a:gd name="T38" fmla="*/ 2147483647 w 70"/>
                  <a:gd name="T39" fmla="*/ 2147483647 h 66"/>
                  <a:gd name="T40" fmla="*/ 2147483647 w 70"/>
                  <a:gd name="T41" fmla="*/ 2147483647 h 66"/>
                  <a:gd name="T42" fmla="*/ 2147483647 w 70"/>
                  <a:gd name="T43" fmla="*/ 2147483647 h 66"/>
                  <a:gd name="T44" fmla="*/ 2147483647 w 70"/>
                  <a:gd name="T45" fmla="*/ 2147483647 h 66"/>
                  <a:gd name="T46" fmla="*/ 2147483647 w 70"/>
                  <a:gd name="T47" fmla="*/ 2147483647 h 66"/>
                  <a:gd name="T48" fmla="*/ 2147483647 w 70"/>
                  <a:gd name="T49" fmla="*/ 2147483647 h 66"/>
                  <a:gd name="T50" fmla="*/ 2147483647 w 70"/>
                  <a:gd name="T51" fmla="*/ 2147483647 h 66"/>
                  <a:gd name="T52" fmla="*/ 2147483647 w 70"/>
                  <a:gd name="T53" fmla="*/ 2147483647 h 66"/>
                  <a:gd name="T54" fmla="*/ 2147483647 w 70"/>
                  <a:gd name="T55" fmla="*/ 2147483647 h 66"/>
                  <a:gd name="T56" fmla="*/ 2147483647 w 70"/>
                  <a:gd name="T57" fmla="*/ 2147483647 h 66"/>
                  <a:gd name="T58" fmla="*/ 2147483647 w 70"/>
                  <a:gd name="T59" fmla="*/ 2147483647 h 66"/>
                  <a:gd name="T60" fmla="*/ 2147483647 w 70"/>
                  <a:gd name="T61" fmla="*/ 2147483647 h 66"/>
                  <a:gd name="T62" fmla="*/ 2147483647 w 70"/>
                  <a:gd name="T63" fmla="*/ 2147483647 h 66"/>
                  <a:gd name="T64" fmla="*/ 2147483647 w 70"/>
                  <a:gd name="T65" fmla="*/ 2147483647 h 66"/>
                  <a:gd name="T66" fmla="*/ 2147483647 w 70"/>
                  <a:gd name="T67" fmla="*/ 2147483647 h 66"/>
                  <a:gd name="T68" fmla="*/ 2147483647 w 70"/>
                  <a:gd name="T69" fmla="*/ 2147483647 h 66"/>
                  <a:gd name="T70" fmla="*/ 2147483647 w 70"/>
                  <a:gd name="T71" fmla="*/ 2147483647 h 66"/>
                  <a:gd name="T72" fmla="*/ 2147483647 w 70"/>
                  <a:gd name="T73" fmla="*/ 2147483647 h 66"/>
                  <a:gd name="T74" fmla="*/ 2147483647 w 70"/>
                  <a:gd name="T75" fmla="*/ 2147483647 h 66"/>
                  <a:gd name="T76" fmla="*/ 2147483647 w 70"/>
                  <a:gd name="T77" fmla="*/ 2147483647 h 66"/>
                  <a:gd name="T78" fmla="*/ 0 w 70"/>
                  <a:gd name="T79" fmla="*/ 2147483647 h 66"/>
                  <a:gd name="T80" fmla="*/ 2147483647 w 70"/>
                  <a:gd name="T81" fmla="*/ 2147483647 h 66"/>
                  <a:gd name="T82" fmla="*/ 2147483647 w 70"/>
                  <a:gd name="T83" fmla="*/ 2147483647 h 66"/>
                  <a:gd name="T84" fmla="*/ 2147483647 w 70"/>
                  <a:gd name="T85" fmla="*/ 2147483647 h 66"/>
                  <a:gd name="T86" fmla="*/ 2147483647 w 70"/>
                  <a:gd name="T87" fmla="*/ 2147483647 h 66"/>
                  <a:gd name="T88" fmla="*/ 2147483647 w 70"/>
                  <a:gd name="T89" fmla="*/ 2147483647 h 66"/>
                  <a:gd name="T90" fmla="*/ 2147483647 w 70"/>
                  <a:gd name="T91" fmla="*/ 2147483647 h 66"/>
                  <a:gd name="T92" fmla="*/ 2147483647 w 70"/>
                  <a:gd name="T93" fmla="*/ 2147483647 h 66"/>
                  <a:gd name="T94" fmla="*/ 2147483647 w 70"/>
                  <a:gd name="T95" fmla="*/ 2147483647 h 66"/>
                  <a:gd name="T96" fmla="*/ 2147483647 w 70"/>
                  <a:gd name="T97" fmla="*/ 2147483647 h 66"/>
                  <a:gd name="T98" fmla="*/ 2147483647 w 70"/>
                  <a:gd name="T99" fmla="*/ 2147483647 h 66"/>
                  <a:gd name="T100" fmla="*/ 2147483647 w 70"/>
                  <a:gd name="T101" fmla="*/ 2147483647 h 66"/>
                  <a:gd name="T102" fmla="*/ 2147483647 w 70"/>
                  <a:gd name="T103" fmla="*/ 2147483647 h 66"/>
                  <a:gd name="T104" fmla="*/ 2147483647 w 70"/>
                  <a:gd name="T105" fmla="*/ 2147483647 h 66"/>
                  <a:gd name="T106" fmla="*/ 2147483647 w 70"/>
                  <a:gd name="T107" fmla="*/ 2147483647 h 66"/>
                  <a:gd name="T108" fmla="*/ 2147483647 w 70"/>
                  <a:gd name="T109" fmla="*/ 2147483647 h 66"/>
                  <a:gd name="T110" fmla="*/ 2147483647 w 70"/>
                  <a:gd name="T111" fmla="*/ 2147483647 h 66"/>
                  <a:gd name="T112" fmla="*/ 2147483647 w 70"/>
                  <a:gd name="T113" fmla="*/ 2147483647 h 66"/>
                  <a:gd name="T114" fmla="*/ 2147483647 w 70"/>
                  <a:gd name="T115" fmla="*/ 2147483647 h 66"/>
                  <a:gd name="T116" fmla="*/ 2147483647 w 70"/>
                  <a:gd name="T117" fmla="*/ 2147483647 h 66"/>
                  <a:gd name="T118" fmla="*/ 2147483647 w 70"/>
                  <a:gd name="T119" fmla="*/ 2147483647 h 66"/>
                  <a:gd name="T120" fmla="*/ 2147483647 w 70"/>
                  <a:gd name="T121" fmla="*/ 2147483647 h 66"/>
                  <a:gd name="T122" fmla="*/ 2147483647 w 70"/>
                  <a:gd name="T123" fmla="*/ 2147483647 h 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
                  <a:gd name="T187" fmla="*/ 0 h 66"/>
                  <a:gd name="T188" fmla="*/ 70 w 70"/>
                  <a:gd name="T189" fmla="*/ 66 h 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 h="66">
                    <a:moveTo>
                      <a:pt x="70" y="48"/>
                    </a:moveTo>
                    <a:lnTo>
                      <a:pt x="68" y="36"/>
                    </a:lnTo>
                    <a:lnTo>
                      <a:pt x="64" y="36"/>
                    </a:lnTo>
                    <a:lnTo>
                      <a:pt x="66" y="32"/>
                    </a:lnTo>
                    <a:lnTo>
                      <a:pt x="66" y="26"/>
                    </a:lnTo>
                    <a:lnTo>
                      <a:pt x="68" y="20"/>
                    </a:lnTo>
                    <a:lnTo>
                      <a:pt x="66" y="16"/>
                    </a:lnTo>
                    <a:lnTo>
                      <a:pt x="66" y="8"/>
                    </a:lnTo>
                    <a:lnTo>
                      <a:pt x="56" y="0"/>
                    </a:lnTo>
                    <a:lnTo>
                      <a:pt x="52" y="0"/>
                    </a:lnTo>
                    <a:lnTo>
                      <a:pt x="52" y="2"/>
                    </a:lnTo>
                    <a:lnTo>
                      <a:pt x="52" y="6"/>
                    </a:lnTo>
                    <a:lnTo>
                      <a:pt x="48" y="8"/>
                    </a:lnTo>
                    <a:lnTo>
                      <a:pt x="48" y="6"/>
                    </a:lnTo>
                    <a:lnTo>
                      <a:pt x="40" y="0"/>
                    </a:lnTo>
                    <a:lnTo>
                      <a:pt x="30" y="2"/>
                    </a:lnTo>
                    <a:lnTo>
                      <a:pt x="22" y="8"/>
                    </a:lnTo>
                    <a:lnTo>
                      <a:pt x="36" y="14"/>
                    </a:lnTo>
                    <a:lnTo>
                      <a:pt x="36" y="18"/>
                    </a:lnTo>
                    <a:lnTo>
                      <a:pt x="34" y="20"/>
                    </a:lnTo>
                    <a:lnTo>
                      <a:pt x="40" y="26"/>
                    </a:lnTo>
                    <a:lnTo>
                      <a:pt x="28" y="24"/>
                    </a:lnTo>
                    <a:lnTo>
                      <a:pt x="30" y="22"/>
                    </a:lnTo>
                    <a:lnTo>
                      <a:pt x="28" y="22"/>
                    </a:lnTo>
                    <a:lnTo>
                      <a:pt x="20" y="10"/>
                    </a:lnTo>
                    <a:lnTo>
                      <a:pt x="12" y="8"/>
                    </a:lnTo>
                    <a:lnTo>
                      <a:pt x="8" y="14"/>
                    </a:lnTo>
                    <a:lnTo>
                      <a:pt x="8" y="18"/>
                    </a:lnTo>
                    <a:lnTo>
                      <a:pt x="12" y="18"/>
                    </a:lnTo>
                    <a:lnTo>
                      <a:pt x="10" y="22"/>
                    </a:lnTo>
                    <a:lnTo>
                      <a:pt x="12" y="28"/>
                    </a:lnTo>
                    <a:lnTo>
                      <a:pt x="18" y="26"/>
                    </a:lnTo>
                    <a:lnTo>
                      <a:pt x="16" y="30"/>
                    </a:lnTo>
                    <a:lnTo>
                      <a:pt x="20" y="36"/>
                    </a:lnTo>
                    <a:lnTo>
                      <a:pt x="16" y="36"/>
                    </a:lnTo>
                    <a:lnTo>
                      <a:pt x="10" y="32"/>
                    </a:lnTo>
                    <a:lnTo>
                      <a:pt x="6" y="36"/>
                    </a:lnTo>
                    <a:lnTo>
                      <a:pt x="10" y="40"/>
                    </a:lnTo>
                    <a:lnTo>
                      <a:pt x="2" y="38"/>
                    </a:lnTo>
                    <a:lnTo>
                      <a:pt x="0" y="42"/>
                    </a:lnTo>
                    <a:lnTo>
                      <a:pt x="4" y="44"/>
                    </a:lnTo>
                    <a:lnTo>
                      <a:pt x="40" y="38"/>
                    </a:lnTo>
                    <a:lnTo>
                      <a:pt x="40" y="42"/>
                    </a:lnTo>
                    <a:lnTo>
                      <a:pt x="34" y="44"/>
                    </a:lnTo>
                    <a:lnTo>
                      <a:pt x="26" y="48"/>
                    </a:lnTo>
                    <a:lnTo>
                      <a:pt x="28" y="50"/>
                    </a:lnTo>
                    <a:lnTo>
                      <a:pt x="28" y="56"/>
                    </a:lnTo>
                    <a:lnTo>
                      <a:pt x="30" y="62"/>
                    </a:lnTo>
                    <a:lnTo>
                      <a:pt x="34" y="66"/>
                    </a:lnTo>
                    <a:lnTo>
                      <a:pt x="40" y="66"/>
                    </a:lnTo>
                    <a:lnTo>
                      <a:pt x="44" y="60"/>
                    </a:lnTo>
                    <a:lnTo>
                      <a:pt x="44" y="64"/>
                    </a:lnTo>
                    <a:lnTo>
                      <a:pt x="62" y="64"/>
                    </a:lnTo>
                    <a:lnTo>
                      <a:pt x="60" y="56"/>
                    </a:lnTo>
                    <a:lnTo>
                      <a:pt x="66" y="60"/>
                    </a:lnTo>
                    <a:lnTo>
                      <a:pt x="60" y="52"/>
                    </a:lnTo>
                    <a:lnTo>
                      <a:pt x="64" y="48"/>
                    </a:lnTo>
                    <a:lnTo>
                      <a:pt x="62" y="44"/>
                    </a:lnTo>
                    <a:lnTo>
                      <a:pt x="64" y="44"/>
                    </a:lnTo>
                    <a:lnTo>
                      <a:pt x="64" y="42"/>
                    </a:lnTo>
                    <a:lnTo>
                      <a:pt x="66" y="42"/>
                    </a:lnTo>
                    <a:lnTo>
                      <a:pt x="70" y="48"/>
                    </a:lnTo>
                    <a:close/>
                  </a:path>
                </a:pathLst>
              </a:custGeom>
              <a:solidFill>
                <a:srgbClr val="EE9024"/>
              </a:solidFill>
              <a:ln w="12700">
                <a:noFill/>
                <a:round/>
                <a:headEnd/>
                <a:tailEnd/>
              </a:ln>
            </p:spPr>
            <p:txBody>
              <a:bodyPr/>
              <a:lstStyle/>
              <a:p>
                <a:endParaRPr lang="en-GB"/>
              </a:p>
            </p:txBody>
          </p:sp>
          <p:sp>
            <p:nvSpPr>
              <p:cNvPr id="36255" name="Freeform 542"/>
              <p:cNvSpPr>
                <a:spLocks noChangeAspect="1"/>
              </p:cNvSpPr>
              <p:nvPr/>
            </p:nvSpPr>
            <p:spPr bwMode="auto">
              <a:xfrm>
                <a:off x="3128248" y="2193085"/>
                <a:ext cx="106976" cy="131861"/>
              </a:xfrm>
              <a:custGeom>
                <a:avLst/>
                <a:gdLst>
                  <a:gd name="T0" fmla="*/ 2147483647 w 46"/>
                  <a:gd name="T1" fmla="*/ 2147483647 h 54"/>
                  <a:gd name="T2" fmla="*/ 2147483647 w 46"/>
                  <a:gd name="T3" fmla="*/ 2147483647 h 54"/>
                  <a:gd name="T4" fmla="*/ 0 w 46"/>
                  <a:gd name="T5" fmla="*/ 2147483647 h 54"/>
                  <a:gd name="T6" fmla="*/ 2147483647 w 46"/>
                  <a:gd name="T7" fmla="*/ 2147483647 h 54"/>
                  <a:gd name="T8" fmla="*/ 2147483647 w 46"/>
                  <a:gd name="T9" fmla="*/ 2147483647 h 54"/>
                  <a:gd name="T10" fmla="*/ 2147483647 w 46"/>
                  <a:gd name="T11" fmla="*/ 2147483647 h 54"/>
                  <a:gd name="T12" fmla="*/ 2147483647 w 46"/>
                  <a:gd name="T13" fmla="*/ 2147483647 h 54"/>
                  <a:gd name="T14" fmla="*/ 2147483647 w 46"/>
                  <a:gd name="T15" fmla="*/ 2147483647 h 54"/>
                  <a:gd name="T16" fmla="*/ 2147483647 w 46"/>
                  <a:gd name="T17" fmla="*/ 2147483647 h 54"/>
                  <a:gd name="T18" fmla="*/ 2147483647 w 46"/>
                  <a:gd name="T19" fmla="*/ 2147483647 h 54"/>
                  <a:gd name="T20" fmla="*/ 2147483647 w 46"/>
                  <a:gd name="T21" fmla="*/ 2147483647 h 54"/>
                  <a:gd name="T22" fmla="*/ 2147483647 w 46"/>
                  <a:gd name="T23" fmla="*/ 2147483647 h 54"/>
                  <a:gd name="T24" fmla="*/ 2147483647 w 46"/>
                  <a:gd name="T25" fmla="*/ 2147483647 h 54"/>
                  <a:gd name="T26" fmla="*/ 2147483647 w 46"/>
                  <a:gd name="T27" fmla="*/ 2147483647 h 54"/>
                  <a:gd name="T28" fmla="*/ 2147483647 w 46"/>
                  <a:gd name="T29" fmla="*/ 2147483647 h 54"/>
                  <a:gd name="T30" fmla="*/ 2147483647 w 46"/>
                  <a:gd name="T31" fmla="*/ 2147483647 h 54"/>
                  <a:gd name="T32" fmla="*/ 2147483647 w 46"/>
                  <a:gd name="T33" fmla="*/ 2147483647 h 54"/>
                  <a:gd name="T34" fmla="*/ 2147483647 w 46"/>
                  <a:gd name="T35" fmla="*/ 2147483647 h 54"/>
                  <a:gd name="T36" fmla="*/ 2147483647 w 46"/>
                  <a:gd name="T37" fmla="*/ 2147483647 h 54"/>
                  <a:gd name="T38" fmla="*/ 2147483647 w 46"/>
                  <a:gd name="T39" fmla="*/ 2147483647 h 54"/>
                  <a:gd name="T40" fmla="*/ 2147483647 w 46"/>
                  <a:gd name="T41" fmla="*/ 2147483647 h 54"/>
                  <a:gd name="T42" fmla="*/ 2147483647 w 46"/>
                  <a:gd name="T43" fmla="*/ 2147483647 h 54"/>
                  <a:gd name="T44" fmla="*/ 2147483647 w 46"/>
                  <a:gd name="T45" fmla="*/ 2147483647 h 54"/>
                  <a:gd name="T46" fmla="*/ 2147483647 w 46"/>
                  <a:gd name="T47" fmla="*/ 2147483647 h 54"/>
                  <a:gd name="T48" fmla="*/ 2147483647 w 46"/>
                  <a:gd name="T49" fmla="*/ 0 h 54"/>
                  <a:gd name="T50" fmla="*/ 2147483647 w 46"/>
                  <a:gd name="T51" fmla="*/ 2147483647 h 54"/>
                  <a:gd name="T52" fmla="*/ 2147483647 w 46"/>
                  <a:gd name="T53" fmla="*/ 2147483647 h 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6"/>
                  <a:gd name="T82" fmla="*/ 0 h 54"/>
                  <a:gd name="T83" fmla="*/ 46 w 46"/>
                  <a:gd name="T84" fmla="*/ 54 h 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6" h="54">
                    <a:moveTo>
                      <a:pt x="2" y="8"/>
                    </a:moveTo>
                    <a:lnTo>
                      <a:pt x="4" y="14"/>
                    </a:lnTo>
                    <a:lnTo>
                      <a:pt x="0" y="16"/>
                    </a:lnTo>
                    <a:lnTo>
                      <a:pt x="6" y="20"/>
                    </a:lnTo>
                    <a:lnTo>
                      <a:pt x="6" y="26"/>
                    </a:lnTo>
                    <a:lnTo>
                      <a:pt x="8" y="30"/>
                    </a:lnTo>
                    <a:lnTo>
                      <a:pt x="8" y="32"/>
                    </a:lnTo>
                    <a:lnTo>
                      <a:pt x="20" y="34"/>
                    </a:lnTo>
                    <a:lnTo>
                      <a:pt x="22" y="36"/>
                    </a:lnTo>
                    <a:lnTo>
                      <a:pt x="18" y="38"/>
                    </a:lnTo>
                    <a:lnTo>
                      <a:pt x="8" y="40"/>
                    </a:lnTo>
                    <a:lnTo>
                      <a:pt x="18" y="48"/>
                    </a:lnTo>
                    <a:lnTo>
                      <a:pt x="16" y="52"/>
                    </a:lnTo>
                    <a:lnTo>
                      <a:pt x="20" y="54"/>
                    </a:lnTo>
                    <a:lnTo>
                      <a:pt x="26" y="46"/>
                    </a:lnTo>
                    <a:lnTo>
                      <a:pt x="44" y="46"/>
                    </a:lnTo>
                    <a:lnTo>
                      <a:pt x="46" y="42"/>
                    </a:lnTo>
                    <a:lnTo>
                      <a:pt x="44" y="36"/>
                    </a:lnTo>
                    <a:lnTo>
                      <a:pt x="44" y="30"/>
                    </a:lnTo>
                    <a:lnTo>
                      <a:pt x="46" y="24"/>
                    </a:lnTo>
                    <a:lnTo>
                      <a:pt x="36" y="18"/>
                    </a:lnTo>
                    <a:lnTo>
                      <a:pt x="30" y="18"/>
                    </a:lnTo>
                    <a:lnTo>
                      <a:pt x="32" y="12"/>
                    </a:lnTo>
                    <a:lnTo>
                      <a:pt x="30" y="10"/>
                    </a:lnTo>
                    <a:lnTo>
                      <a:pt x="6" y="0"/>
                    </a:lnTo>
                    <a:lnTo>
                      <a:pt x="2" y="2"/>
                    </a:lnTo>
                    <a:lnTo>
                      <a:pt x="2" y="8"/>
                    </a:lnTo>
                    <a:close/>
                  </a:path>
                </a:pathLst>
              </a:custGeom>
              <a:solidFill>
                <a:srgbClr val="EE9024"/>
              </a:solidFill>
              <a:ln w="12700">
                <a:noFill/>
                <a:round/>
                <a:headEnd/>
                <a:tailEnd/>
              </a:ln>
            </p:spPr>
            <p:txBody>
              <a:bodyPr/>
              <a:lstStyle/>
              <a:p>
                <a:endParaRPr lang="en-GB"/>
              </a:p>
            </p:txBody>
          </p:sp>
          <p:sp>
            <p:nvSpPr>
              <p:cNvPr id="36256" name="Freeform 543"/>
              <p:cNvSpPr>
                <a:spLocks noChangeAspect="1"/>
              </p:cNvSpPr>
              <p:nvPr/>
            </p:nvSpPr>
            <p:spPr bwMode="auto">
              <a:xfrm>
                <a:off x="2900341" y="2139364"/>
                <a:ext cx="204650" cy="180699"/>
              </a:xfrm>
              <a:custGeom>
                <a:avLst/>
                <a:gdLst>
                  <a:gd name="T0" fmla="*/ 2147483647 w 88"/>
                  <a:gd name="T1" fmla="*/ 2147483647 h 74"/>
                  <a:gd name="T2" fmla="*/ 2147483647 w 88"/>
                  <a:gd name="T3" fmla="*/ 2147483647 h 74"/>
                  <a:gd name="T4" fmla="*/ 2147483647 w 88"/>
                  <a:gd name="T5" fmla="*/ 2147483647 h 74"/>
                  <a:gd name="T6" fmla="*/ 2147483647 w 88"/>
                  <a:gd name="T7" fmla="*/ 2147483647 h 74"/>
                  <a:gd name="T8" fmla="*/ 2147483647 w 88"/>
                  <a:gd name="T9" fmla="*/ 2147483647 h 74"/>
                  <a:gd name="T10" fmla="*/ 2147483647 w 88"/>
                  <a:gd name="T11" fmla="*/ 2147483647 h 74"/>
                  <a:gd name="T12" fmla="*/ 2147483647 w 88"/>
                  <a:gd name="T13" fmla="*/ 2147483647 h 74"/>
                  <a:gd name="T14" fmla="*/ 2147483647 w 88"/>
                  <a:gd name="T15" fmla="*/ 2147483647 h 74"/>
                  <a:gd name="T16" fmla="*/ 2147483647 w 88"/>
                  <a:gd name="T17" fmla="*/ 2147483647 h 74"/>
                  <a:gd name="T18" fmla="*/ 2147483647 w 88"/>
                  <a:gd name="T19" fmla="*/ 2147483647 h 74"/>
                  <a:gd name="T20" fmla="*/ 2147483647 w 88"/>
                  <a:gd name="T21" fmla="*/ 2147483647 h 74"/>
                  <a:gd name="T22" fmla="*/ 2147483647 w 88"/>
                  <a:gd name="T23" fmla="*/ 2147483647 h 74"/>
                  <a:gd name="T24" fmla="*/ 2147483647 w 88"/>
                  <a:gd name="T25" fmla="*/ 2147483647 h 74"/>
                  <a:gd name="T26" fmla="*/ 2147483647 w 88"/>
                  <a:gd name="T27" fmla="*/ 2147483647 h 74"/>
                  <a:gd name="T28" fmla="*/ 2147483647 w 88"/>
                  <a:gd name="T29" fmla="*/ 2147483647 h 74"/>
                  <a:gd name="T30" fmla="*/ 2147483647 w 88"/>
                  <a:gd name="T31" fmla="*/ 2147483647 h 74"/>
                  <a:gd name="T32" fmla="*/ 2147483647 w 88"/>
                  <a:gd name="T33" fmla="*/ 2147483647 h 74"/>
                  <a:gd name="T34" fmla="*/ 2147483647 w 88"/>
                  <a:gd name="T35" fmla="*/ 2147483647 h 74"/>
                  <a:gd name="T36" fmla="*/ 2147483647 w 88"/>
                  <a:gd name="T37" fmla="*/ 2147483647 h 74"/>
                  <a:gd name="T38" fmla="*/ 2147483647 w 88"/>
                  <a:gd name="T39" fmla="*/ 2147483647 h 74"/>
                  <a:gd name="T40" fmla="*/ 2147483647 w 88"/>
                  <a:gd name="T41" fmla="*/ 2147483647 h 74"/>
                  <a:gd name="T42" fmla="*/ 2147483647 w 88"/>
                  <a:gd name="T43" fmla="*/ 2147483647 h 74"/>
                  <a:gd name="T44" fmla="*/ 2147483647 w 88"/>
                  <a:gd name="T45" fmla="*/ 2147483647 h 74"/>
                  <a:gd name="T46" fmla="*/ 2147483647 w 88"/>
                  <a:gd name="T47" fmla="*/ 2147483647 h 74"/>
                  <a:gd name="T48" fmla="*/ 2147483647 w 88"/>
                  <a:gd name="T49" fmla="*/ 2147483647 h 74"/>
                  <a:gd name="T50" fmla="*/ 2147483647 w 88"/>
                  <a:gd name="T51" fmla="*/ 2147483647 h 74"/>
                  <a:gd name="T52" fmla="*/ 2147483647 w 88"/>
                  <a:gd name="T53" fmla="*/ 2147483647 h 74"/>
                  <a:gd name="T54" fmla="*/ 2147483647 w 88"/>
                  <a:gd name="T55" fmla="*/ 2147483647 h 74"/>
                  <a:gd name="T56" fmla="*/ 2147483647 w 88"/>
                  <a:gd name="T57" fmla="*/ 2147483647 h 74"/>
                  <a:gd name="T58" fmla="*/ 2147483647 w 88"/>
                  <a:gd name="T59" fmla="*/ 2147483647 h 74"/>
                  <a:gd name="T60" fmla="*/ 2147483647 w 88"/>
                  <a:gd name="T61" fmla="*/ 2147483647 h 74"/>
                  <a:gd name="T62" fmla="*/ 2147483647 w 88"/>
                  <a:gd name="T63" fmla="*/ 2147483647 h 74"/>
                  <a:gd name="T64" fmla="*/ 2147483647 w 88"/>
                  <a:gd name="T65" fmla="*/ 2147483647 h 74"/>
                  <a:gd name="T66" fmla="*/ 2147483647 w 88"/>
                  <a:gd name="T67" fmla="*/ 2147483647 h 74"/>
                  <a:gd name="T68" fmla="*/ 2147483647 w 88"/>
                  <a:gd name="T69" fmla="*/ 0 h 74"/>
                  <a:gd name="T70" fmla="*/ 2147483647 w 88"/>
                  <a:gd name="T71" fmla="*/ 2147483647 h 74"/>
                  <a:gd name="T72" fmla="*/ 0 w 88"/>
                  <a:gd name="T73" fmla="*/ 2147483647 h 74"/>
                  <a:gd name="T74" fmla="*/ 2147483647 w 88"/>
                  <a:gd name="T75" fmla="*/ 2147483647 h 74"/>
                  <a:gd name="T76" fmla="*/ 2147483647 w 88"/>
                  <a:gd name="T77" fmla="*/ 2147483647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74"/>
                  <a:gd name="T119" fmla="*/ 88 w 88"/>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74">
                    <a:moveTo>
                      <a:pt x="12" y="18"/>
                    </a:moveTo>
                    <a:lnTo>
                      <a:pt x="8" y="26"/>
                    </a:lnTo>
                    <a:lnTo>
                      <a:pt x="10" y="28"/>
                    </a:lnTo>
                    <a:lnTo>
                      <a:pt x="20" y="18"/>
                    </a:lnTo>
                    <a:lnTo>
                      <a:pt x="24" y="22"/>
                    </a:lnTo>
                    <a:lnTo>
                      <a:pt x="20" y="30"/>
                    </a:lnTo>
                    <a:lnTo>
                      <a:pt x="30" y="30"/>
                    </a:lnTo>
                    <a:lnTo>
                      <a:pt x="22" y="36"/>
                    </a:lnTo>
                    <a:lnTo>
                      <a:pt x="32" y="38"/>
                    </a:lnTo>
                    <a:lnTo>
                      <a:pt x="28" y="42"/>
                    </a:lnTo>
                    <a:lnTo>
                      <a:pt x="10" y="42"/>
                    </a:lnTo>
                    <a:lnTo>
                      <a:pt x="12" y="46"/>
                    </a:lnTo>
                    <a:lnTo>
                      <a:pt x="14" y="50"/>
                    </a:lnTo>
                    <a:lnTo>
                      <a:pt x="26" y="54"/>
                    </a:lnTo>
                    <a:lnTo>
                      <a:pt x="38" y="46"/>
                    </a:lnTo>
                    <a:lnTo>
                      <a:pt x="40" y="52"/>
                    </a:lnTo>
                    <a:lnTo>
                      <a:pt x="60" y="54"/>
                    </a:lnTo>
                    <a:lnTo>
                      <a:pt x="68" y="68"/>
                    </a:lnTo>
                    <a:lnTo>
                      <a:pt x="76" y="74"/>
                    </a:lnTo>
                    <a:lnTo>
                      <a:pt x="86" y="70"/>
                    </a:lnTo>
                    <a:lnTo>
                      <a:pt x="88" y="62"/>
                    </a:lnTo>
                    <a:lnTo>
                      <a:pt x="78" y="48"/>
                    </a:lnTo>
                    <a:lnTo>
                      <a:pt x="76" y="42"/>
                    </a:lnTo>
                    <a:lnTo>
                      <a:pt x="80" y="36"/>
                    </a:lnTo>
                    <a:lnTo>
                      <a:pt x="76" y="30"/>
                    </a:lnTo>
                    <a:lnTo>
                      <a:pt x="64" y="20"/>
                    </a:lnTo>
                    <a:lnTo>
                      <a:pt x="58" y="24"/>
                    </a:lnTo>
                    <a:lnTo>
                      <a:pt x="54" y="22"/>
                    </a:lnTo>
                    <a:lnTo>
                      <a:pt x="56" y="14"/>
                    </a:lnTo>
                    <a:lnTo>
                      <a:pt x="42" y="8"/>
                    </a:lnTo>
                    <a:lnTo>
                      <a:pt x="36" y="12"/>
                    </a:lnTo>
                    <a:lnTo>
                      <a:pt x="36" y="20"/>
                    </a:lnTo>
                    <a:lnTo>
                      <a:pt x="32" y="18"/>
                    </a:lnTo>
                    <a:lnTo>
                      <a:pt x="32" y="4"/>
                    </a:lnTo>
                    <a:lnTo>
                      <a:pt x="24" y="0"/>
                    </a:lnTo>
                    <a:lnTo>
                      <a:pt x="2" y="2"/>
                    </a:lnTo>
                    <a:lnTo>
                      <a:pt x="0" y="10"/>
                    </a:lnTo>
                    <a:lnTo>
                      <a:pt x="2" y="18"/>
                    </a:lnTo>
                    <a:lnTo>
                      <a:pt x="12" y="18"/>
                    </a:lnTo>
                    <a:close/>
                  </a:path>
                </a:pathLst>
              </a:custGeom>
              <a:solidFill>
                <a:srgbClr val="EE9024"/>
              </a:solidFill>
              <a:ln w="12700">
                <a:noFill/>
                <a:round/>
                <a:headEnd/>
                <a:tailEnd/>
              </a:ln>
            </p:spPr>
            <p:txBody>
              <a:bodyPr/>
              <a:lstStyle/>
              <a:p>
                <a:endParaRPr lang="en-GB"/>
              </a:p>
            </p:txBody>
          </p:sp>
          <p:sp>
            <p:nvSpPr>
              <p:cNvPr id="36257" name="Freeform 544"/>
              <p:cNvSpPr>
                <a:spLocks noChangeAspect="1"/>
              </p:cNvSpPr>
              <p:nvPr/>
            </p:nvSpPr>
            <p:spPr bwMode="auto">
              <a:xfrm>
                <a:off x="2998015" y="2300528"/>
                <a:ext cx="51163" cy="24419"/>
              </a:xfrm>
              <a:custGeom>
                <a:avLst/>
                <a:gdLst>
                  <a:gd name="T0" fmla="*/ 2147483647 w 22"/>
                  <a:gd name="T1" fmla="*/ 2147483647 h 10"/>
                  <a:gd name="T2" fmla="*/ 2147483647 w 22"/>
                  <a:gd name="T3" fmla="*/ 0 h 10"/>
                  <a:gd name="T4" fmla="*/ 0 w 22"/>
                  <a:gd name="T5" fmla="*/ 2147483647 h 10"/>
                  <a:gd name="T6" fmla="*/ 2147483647 w 22"/>
                  <a:gd name="T7" fmla="*/ 2147483647 h 10"/>
                  <a:gd name="T8" fmla="*/ 2147483647 w 22"/>
                  <a:gd name="T9" fmla="*/ 2147483647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22" y="8"/>
                    </a:moveTo>
                    <a:lnTo>
                      <a:pt x="8" y="0"/>
                    </a:lnTo>
                    <a:lnTo>
                      <a:pt x="0" y="2"/>
                    </a:lnTo>
                    <a:lnTo>
                      <a:pt x="8" y="10"/>
                    </a:lnTo>
                    <a:lnTo>
                      <a:pt x="22" y="8"/>
                    </a:lnTo>
                    <a:close/>
                  </a:path>
                </a:pathLst>
              </a:custGeom>
              <a:solidFill>
                <a:srgbClr val="EE9024"/>
              </a:solidFill>
              <a:ln w="12700">
                <a:noFill/>
                <a:round/>
                <a:headEnd/>
                <a:tailEnd/>
              </a:ln>
            </p:spPr>
            <p:txBody>
              <a:bodyPr/>
              <a:lstStyle/>
              <a:p>
                <a:endParaRPr lang="en-GB"/>
              </a:p>
            </p:txBody>
          </p:sp>
          <p:sp>
            <p:nvSpPr>
              <p:cNvPr id="36258" name="Freeform 545"/>
              <p:cNvSpPr>
                <a:spLocks noChangeAspect="1"/>
              </p:cNvSpPr>
              <p:nvPr/>
            </p:nvSpPr>
            <p:spPr bwMode="auto">
              <a:xfrm>
                <a:off x="2895690" y="2324947"/>
                <a:ext cx="51163" cy="63489"/>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0 h 26"/>
                  <a:gd name="T14" fmla="*/ 0 w 22"/>
                  <a:gd name="T15" fmla="*/ 0 h 26"/>
                  <a:gd name="T16" fmla="*/ 2147483647 w 22"/>
                  <a:gd name="T17" fmla="*/ 2147483647 h 26"/>
                  <a:gd name="T18" fmla="*/ 2147483647 w 22"/>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6"/>
                  <a:gd name="T32" fmla="*/ 22 w 2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6">
                    <a:moveTo>
                      <a:pt x="18" y="26"/>
                    </a:moveTo>
                    <a:lnTo>
                      <a:pt x="22" y="22"/>
                    </a:lnTo>
                    <a:lnTo>
                      <a:pt x="18" y="20"/>
                    </a:lnTo>
                    <a:lnTo>
                      <a:pt x="22" y="18"/>
                    </a:lnTo>
                    <a:lnTo>
                      <a:pt x="14" y="14"/>
                    </a:lnTo>
                    <a:lnTo>
                      <a:pt x="14" y="8"/>
                    </a:lnTo>
                    <a:lnTo>
                      <a:pt x="6" y="0"/>
                    </a:lnTo>
                    <a:lnTo>
                      <a:pt x="0" y="0"/>
                    </a:lnTo>
                    <a:lnTo>
                      <a:pt x="12" y="24"/>
                    </a:lnTo>
                    <a:lnTo>
                      <a:pt x="18" y="26"/>
                    </a:lnTo>
                    <a:close/>
                  </a:path>
                </a:pathLst>
              </a:custGeom>
              <a:solidFill>
                <a:srgbClr val="EE9024"/>
              </a:solidFill>
              <a:ln w="12700">
                <a:noFill/>
                <a:round/>
                <a:headEnd/>
                <a:tailEnd/>
              </a:ln>
            </p:spPr>
            <p:txBody>
              <a:bodyPr/>
              <a:lstStyle/>
              <a:p>
                <a:endParaRPr lang="en-GB"/>
              </a:p>
            </p:txBody>
          </p:sp>
          <p:sp>
            <p:nvSpPr>
              <p:cNvPr id="36259" name="Freeform 546"/>
              <p:cNvSpPr>
                <a:spLocks noChangeAspect="1"/>
              </p:cNvSpPr>
              <p:nvPr/>
            </p:nvSpPr>
            <p:spPr bwMode="auto">
              <a:xfrm>
                <a:off x="2932899" y="2432389"/>
                <a:ext cx="51163" cy="39070"/>
              </a:xfrm>
              <a:custGeom>
                <a:avLst/>
                <a:gdLst>
                  <a:gd name="T0" fmla="*/ 2147483647 w 22"/>
                  <a:gd name="T1" fmla="*/ 0 h 16"/>
                  <a:gd name="T2" fmla="*/ 0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2147483647 h 16"/>
                  <a:gd name="T14" fmla="*/ 2147483647 w 22"/>
                  <a:gd name="T15" fmla="*/ 2147483647 h 16"/>
                  <a:gd name="T16" fmla="*/ 2147483647 w 2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6"/>
                  <a:gd name="T29" fmla="*/ 22 w 2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6">
                    <a:moveTo>
                      <a:pt x="6" y="0"/>
                    </a:moveTo>
                    <a:lnTo>
                      <a:pt x="0" y="4"/>
                    </a:lnTo>
                    <a:lnTo>
                      <a:pt x="4" y="6"/>
                    </a:lnTo>
                    <a:lnTo>
                      <a:pt x="2" y="12"/>
                    </a:lnTo>
                    <a:lnTo>
                      <a:pt x="8" y="14"/>
                    </a:lnTo>
                    <a:lnTo>
                      <a:pt x="6" y="16"/>
                    </a:lnTo>
                    <a:lnTo>
                      <a:pt x="22" y="12"/>
                    </a:lnTo>
                    <a:lnTo>
                      <a:pt x="10" y="4"/>
                    </a:lnTo>
                    <a:lnTo>
                      <a:pt x="6" y="0"/>
                    </a:lnTo>
                    <a:close/>
                  </a:path>
                </a:pathLst>
              </a:custGeom>
              <a:solidFill>
                <a:srgbClr val="EE9024"/>
              </a:solidFill>
              <a:ln w="12700">
                <a:noFill/>
                <a:round/>
                <a:headEnd/>
                <a:tailEnd/>
              </a:ln>
            </p:spPr>
            <p:txBody>
              <a:bodyPr/>
              <a:lstStyle/>
              <a:p>
                <a:endParaRPr lang="en-GB"/>
              </a:p>
            </p:txBody>
          </p:sp>
          <p:sp>
            <p:nvSpPr>
              <p:cNvPr id="36260" name="Freeform 547"/>
              <p:cNvSpPr>
                <a:spLocks noChangeAspect="1"/>
              </p:cNvSpPr>
              <p:nvPr/>
            </p:nvSpPr>
            <p:spPr bwMode="auto">
              <a:xfrm>
                <a:off x="2942202" y="2471459"/>
                <a:ext cx="55814" cy="19535"/>
              </a:xfrm>
              <a:custGeom>
                <a:avLst/>
                <a:gdLst>
                  <a:gd name="T0" fmla="*/ 2147483647 w 24"/>
                  <a:gd name="T1" fmla="*/ 2147483647 h 8"/>
                  <a:gd name="T2" fmla="*/ 2147483647 w 24"/>
                  <a:gd name="T3" fmla="*/ 2147483647 h 8"/>
                  <a:gd name="T4" fmla="*/ 2147483647 w 24"/>
                  <a:gd name="T5" fmla="*/ 2147483647 h 8"/>
                  <a:gd name="T6" fmla="*/ 2147483647 w 24"/>
                  <a:gd name="T7" fmla="*/ 2147483647 h 8"/>
                  <a:gd name="T8" fmla="*/ 2147483647 w 24"/>
                  <a:gd name="T9" fmla="*/ 0 h 8"/>
                  <a:gd name="T10" fmla="*/ 0 w 24"/>
                  <a:gd name="T11" fmla="*/ 2147483647 h 8"/>
                  <a:gd name="T12" fmla="*/ 2147483647 w 24"/>
                  <a:gd name="T13" fmla="*/ 2147483647 h 8"/>
                  <a:gd name="T14" fmla="*/ 0 60000 65536"/>
                  <a:gd name="T15" fmla="*/ 0 60000 65536"/>
                  <a:gd name="T16" fmla="*/ 0 60000 65536"/>
                  <a:gd name="T17" fmla="*/ 0 60000 65536"/>
                  <a:gd name="T18" fmla="*/ 0 60000 65536"/>
                  <a:gd name="T19" fmla="*/ 0 60000 65536"/>
                  <a:gd name="T20" fmla="*/ 0 60000 65536"/>
                  <a:gd name="T21" fmla="*/ 0 w 24"/>
                  <a:gd name="T22" fmla="*/ 0 h 8"/>
                  <a:gd name="T23" fmla="*/ 24 w 2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
                    <a:moveTo>
                      <a:pt x="4" y="8"/>
                    </a:moveTo>
                    <a:lnTo>
                      <a:pt x="18" y="8"/>
                    </a:lnTo>
                    <a:lnTo>
                      <a:pt x="24" y="6"/>
                    </a:lnTo>
                    <a:lnTo>
                      <a:pt x="24" y="2"/>
                    </a:lnTo>
                    <a:lnTo>
                      <a:pt x="18" y="0"/>
                    </a:lnTo>
                    <a:lnTo>
                      <a:pt x="0" y="4"/>
                    </a:lnTo>
                    <a:lnTo>
                      <a:pt x="4" y="8"/>
                    </a:lnTo>
                    <a:close/>
                  </a:path>
                </a:pathLst>
              </a:custGeom>
              <a:solidFill>
                <a:srgbClr val="EE9024"/>
              </a:solidFill>
              <a:ln w="12700">
                <a:noFill/>
                <a:round/>
                <a:headEnd/>
                <a:tailEnd/>
              </a:ln>
            </p:spPr>
            <p:txBody>
              <a:bodyPr/>
              <a:lstStyle/>
              <a:p>
                <a:endParaRPr lang="en-GB"/>
              </a:p>
            </p:txBody>
          </p:sp>
          <p:sp>
            <p:nvSpPr>
              <p:cNvPr id="36261" name="Freeform 548"/>
              <p:cNvSpPr>
                <a:spLocks noChangeAspect="1"/>
              </p:cNvSpPr>
              <p:nvPr/>
            </p:nvSpPr>
            <p:spPr bwMode="auto">
              <a:xfrm>
                <a:off x="2960806" y="2490994"/>
                <a:ext cx="46511" cy="14651"/>
              </a:xfrm>
              <a:custGeom>
                <a:avLst/>
                <a:gdLst>
                  <a:gd name="T0" fmla="*/ 2147483647 w 20"/>
                  <a:gd name="T1" fmla="*/ 0 h 6"/>
                  <a:gd name="T2" fmla="*/ 2147483647 w 20"/>
                  <a:gd name="T3" fmla="*/ 0 h 6"/>
                  <a:gd name="T4" fmla="*/ 0 w 20"/>
                  <a:gd name="T5" fmla="*/ 2147483647 h 6"/>
                  <a:gd name="T6" fmla="*/ 2147483647 w 20"/>
                  <a:gd name="T7" fmla="*/ 2147483647 h 6"/>
                  <a:gd name="T8" fmla="*/ 2147483647 w 20"/>
                  <a:gd name="T9" fmla="*/ 0 h 6"/>
                  <a:gd name="T10" fmla="*/ 0 60000 65536"/>
                  <a:gd name="T11" fmla="*/ 0 60000 65536"/>
                  <a:gd name="T12" fmla="*/ 0 60000 65536"/>
                  <a:gd name="T13" fmla="*/ 0 60000 65536"/>
                  <a:gd name="T14" fmla="*/ 0 60000 65536"/>
                  <a:gd name="T15" fmla="*/ 0 w 20"/>
                  <a:gd name="T16" fmla="*/ 0 h 6"/>
                  <a:gd name="T17" fmla="*/ 20 w 20"/>
                  <a:gd name="T18" fmla="*/ 6 h 6"/>
                </a:gdLst>
                <a:ahLst/>
                <a:cxnLst>
                  <a:cxn ang="T10">
                    <a:pos x="T0" y="T1"/>
                  </a:cxn>
                  <a:cxn ang="T11">
                    <a:pos x="T2" y="T3"/>
                  </a:cxn>
                  <a:cxn ang="T12">
                    <a:pos x="T4" y="T5"/>
                  </a:cxn>
                  <a:cxn ang="T13">
                    <a:pos x="T6" y="T7"/>
                  </a:cxn>
                  <a:cxn ang="T14">
                    <a:pos x="T8" y="T9"/>
                  </a:cxn>
                </a:cxnLst>
                <a:rect l="T15" t="T16" r="T17" b="T18"/>
                <a:pathLst>
                  <a:path w="20" h="6">
                    <a:moveTo>
                      <a:pt x="20" y="0"/>
                    </a:moveTo>
                    <a:lnTo>
                      <a:pt x="10" y="0"/>
                    </a:lnTo>
                    <a:lnTo>
                      <a:pt x="0" y="6"/>
                    </a:lnTo>
                    <a:lnTo>
                      <a:pt x="16" y="2"/>
                    </a:lnTo>
                    <a:lnTo>
                      <a:pt x="20" y="0"/>
                    </a:lnTo>
                    <a:close/>
                  </a:path>
                </a:pathLst>
              </a:custGeom>
              <a:solidFill>
                <a:srgbClr val="EE9024"/>
              </a:solidFill>
              <a:ln w="12700">
                <a:noFill/>
                <a:round/>
                <a:headEnd/>
                <a:tailEnd/>
              </a:ln>
            </p:spPr>
            <p:txBody>
              <a:bodyPr/>
              <a:lstStyle/>
              <a:p>
                <a:endParaRPr lang="en-GB"/>
              </a:p>
            </p:txBody>
          </p:sp>
          <p:sp>
            <p:nvSpPr>
              <p:cNvPr id="36262" name="Freeform 549"/>
              <p:cNvSpPr>
                <a:spLocks noChangeAspect="1"/>
              </p:cNvSpPr>
              <p:nvPr/>
            </p:nvSpPr>
            <p:spPr bwMode="auto">
              <a:xfrm>
                <a:off x="2974760" y="2505645"/>
                <a:ext cx="41860" cy="14651"/>
              </a:xfrm>
              <a:custGeom>
                <a:avLst/>
                <a:gdLst>
                  <a:gd name="T0" fmla="*/ 2147483647 w 18"/>
                  <a:gd name="T1" fmla="*/ 2147483647 h 6"/>
                  <a:gd name="T2" fmla="*/ 2147483647 w 18"/>
                  <a:gd name="T3" fmla="*/ 0 h 6"/>
                  <a:gd name="T4" fmla="*/ 2147483647 w 18"/>
                  <a:gd name="T5" fmla="*/ 0 h 6"/>
                  <a:gd name="T6" fmla="*/ 0 w 18"/>
                  <a:gd name="T7" fmla="*/ 2147483647 h 6"/>
                  <a:gd name="T8" fmla="*/ 2147483647 w 18"/>
                  <a:gd name="T9" fmla="*/ 2147483647 h 6"/>
                  <a:gd name="T10" fmla="*/ 2147483647 w 18"/>
                  <a:gd name="T11" fmla="*/ 2147483647 h 6"/>
                  <a:gd name="T12" fmla="*/ 0 60000 65536"/>
                  <a:gd name="T13" fmla="*/ 0 60000 65536"/>
                  <a:gd name="T14" fmla="*/ 0 60000 65536"/>
                  <a:gd name="T15" fmla="*/ 0 60000 65536"/>
                  <a:gd name="T16" fmla="*/ 0 60000 65536"/>
                  <a:gd name="T17" fmla="*/ 0 60000 65536"/>
                  <a:gd name="T18" fmla="*/ 0 w 18"/>
                  <a:gd name="T19" fmla="*/ 0 h 6"/>
                  <a:gd name="T20" fmla="*/ 18 w 1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8" h="6">
                    <a:moveTo>
                      <a:pt x="10" y="6"/>
                    </a:moveTo>
                    <a:lnTo>
                      <a:pt x="18" y="0"/>
                    </a:lnTo>
                    <a:lnTo>
                      <a:pt x="4" y="0"/>
                    </a:lnTo>
                    <a:lnTo>
                      <a:pt x="0" y="6"/>
                    </a:lnTo>
                    <a:lnTo>
                      <a:pt x="4" y="6"/>
                    </a:lnTo>
                    <a:lnTo>
                      <a:pt x="10" y="6"/>
                    </a:lnTo>
                    <a:close/>
                  </a:path>
                </a:pathLst>
              </a:custGeom>
              <a:solidFill>
                <a:srgbClr val="EE9024"/>
              </a:solidFill>
              <a:ln w="12700">
                <a:noFill/>
                <a:round/>
                <a:headEnd/>
                <a:tailEnd/>
              </a:ln>
            </p:spPr>
            <p:txBody>
              <a:bodyPr/>
              <a:lstStyle/>
              <a:p>
                <a:endParaRPr lang="en-GB"/>
              </a:p>
            </p:txBody>
          </p:sp>
          <p:sp>
            <p:nvSpPr>
              <p:cNvPr id="36263" name="Freeform 550"/>
              <p:cNvSpPr>
                <a:spLocks noChangeAspect="1"/>
              </p:cNvSpPr>
              <p:nvPr/>
            </p:nvSpPr>
            <p:spPr bwMode="auto">
              <a:xfrm>
                <a:off x="2928248" y="2549599"/>
                <a:ext cx="37209" cy="39070"/>
              </a:xfrm>
              <a:custGeom>
                <a:avLst/>
                <a:gdLst>
                  <a:gd name="T0" fmla="*/ 2147483647 w 16"/>
                  <a:gd name="T1" fmla="*/ 2147483647 h 16"/>
                  <a:gd name="T2" fmla="*/ 2147483647 w 16"/>
                  <a:gd name="T3" fmla="*/ 2147483647 h 16"/>
                  <a:gd name="T4" fmla="*/ 2147483647 w 16"/>
                  <a:gd name="T5" fmla="*/ 2147483647 h 16"/>
                  <a:gd name="T6" fmla="*/ 2147483647 w 16"/>
                  <a:gd name="T7" fmla="*/ 0 h 16"/>
                  <a:gd name="T8" fmla="*/ 2147483647 w 16"/>
                  <a:gd name="T9" fmla="*/ 2147483647 h 16"/>
                  <a:gd name="T10" fmla="*/ 0 w 16"/>
                  <a:gd name="T11" fmla="*/ 2147483647 h 16"/>
                  <a:gd name="T12" fmla="*/ 2147483647 w 16"/>
                  <a:gd name="T13" fmla="*/ 2147483647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10" y="16"/>
                    </a:moveTo>
                    <a:lnTo>
                      <a:pt x="14" y="12"/>
                    </a:lnTo>
                    <a:lnTo>
                      <a:pt x="16" y="10"/>
                    </a:lnTo>
                    <a:lnTo>
                      <a:pt x="12" y="0"/>
                    </a:lnTo>
                    <a:lnTo>
                      <a:pt x="4" y="2"/>
                    </a:lnTo>
                    <a:lnTo>
                      <a:pt x="0" y="10"/>
                    </a:lnTo>
                    <a:lnTo>
                      <a:pt x="10" y="16"/>
                    </a:lnTo>
                    <a:close/>
                  </a:path>
                </a:pathLst>
              </a:custGeom>
              <a:solidFill>
                <a:srgbClr val="EE9024"/>
              </a:solidFill>
              <a:ln w="12700">
                <a:noFill/>
                <a:round/>
                <a:headEnd/>
                <a:tailEnd/>
              </a:ln>
            </p:spPr>
            <p:txBody>
              <a:bodyPr/>
              <a:lstStyle/>
              <a:p>
                <a:endParaRPr lang="en-GB"/>
              </a:p>
            </p:txBody>
          </p:sp>
          <p:sp>
            <p:nvSpPr>
              <p:cNvPr id="36264" name="Freeform 551"/>
              <p:cNvSpPr>
                <a:spLocks noChangeAspect="1"/>
              </p:cNvSpPr>
              <p:nvPr/>
            </p:nvSpPr>
            <p:spPr bwMode="auto">
              <a:xfrm>
                <a:off x="2542203" y="2417738"/>
                <a:ext cx="372092" cy="219769"/>
              </a:xfrm>
              <a:custGeom>
                <a:avLst/>
                <a:gdLst>
                  <a:gd name="T0" fmla="*/ 2147483647 w 160"/>
                  <a:gd name="T1" fmla="*/ 2147483647 h 90"/>
                  <a:gd name="T2" fmla="*/ 2147483647 w 160"/>
                  <a:gd name="T3" fmla="*/ 2147483647 h 90"/>
                  <a:gd name="T4" fmla="*/ 2147483647 w 160"/>
                  <a:gd name="T5" fmla="*/ 2147483647 h 90"/>
                  <a:gd name="T6" fmla="*/ 2147483647 w 160"/>
                  <a:gd name="T7" fmla="*/ 2147483647 h 90"/>
                  <a:gd name="T8" fmla="*/ 2147483647 w 160"/>
                  <a:gd name="T9" fmla="*/ 2147483647 h 90"/>
                  <a:gd name="T10" fmla="*/ 0 w 160"/>
                  <a:gd name="T11" fmla="*/ 2147483647 h 90"/>
                  <a:gd name="T12" fmla="*/ 2147483647 w 160"/>
                  <a:gd name="T13" fmla="*/ 2147483647 h 90"/>
                  <a:gd name="T14" fmla="*/ 2147483647 w 160"/>
                  <a:gd name="T15" fmla="*/ 2147483647 h 90"/>
                  <a:gd name="T16" fmla="*/ 2147483647 w 160"/>
                  <a:gd name="T17" fmla="*/ 2147483647 h 90"/>
                  <a:gd name="T18" fmla="*/ 2147483647 w 160"/>
                  <a:gd name="T19" fmla="*/ 2147483647 h 90"/>
                  <a:gd name="T20" fmla="*/ 2147483647 w 160"/>
                  <a:gd name="T21" fmla="*/ 2147483647 h 90"/>
                  <a:gd name="T22" fmla="*/ 2147483647 w 160"/>
                  <a:gd name="T23" fmla="*/ 2147483647 h 90"/>
                  <a:gd name="T24" fmla="*/ 2147483647 w 160"/>
                  <a:gd name="T25" fmla="*/ 2147483647 h 90"/>
                  <a:gd name="T26" fmla="*/ 2147483647 w 160"/>
                  <a:gd name="T27" fmla="*/ 2147483647 h 90"/>
                  <a:gd name="T28" fmla="*/ 2147483647 w 160"/>
                  <a:gd name="T29" fmla="*/ 2147483647 h 90"/>
                  <a:gd name="T30" fmla="*/ 2147483647 w 160"/>
                  <a:gd name="T31" fmla="*/ 2147483647 h 90"/>
                  <a:gd name="T32" fmla="*/ 2147483647 w 160"/>
                  <a:gd name="T33" fmla="*/ 2147483647 h 90"/>
                  <a:gd name="T34" fmla="*/ 2147483647 w 160"/>
                  <a:gd name="T35" fmla="*/ 2147483647 h 90"/>
                  <a:gd name="T36" fmla="*/ 2147483647 w 160"/>
                  <a:gd name="T37" fmla="*/ 2147483647 h 90"/>
                  <a:gd name="T38" fmla="*/ 2147483647 w 160"/>
                  <a:gd name="T39" fmla="*/ 2147483647 h 90"/>
                  <a:gd name="T40" fmla="*/ 2147483647 w 160"/>
                  <a:gd name="T41" fmla="*/ 2147483647 h 90"/>
                  <a:gd name="T42" fmla="*/ 2147483647 w 160"/>
                  <a:gd name="T43" fmla="*/ 2147483647 h 90"/>
                  <a:gd name="T44" fmla="*/ 2147483647 w 160"/>
                  <a:gd name="T45" fmla="*/ 2147483647 h 90"/>
                  <a:gd name="T46" fmla="*/ 2147483647 w 160"/>
                  <a:gd name="T47" fmla="*/ 2147483647 h 90"/>
                  <a:gd name="T48" fmla="*/ 2147483647 w 160"/>
                  <a:gd name="T49" fmla="*/ 2147483647 h 90"/>
                  <a:gd name="T50" fmla="*/ 2147483647 w 160"/>
                  <a:gd name="T51" fmla="*/ 2147483647 h 90"/>
                  <a:gd name="T52" fmla="*/ 2147483647 w 160"/>
                  <a:gd name="T53" fmla="*/ 2147483647 h 90"/>
                  <a:gd name="T54" fmla="*/ 2147483647 w 160"/>
                  <a:gd name="T55" fmla="*/ 2147483647 h 90"/>
                  <a:gd name="T56" fmla="*/ 2147483647 w 160"/>
                  <a:gd name="T57" fmla="*/ 2147483647 h 90"/>
                  <a:gd name="T58" fmla="*/ 2147483647 w 160"/>
                  <a:gd name="T59" fmla="*/ 2147483647 h 90"/>
                  <a:gd name="T60" fmla="*/ 2147483647 w 160"/>
                  <a:gd name="T61" fmla="*/ 2147483647 h 90"/>
                  <a:gd name="T62" fmla="*/ 2147483647 w 160"/>
                  <a:gd name="T63" fmla="*/ 2147483647 h 90"/>
                  <a:gd name="T64" fmla="*/ 2147483647 w 160"/>
                  <a:gd name="T65" fmla="*/ 2147483647 h 90"/>
                  <a:gd name="T66" fmla="*/ 2147483647 w 160"/>
                  <a:gd name="T67" fmla="*/ 2147483647 h 90"/>
                  <a:gd name="T68" fmla="*/ 2147483647 w 160"/>
                  <a:gd name="T69" fmla="*/ 2147483647 h 90"/>
                  <a:gd name="T70" fmla="*/ 2147483647 w 160"/>
                  <a:gd name="T71" fmla="*/ 0 h 90"/>
                  <a:gd name="T72" fmla="*/ 2147483647 w 160"/>
                  <a:gd name="T73" fmla="*/ 2147483647 h 90"/>
                  <a:gd name="T74" fmla="*/ 2147483647 w 160"/>
                  <a:gd name="T75" fmla="*/ 2147483647 h 90"/>
                  <a:gd name="T76" fmla="*/ 2147483647 w 160"/>
                  <a:gd name="T77" fmla="*/ 2147483647 h 90"/>
                  <a:gd name="T78" fmla="*/ 2147483647 w 160"/>
                  <a:gd name="T79" fmla="*/ 2147483647 h 90"/>
                  <a:gd name="T80" fmla="*/ 2147483647 w 160"/>
                  <a:gd name="T81" fmla="*/ 2147483647 h 90"/>
                  <a:gd name="T82" fmla="*/ 2147483647 w 160"/>
                  <a:gd name="T83" fmla="*/ 2147483647 h 90"/>
                  <a:gd name="T84" fmla="*/ 2147483647 w 160"/>
                  <a:gd name="T85" fmla="*/ 2147483647 h 90"/>
                  <a:gd name="T86" fmla="*/ 2147483647 w 160"/>
                  <a:gd name="T87" fmla="*/ 2147483647 h 90"/>
                  <a:gd name="T88" fmla="*/ 2147483647 w 160"/>
                  <a:gd name="T89" fmla="*/ 2147483647 h 90"/>
                  <a:gd name="T90" fmla="*/ 2147483647 w 160"/>
                  <a:gd name="T91" fmla="*/ 2147483647 h 90"/>
                  <a:gd name="T92" fmla="*/ 2147483647 w 160"/>
                  <a:gd name="T93" fmla="*/ 2147483647 h 90"/>
                  <a:gd name="T94" fmla="*/ 2147483647 w 160"/>
                  <a:gd name="T95" fmla="*/ 2147483647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0"/>
                  <a:gd name="T145" fmla="*/ 0 h 90"/>
                  <a:gd name="T146" fmla="*/ 160 w 160"/>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 h="90">
                    <a:moveTo>
                      <a:pt x="14" y="26"/>
                    </a:moveTo>
                    <a:lnTo>
                      <a:pt x="12" y="30"/>
                    </a:lnTo>
                    <a:lnTo>
                      <a:pt x="14" y="34"/>
                    </a:lnTo>
                    <a:lnTo>
                      <a:pt x="10" y="38"/>
                    </a:lnTo>
                    <a:lnTo>
                      <a:pt x="6" y="42"/>
                    </a:lnTo>
                    <a:lnTo>
                      <a:pt x="4" y="46"/>
                    </a:lnTo>
                    <a:lnTo>
                      <a:pt x="4" y="50"/>
                    </a:lnTo>
                    <a:lnTo>
                      <a:pt x="14" y="50"/>
                    </a:lnTo>
                    <a:lnTo>
                      <a:pt x="32" y="44"/>
                    </a:lnTo>
                    <a:lnTo>
                      <a:pt x="20" y="52"/>
                    </a:lnTo>
                    <a:lnTo>
                      <a:pt x="4" y="52"/>
                    </a:lnTo>
                    <a:lnTo>
                      <a:pt x="0" y="62"/>
                    </a:lnTo>
                    <a:lnTo>
                      <a:pt x="14" y="66"/>
                    </a:lnTo>
                    <a:lnTo>
                      <a:pt x="18" y="62"/>
                    </a:lnTo>
                    <a:lnTo>
                      <a:pt x="20" y="66"/>
                    </a:lnTo>
                    <a:lnTo>
                      <a:pt x="18" y="68"/>
                    </a:lnTo>
                    <a:lnTo>
                      <a:pt x="26" y="72"/>
                    </a:lnTo>
                    <a:lnTo>
                      <a:pt x="26" y="66"/>
                    </a:lnTo>
                    <a:lnTo>
                      <a:pt x="32" y="64"/>
                    </a:lnTo>
                    <a:lnTo>
                      <a:pt x="34" y="72"/>
                    </a:lnTo>
                    <a:lnTo>
                      <a:pt x="36" y="72"/>
                    </a:lnTo>
                    <a:lnTo>
                      <a:pt x="42" y="68"/>
                    </a:lnTo>
                    <a:lnTo>
                      <a:pt x="40" y="58"/>
                    </a:lnTo>
                    <a:lnTo>
                      <a:pt x="46" y="62"/>
                    </a:lnTo>
                    <a:lnTo>
                      <a:pt x="46" y="54"/>
                    </a:lnTo>
                    <a:lnTo>
                      <a:pt x="54" y="54"/>
                    </a:lnTo>
                    <a:lnTo>
                      <a:pt x="50" y="58"/>
                    </a:lnTo>
                    <a:lnTo>
                      <a:pt x="50" y="64"/>
                    </a:lnTo>
                    <a:lnTo>
                      <a:pt x="48" y="68"/>
                    </a:lnTo>
                    <a:lnTo>
                      <a:pt x="48" y="70"/>
                    </a:lnTo>
                    <a:lnTo>
                      <a:pt x="58" y="64"/>
                    </a:lnTo>
                    <a:lnTo>
                      <a:pt x="62" y="66"/>
                    </a:lnTo>
                    <a:lnTo>
                      <a:pt x="64" y="60"/>
                    </a:lnTo>
                    <a:lnTo>
                      <a:pt x="70" y="62"/>
                    </a:lnTo>
                    <a:lnTo>
                      <a:pt x="70" y="66"/>
                    </a:lnTo>
                    <a:lnTo>
                      <a:pt x="88" y="60"/>
                    </a:lnTo>
                    <a:lnTo>
                      <a:pt x="78" y="72"/>
                    </a:lnTo>
                    <a:lnTo>
                      <a:pt x="60" y="72"/>
                    </a:lnTo>
                    <a:lnTo>
                      <a:pt x="54" y="76"/>
                    </a:lnTo>
                    <a:lnTo>
                      <a:pt x="44" y="80"/>
                    </a:lnTo>
                    <a:lnTo>
                      <a:pt x="42" y="82"/>
                    </a:lnTo>
                    <a:lnTo>
                      <a:pt x="48" y="88"/>
                    </a:lnTo>
                    <a:lnTo>
                      <a:pt x="66" y="90"/>
                    </a:lnTo>
                    <a:lnTo>
                      <a:pt x="88" y="82"/>
                    </a:lnTo>
                    <a:lnTo>
                      <a:pt x="92" y="78"/>
                    </a:lnTo>
                    <a:lnTo>
                      <a:pt x="106" y="74"/>
                    </a:lnTo>
                    <a:lnTo>
                      <a:pt x="118" y="66"/>
                    </a:lnTo>
                    <a:lnTo>
                      <a:pt x="118" y="70"/>
                    </a:lnTo>
                    <a:lnTo>
                      <a:pt x="116" y="72"/>
                    </a:lnTo>
                    <a:lnTo>
                      <a:pt x="120" y="72"/>
                    </a:lnTo>
                    <a:lnTo>
                      <a:pt x="130" y="68"/>
                    </a:lnTo>
                    <a:lnTo>
                      <a:pt x="132" y="72"/>
                    </a:lnTo>
                    <a:lnTo>
                      <a:pt x="136" y="72"/>
                    </a:lnTo>
                    <a:lnTo>
                      <a:pt x="150" y="68"/>
                    </a:lnTo>
                    <a:lnTo>
                      <a:pt x="160" y="48"/>
                    </a:lnTo>
                    <a:lnTo>
                      <a:pt x="160" y="42"/>
                    </a:lnTo>
                    <a:lnTo>
                      <a:pt x="156" y="36"/>
                    </a:lnTo>
                    <a:lnTo>
                      <a:pt x="144" y="30"/>
                    </a:lnTo>
                    <a:lnTo>
                      <a:pt x="142" y="34"/>
                    </a:lnTo>
                    <a:lnTo>
                      <a:pt x="144" y="40"/>
                    </a:lnTo>
                    <a:lnTo>
                      <a:pt x="142" y="46"/>
                    </a:lnTo>
                    <a:lnTo>
                      <a:pt x="138" y="36"/>
                    </a:lnTo>
                    <a:lnTo>
                      <a:pt x="126" y="42"/>
                    </a:lnTo>
                    <a:lnTo>
                      <a:pt x="132" y="34"/>
                    </a:lnTo>
                    <a:lnTo>
                      <a:pt x="118" y="30"/>
                    </a:lnTo>
                    <a:lnTo>
                      <a:pt x="124" y="22"/>
                    </a:lnTo>
                    <a:lnTo>
                      <a:pt x="118" y="16"/>
                    </a:lnTo>
                    <a:lnTo>
                      <a:pt x="118" y="12"/>
                    </a:lnTo>
                    <a:lnTo>
                      <a:pt x="118" y="8"/>
                    </a:lnTo>
                    <a:lnTo>
                      <a:pt x="118" y="4"/>
                    </a:lnTo>
                    <a:lnTo>
                      <a:pt x="116" y="0"/>
                    </a:lnTo>
                    <a:lnTo>
                      <a:pt x="108" y="0"/>
                    </a:lnTo>
                    <a:lnTo>
                      <a:pt x="104" y="12"/>
                    </a:lnTo>
                    <a:lnTo>
                      <a:pt x="100" y="14"/>
                    </a:lnTo>
                    <a:lnTo>
                      <a:pt x="94" y="16"/>
                    </a:lnTo>
                    <a:lnTo>
                      <a:pt x="96" y="20"/>
                    </a:lnTo>
                    <a:lnTo>
                      <a:pt x="106" y="26"/>
                    </a:lnTo>
                    <a:lnTo>
                      <a:pt x="110" y="32"/>
                    </a:lnTo>
                    <a:lnTo>
                      <a:pt x="100" y="36"/>
                    </a:lnTo>
                    <a:lnTo>
                      <a:pt x="114" y="44"/>
                    </a:lnTo>
                    <a:lnTo>
                      <a:pt x="114" y="50"/>
                    </a:lnTo>
                    <a:lnTo>
                      <a:pt x="82" y="50"/>
                    </a:lnTo>
                    <a:lnTo>
                      <a:pt x="80" y="44"/>
                    </a:lnTo>
                    <a:lnTo>
                      <a:pt x="80" y="42"/>
                    </a:lnTo>
                    <a:lnTo>
                      <a:pt x="80" y="38"/>
                    </a:lnTo>
                    <a:lnTo>
                      <a:pt x="70" y="40"/>
                    </a:lnTo>
                    <a:lnTo>
                      <a:pt x="76" y="36"/>
                    </a:lnTo>
                    <a:lnTo>
                      <a:pt x="66" y="26"/>
                    </a:lnTo>
                    <a:lnTo>
                      <a:pt x="62" y="24"/>
                    </a:lnTo>
                    <a:lnTo>
                      <a:pt x="46" y="24"/>
                    </a:lnTo>
                    <a:lnTo>
                      <a:pt x="44" y="22"/>
                    </a:lnTo>
                    <a:lnTo>
                      <a:pt x="46" y="16"/>
                    </a:lnTo>
                    <a:lnTo>
                      <a:pt x="34" y="14"/>
                    </a:lnTo>
                    <a:lnTo>
                      <a:pt x="26" y="16"/>
                    </a:lnTo>
                    <a:lnTo>
                      <a:pt x="22" y="22"/>
                    </a:lnTo>
                    <a:lnTo>
                      <a:pt x="14" y="26"/>
                    </a:lnTo>
                    <a:close/>
                  </a:path>
                </a:pathLst>
              </a:custGeom>
              <a:solidFill>
                <a:srgbClr val="EE9024"/>
              </a:solidFill>
              <a:ln w="12700">
                <a:noFill/>
                <a:round/>
                <a:headEnd/>
                <a:tailEnd/>
              </a:ln>
            </p:spPr>
            <p:txBody>
              <a:bodyPr/>
              <a:lstStyle/>
              <a:p>
                <a:endParaRPr lang="en-GB"/>
              </a:p>
            </p:txBody>
          </p:sp>
          <p:sp>
            <p:nvSpPr>
              <p:cNvPr id="36265" name="Freeform 552"/>
              <p:cNvSpPr>
                <a:spLocks noChangeAspect="1"/>
              </p:cNvSpPr>
              <p:nvPr/>
            </p:nvSpPr>
            <p:spPr bwMode="auto">
              <a:xfrm>
                <a:off x="2491041" y="2486110"/>
                <a:ext cx="51163" cy="53721"/>
              </a:xfrm>
              <a:custGeom>
                <a:avLst/>
                <a:gdLst>
                  <a:gd name="T0" fmla="*/ 2147483647 w 22"/>
                  <a:gd name="T1" fmla="*/ 2147483647 h 22"/>
                  <a:gd name="T2" fmla="*/ 0 w 22"/>
                  <a:gd name="T3" fmla="*/ 2147483647 h 22"/>
                  <a:gd name="T4" fmla="*/ 2147483647 w 22"/>
                  <a:gd name="T5" fmla="*/ 2147483647 h 22"/>
                  <a:gd name="T6" fmla="*/ 2147483647 w 22"/>
                  <a:gd name="T7" fmla="*/ 2147483647 h 22"/>
                  <a:gd name="T8" fmla="*/ 2147483647 w 22"/>
                  <a:gd name="T9" fmla="*/ 0 h 22"/>
                  <a:gd name="T10" fmla="*/ 2147483647 w 22"/>
                  <a:gd name="T11" fmla="*/ 2147483647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16" y="4"/>
                    </a:moveTo>
                    <a:lnTo>
                      <a:pt x="0" y="16"/>
                    </a:lnTo>
                    <a:lnTo>
                      <a:pt x="12" y="22"/>
                    </a:lnTo>
                    <a:lnTo>
                      <a:pt x="22" y="4"/>
                    </a:lnTo>
                    <a:lnTo>
                      <a:pt x="20" y="0"/>
                    </a:lnTo>
                    <a:lnTo>
                      <a:pt x="16" y="4"/>
                    </a:lnTo>
                    <a:close/>
                  </a:path>
                </a:pathLst>
              </a:custGeom>
              <a:solidFill>
                <a:srgbClr val="EE9024"/>
              </a:solidFill>
              <a:ln w="12700">
                <a:noFill/>
                <a:round/>
                <a:headEnd/>
                <a:tailEnd/>
              </a:ln>
            </p:spPr>
            <p:txBody>
              <a:bodyPr/>
              <a:lstStyle/>
              <a:p>
                <a:endParaRPr lang="en-GB"/>
              </a:p>
            </p:txBody>
          </p:sp>
          <p:sp>
            <p:nvSpPr>
              <p:cNvPr id="36266" name="Freeform 553"/>
              <p:cNvSpPr>
                <a:spLocks noChangeAspect="1"/>
              </p:cNvSpPr>
              <p:nvPr/>
            </p:nvSpPr>
            <p:spPr bwMode="auto">
              <a:xfrm>
                <a:off x="2379413" y="2344482"/>
                <a:ext cx="223255" cy="170931"/>
              </a:xfrm>
              <a:custGeom>
                <a:avLst/>
                <a:gdLst>
                  <a:gd name="T0" fmla="*/ 2147483647 w 96"/>
                  <a:gd name="T1" fmla="*/ 2147483647 h 70"/>
                  <a:gd name="T2" fmla="*/ 2147483647 w 96"/>
                  <a:gd name="T3" fmla="*/ 2147483647 h 70"/>
                  <a:gd name="T4" fmla="*/ 2147483647 w 96"/>
                  <a:gd name="T5" fmla="*/ 2147483647 h 70"/>
                  <a:gd name="T6" fmla="*/ 2147483647 w 96"/>
                  <a:gd name="T7" fmla="*/ 2147483647 h 70"/>
                  <a:gd name="T8" fmla="*/ 2147483647 w 96"/>
                  <a:gd name="T9" fmla="*/ 2147483647 h 70"/>
                  <a:gd name="T10" fmla="*/ 2147483647 w 96"/>
                  <a:gd name="T11" fmla="*/ 2147483647 h 70"/>
                  <a:gd name="T12" fmla="*/ 2147483647 w 96"/>
                  <a:gd name="T13" fmla="*/ 2147483647 h 70"/>
                  <a:gd name="T14" fmla="*/ 2147483647 w 96"/>
                  <a:gd name="T15" fmla="*/ 2147483647 h 70"/>
                  <a:gd name="T16" fmla="*/ 2147483647 w 96"/>
                  <a:gd name="T17" fmla="*/ 2147483647 h 70"/>
                  <a:gd name="T18" fmla="*/ 2147483647 w 96"/>
                  <a:gd name="T19" fmla="*/ 2147483647 h 70"/>
                  <a:gd name="T20" fmla="*/ 2147483647 w 96"/>
                  <a:gd name="T21" fmla="*/ 2147483647 h 70"/>
                  <a:gd name="T22" fmla="*/ 2147483647 w 96"/>
                  <a:gd name="T23" fmla="*/ 2147483647 h 70"/>
                  <a:gd name="T24" fmla="*/ 2147483647 w 96"/>
                  <a:gd name="T25" fmla="*/ 2147483647 h 70"/>
                  <a:gd name="T26" fmla="*/ 2147483647 w 96"/>
                  <a:gd name="T27" fmla="*/ 2147483647 h 70"/>
                  <a:gd name="T28" fmla="*/ 2147483647 w 96"/>
                  <a:gd name="T29" fmla="*/ 2147483647 h 70"/>
                  <a:gd name="T30" fmla="*/ 2147483647 w 96"/>
                  <a:gd name="T31" fmla="*/ 2147483647 h 70"/>
                  <a:gd name="T32" fmla="*/ 2147483647 w 96"/>
                  <a:gd name="T33" fmla="*/ 2147483647 h 70"/>
                  <a:gd name="T34" fmla="*/ 2147483647 w 96"/>
                  <a:gd name="T35" fmla="*/ 2147483647 h 70"/>
                  <a:gd name="T36" fmla="*/ 2147483647 w 96"/>
                  <a:gd name="T37" fmla="*/ 2147483647 h 70"/>
                  <a:gd name="T38" fmla="*/ 2147483647 w 96"/>
                  <a:gd name="T39" fmla="*/ 2147483647 h 70"/>
                  <a:gd name="T40" fmla="*/ 2147483647 w 96"/>
                  <a:gd name="T41" fmla="*/ 2147483647 h 70"/>
                  <a:gd name="T42" fmla="*/ 2147483647 w 96"/>
                  <a:gd name="T43" fmla="*/ 2147483647 h 70"/>
                  <a:gd name="T44" fmla="*/ 2147483647 w 96"/>
                  <a:gd name="T45" fmla="*/ 2147483647 h 70"/>
                  <a:gd name="T46" fmla="*/ 2147483647 w 96"/>
                  <a:gd name="T47" fmla="*/ 2147483647 h 70"/>
                  <a:gd name="T48" fmla="*/ 2147483647 w 96"/>
                  <a:gd name="T49" fmla="*/ 2147483647 h 70"/>
                  <a:gd name="T50" fmla="*/ 2147483647 w 96"/>
                  <a:gd name="T51" fmla="*/ 2147483647 h 70"/>
                  <a:gd name="T52" fmla="*/ 2147483647 w 96"/>
                  <a:gd name="T53" fmla="*/ 2147483647 h 70"/>
                  <a:gd name="T54" fmla="*/ 2147483647 w 96"/>
                  <a:gd name="T55" fmla="*/ 2147483647 h 70"/>
                  <a:gd name="T56" fmla="*/ 2147483647 w 96"/>
                  <a:gd name="T57" fmla="*/ 2147483647 h 70"/>
                  <a:gd name="T58" fmla="*/ 2147483647 w 96"/>
                  <a:gd name="T59" fmla="*/ 2147483647 h 70"/>
                  <a:gd name="T60" fmla="*/ 2147483647 w 96"/>
                  <a:gd name="T61" fmla="*/ 2147483647 h 70"/>
                  <a:gd name="T62" fmla="*/ 2147483647 w 96"/>
                  <a:gd name="T63" fmla="*/ 2147483647 h 70"/>
                  <a:gd name="T64" fmla="*/ 2147483647 w 96"/>
                  <a:gd name="T65" fmla="*/ 2147483647 h 70"/>
                  <a:gd name="T66" fmla="*/ 2147483647 w 96"/>
                  <a:gd name="T67" fmla="*/ 2147483647 h 70"/>
                  <a:gd name="T68" fmla="*/ 2147483647 w 96"/>
                  <a:gd name="T69" fmla="*/ 2147483647 h 70"/>
                  <a:gd name="T70" fmla="*/ 2147483647 w 96"/>
                  <a:gd name="T71" fmla="*/ 2147483647 h 70"/>
                  <a:gd name="T72" fmla="*/ 2147483647 w 96"/>
                  <a:gd name="T73" fmla="*/ 2147483647 h 70"/>
                  <a:gd name="T74" fmla="*/ 2147483647 w 96"/>
                  <a:gd name="T75" fmla="*/ 0 h 70"/>
                  <a:gd name="T76" fmla="*/ 2147483647 w 96"/>
                  <a:gd name="T77" fmla="*/ 2147483647 h 70"/>
                  <a:gd name="T78" fmla="*/ 2147483647 w 96"/>
                  <a:gd name="T79" fmla="*/ 2147483647 h 70"/>
                  <a:gd name="T80" fmla="*/ 2147483647 w 96"/>
                  <a:gd name="T81" fmla="*/ 2147483647 h 70"/>
                  <a:gd name="T82" fmla="*/ 2147483647 w 96"/>
                  <a:gd name="T83" fmla="*/ 2147483647 h 70"/>
                  <a:gd name="T84" fmla="*/ 2147483647 w 96"/>
                  <a:gd name="T85" fmla="*/ 2147483647 h 70"/>
                  <a:gd name="T86" fmla="*/ 2147483647 w 96"/>
                  <a:gd name="T87" fmla="*/ 2147483647 h 70"/>
                  <a:gd name="T88" fmla="*/ 2147483647 w 96"/>
                  <a:gd name="T89" fmla="*/ 2147483647 h 70"/>
                  <a:gd name="T90" fmla="*/ 2147483647 w 96"/>
                  <a:gd name="T91" fmla="*/ 2147483647 h 70"/>
                  <a:gd name="T92" fmla="*/ 2147483647 w 96"/>
                  <a:gd name="T93" fmla="*/ 2147483647 h 70"/>
                  <a:gd name="T94" fmla="*/ 2147483647 w 96"/>
                  <a:gd name="T95" fmla="*/ 2147483647 h 70"/>
                  <a:gd name="T96" fmla="*/ 2147483647 w 96"/>
                  <a:gd name="T97" fmla="*/ 2147483647 h 70"/>
                  <a:gd name="T98" fmla="*/ 2147483647 w 96"/>
                  <a:gd name="T99" fmla="*/ 2147483647 h 70"/>
                  <a:gd name="T100" fmla="*/ 2147483647 w 96"/>
                  <a:gd name="T101" fmla="*/ 2147483647 h 70"/>
                  <a:gd name="T102" fmla="*/ 0 w 96"/>
                  <a:gd name="T103" fmla="*/ 2147483647 h 70"/>
                  <a:gd name="T104" fmla="*/ 2147483647 w 96"/>
                  <a:gd name="T105" fmla="*/ 2147483647 h 70"/>
                  <a:gd name="T106" fmla="*/ 2147483647 w 96"/>
                  <a:gd name="T107" fmla="*/ 2147483647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6"/>
                  <a:gd name="T163" fmla="*/ 0 h 70"/>
                  <a:gd name="T164" fmla="*/ 96 w 96"/>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6" h="70">
                    <a:moveTo>
                      <a:pt x="6" y="56"/>
                    </a:moveTo>
                    <a:lnTo>
                      <a:pt x="4" y="64"/>
                    </a:lnTo>
                    <a:lnTo>
                      <a:pt x="6" y="66"/>
                    </a:lnTo>
                    <a:lnTo>
                      <a:pt x="14" y="56"/>
                    </a:lnTo>
                    <a:lnTo>
                      <a:pt x="14" y="62"/>
                    </a:lnTo>
                    <a:lnTo>
                      <a:pt x="22" y="64"/>
                    </a:lnTo>
                    <a:lnTo>
                      <a:pt x="26" y="56"/>
                    </a:lnTo>
                    <a:lnTo>
                      <a:pt x="28" y="54"/>
                    </a:lnTo>
                    <a:lnTo>
                      <a:pt x="28" y="60"/>
                    </a:lnTo>
                    <a:lnTo>
                      <a:pt x="32" y="62"/>
                    </a:lnTo>
                    <a:lnTo>
                      <a:pt x="34" y="70"/>
                    </a:lnTo>
                    <a:lnTo>
                      <a:pt x="36" y="66"/>
                    </a:lnTo>
                    <a:lnTo>
                      <a:pt x="40" y="68"/>
                    </a:lnTo>
                    <a:lnTo>
                      <a:pt x="44" y="64"/>
                    </a:lnTo>
                    <a:lnTo>
                      <a:pt x="40" y="58"/>
                    </a:lnTo>
                    <a:lnTo>
                      <a:pt x="42" y="56"/>
                    </a:lnTo>
                    <a:lnTo>
                      <a:pt x="44" y="54"/>
                    </a:lnTo>
                    <a:lnTo>
                      <a:pt x="42" y="50"/>
                    </a:lnTo>
                    <a:lnTo>
                      <a:pt x="46" y="50"/>
                    </a:lnTo>
                    <a:lnTo>
                      <a:pt x="48" y="58"/>
                    </a:lnTo>
                    <a:lnTo>
                      <a:pt x="52" y="58"/>
                    </a:lnTo>
                    <a:lnTo>
                      <a:pt x="52" y="54"/>
                    </a:lnTo>
                    <a:lnTo>
                      <a:pt x="56" y="50"/>
                    </a:lnTo>
                    <a:lnTo>
                      <a:pt x="52" y="44"/>
                    </a:lnTo>
                    <a:lnTo>
                      <a:pt x="58" y="42"/>
                    </a:lnTo>
                    <a:lnTo>
                      <a:pt x="58" y="36"/>
                    </a:lnTo>
                    <a:lnTo>
                      <a:pt x="60" y="32"/>
                    </a:lnTo>
                    <a:lnTo>
                      <a:pt x="66" y="30"/>
                    </a:lnTo>
                    <a:lnTo>
                      <a:pt x="64" y="46"/>
                    </a:lnTo>
                    <a:lnTo>
                      <a:pt x="68" y="52"/>
                    </a:lnTo>
                    <a:lnTo>
                      <a:pt x="74" y="52"/>
                    </a:lnTo>
                    <a:lnTo>
                      <a:pt x="76" y="42"/>
                    </a:lnTo>
                    <a:lnTo>
                      <a:pt x="90" y="34"/>
                    </a:lnTo>
                    <a:lnTo>
                      <a:pt x="84" y="26"/>
                    </a:lnTo>
                    <a:lnTo>
                      <a:pt x="90" y="26"/>
                    </a:lnTo>
                    <a:lnTo>
                      <a:pt x="84" y="16"/>
                    </a:lnTo>
                    <a:lnTo>
                      <a:pt x="96" y="10"/>
                    </a:lnTo>
                    <a:lnTo>
                      <a:pt x="82" y="0"/>
                    </a:lnTo>
                    <a:lnTo>
                      <a:pt x="74" y="4"/>
                    </a:lnTo>
                    <a:lnTo>
                      <a:pt x="78" y="6"/>
                    </a:lnTo>
                    <a:lnTo>
                      <a:pt x="76" y="10"/>
                    </a:lnTo>
                    <a:lnTo>
                      <a:pt x="66" y="8"/>
                    </a:lnTo>
                    <a:lnTo>
                      <a:pt x="66" y="12"/>
                    </a:lnTo>
                    <a:lnTo>
                      <a:pt x="64" y="6"/>
                    </a:lnTo>
                    <a:lnTo>
                      <a:pt x="54" y="8"/>
                    </a:lnTo>
                    <a:lnTo>
                      <a:pt x="38" y="22"/>
                    </a:lnTo>
                    <a:lnTo>
                      <a:pt x="34" y="30"/>
                    </a:lnTo>
                    <a:lnTo>
                      <a:pt x="22" y="34"/>
                    </a:lnTo>
                    <a:lnTo>
                      <a:pt x="22" y="38"/>
                    </a:lnTo>
                    <a:lnTo>
                      <a:pt x="18" y="46"/>
                    </a:lnTo>
                    <a:lnTo>
                      <a:pt x="8" y="46"/>
                    </a:lnTo>
                    <a:lnTo>
                      <a:pt x="0" y="56"/>
                    </a:lnTo>
                    <a:lnTo>
                      <a:pt x="2" y="58"/>
                    </a:lnTo>
                    <a:lnTo>
                      <a:pt x="6" y="56"/>
                    </a:lnTo>
                    <a:close/>
                  </a:path>
                </a:pathLst>
              </a:custGeom>
              <a:solidFill>
                <a:srgbClr val="EE9024"/>
              </a:solidFill>
              <a:ln w="12700">
                <a:noFill/>
                <a:round/>
                <a:headEnd/>
                <a:tailEnd/>
              </a:ln>
            </p:spPr>
            <p:txBody>
              <a:bodyPr/>
              <a:lstStyle/>
              <a:p>
                <a:endParaRPr lang="en-GB"/>
              </a:p>
            </p:txBody>
          </p:sp>
          <p:sp>
            <p:nvSpPr>
              <p:cNvPr id="36267" name="Freeform 554"/>
              <p:cNvSpPr>
                <a:spLocks noChangeAspect="1"/>
              </p:cNvSpPr>
              <p:nvPr/>
            </p:nvSpPr>
            <p:spPr bwMode="auto">
              <a:xfrm>
                <a:off x="2621273" y="2412854"/>
                <a:ext cx="41860" cy="14651"/>
              </a:xfrm>
              <a:custGeom>
                <a:avLst/>
                <a:gdLst>
                  <a:gd name="T0" fmla="*/ 2147483647 w 18"/>
                  <a:gd name="T1" fmla="*/ 2147483647 h 6"/>
                  <a:gd name="T2" fmla="*/ 2147483647 w 18"/>
                  <a:gd name="T3" fmla="*/ 0 h 6"/>
                  <a:gd name="T4" fmla="*/ 0 w 18"/>
                  <a:gd name="T5" fmla="*/ 2147483647 h 6"/>
                  <a:gd name="T6" fmla="*/ 2147483647 w 18"/>
                  <a:gd name="T7" fmla="*/ 2147483647 h 6"/>
                  <a:gd name="T8" fmla="*/ 2147483647 w 18"/>
                  <a:gd name="T9" fmla="*/ 2147483647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18" y="2"/>
                    </a:moveTo>
                    <a:lnTo>
                      <a:pt x="12" y="0"/>
                    </a:lnTo>
                    <a:lnTo>
                      <a:pt x="0" y="2"/>
                    </a:lnTo>
                    <a:lnTo>
                      <a:pt x="16" y="6"/>
                    </a:lnTo>
                    <a:lnTo>
                      <a:pt x="18" y="2"/>
                    </a:lnTo>
                    <a:close/>
                  </a:path>
                </a:pathLst>
              </a:custGeom>
              <a:solidFill>
                <a:srgbClr val="EE9024"/>
              </a:solidFill>
              <a:ln w="12700">
                <a:noFill/>
                <a:round/>
                <a:headEnd/>
                <a:tailEnd/>
              </a:ln>
            </p:spPr>
            <p:txBody>
              <a:bodyPr/>
              <a:lstStyle/>
              <a:p>
                <a:endParaRPr lang="en-GB"/>
              </a:p>
            </p:txBody>
          </p:sp>
          <p:sp>
            <p:nvSpPr>
              <p:cNvPr id="36268" name="Freeform 555"/>
              <p:cNvSpPr>
                <a:spLocks noChangeAspect="1"/>
              </p:cNvSpPr>
              <p:nvPr/>
            </p:nvSpPr>
            <p:spPr bwMode="auto">
              <a:xfrm>
                <a:off x="2667784" y="2285877"/>
                <a:ext cx="111628" cy="83024"/>
              </a:xfrm>
              <a:custGeom>
                <a:avLst/>
                <a:gdLst>
                  <a:gd name="T0" fmla="*/ 2147483647 w 48"/>
                  <a:gd name="T1" fmla="*/ 2147483647 h 34"/>
                  <a:gd name="T2" fmla="*/ 2147483647 w 48"/>
                  <a:gd name="T3" fmla="*/ 2147483647 h 34"/>
                  <a:gd name="T4" fmla="*/ 2147483647 w 48"/>
                  <a:gd name="T5" fmla="*/ 2147483647 h 34"/>
                  <a:gd name="T6" fmla="*/ 2147483647 w 48"/>
                  <a:gd name="T7" fmla="*/ 2147483647 h 34"/>
                  <a:gd name="T8" fmla="*/ 2147483647 w 48"/>
                  <a:gd name="T9" fmla="*/ 2147483647 h 34"/>
                  <a:gd name="T10" fmla="*/ 2147483647 w 48"/>
                  <a:gd name="T11" fmla="*/ 2147483647 h 34"/>
                  <a:gd name="T12" fmla="*/ 2147483647 w 48"/>
                  <a:gd name="T13" fmla="*/ 2147483647 h 34"/>
                  <a:gd name="T14" fmla="*/ 2147483647 w 48"/>
                  <a:gd name="T15" fmla="*/ 2147483647 h 34"/>
                  <a:gd name="T16" fmla="*/ 2147483647 w 48"/>
                  <a:gd name="T17" fmla="*/ 2147483647 h 34"/>
                  <a:gd name="T18" fmla="*/ 2147483647 w 48"/>
                  <a:gd name="T19" fmla="*/ 2147483647 h 34"/>
                  <a:gd name="T20" fmla="*/ 2147483647 w 48"/>
                  <a:gd name="T21" fmla="*/ 0 h 34"/>
                  <a:gd name="T22" fmla="*/ 2147483647 w 48"/>
                  <a:gd name="T23" fmla="*/ 2147483647 h 34"/>
                  <a:gd name="T24" fmla="*/ 2147483647 w 48"/>
                  <a:gd name="T25" fmla="*/ 2147483647 h 34"/>
                  <a:gd name="T26" fmla="*/ 0 w 48"/>
                  <a:gd name="T27" fmla="*/ 2147483647 h 34"/>
                  <a:gd name="T28" fmla="*/ 2147483647 w 48"/>
                  <a:gd name="T29" fmla="*/ 2147483647 h 34"/>
                  <a:gd name="T30" fmla="*/ 2147483647 w 48"/>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4"/>
                  <a:gd name="T50" fmla="*/ 48 w 48"/>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4">
                    <a:moveTo>
                      <a:pt x="2" y="26"/>
                    </a:moveTo>
                    <a:lnTo>
                      <a:pt x="16" y="34"/>
                    </a:lnTo>
                    <a:lnTo>
                      <a:pt x="40" y="28"/>
                    </a:lnTo>
                    <a:lnTo>
                      <a:pt x="42" y="20"/>
                    </a:lnTo>
                    <a:lnTo>
                      <a:pt x="40" y="16"/>
                    </a:lnTo>
                    <a:lnTo>
                      <a:pt x="26" y="18"/>
                    </a:lnTo>
                    <a:lnTo>
                      <a:pt x="28" y="16"/>
                    </a:lnTo>
                    <a:lnTo>
                      <a:pt x="24" y="14"/>
                    </a:lnTo>
                    <a:lnTo>
                      <a:pt x="46" y="8"/>
                    </a:lnTo>
                    <a:lnTo>
                      <a:pt x="48" y="4"/>
                    </a:lnTo>
                    <a:lnTo>
                      <a:pt x="40" y="0"/>
                    </a:lnTo>
                    <a:lnTo>
                      <a:pt x="18" y="4"/>
                    </a:lnTo>
                    <a:lnTo>
                      <a:pt x="2" y="10"/>
                    </a:lnTo>
                    <a:lnTo>
                      <a:pt x="0" y="14"/>
                    </a:lnTo>
                    <a:lnTo>
                      <a:pt x="2" y="22"/>
                    </a:lnTo>
                    <a:lnTo>
                      <a:pt x="2" y="26"/>
                    </a:lnTo>
                    <a:close/>
                  </a:path>
                </a:pathLst>
              </a:custGeom>
              <a:solidFill>
                <a:srgbClr val="EE9024"/>
              </a:solidFill>
              <a:ln w="12700">
                <a:noFill/>
                <a:round/>
                <a:headEnd/>
                <a:tailEnd/>
              </a:ln>
            </p:spPr>
            <p:txBody>
              <a:bodyPr/>
              <a:lstStyle/>
              <a:p>
                <a:endParaRPr lang="en-GB"/>
              </a:p>
            </p:txBody>
          </p:sp>
          <p:sp>
            <p:nvSpPr>
              <p:cNvPr id="36269" name="Freeform 556"/>
              <p:cNvSpPr>
                <a:spLocks noChangeAspect="1"/>
              </p:cNvSpPr>
              <p:nvPr/>
            </p:nvSpPr>
            <p:spPr bwMode="auto">
              <a:xfrm>
                <a:off x="2621273" y="2295644"/>
                <a:ext cx="37209" cy="34186"/>
              </a:xfrm>
              <a:custGeom>
                <a:avLst/>
                <a:gdLst>
                  <a:gd name="T0" fmla="*/ 2147483647 w 16"/>
                  <a:gd name="T1" fmla="*/ 2147483647 h 14"/>
                  <a:gd name="T2" fmla="*/ 2147483647 w 16"/>
                  <a:gd name="T3" fmla="*/ 0 h 14"/>
                  <a:gd name="T4" fmla="*/ 0 w 16"/>
                  <a:gd name="T5" fmla="*/ 2147483647 h 14"/>
                  <a:gd name="T6" fmla="*/ 2147483647 w 16"/>
                  <a:gd name="T7" fmla="*/ 2147483647 h 14"/>
                  <a:gd name="T8" fmla="*/ 2147483647 w 16"/>
                  <a:gd name="T9" fmla="*/ 2147483647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6" y="10"/>
                    </a:moveTo>
                    <a:lnTo>
                      <a:pt x="6" y="0"/>
                    </a:lnTo>
                    <a:lnTo>
                      <a:pt x="0" y="2"/>
                    </a:lnTo>
                    <a:lnTo>
                      <a:pt x="10" y="14"/>
                    </a:lnTo>
                    <a:lnTo>
                      <a:pt x="16" y="10"/>
                    </a:lnTo>
                    <a:close/>
                  </a:path>
                </a:pathLst>
              </a:custGeom>
              <a:solidFill>
                <a:srgbClr val="EE9024"/>
              </a:solidFill>
              <a:ln w="12700">
                <a:noFill/>
                <a:round/>
                <a:headEnd/>
                <a:tailEnd/>
              </a:ln>
            </p:spPr>
            <p:txBody>
              <a:bodyPr/>
              <a:lstStyle/>
              <a:p>
                <a:endParaRPr lang="en-GB"/>
              </a:p>
            </p:txBody>
          </p:sp>
          <p:sp>
            <p:nvSpPr>
              <p:cNvPr id="36270" name="Freeform 557"/>
              <p:cNvSpPr>
                <a:spLocks noChangeAspect="1"/>
              </p:cNvSpPr>
              <p:nvPr/>
            </p:nvSpPr>
            <p:spPr bwMode="auto">
              <a:xfrm>
                <a:off x="2667784" y="2212620"/>
                <a:ext cx="120930" cy="53721"/>
              </a:xfrm>
              <a:custGeom>
                <a:avLst/>
                <a:gdLst>
                  <a:gd name="T0" fmla="*/ 2147483647 w 52"/>
                  <a:gd name="T1" fmla="*/ 2147483647 h 22"/>
                  <a:gd name="T2" fmla="*/ 2147483647 w 52"/>
                  <a:gd name="T3" fmla="*/ 2147483647 h 22"/>
                  <a:gd name="T4" fmla="*/ 2147483647 w 52"/>
                  <a:gd name="T5" fmla="*/ 2147483647 h 22"/>
                  <a:gd name="T6" fmla="*/ 2147483647 w 52"/>
                  <a:gd name="T7" fmla="*/ 2147483647 h 22"/>
                  <a:gd name="T8" fmla="*/ 2147483647 w 52"/>
                  <a:gd name="T9" fmla="*/ 2147483647 h 22"/>
                  <a:gd name="T10" fmla="*/ 2147483647 w 52"/>
                  <a:gd name="T11" fmla="*/ 2147483647 h 22"/>
                  <a:gd name="T12" fmla="*/ 2147483647 w 52"/>
                  <a:gd name="T13" fmla="*/ 2147483647 h 22"/>
                  <a:gd name="T14" fmla="*/ 2147483647 w 52"/>
                  <a:gd name="T15" fmla="*/ 2147483647 h 22"/>
                  <a:gd name="T16" fmla="*/ 2147483647 w 52"/>
                  <a:gd name="T17" fmla="*/ 2147483647 h 22"/>
                  <a:gd name="T18" fmla="*/ 2147483647 w 52"/>
                  <a:gd name="T19" fmla="*/ 0 h 22"/>
                  <a:gd name="T20" fmla="*/ 2147483647 w 52"/>
                  <a:gd name="T21" fmla="*/ 2147483647 h 22"/>
                  <a:gd name="T22" fmla="*/ 0 w 52"/>
                  <a:gd name="T23" fmla="*/ 2147483647 h 22"/>
                  <a:gd name="T24" fmla="*/ 2147483647 w 52"/>
                  <a:gd name="T25" fmla="*/ 2147483647 h 22"/>
                  <a:gd name="T26" fmla="*/ 2147483647 w 52"/>
                  <a:gd name="T27" fmla="*/ 214748364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22"/>
                  <a:gd name="T44" fmla="*/ 52 w 52"/>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22">
                    <a:moveTo>
                      <a:pt x="14" y="18"/>
                    </a:moveTo>
                    <a:lnTo>
                      <a:pt x="26" y="22"/>
                    </a:lnTo>
                    <a:lnTo>
                      <a:pt x="26" y="20"/>
                    </a:lnTo>
                    <a:lnTo>
                      <a:pt x="26" y="16"/>
                    </a:lnTo>
                    <a:lnTo>
                      <a:pt x="36" y="22"/>
                    </a:lnTo>
                    <a:lnTo>
                      <a:pt x="50" y="22"/>
                    </a:lnTo>
                    <a:lnTo>
                      <a:pt x="52" y="18"/>
                    </a:lnTo>
                    <a:lnTo>
                      <a:pt x="52" y="12"/>
                    </a:lnTo>
                    <a:lnTo>
                      <a:pt x="44" y="6"/>
                    </a:lnTo>
                    <a:lnTo>
                      <a:pt x="34" y="0"/>
                    </a:lnTo>
                    <a:lnTo>
                      <a:pt x="6" y="14"/>
                    </a:lnTo>
                    <a:lnTo>
                      <a:pt x="0" y="20"/>
                    </a:lnTo>
                    <a:lnTo>
                      <a:pt x="8" y="22"/>
                    </a:lnTo>
                    <a:lnTo>
                      <a:pt x="14" y="18"/>
                    </a:lnTo>
                    <a:close/>
                  </a:path>
                </a:pathLst>
              </a:custGeom>
              <a:solidFill>
                <a:srgbClr val="EE9024"/>
              </a:solidFill>
              <a:ln w="12700">
                <a:noFill/>
                <a:round/>
                <a:headEnd/>
                <a:tailEnd/>
              </a:ln>
            </p:spPr>
            <p:txBody>
              <a:bodyPr/>
              <a:lstStyle/>
              <a:p>
                <a:endParaRPr lang="en-GB"/>
              </a:p>
            </p:txBody>
          </p:sp>
          <p:sp>
            <p:nvSpPr>
              <p:cNvPr id="36271" name="Freeform 558"/>
              <p:cNvSpPr>
                <a:spLocks noChangeAspect="1"/>
              </p:cNvSpPr>
              <p:nvPr/>
            </p:nvSpPr>
            <p:spPr bwMode="auto">
              <a:xfrm>
                <a:off x="3095690" y="2046573"/>
                <a:ext cx="37209" cy="58605"/>
              </a:xfrm>
              <a:custGeom>
                <a:avLst/>
                <a:gdLst>
                  <a:gd name="T0" fmla="*/ 2147483647 w 16"/>
                  <a:gd name="T1" fmla="*/ 2147483647 h 24"/>
                  <a:gd name="T2" fmla="*/ 2147483647 w 16"/>
                  <a:gd name="T3" fmla="*/ 2147483647 h 24"/>
                  <a:gd name="T4" fmla="*/ 2147483647 w 16"/>
                  <a:gd name="T5" fmla="*/ 2147483647 h 24"/>
                  <a:gd name="T6" fmla="*/ 2147483647 w 16"/>
                  <a:gd name="T7" fmla="*/ 0 h 24"/>
                  <a:gd name="T8" fmla="*/ 0 w 16"/>
                  <a:gd name="T9" fmla="*/ 2147483647 h 24"/>
                  <a:gd name="T10" fmla="*/ 0 w 16"/>
                  <a:gd name="T11" fmla="*/ 2147483647 h 24"/>
                  <a:gd name="T12" fmla="*/ 2147483647 w 16"/>
                  <a:gd name="T13" fmla="*/ 2147483647 h 24"/>
                  <a:gd name="T14" fmla="*/ 2147483647 w 16"/>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4"/>
                  <a:gd name="T26" fmla="*/ 16 w 16"/>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4">
                    <a:moveTo>
                      <a:pt x="14" y="24"/>
                    </a:moveTo>
                    <a:lnTo>
                      <a:pt x="16" y="16"/>
                    </a:lnTo>
                    <a:lnTo>
                      <a:pt x="14" y="2"/>
                    </a:lnTo>
                    <a:lnTo>
                      <a:pt x="4" y="0"/>
                    </a:lnTo>
                    <a:lnTo>
                      <a:pt x="0" y="4"/>
                    </a:lnTo>
                    <a:lnTo>
                      <a:pt x="0" y="12"/>
                    </a:lnTo>
                    <a:lnTo>
                      <a:pt x="4" y="14"/>
                    </a:lnTo>
                    <a:lnTo>
                      <a:pt x="14" y="24"/>
                    </a:lnTo>
                    <a:close/>
                  </a:path>
                </a:pathLst>
              </a:custGeom>
              <a:solidFill>
                <a:srgbClr val="EE9024"/>
              </a:solidFill>
              <a:ln w="12700">
                <a:noFill/>
                <a:round/>
                <a:headEnd/>
                <a:tailEnd/>
              </a:ln>
            </p:spPr>
            <p:txBody>
              <a:bodyPr/>
              <a:lstStyle/>
              <a:p>
                <a:endParaRPr lang="en-GB"/>
              </a:p>
            </p:txBody>
          </p:sp>
          <p:sp>
            <p:nvSpPr>
              <p:cNvPr id="36272" name="Freeform 559"/>
              <p:cNvSpPr>
                <a:spLocks noChangeAspect="1"/>
              </p:cNvSpPr>
              <p:nvPr/>
            </p:nvSpPr>
            <p:spPr bwMode="auto">
              <a:xfrm>
                <a:off x="3193364" y="1875642"/>
                <a:ext cx="339534" cy="415119"/>
              </a:xfrm>
              <a:custGeom>
                <a:avLst/>
                <a:gdLst>
                  <a:gd name="T0" fmla="*/ 2147483647 w 146"/>
                  <a:gd name="T1" fmla="*/ 2147483647 h 170"/>
                  <a:gd name="T2" fmla="*/ 2147483647 w 146"/>
                  <a:gd name="T3" fmla="*/ 2147483647 h 170"/>
                  <a:gd name="T4" fmla="*/ 2147483647 w 146"/>
                  <a:gd name="T5" fmla="*/ 2147483647 h 170"/>
                  <a:gd name="T6" fmla="*/ 2147483647 w 146"/>
                  <a:gd name="T7" fmla="*/ 2147483647 h 170"/>
                  <a:gd name="T8" fmla="*/ 2147483647 w 146"/>
                  <a:gd name="T9" fmla="*/ 2147483647 h 170"/>
                  <a:gd name="T10" fmla="*/ 2147483647 w 146"/>
                  <a:gd name="T11" fmla="*/ 2147483647 h 170"/>
                  <a:gd name="T12" fmla="*/ 2147483647 w 146"/>
                  <a:gd name="T13" fmla="*/ 2147483647 h 170"/>
                  <a:gd name="T14" fmla="*/ 2147483647 w 146"/>
                  <a:gd name="T15" fmla="*/ 2147483647 h 170"/>
                  <a:gd name="T16" fmla="*/ 2147483647 w 146"/>
                  <a:gd name="T17" fmla="*/ 2147483647 h 170"/>
                  <a:gd name="T18" fmla="*/ 2147483647 w 146"/>
                  <a:gd name="T19" fmla="*/ 2147483647 h 170"/>
                  <a:gd name="T20" fmla="*/ 2147483647 w 146"/>
                  <a:gd name="T21" fmla="*/ 2147483647 h 170"/>
                  <a:gd name="T22" fmla="*/ 2147483647 w 146"/>
                  <a:gd name="T23" fmla="*/ 2147483647 h 170"/>
                  <a:gd name="T24" fmla="*/ 2147483647 w 146"/>
                  <a:gd name="T25" fmla="*/ 2147483647 h 170"/>
                  <a:gd name="T26" fmla="*/ 2147483647 w 146"/>
                  <a:gd name="T27" fmla="*/ 2147483647 h 170"/>
                  <a:gd name="T28" fmla="*/ 2147483647 w 146"/>
                  <a:gd name="T29" fmla="*/ 2147483647 h 170"/>
                  <a:gd name="T30" fmla="*/ 2147483647 w 146"/>
                  <a:gd name="T31" fmla="*/ 2147483647 h 170"/>
                  <a:gd name="T32" fmla="*/ 2147483647 w 146"/>
                  <a:gd name="T33" fmla="*/ 2147483647 h 170"/>
                  <a:gd name="T34" fmla="*/ 2147483647 w 146"/>
                  <a:gd name="T35" fmla="*/ 2147483647 h 170"/>
                  <a:gd name="T36" fmla="*/ 2147483647 w 146"/>
                  <a:gd name="T37" fmla="*/ 2147483647 h 170"/>
                  <a:gd name="T38" fmla="*/ 2147483647 w 146"/>
                  <a:gd name="T39" fmla="*/ 2147483647 h 170"/>
                  <a:gd name="T40" fmla="*/ 2147483647 w 146"/>
                  <a:gd name="T41" fmla="*/ 2147483647 h 170"/>
                  <a:gd name="T42" fmla="*/ 2147483647 w 146"/>
                  <a:gd name="T43" fmla="*/ 2147483647 h 170"/>
                  <a:gd name="T44" fmla="*/ 2147483647 w 146"/>
                  <a:gd name="T45" fmla="*/ 2147483647 h 170"/>
                  <a:gd name="T46" fmla="*/ 2147483647 w 146"/>
                  <a:gd name="T47" fmla="*/ 2147483647 h 170"/>
                  <a:gd name="T48" fmla="*/ 2147483647 w 146"/>
                  <a:gd name="T49" fmla="*/ 2147483647 h 170"/>
                  <a:gd name="T50" fmla="*/ 2147483647 w 146"/>
                  <a:gd name="T51" fmla="*/ 2147483647 h 170"/>
                  <a:gd name="T52" fmla="*/ 2147483647 w 146"/>
                  <a:gd name="T53" fmla="*/ 2147483647 h 170"/>
                  <a:gd name="T54" fmla="*/ 2147483647 w 146"/>
                  <a:gd name="T55" fmla="*/ 2147483647 h 170"/>
                  <a:gd name="T56" fmla="*/ 2147483647 w 146"/>
                  <a:gd name="T57" fmla="*/ 2147483647 h 170"/>
                  <a:gd name="T58" fmla="*/ 2147483647 w 146"/>
                  <a:gd name="T59" fmla="*/ 2147483647 h 170"/>
                  <a:gd name="T60" fmla="*/ 2147483647 w 146"/>
                  <a:gd name="T61" fmla="*/ 2147483647 h 170"/>
                  <a:gd name="T62" fmla="*/ 2147483647 w 146"/>
                  <a:gd name="T63" fmla="*/ 2147483647 h 170"/>
                  <a:gd name="T64" fmla="*/ 2147483647 w 146"/>
                  <a:gd name="T65" fmla="*/ 2147483647 h 170"/>
                  <a:gd name="T66" fmla="*/ 2147483647 w 146"/>
                  <a:gd name="T67" fmla="*/ 2147483647 h 170"/>
                  <a:gd name="T68" fmla="*/ 2147483647 w 146"/>
                  <a:gd name="T69" fmla="*/ 2147483647 h 170"/>
                  <a:gd name="T70" fmla="*/ 2147483647 w 146"/>
                  <a:gd name="T71" fmla="*/ 2147483647 h 170"/>
                  <a:gd name="T72" fmla="*/ 2147483647 w 146"/>
                  <a:gd name="T73" fmla="*/ 2147483647 h 170"/>
                  <a:gd name="T74" fmla="*/ 2147483647 w 146"/>
                  <a:gd name="T75" fmla="*/ 2147483647 h 170"/>
                  <a:gd name="T76" fmla="*/ 2147483647 w 146"/>
                  <a:gd name="T77" fmla="*/ 2147483647 h 170"/>
                  <a:gd name="T78" fmla="*/ 2147483647 w 146"/>
                  <a:gd name="T79" fmla="*/ 2147483647 h 170"/>
                  <a:gd name="T80" fmla="*/ 2147483647 w 146"/>
                  <a:gd name="T81" fmla="*/ 2147483647 h 170"/>
                  <a:gd name="T82" fmla="*/ 2147483647 w 146"/>
                  <a:gd name="T83" fmla="*/ 2147483647 h 170"/>
                  <a:gd name="T84" fmla="*/ 2147483647 w 146"/>
                  <a:gd name="T85" fmla="*/ 2147483647 h 170"/>
                  <a:gd name="T86" fmla="*/ 2147483647 w 146"/>
                  <a:gd name="T87" fmla="*/ 2147483647 h 170"/>
                  <a:gd name="T88" fmla="*/ 2147483647 w 146"/>
                  <a:gd name="T89" fmla="*/ 2147483647 h 170"/>
                  <a:gd name="T90" fmla="*/ 2147483647 w 146"/>
                  <a:gd name="T91" fmla="*/ 2147483647 h 170"/>
                  <a:gd name="T92" fmla="*/ 2147483647 w 146"/>
                  <a:gd name="T93" fmla="*/ 2147483647 h 170"/>
                  <a:gd name="T94" fmla="*/ 2147483647 w 146"/>
                  <a:gd name="T95" fmla="*/ 2147483647 h 170"/>
                  <a:gd name="T96" fmla="*/ 2147483647 w 146"/>
                  <a:gd name="T97" fmla="*/ 2147483647 h 170"/>
                  <a:gd name="T98" fmla="*/ 2147483647 w 146"/>
                  <a:gd name="T99" fmla="*/ 2147483647 h 170"/>
                  <a:gd name="T100" fmla="*/ 2147483647 w 146"/>
                  <a:gd name="T101" fmla="*/ 2147483647 h 170"/>
                  <a:gd name="T102" fmla="*/ 2147483647 w 146"/>
                  <a:gd name="T103" fmla="*/ 2147483647 h 170"/>
                  <a:gd name="T104" fmla="*/ 2147483647 w 146"/>
                  <a:gd name="T105" fmla="*/ 2147483647 h 170"/>
                  <a:gd name="T106" fmla="*/ 2147483647 w 146"/>
                  <a:gd name="T107" fmla="*/ 2147483647 h 170"/>
                  <a:gd name="T108" fmla="*/ 2147483647 w 146"/>
                  <a:gd name="T109" fmla="*/ 2147483647 h 170"/>
                  <a:gd name="T110" fmla="*/ 0 w 146"/>
                  <a:gd name="T111" fmla="*/ 2147483647 h 170"/>
                  <a:gd name="T112" fmla="*/ 2147483647 w 146"/>
                  <a:gd name="T113" fmla="*/ 2147483647 h 1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170"/>
                  <a:gd name="T173" fmla="*/ 146 w 146"/>
                  <a:gd name="T174" fmla="*/ 170 h 1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170">
                    <a:moveTo>
                      <a:pt x="12" y="68"/>
                    </a:moveTo>
                    <a:lnTo>
                      <a:pt x="18" y="72"/>
                    </a:lnTo>
                    <a:lnTo>
                      <a:pt x="28" y="64"/>
                    </a:lnTo>
                    <a:lnTo>
                      <a:pt x="34" y="68"/>
                    </a:lnTo>
                    <a:lnTo>
                      <a:pt x="26" y="72"/>
                    </a:lnTo>
                    <a:lnTo>
                      <a:pt x="28" y="78"/>
                    </a:lnTo>
                    <a:lnTo>
                      <a:pt x="0" y="68"/>
                    </a:lnTo>
                    <a:lnTo>
                      <a:pt x="2" y="74"/>
                    </a:lnTo>
                    <a:lnTo>
                      <a:pt x="4" y="78"/>
                    </a:lnTo>
                    <a:lnTo>
                      <a:pt x="4" y="82"/>
                    </a:lnTo>
                    <a:lnTo>
                      <a:pt x="10" y="94"/>
                    </a:lnTo>
                    <a:lnTo>
                      <a:pt x="28" y="98"/>
                    </a:lnTo>
                    <a:lnTo>
                      <a:pt x="32" y="94"/>
                    </a:lnTo>
                    <a:lnTo>
                      <a:pt x="28" y="100"/>
                    </a:lnTo>
                    <a:lnTo>
                      <a:pt x="14" y="100"/>
                    </a:lnTo>
                    <a:lnTo>
                      <a:pt x="12" y="106"/>
                    </a:lnTo>
                    <a:lnTo>
                      <a:pt x="18" y="108"/>
                    </a:lnTo>
                    <a:lnTo>
                      <a:pt x="22" y="116"/>
                    </a:lnTo>
                    <a:lnTo>
                      <a:pt x="30" y="106"/>
                    </a:lnTo>
                    <a:lnTo>
                      <a:pt x="36" y="108"/>
                    </a:lnTo>
                    <a:lnTo>
                      <a:pt x="32" y="114"/>
                    </a:lnTo>
                    <a:lnTo>
                      <a:pt x="36" y="116"/>
                    </a:lnTo>
                    <a:lnTo>
                      <a:pt x="44" y="104"/>
                    </a:lnTo>
                    <a:lnTo>
                      <a:pt x="42" y="110"/>
                    </a:lnTo>
                    <a:lnTo>
                      <a:pt x="44" y="110"/>
                    </a:lnTo>
                    <a:lnTo>
                      <a:pt x="54" y="106"/>
                    </a:lnTo>
                    <a:lnTo>
                      <a:pt x="52" y="108"/>
                    </a:lnTo>
                    <a:lnTo>
                      <a:pt x="56" y="110"/>
                    </a:lnTo>
                    <a:lnTo>
                      <a:pt x="52" y="114"/>
                    </a:lnTo>
                    <a:lnTo>
                      <a:pt x="56" y="116"/>
                    </a:lnTo>
                    <a:lnTo>
                      <a:pt x="44" y="120"/>
                    </a:lnTo>
                    <a:lnTo>
                      <a:pt x="32" y="128"/>
                    </a:lnTo>
                    <a:lnTo>
                      <a:pt x="36" y="136"/>
                    </a:lnTo>
                    <a:lnTo>
                      <a:pt x="38" y="140"/>
                    </a:lnTo>
                    <a:lnTo>
                      <a:pt x="44" y="148"/>
                    </a:lnTo>
                    <a:lnTo>
                      <a:pt x="60" y="150"/>
                    </a:lnTo>
                    <a:lnTo>
                      <a:pt x="44" y="152"/>
                    </a:lnTo>
                    <a:lnTo>
                      <a:pt x="50" y="160"/>
                    </a:lnTo>
                    <a:lnTo>
                      <a:pt x="52" y="160"/>
                    </a:lnTo>
                    <a:lnTo>
                      <a:pt x="52" y="162"/>
                    </a:lnTo>
                    <a:lnTo>
                      <a:pt x="56" y="166"/>
                    </a:lnTo>
                    <a:lnTo>
                      <a:pt x="78" y="170"/>
                    </a:lnTo>
                    <a:lnTo>
                      <a:pt x="78" y="166"/>
                    </a:lnTo>
                    <a:lnTo>
                      <a:pt x="74" y="162"/>
                    </a:lnTo>
                    <a:lnTo>
                      <a:pt x="80" y="162"/>
                    </a:lnTo>
                    <a:lnTo>
                      <a:pt x="88" y="170"/>
                    </a:lnTo>
                    <a:lnTo>
                      <a:pt x="78" y="150"/>
                    </a:lnTo>
                    <a:lnTo>
                      <a:pt x="80" y="148"/>
                    </a:lnTo>
                    <a:lnTo>
                      <a:pt x="98" y="168"/>
                    </a:lnTo>
                    <a:lnTo>
                      <a:pt x="100" y="156"/>
                    </a:lnTo>
                    <a:lnTo>
                      <a:pt x="96" y="152"/>
                    </a:lnTo>
                    <a:lnTo>
                      <a:pt x="96" y="146"/>
                    </a:lnTo>
                    <a:lnTo>
                      <a:pt x="104" y="154"/>
                    </a:lnTo>
                    <a:lnTo>
                      <a:pt x="106" y="150"/>
                    </a:lnTo>
                    <a:lnTo>
                      <a:pt x="102" y="144"/>
                    </a:lnTo>
                    <a:lnTo>
                      <a:pt x="102" y="136"/>
                    </a:lnTo>
                    <a:lnTo>
                      <a:pt x="104" y="124"/>
                    </a:lnTo>
                    <a:lnTo>
                      <a:pt x="106" y="140"/>
                    </a:lnTo>
                    <a:lnTo>
                      <a:pt x="110" y="144"/>
                    </a:lnTo>
                    <a:lnTo>
                      <a:pt x="118" y="134"/>
                    </a:lnTo>
                    <a:lnTo>
                      <a:pt x="118" y="126"/>
                    </a:lnTo>
                    <a:lnTo>
                      <a:pt x="122" y="132"/>
                    </a:lnTo>
                    <a:lnTo>
                      <a:pt x="124" y="128"/>
                    </a:lnTo>
                    <a:lnTo>
                      <a:pt x="124" y="126"/>
                    </a:lnTo>
                    <a:lnTo>
                      <a:pt x="146" y="114"/>
                    </a:lnTo>
                    <a:lnTo>
                      <a:pt x="146" y="110"/>
                    </a:lnTo>
                    <a:lnTo>
                      <a:pt x="134" y="96"/>
                    </a:lnTo>
                    <a:lnTo>
                      <a:pt x="130" y="102"/>
                    </a:lnTo>
                    <a:lnTo>
                      <a:pt x="130" y="98"/>
                    </a:lnTo>
                    <a:lnTo>
                      <a:pt x="122" y="92"/>
                    </a:lnTo>
                    <a:lnTo>
                      <a:pt x="112" y="98"/>
                    </a:lnTo>
                    <a:lnTo>
                      <a:pt x="120" y="80"/>
                    </a:lnTo>
                    <a:lnTo>
                      <a:pt x="120" y="78"/>
                    </a:lnTo>
                    <a:lnTo>
                      <a:pt x="116" y="72"/>
                    </a:lnTo>
                    <a:lnTo>
                      <a:pt x="108" y="72"/>
                    </a:lnTo>
                    <a:lnTo>
                      <a:pt x="114" y="66"/>
                    </a:lnTo>
                    <a:lnTo>
                      <a:pt x="112" y="56"/>
                    </a:lnTo>
                    <a:lnTo>
                      <a:pt x="102" y="54"/>
                    </a:lnTo>
                    <a:lnTo>
                      <a:pt x="100" y="62"/>
                    </a:lnTo>
                    <a:lnTo>
                      <a:pt x="104" y="70"/>
                    </a:lnTo>
                    <a:lnTo>
                      <a:pt x="100" y="72"/>
                    </a:lnTo>
                    <a:lnTo>
                      <a:pt x="94" y="64"/>
                    </a:lnTo>
                    <a:lnTo>
                      <a:pt x="96" y="58"/>
                    </a:lnTo>
                    <a:lnTo>
                      <a:pt x="94" y="54"/>
                    </a:lnTo>
                    <a:lnTo>
                      <a:pt x="96" y="54"/>
                    </a:lnTo>
                    <a:lnTo>
                      <a:pt x="94" y="50"/>
                    </a:lnTo>
                    <a:lnTo>
                      <a:pt x="76" y="44"/>
                    </a:lnTo>
                    <a:lnTo>
                      <a:pt x="72" y="48"/>
                    </a:lnTo>
                    <a:lnTo>
                      <a:pt x="74" y="42"/>
                    </a:lnTo>
                    <a:lnTo>
                      <a:pt x="60" y="18"/>
                    </a:lnTo>
                    <a:lnTo>
                      <a:pt x="60" y="12"/>
                    </a:lnTo>
                    <a:lnTo>
                      <a:pt x="52" y="4"/>
                    </a:lnTo>
                    <a:lnTo>
                      <a:pt x="22" y="0"/>
                    </a:lnTo>
                    <a:lnTo>
                      <a:pt x="22" y="2"/>
                    </a:lnTo>
                    <a:lnTo>
                      <a:pt x="26" y="8"/>
                    </a:lnTo>
                    <a:lnTo>
                      <a:pt x="48" y="12"/>
                    </a:lnTo>
                    <a:lnTo>
                      <a:pt x="30" y="14"/>
                    </a:lnTo>
                    <a:lnTo>
                      <a:pt x="28" y="24"/>
                    </a:lnTo>
                    <a:lnTo>
                      <a:pt x="22" y="18"/>
                    </a:lnTo>
                    <a:lnTo>
                      <a:pt x="16" y="24"/>
                    </a:lnTo>
                    <a:lnTo>
                      <a:pt x="20" y="28"/>
                    </a:lnTo>
                    <a:lnTo>
                      <a:pt x="16" y="30"/>
                    </a:lnTo>
                    <a:lnTo>
                      <a:pt x="18" y="32"/>
                    </a:lnTo>
                    <a:lnTo>
                      <a:pt x="26" y="40"/>
                    </a:lnTo>
                    <a:lnTo>
                      <a:pt x="34" y="48"/>
                    </a:lnTo>
                    <a:lnTo>
                      <a:pt x="14" y="44"/>
                    </a:lnTo>
                    <a:lnTo>
                      <a:pt x="6" y="44"/>
                    </a:lnTo>
                    <a:lnTo>
                      <a:pt x="8" y="50"/>
                    </a:lnTo>
                    <a:lnTo>
                      <a:pt x="6" y="52"/>
                    </a:lnTo>
                    <a:lnTo>
                      <a:pt x="18" y="56"/>
                    </a:lnTo>
                    <a:lnTo>
                      <a:pt x="4" y="54"/>
                    </a:lnTo>
                    <a:lnTo>
                      <a:pt x="0" y="56"/>
                    </a:lnTo>
                    <a:lnTo>
                      <a:pt x="4" y="62"/>
                    </a:lnTo>
                    <a:lnTo>
                      <a:pt x="12" y="68"/>
                    </a:lnTo>
                    <a:close/>
                  </a:path>
                </a:pathLst>
              </a:custGeom>
              <a:solidFill>
                <a:srgbClr val="EE9024"/>
              </a:solidFill>
              <a:ln w="12700">
                <a:noFill/>
                <a:round/>
                <a:headEnd/>
                <a:tailEnd/>
              </a:ln>
            </p:spPr>
            <p:txBody>
              <a:bodyPr/>
              <a:lstStyle/>
              <a:p>
                <a:endParaRPr lang="en-GB"/>
              </a:p>
            </p:txBody>
          </p:sp>
          <p:sp>
            <p:nvSpPr>
              <p:cNvPr id="36273" name="Freeform 560"/>
              <p:cNvSpPr>
                <a:spLocks noChangeAspect="1"/>
              </p:cNvSpPr>
              <p:nvPr/>
            </p:nvSpPr>
            <p:spPr bwMode="auto">
              <a:xfrm>
                <a:off x="3198015" y="2320063"/>
                <a:ext cx="88372" cy="39070"/>
              </a:xfrm>
              <a:custGeom>
                <a:avLst/>
                <a:gdLst>
                  <a:gd name="T0" fmla="*/ 2147483647 w 38"/>
                  <a:gd name="T1" fmla="*/ 2147483647 h 16"/>
                  <a:gd name="T2" fmla="*/ 2147483647 w 38"/>
                  <a:gd name="T3" fmla="*/ 2147483647 h 16"/>
                  <a:gd name="T4" fmla="*/ 2147483647 w 38"/>
                  <a:gd name="T5" fmla="*/ 0 h 16"/>
                  <a:gd name="T6" fmla="*/ 0 w 38"/>
                  <a:gd name="T7" fmla="*/ 2147483647 h 16"/>
                  <a:gd name="T8" fmla="*/ 2147483647 w 38"/>
                  <a:gd name="T9" fmla="*/ 2147483647 h 16"/>
                  <a:gd name="T10" fmla="*/ 2147483647 w 38"/>
                  <a:gd name="T11" fmla="*/ 2147483647 h 16"/>
                  <a:gd name="T12" fmla="*/ 2147483647 w 38"/>
                  <a:gd name="T13" fmla="*/ 2147483647 h 16"/>
                  <a:gd name="T14" fmla="*/ 2147483647 w 38"/>
                  <a:gd name="T15" fmla="*/ 2147483647 h 16"/>
                  <a:gd name="T16" fmla="*/ 2147483647 w 38"/>
                  <a:gd name="T17" fmla="*/ 2147483647 h 16"/>
                  <a:gd name="T18" fmla="*/ 2147483647 w 38"/>
                  <a:gd name="T19" fmla="*/ 2147483647 h 16"/>
                  <a:gd name="T20" fmla="*/ 2147483647 w 38"/>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6"/>
                  <a:gd name="T35" fmla="*/ 38 w 38"/>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6">
                    <a:moveTo>
                      <a:pt x="32" y="2"/>
                    </a:moveTo>
                    <a:lnTo>
                      <a:pt x="14" y="2"/>
                    </a:lnTo>
                    <a:lnTo>
                      <a:pt x="8" y="0"/>
                    </a:lnTo>
                    <a:lnTo>
                      <a:pt x="0" y="8"/>
                    </a:lnTo>
                    <a:lnTo>
                      <a:pt x="2" y="14"/>
                    </a:lnTo>
                    <a:lnTo>
                      <a:pt x="14" y="16"/>
                    </a:lnTo>
                    <a:lnTo>
                      <a:pt x="34" y="16"/>
                    </a:lnTo>
                    <a:lnTo>
                      <a:pt x="34" y="10"/>
                    </a:lnTo>
                    <a:lnTo>
                      <a:pt x="38" y="8"/>
                    </a:lnTo>
                    <a:lnTo>
                      <a:pt x="32" y="2"/>
                    </a:lnTo>
                    <a:close/>
                  </a:path>
                </a:pathLst>
              </a:custGeom>
              <a:solidFill>
                <a:srgbClr val="EE9024"/>
              </a:solidFill>
              <a:ln w="12700">
                <a:noFill/>
                <a:round/>
                <a:headEnd/>
                <a:tailEnd/>
              </a:ln>
            </p:spPr>
            <p:txBody>
              <a:bodyPr/>
              <a:lstStyle/>
              <a:p>
                <a:endParaRPr lang="en-GB"/>
              </a:p>
            </p:txBody>
          </p:sp>
          <p:sp>
            <p:nvSpPr>
              <p:cNvPr id="36274" name="Freeform 561"/>
              <p:cNvSpPr>
                <a:spLocks noChangeAspect="1"/>
              </p:cNvSpPr>
              <p:nvPr/>
            </p:nvSpPr>
            <p:spPr bwMode="auto">
              <a:xfrm>
                <a:off x="3170108" y="2393319"/>
                <a:ext cx="520928" cy="244188"/>
              </a:xfrm>
              <a:custGeom>
                <a:avLst/>
                <a:gdLst>
                  <a:gd name="T0" fmla="*/ 2147483647 w 224"/>
                  <a:gd name="T1" fmla="*/ 2147483647 h 100"/>
                  <a:gd name="T2" fmla="*/ 2147483647 w 224"/>
                  <a:gd name="T3" fmla="*/ 2147483647 h 100"/>
                  <a:gd name="T4" fmla="*/ 2147483647 w 224"/>
                  <a:gd name="T5" fmla="*/ 2147483647 h 100"/>
                  <a:gd name="T6" fmla="*/ 2147483647 w 224"/>
                  <a:gd name="T7" fmla="*/ 2147483647 h 100"/>
                  <a:gd name="T8" fmla="*/ 2147483647 w 224"/>
                  <a:gd name="T9" fmla="*/ 2147483647 h 100"/>
                  <a:gd name="T10" fmla="*/ 2147483647 w 224"/>
                  <a:gd name="T11" fmla="*/ 2147483647 h 100"/>
                  <a:gd name="T12" fmla="*/ 2147483647 w 224"/>
                  <a:gd name="T13" fmla="*/ 2147483647 h 100"/>
                  <a:gd name="T14" fmla="*/ 2147483647 w 224"/>
                  <a:gd name="T15" fmla="*/ 2147483647 h 100"/>
                  <a:gd name="T16" fmla="*/ 2147483647 w 224"/>
                  <a:gd name="T17" fmla="*/ 2147483647 h 100"/>
                  <a:gd name="T18" fmla="*/ 2147483647 w 224"/>
                  <a:gd name="T19" fmla="*/ 2147483647 h 100"/>
                  <a:gd name="T20" fmla="*/ 2147483647 w 224"/>
                  <a:gd name="T21" fmla="*/ 2147483647 h 100"/>
                  <a:gd name="T22" fmla="*/ 2147483647 w 224"/>
                  <a:gd name="T23" fmla="*/ 2147483647 h 100"/>
                  <a:gd name="T24" fmla="*/ 2147483647 w 224"/>
                  <a:gd name="T25" fmla="*/ 2147483647 h 100"/>
                  <a:gd name="T26" fmla="*/ 2147483647 w 224"/>
                  <a:gd name="T27" fmla="*/ 2147483647 h 100"/>
                  <a:gd name="T28" fmla="*/ 2147483647 w 224"/>
                  <a:gd name="T29" fmla="*/ 2147483647 h 100"/>
                  <a:gd name="T30" fmla="*/ 2147483647 w 224"/>
                  <a:gd name="T31" fmla="*/ 2147483647 h 100"/>
                  <a:gd name="T32" fmla="*/ 2147483647 w 224"/>
                  <a:gd name="T33" fmla="*/ 2147483647 h 100"/>
                  <a:gd name="T34" fmla="*/ 2147483647 w 224"/>
                  <a:gd name="T35" fmla="*/ 2147483647 h 100"/>
                  <a:gd name="T36" fmla="*/ 2147483647 w 224"/>
                  <a:gd name="T37" fmla="*/ 2147483647 h 100"/>
                  <a:gd name="T38" fmla="*/ 2147483647 w 224"/>
                  <a:gd name="T39" fmla="*/ 2147483647 h 100"/>
                  <a:gd name="T40" fmla="*/ 2147483647 w 224"/>
                  <a:gd name="T41" fmla="*/ 2147483647 h 100"/>
                  <a:gd name="T42" fmla="*/ 0 w 224"/>
                  <a:gd name="T43" fmla="*/ 2147483647 h 100"/>
                  <a:gd name="T44" fmla="*/ 0 w 224"/>
                  <a:gd name="T45" fmla="*/ 2147483647 h 100"/>
                  <a:gd name="T46" fmla="*/ 2147483647 w 224"/>
                  <a:gd name="T47" fmla="*/ 2147483647 h 100"/>
                  <a:gd name="T48" fmla="*/ 2147483647 w 224"/>
                  <a:gd name="T49" fmla="*/ 2147483647 h 100"/>
                  <a:gd name="T50" fmla="*/ 2147483647 w 224"/>
                  <a:gd name="T51" fmla="*/ 2147483647 h 100"/>
                  <a:gd name="T52" fmla="*/ 2147483647 w 224"/>
                  <a:gd name="T53" fmla="*/ 2147483647 h 100"/>
                  <a:gd name="T54" fmla="*/ 2147483647 w 224"/>
                  <a:gd name="T55" fmla="*/ 2147483647 h 100"/>
                  <a:gd name="T56" fmla="*/ 2147483647 w 224"/>
                  <a:gd name="T57" fmla="*/ 2147483647 h 100"/>
                  <a:gd name="T58" fmla="*/ 2147483647 w 224"/>
                  <a:gd name="T59" fmla="*/ 2147483647 h 100"/>
                  <a:gd name="T60" fmla="*/ 2147483647 w 224"/>
                  <a:gd name="T61" fmla="*/ 2147483647 h 100"/>
                  <a:gd name="T62" fmla="*/ 2147483647 w 224"/>
                  <a:gd name="T63" fmla="*/ 2147483647 h 100"/>
                  <a:gd name="T64" fmla="*/ 2147483647 w 224"/>
                  <a:gd name="T65" fmla="*/ 2147483647 h 100"/>
                  <a:gd name="T66" fmla="*/ 2147483647 w 224"/>
                  <a:gd name="T67" fmla="*/ 2147483647 h 100"/>
                  <a:gd name="T68" fmla="*/ 2147483647 w 224"/>
                  <a:gd name="T69" fmla="*/ 2147483647 h 100"/>
                  <a:gd name="T70" fmla="*/ 2147483647 w 224"/>
                  <a:gd name="T71" fmla="*/ 2147483647 h 100"/>
                  <a:gd name="T72" fmla="*/ 2147483647 w 224"/>
                  <a:gd name="T73" fmla="*/ 2147483647 h 100"/>
                  <a:gd name="T74" fmla="*/ 2147483647 w 224"/>
                  <a:gd name="T75" fmla="*/ 2147483647 h 100"/>
                  <a:gd name="T76" fmla="*/ 2147483647 w 224"/>
                  <a:gd name="T77" fmla="*/ 2147483647 h 100"/>
                  <a:gd name="T78" fmla="*/ 2147483647 w 224"/>
                  <a:gd name="T79" fmla="*/ 2147483647 h 100"/>
                  <a:gd name="T80" fmla="*/ 2147483647 w 224"/>
                  <a:gd name="T81" fmla="*/ 2147483647 h 100"/>
                  <a:gd name="T82" fmla="*/ 2147483647 w 224"/>
                  <a:gd name="T83" fmla="*/ 2147483647 h 1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4"/>
                  <a:gd name="T127" fmla="*/ 0 h 100"/>
                  <a:gd name="T128" fmla="*/ 224 w 224"/>
                  <a:gd name="T129" fmla="*/ 100 h 1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4" h="100">
                    <a:moveTo>
                      <a:pt x="184" y="100"/>
                    </a:moveTo>
                    <a:lnTo>
                      <a:pt x="186" y="98"/>
                    </a:lnTo>
                    <a:lnTo>
                      <a:pt x="196" y="100"/>
                    </a:lnTo>
                    <a:lnTo>
                      <a:pt x="218" y="98"/>
                    </a:lnTo>
                    <a:lnTo>
                      <a:pt x="218" y="90"/>
                    </a:lnTo>
                    <a:lnTo>
                      <a:pt x="216" y="88"/>
                    </a:lnTo>
                    <a:lnTo>
                      <a:pt x="212" y="84"/>
                    </a:lnTo>
                    <a:lnTo>
                      <a:pt x="212" y="80"/>
                    </a:lnTo>
                    <a:lnTo>
                      <a:pt x="224" y="70"/>
                    </a:lnTo>
                    <a:lnTo>
                      <a:pt x="224" y="64"/>
                    </a:lnTo>
                    <a:lnTo>
                      <a:pt x="222" y="60"/>
                    </a:lnTo>
                    <a:lnTo>
                      <a:pt x="214" y="60"/>
                    </a:lnTo>
                    <a:lnTo>
                      <a:pt x="216" y="60"/>
                    </a:lnTo>
                    <a:lnTo>
                      <a:pt x="216" y="58"/>
                    </a:lnTo>
                    <a:lnTo>
                      <a:pt x="204" y="56"/>
                    </a:lnTo>
                    <a:lnTo>
                      <a:pt x="204" y="52"/>
                    </a:lnTo>
                    <a:lnTo>
                      <a:pt x="190" y="48"/>
                    </a:lnTo>
                    <a:lnTo>
                      <a:pt x="180" y="54"/>
                    </a:lnTo>
                    <a:lnTo>
                      <a:pt x="168" y="50"/>
                    </a:lnTo>
                    <a:lnTo>
                      <a:pt x="160" y="58"/>
                    </a:lnTo>
                    <a:lnTo>
                      <a:pt x="152" y="58"/>
                    </a:lnTo>
                    <a:lnTo>
                      <a:pt x="150" y="58"/>
                    </a:lnTo>
                    <a:lnTo>
                      <a:pt x="152" y="62"/>
                    </a:lnTo>
                    <a:lnTo>
                      <a:pt x="148" y="58"/>
                    </a:lnTo>
                    <a:lnTo>
                      <a:pt x="138" y="62"/>
                    </a:lnTo>
                    <a:lnTo>
                      <a:pt x="146" y="68"/>
                    </a:lnTo>
                    <a:lnTo>
                      <a:pt x="132" y="70"/>
                    </a:lnTo>
                    <a:lnTo>
                      <a:pt x="134" y="66"/>
                    </a:lnTo>
                    <a:lnTo>
                      <a:pt x="122" y="60"/>
                    </a:lnTo>
                    <a:lnTo>
                      <a:pt x="118" y="64"/>
                    </a:lnTo>
                    <a:lnTo>
                      <a:pt x="116" y="60"/>
                    </a:lnTo>
                    <a:lnTo>
                      <a:pt x="110" y="64"/>
                    </a:lnTo>
                    <a:lnTo>
                      <a:pt x="110" y="62"/>
                    </a:lnTo>
                    <a:lnTo>
                      <a:pt x="106" y="58"/>
                    </a:lnTo>
                    <a:lnTo>
                      <a:pt x="104" y="58"/>
                    </a:lnTo>
                    <a:lnTo>
                      <a:pt x="104" y="64"/>
                    </a:lnTo>
                    <a:lnTo>
                      <a:pt x="102" y="68"/>
                    </a:lnTo>
                    <a:lnTo>
                      <a:pt x="100" y="62"/>
                    </a:lnTo>
                    <a:lnTo>
                      <a:pt x="96" y="58"/>
                    </a:lnTo>
                    <a:lnTo>
                      <a:pt x="98" y="54"/>
                    </a:lnTo>
                    <a:lnTo>
                      <a:pt x="96" y="52"/>
                    </a:lnTo>
                    <a:lnTo>
                      <a:pt x="90" y="52"/>
                    </a:lnTo>
                    <a:lnTo>
                      <a:pt x="92" y="50"/>
                    </a:lnTo>
                    <a:lnTo>
                      <a:pt x="88" y="46"/>
                    </a:lnTo>
                    <a:lnTo>
                      <a:pt x="72" y="52"/>
                    </a:lnTo>
                    <a:lnTo>
                      <a:pt x="74" y="46"/>
                    </a:lnTo>
                    <a:lnTo>
                      <a:pt x="84" y="44"/>
                    </a:lnTo>
                    <a:lnTo>
                      <a:pt x="68" y="38"/>
                    </a:lnTo>
                    <a:lnTo>
                      <a:pt x="70" y="34"/>
                    </a:lnTo>
                    <a:lnTo>
                      <a:pt x="82" y="40"/>
                    </a:lnTo>
                    <a:lnTo>
                      <a:pt x="94" y="40"/>
                    </a:lnTo>
                    <a:lnTo>
                      <a:pt x="98" y="36"/>
                    </a:lnTo>
                    <a:lnTo>
                      <a:pt x="98" y="32"/>
                    </a:lnTo>
                    <a:lnTo>
                      <a:pt x="84" y="26"/>
                    </a:lnTo>
                    <a:lnTo>
                      <a:pt x="82" y="22"/>
                    </a:lnTo>
                    <a:lnTo>
                      <a:pt x="68" y="14"/>
                    </a:lnTo>
                    <a:lnTo>
                      <a:pt x="50" y="20"/>
                    </a:lnTo>
                    <a:lnTo>
                      <a:pt x="42" y="28"/>
                    </a:lnTo>
                    <a:lnTo>
                      <a:pt x="44" y="20"/>
                    </a:lnTo>
                    <a:lnTo>
                      <a:pt x="46" y="14"/>
                    </a:lnTo>
                    <a:lnTo>
                      <a:pt x="44" y="10"/>
                    </a:lnTo>
                    <a:lnTo>
                      <a:pt x="40" y="6"/>
                    </a:lnTo>
                    <a:lnTo>
                      <a:pt x="34" y="6"/>
                    </a:lnTo>
                    <a:lnTo>
                      <a:pt x="26" y="2"/>
                    </a:lnTo>
                    <a:lnTo>
                      <a:pt x="6" y="0"/>
                    </a:lnTo>
                    <a:lnTo>
                      <a:pt x="0" y="6"/>
                    </a:lnTo>
                    <a:lnTo>
                      <a:pt x="8" y="12"/>
                    </a:lnTo>
                    <a:lnTo>
                      <a:pt x="0" y="10"/>
                    </a:lnTo>
                    <a:lnTo>
                      <a:pt x="0" y="12"/>
                    </a:lnTo>
                    <a:lnTo>
                      <a:pt x="12" y="20"/>
                    </a:lnTo>
                    <a:lnTo>
                      <a:pt x="16" y="28"/>
                    </a:lnTo>
                    <a:lnTo>
                      <a:pt x="24" y="30"/>
                    </a:lnTo>
                    <a:lnTo>
                      <a:pt x="26" y="34"/>
                    </a:lnTo>
                    <a:lnTo>
                      <a:pt x="26" y="32"/>
                    </a:lnTo>
                    <a:lnTo>
                      <a:pt x="38" y="34"/>
                    </a:lnTo>
                    <a:lnTo>
                      <a:pt x="48" y="30"/>
                    </a:lnTo>
                    <a:lnTo>
                      <a:pt x="52" y="38"/>
                    </a:lnTo>
                    <a:lnTo>
                      <a:pt x="54" y="46"/>
                    </a:lnTo>
                    <a:lnTo>
                      <a:pt x="60" y="52"/>
                    </a:lnTo>
                    <a:lnTo>
                      <a:pt x="62" y="58"/>
                    </a:lnTo>
                    <a:lnTo>
                      <a:pt x="62" y="60"/>
                    </a:lnTo>
                    <a:lnTo>
                      <a:pt x="56" y="68"/>
                    </a:lnTo>
                    <a:lnTo>
                      <a:pt x="58" y="68"/>
                    </a:lnTo>
                    <a:lnTo>
                      <a:pt x="56" y="74"/>
                    </a:lnTo>
                    <a:lnTo>
                      <a:pt x="64" y="78"/>
                    </a:lnTo>
                    <a:lnTo>
                      <a:pt x="60" y="82"/>
                    </a:lnTo>
                    <a:lnTo>
                      <a:pt x="62" y="88"/>
                    </a:lnTo>
                    <a:lnTo>
                      <a:pt x="66" y="92"/>
                    </a:lnTo>
                    <a:lnTo>
                      <a:pt x="68" y="96"/>
                    </a:lnTo>
                    <a:lnTo>
                      <a:pt x="72" y="94"/>
                    </a:lnTo>
                    <a:lnTo>
                      <a:pt x="72" y="90"/>
                    </a:lnTo>
                    <a:lnTo>
                      <a:pt x="78" y="88"/>
                    </a:lnTo>
                    <a:lnTo>
                      <a:pt x="76" y="92"/>
                    </a:lnTo>
                    <a:lnTo>
                      <a:pt x="80" y="96"/>
                    </a:lnTo>
                    <a:lnTo>
                      <a:pt x="80" y="90"/>
                    </a:lnTo>
                    <a:lnTo>
                      <a:pt x="84" y="96"/>
                    </a:lnTo>
                    <a:lnTo>
                      <a:pt x="84" y="98"/>
                    </a:lnTo>
                    <a:lnTo>
                      <a:pt x="94" y="100"/>
                    </a:lnTo>
                    <a:lnTo>
                      <a:pt x="98" y="96"/>
                    </a:lnTo>
                    <a:lnTo>
                      <a:pt x="96" y="90"/>
                    </a:lnTo>
                    <a:lnTo>
                      <a:pt x="100" y="90"/>
                    </a:lnTo>
                    <a:lnTo>
                      <a:pt x="98" y="88"/>
                    </a:lnTo>
                    <a:lnTo>
                      <a:pt x="102" y="94"/>
                    </a:lnTo>
                    <a:lnTo>
                      <a:pt x="104" y="88"/>
                    </a:lnTo>
                    <a:lnTo>
                      <a:pt x="106" y="88"/>
                    </a:lnTo>
                    <a:lnTo>
                      <a:pt x="108" y="90"/>
                    </a:lnTo>
                    <a:lnTo>
                      <a:pt x="108" y="100"/>
                    </a:lnTo>
                    <a:lnTo>
                      <a:pt x="110" y="100"/>
                    </a:lnTo>
                    <a:lnTo>
                      <a:pt x="120" y="100"/>
                    </a:lnTo>
                    <a:lnTo>
                      <a:pt x="132" y="100"/>
                    </a:lnTo>
                    <a:lnTo>
                      <a:pt x="130" y="96"/>
                    </a:lnTo>
                    <a:lnTo>
                      <a:pt x="134" y="100"/>
                    </a:lnTo>
                    <a:lnTo>
                      <a:pt x="138" y="96"/>
                    </a:lnTo>
                    <a:lnTo>
                      <a:pt x="140" y="100"/>
                    </a:lnTo>
                    <a:lnTo>
                      <a:pt x="148" y="98"/>
                    </a:lnTo>
                    <a:lnTo>
                      <a:pt x="148" y="94"/>
                    </a:lnTo>
                    <a:lnTo>
                      <a:pt x="152" y="100"/>
                    </a:lnTo>
                    <a:lnTo>
                      <a:pt x="154" y="96"/>
                    </a:lnTo>
                    <a:lnTo>
                      <a:pt x="154" y="92"/>
                    </a:lnTo>
                    <a:lnTo>
                      <a:pt x="156" y="100"/>
                    </a:lnTo>
                    <a:lnTo>
                      <a:pt x="172" y="98"/>
                    </a:lnTo>
                    <a:lnTo>
                      <a:pt x="178" y="90"/>
                    </a:lnTo>
                    <a:lnTo>
                      <a:pt x="170" y="84"/>
                    </a:lnTo>
                    <a:lnTo>
                      <a:pt x="172" y="84"/>
                    </a:lnTo>
                    <a:lnTo>
                      <a:pt x="180" y="88"/>
                    </a:lnTo>
                    <a:lnTo>
                      <a:pt x="180" y="96"/>
                    </a:lnTo>
                    <a:lnTo>
                      <a:pt x="184" y="100"/>
                    </a:lnTo>
                    <a:close/>
                  </a:path>
                </a:pathLst>
              </a:custGeom>
              <a:solidFill>
                <a:srgbClr val="EE9024"/>
              </a:solidFill>
              <a:ln w="12700">
                <a:noFill/>
                <a:round/>
                <a:headEnd/>
                <a:tailEnd/>
              </a:ln>
            </p:spPr>
            <p:txBody>
              <a:bodyPr/>
              <a:lstStyle/>
              <a:p>
                <a:endParaRPr lang="en-GB"/>
              </a:p>
            </p:txBody>
          </p:sp>
          <p:sp>
            <p:nvSpPr>
              <p:cNvPr id="36275" name="Freeform 562"/>
              <p:cNvSpPr>
                <a:spLocks noChangeAspect="1"/>
              </p:cNvSpPr>
              <p:nvPr/>
            </p:nvSpPr>
            <p:spPr bwMode="auto">
              <a:xfrm>
                <a:off x="3686385" y="2490994"/>
                <a:ext cx="27907" cy="24419"/>
              </a:xfrm>
              <a:custGeom>
                <a:avLst/>
                <a:gdLst>
                  <a:gd name="T0" fmla="*/ 2147483647 w 12"/>
                  <a:gd name="T1" fmla="*/ 0 h 10"/>
                  <a:gd name="T2" fmla="*/ 0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0 h 10"/>
                  <a:gd name="T12" fmla="*/ 0 60000 65536"/>
                  <a:gd name="T13" fmla="*/ 0 60000 65536"/>
                  <a:gd name="T14" fmla="*/ 0 60000 65536"/>
                  <a:gd name="T15" fmla="*/ 0 60000 65536"/>
                  <a:gd name="T16" fmla="*/ 0 60000 65536"/>
                  <a:gd name="T17" fmla="*/ 0 60000 65536"/>
                  <a:gd name="T18" fmla="*/ 0 w 12"/>
                  <a:gd name="T19" fmla="*/ 0 h 10"/>
                  <a:gd name="T20" fmla="*/ 12 w 1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2" h="10">
                    <a:moveTo>
                      <a:pt x="6" y="0"/>
                    </a:moveTo>
                    <a:lnTo>
                      <a:pt x="0" y="10"/>
                    </a:lnTo>
                    <a:lnTo>
                      <a:pt x="12" y="10"/>
                    </a:lnTo>
                    <a:lnTo>
                      <a:pt x="8" y="6"/>
                    </a:lnTo>
                    <a:lnTo>
                      <a:pt x="10" y="2"/>
                    </a:lnTo>
                    <a:lnTo>
                      <a:pt x="6" y="0"/>
                    </a:lnTo>
                    <a:close/>
                  </a:path>
                </a:pathLst>
              </a:custGeom>
              <a:solidFill>
                <a:srgbClr val="EE9024"/>
              </a:solidFill>
              <a:ln w="12700">
                <a:noFill/>
                <a:round/>
                <a:headEnd/>
                <a:tailEnd/>
              </a:ln>
            </p:spPr>
            <p:txBody>
              <a:bodyPr/>
              <a:lstStyle/>
              <a:p>
                <a:endParaRPr lang="en-GB"/>
              </a:p>
            </p:txBody>
          </p:sp>
          <p:sp>
            <p:nvSpPr>
              <p:cNvPr id="36276" name="Freeform 563"/>
              <p:cNvSpPr>
                <a:spLocks noChangeAspect="1"/>
              </p:cNvSpPr>
              <p:nvPr/>
            </p:nvSpPr>
            <p:spPr bwMode="auto">
              <a:xfrm>
                <a:off x="3667780" y="2588669"/>
                <a:ext cx="32558" cy="14651"/>
              </a:xfrm>
              <a:custGeom>
                <a:avLst/>
                <a:gdLst>
                  <a:gd name="T0" fmla="*/ 2147483647 w 14"/>
                  <a:gd name="T1" fmla="*/ 2147483647 h 6"/>
                  <a:gd name="T2" fmla="*/ 2147483647 w 14"/>
                  <a:gd name="T3" fmla="*/ 2147483647 h 6"/>
                  <a:gd name="T4" fmla="*/ 2147483647 w 14"/>
                  <a:gd name="T5" fmla="*/ 2147483647 h 6"/>
                  <a:gd name="T6" fmla="*/ 2147483647 w 14"/>
                  <a:gd name="T7" fmla="*/ 0 h 6"/>
                  <a:gd name="T8" fmla="*/ 0 w 14"/>
                  <a:gd name="T9" fmla="*/ 2147483647 h 6"/>
                  <a:gd name="T10" fmla="*/ 2147483647 w 14"/>
                  <a:gd name="T11" fmla="*/ 2147483647 h 6"/>
                  <a:gd name="T12" fmla="*/ 0 60000 65536"/>
                  <a:gd name="T13" fmla="*/ 0 60000 65536"/>
                  <a:gd name="T14" fmla="*/ 0 60000 65536"/>
                  <a:gd name="T15" fmla="*/ 0 60000 65536"/>
                  <a:gd name="T16" fmla="*/ 0 60000 65536"/>
                  <a:gd name="T17" fmla="*/ 0 60000 65536"/>
                  <a:gd name="T18" fmla="*/ 0 w 14"/>
                  <a:gd name="T19" fmla="*/ 0 h 6"/>
                  <a:gd name="T20" fmla="*/ 14 w 14"/>
                  <a:gd name="T21" fmla="*/ 6 h 6"/>
                </a:gdLst>
                <a:ahLst/>
                <a:cxnLst>
                  <a:cxn ang="T12">
                    <a:pos x="T0" y="T1"/>
                  </a:cxn>
                  <a:cxn ang="T13">
                    <a:pos x="T2" y="T3"/>
                  </a:cxn>
                  <a:cxn ang="T14">
                    <a:pos x="T4" y="T5"/>
                  </a:cxn>
                  <a:cxn ang="T15">
                    <a:pos x="T6" y="T7"/>
                  </a:cxn>
                  <a:cxn ang="T16">
                    <a:pos x="T8" y="T9"/>
                  </a:cxn>
                  <a:cxn ang="T17">
                    <a:pos x="T10" y="T11"/>
                  </a:cxn>
                </a:cxnLst>
                <a:rect l="T18" t="T19" r="T20" b="T21"/>
                <a:pathLst>
                  <a:path w="14" h="6">
                    <a:moveTo>
                      <a:pt x="4" y="6"/>
                    </a:moveTo>
                    <a:lnTo>
                      <a:pt x="12" y="6"/>
                    </a:lnTo>
                    <a:lnTo>
                      <a:pt x="14" y="4"/>
                    </a:lnTo>
                    <a:lnTo>
                      <a:pt x="12" y="0"/>
                    </a:lnTo>
                    <a:lnTo>
                      <a:pt x="0" y="2"/>
                    </a:lnTo>
                    <a:lnTo>
                      <a:pt x="4" y="6"/>
                    </a:lnTo>
                    <a:close/>
                  </a:path>
                </a:pathLst>
              </a:custGeom>
              <a:solidFill>
                <a:srgbClr val="EE9024"/>
              </a:solidFill>
              <a:ln w="12700">
                <a:noFill/>
                <a:round/>
                <a:headEnd/>
                <a:tailEnd/>
              </a:ln>
            </p:spPr>
            <p:txBody>
              <a:bodyPr/>
              <a:lstStyle/>
              <a:p>
                <a:endParaRPr lang="en-GB"/>
              </a:p>
            </p:txBody>
          </p:sp>
          <p:sp>
            <p:nvSpPr>
              <p:cNvPr id="36277" name="Freeform 564"/>
              <p:cNvSpPr>
                <a:spLocks noChangeAspect="1"/>
              </p:cNvSpPr>
              <p:nvPr/>
            </p:nvSpPr>
            <p:spPr bwMode="auto">
              <a:xfrm>
                <a:off x="3184061" y="2530064"/>
                <a:ext cx="88372" cy="92791"/>
              </a:xfrm>
              <a:custGeom>
                <a:avLst/>
                <a:gdLst>
                  <a:gd name="T0" fmla="*/ 2147483647 w 38"/>
                  <a:gd name="T1" fmla="*/ 0 h 38"/>
                  <a:gd name="T2" fmla="*/ 2147483647 w 38"/>
                  <a:gd name="T3" fmla="*/ 0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0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2147483647 h 38"/>
                  <a:gd name="T34" fmla="*/ 2147483647 w 38"/>
                  <a:gd name="T35" fmla="*/ 2147483647 h 38"/>
                  <a:gd name="T36" fmla="*/ 2147483647 w 38"/>
                  <a:gd name="T37" fmla="*/ 2147483647 h 38"/>
                  <a:gd name="T38" fmla="*/ 2147483647 w 38"/>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8"/>
                  <a:gd name="T62" fmla="*/ 38 w 38"/>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8">
                    <a:moveTo>
                      <a:pt x="20" y="0"/>
                    </a:moveTo>
                    <a:lnTo>
                      <a:pt x="16" y="0"/>
                    </a:lnTo>
                    <a:lnTo>
                      <a:pt x="10" y="2"/>
                    </a:lnTo>
                    <a:lnTo>
                      <a:pt x="10" y="6"/>
                    </a:lnTo>
                    <a:lnTo>
                      <a:pt x="6" y="8"/>
                    </a:lnTo>
                    <a:lnTo>
                      <a:pt x="6" y="10"/>
                    </a:lnTo>
                    <a:lnTo>
                      <a:pt x="8" y="12"/>
                    </a:lnTo>
                    <a:lnTo>
                      <a:pt x="6" y="12"/>
                    </a:lnTo>
                    <a:lnTo>
                      <a:pt x="0" y="16"/>
                    </a:lnTo>
                    <a:lnTo>
                      <a:pt x="2" y="24"/>
                    </a:lnTo>
                    <a:lnTo>
                      <a:pt x="4" y="26"/>
                    </a:lnTo>
                    <a:lnTo>
                      <a:pt x="8" y="24"/>
                    </a:lnTo>
                    <a:lnTo>
                      <a:pt x="6" y="26"/>
                    </a:lnTo>
                    <a:lnTo>
                      <a:pt x="8" y="28"/>
                    </a:lnTo>
                    <a:lnTo>
                      <a:pt x="16" y="30"/>
                    </a:lnTo>
                    <a:lnTo>
                      <a:pt x="24" y="38"/>
                    </a:lnTo>
                    <a:lnTo>
                      <a:pt x="38" y="34"/>
                    </a:lnTo>
                    <a:lnTo>
                      <a:pt x="38" y="18"/>
                    </a:lnTo>
                    <a:lnTo>
                      <a:pt x="38" y="16"/>
                    </a:lnTo>
                    <a:lnTo>
                      <a:pt x="20" y="0"/>
                    </a:lnTo>
                    <a:close/>
                  </a:path>
                </a:pathLst>
              </a:custGeom>
              <a:solidFill>
                <a:srgbClr val="EE9024"/>
              </a:solidFill>
              <a:ln w="12700">
                <a:noFill/>
                <a:round/>
                <a:headEnd/>
                <a:tailEnd/>
              </a:ln>
            </p:spPr>
            <p:txBody>
              <a:bodyPr/>
              <a:lstStyle/>
              <a:p>
                <a:endParaRPr lang="en-GB"/>
              </a:p>
            </p:txBody>
          </p:sp>
          <p:sp>
            <p:nvSpPr>
              <p:cNvPr id="36278" name="Freeform 565"/>
              <p:cNvSpPr>
                <a:spLocks noChangeAspect="1"/>
              </p:cNvSpPr>
              <p:nvPr/>
            </p:nvSpPr>
            <p:spPr bwMode="auto">
              <a:xfrm>
                <a:off x="3467781" y="3218673"/>
                <a:ext cx="209302" cy="141629"/>
              </a:xfrm>
              <a:custGeom>
                <a:avLst/>
                <a:gdLst>
                  <a:gd name="T0" fmla="*/ 2147483647 w 90"/>
                  <a:gd name="T1" fmla="*/ 2147483647 h 58"/>
                  <a:gd name="T2" fmla="*/ 2147483647 w 90"/>
                  <a:gd name="T3" fmla="*/ 2147483647 h 58"/>
                  <a:gd name="T4" fmla="*/ 2147483647 w 90"/>
                  <a:gd name="T5" fmla="*/ 2147483647 h 58"/>
                  <a:gd name="T6" fmla="*/ 2147483647 w 90"/>
                  <a:gd name="T7" fmla="*/ 2147483647 h 58"/>
                  <a:gd name="T8" fmla="*/ 2147483647 w 90"/>
                  <a:gd name="T9" fmla="*/ 2147483647 h 58"/>
                  <a:gd name="T10" fmla="*/ 2147483647 w 90"/>
                  <a:gd name="T11" fmla="*/ 2147483647 h 58"/>
                  <a:gd name="T12" fmla="*/ 2147483647 w 90"/>
                  <a:gd name="T13" fmla="*/ 2147483647 h 58"/>
                  <a:gd name="T14" fmla="*/ 2147483647 w 90"/>
                  <a:gd name="T15" fmla="*/ 2147483647 h 58"/>
                  <a:gd name="T16" fmla="*/ 2147483647 w 90"/>
                  <a:gd name="T17" fmla="*/ 2147483647 h 58"/>
                  <a:gd name="T18" fmla="*/ 2147483647 w 90"/>
                  <a:gd name="T19" fmla="*/ 2147483647 h 58"/>
                  <a:gd name="T20" fmla="*/ 2147483647 w 90"/>
                  <a:gd name="T21" fmla="*/ 2147483647 h 58"/>
                  <a:gd name="T22" fmla="*/ 2147483647 w 90"/>
                  <a:gd name="T23" fmla="*/ 2147483647 h 58"/>
                  <a:gd name="T24" fmla="*/ 2147483647 w 90"/>
                  <a:gd name="T25" fmla="*/ 2147483647 h 58"/>
                  <a:gd name="T26" fmla="*/ 2147483647 w 90"/>
                  <a:gd name="T27" fmla="*/ 2147483647 h 58"/>
                  <a:gd name="T28" fmla="*/ 2147483647 w 90"/>
                  <a:gd name="T29" fmla="*/ 2147483647 h 58"/>
                  <a:gd name="T30" fmla="*/ 2147483647 w 90"/>
                  <a:gd name="T31" fmla="*/ 2147483647 h 58"/>
                  <a:gd name="T32" fmla="*/ 2147483647 w 90"/>
                  <a:gd name="T33" fmla="*/ 2147483647 h 58"/>
                  <a:gd name="T34" fmla="*/ 2147483647 w 90"/>
                  <a:gd name="T35" fmla="*/ 2147483647 h 58"/>
                  <a:gd name="T36" fmla="*/ 2147483647 w 90"/>
                  <a:gd name="T37" fmla="*/ 2147483647 h 58"/>
                  <a:gd name="T38" fmla="*/ 2147483647 w 90"/>
                  <a:gd name="T39" fmla="*/ 0 h 58"/>
                  <a:gd name="T40" fmla="*/ 2147483647 w 90"/>
                  <a:gd name="T41" fmla="*/ 2147483647 h 58"/>
                  <a:gd name="T42" fmla="*/ 2147483647 w 90"/>
                  <a:gd name="T43" fmla="*/ 2147483647 h 58"/>
                  <a:gd name="T44" fmla="*/ 2147483647 w 90"/>
                  <a:gd name="T45" fmla="*/ 2147483647 h 58"/>
                  <a:gd name="T46" fmla="*/ 2147483647 w 90"/>
                  <a:gd name="T47" fmla="*/ 2147483647 h 58"/>
                  <a:gd name="T48" fmla="*/ 2147483647 w 90"/>
                  <a:gd name="T49" fmla="*/ 2147483647 h 58"/>
                  <a:gd name="T50" fmla="*/ 2147483647 w 90"/>
                  <a:gd name="T51" fmla="*/ 2147483647 h 58"/>
                  <a:gd name="T52" fmla="*/ 0 w 90"/>
                  <a:gd name="T53" fmla="*/ 2147483647 h 58"/>
                  <a:gd name="T54" fmla="*/ 2147483647 w 90"/>
                  <a:gd name="T55" fmla="*/ 2147483647 h 58"/>
                  <a:gd name="T56" fmla="*/ 2147483647 w 90"/>
                  <a:gd name="T57" fmla="*/ 2147483647 h 58"/>
                  <a:gd name="T58" fmla="*/ 2147483647 w 90"/>
                  <a:gd name="T59" fmla="*/ 2147483647 h 58"/>
                  <a:gd name="T60" fmla="*/ 2147483647 w 90"/>
                  <a:gd name="T61" fmla="*/ 2147483647 h 58"/>
                  <a:gd name="T62" fmla="*/ 2147483647 w 90"/>
                  <a:gd name="T63" fmla="*/ 2147483647 h 58"/>
                  <a:gd name="T64" fmla="*/ 2147483647 w 90"/>
                  <a:gd name="T65" fmla="*/ 2147483647 h 58"/>
                  <a:gd name="T66" fmla="*/ 2147483647 w 90"/>
                  <a:gd name="T67" fmla="*/ 2147483647 h 58"/>
                  <a:gd name="T68" fmla="*/ 2147483647 w 90"/>
                  <a:gd name="T69" fmla="*/ 2147483647 h 58"/>
                  <a:gd name="T70" fmla="*/ 2147483647 w 90"/>
                  <a:gd name="T71" fmla="*/ 2147483647 h 58"/>
                  <a:gd name="T72" fmla="*/ 2147483647 w 90"/>
                  <a:gd name="T73" fmla="*/ 2147483647 h 58"/>
                  <a:gd name="T74" fmla="*/ 2147483647 w 90"/>
                  <a:gd name="T75" fmla="*/ 2147483647 h 58"/>
                  <a:gd name="T76" fmla="*/ 2147483647 w 90"/>
                  <a:gd name="T77" fmla="*/ 2147483647 h 58"/>
                  <a:gd name="T78" fmla="*/ 2147483647 w 90"/>
                  <a:gd name="T79" fmla="*/ 2147483647 h 58"/>
                  <a:gd name="T80" fmla="*/ 2147483647 w 90"/>
                  <a:gd name="T81" fmla="*/ 2147483647 h 58"/>
                  <a:gd name="T82" fmla="*/ 2147483647 w 90"/>
                  <a:gd name="T83" fmla="*/ 2147483647 h 58"/>
                  <a:gd name="T84" fmla="*/ 2147483647 w 90"/>
                  <a:gd name="T85" fmla="*/ 2147483647 h 58"/>
                  <a:gd name="T86" fmla="*/ 2147483647 w 90"/>
                  <a:gd name="T87" fmla="*/ 2147483647 h 58"/>
                  <a:gd name="T88" fmla="*/ 2147483647 w 90"/>
                  <a:gd name="T89" fmla="*/ 2147483647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
                  <a:gd name="T136" fmla="*/ 0 h 58"/>
                  <a:gd name="T137" fmla="*/ 90 w 9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 h="58">
                    <a:moveTo>
                      <a:pt x="86" y="44"/>
                    </a:moveTo>
                    <a:lnTo>
                      <a:pt x="86" y="42"/>
                    </a:lnTo>
                    <a:lnTo>
                      <a:pt x="80" y="38"/>
                    </a:lnTo>
                    <a:lnTo>
                      <a:pt x="78" y="40"/>
                    </a:lnTo>
                    <a:lnTo>
                      <a:pt x="72" y="40"/>
                    </a:lnTo>
                    <a:lnTo>
                      <a:pt x="72" y="36"/>
                    </a:lnTo>
                    <a:lnTo>
                      <a:pt x="68" y="28"/>
                    </a:lnTo>
                    <a:lnTo>
                      <a:pt x="58" y="24"/>
                    </a:lnTo>
                    <a:lnTo>
                      <a:pt x="50" y="16"/>
                    </a:lnTo>
                    <a:lnTo>
                      <a:pt x="38" y="14"/>
                    </a:lnTo>
                    <a:lnTo>
                      <a:pt x="40" y="12"/>
                    </a:lnTo>
                    <a:lnTo>
                      <a:pt x="34" y="10"/>
                    </a:lnTo>
                    <a:lnTo>
                      <a:pt x="32" y="10"/>
                    </a:lnTo>
                    <a:lnTo>
                      <a:pt x="30" y="14"/>
                    </a:lnTo>
                    <a:lnTo>
                      <a:pt x="28" y="14"/>
                    </a:lnTo>
                    <a:lnTo>
                      <a:pt x="26" y="8"/>
                    </a:lnTo>
                    <a:lnTo>
                      <a:pt x="28" y="6"/>
                    </a:lnTo>
                    <a:lnTo>
                      <a:pt x="24" y="2"/>
                    </a:lnTo>
                    <a:lnTo>
                      <a:pt x="22" y="2"/>
                    </a:lnTo>
                    <a:lnTo>
                      <a:pt x="22" y="0"/>
                    </a:lnTo>
                    <a:lnTo>
                      <a:pt x="18" y="2"/>
                    </a:lnTo>
                    <a:lnTo>
                      <a:pt x="14" y="10"/>
                    </a:lnTo>
                    <a:lnTo>
                      <a:pt x="12" y="18"/>
                    </a:lnTo>
                    <a:lnTo>
                      <a:pt x="10" y="30"/>
                    </a:lnTo>
                    <a:lnTo>
                      <a:pt x="12" y="38"/>
                    </a:lnTo>
                    <a:lnTo>
                      <a:pt x="2" y="44"/>
                    </a:lnTo>
                    <a:lnTo>
                      <a:pt x="0" y="48"/>
                    </a:lnTo>
                    <a:lnTo>
                      <a:pt x="2" y="52"/>
                    </a:lnTo>
                    <a:lnTo>
                      <a:pt x="18" y="48"/>
                    </a:lnTo>
                    <a:lnTo>
                      <a:pt x="20" y="44"/>
                    </a:lnTo>
                    <a:lnTo>
                      <a:pt x="20" y="56"/>
                    </a:lnTo>
                    <a:lnTo>
                      <a:pt x="22" y="58"/>
                    </a:lnTo>
                    <a:lnTo>
                      <a:pt x="26" y="58"/>
                    </a:lnTo>
                    <a:lnTo>
                      <a:pt x="32" y="56"/>
                    </a:lnTo>
                    <a:lnTo>
                      <a:pt x="38" y="50"/>
                    </a:lnTo>
                    <a:lnTo>
                      <a:pt x="46" y="46"/>
                    </a:lnTo>
                    <a:lnTo>
                      <a:pt x="46" y="40"/>
                    </a:lnTo>
                    <a:lnTo>
                      <a:pt x="54" y="36"/>
                    </a:lnTo>
                    <a:lnTo>
                      <a:pt x="52" y="42"/>
                    </a:lnTo>
                    <a:lnTo>
                      <a:pt x="62" y="42"/>
                    </a:lnTo>
                    <a:lnTo>
                      <a:pt x="62" y="48"/>
                    </a:lnTo>
                    <a:lnTo>
                      <a:pt x="66" y="48"/>
                    </a:lnTo>
                    <a:lnTo>
                      <a:pt x="78" y="52"/>
                    </a:lnTo>
                    <a:lnTo>
                      <a:pt x="90" y="46"/>
                    </a:lnTo>
                    <a:lnTo>
                      <a:pt x="86" y="44"/>
                    </a:lnTo>
                    <a:close/>
                  </a:path>
                </a:pathLst>
              </a:custGeom>
              <a:solidFill>
                <a:srgbClr val="EE9024"/>
              </a:solidFill>
              <a:ln w="12700">
                <a:solidFill>
                  <a:schemeClr val="bg1"/>
                </a:solidFill>
                <a:round/>
                <a:headEnd/>
                <a:tailEnd/>
              </a:ln>
            </p:spPr>
            <p:txBody>
              <a:bodyPr/>
              <a:lstStyle/>
              <a:p>
                <a:endParaRPr lang="en-GB"/>
              </a:p>
            </p:txBody>
          </p:sp>
          <p:sp>
            <p:nvSpPr>
              <p:cNvPr id="36279" name="Freeform 566"/>
              <p:cNvSpPr>
                <a:spLocks noChangeAspect="1"/>
              </p:cNvSpPr>
              <p:nvPr/>
            </p:nvSpPr>
            <p:spPr bwMode="auto">
              <a:xfrm>
                <a:off x="3551502" y="3204022"/>
                <a:ext cx="32558" cy="29303"/>
              </a:xfrm>
              <a:custGeom>
                <a:avLst/>
                <a:gdLst>
                  <a:gd name="T0" fmla="*/ 2147483647 w 14"/>
                  <a:gd name="T1" fmla="*/ 2147483647 h 12"/>
                  <a:gd name="T2" fmla="*/ 2147483647 w 14"/>
                  <a:gd name="T3" fmla="*/ 2147483647 h 12"/>
                  <a:gd name="T4" fmla="*/ 2147483647 w 14"/>
                  <a:gd name="T5" fmla="*/ 2147483647 h 12"/>
                  <a:gd name="T6" fmla="*/ 0 w 14"/>
                  <a:gd name="T7" fmla="*/ 0 h 12"/>
                  <a:gd name="T8" fmla="*/ 2147483647 w 14"/>
                  <a:gd name="T9" fmla="*/ 2147483647 h 12"/>
                  <a:gd name="T10" fmla="*/ 2147483647 w 14"/>
                  <a:gd name="T11" fmla="*/ 2147483647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0" y="12"/>
                    </a:moveTo>
                    <a:lnTo>
                      <a:pt x="14" y="12"/>
                    </a:lnTo>
                    <a:lnTo>
                      <a:pt x="8" y="4"/>
                    </a:lnTo>
                    <a:lnTo>
                      <a:pt x="0" y="0"/>
                    </a:lnTo>
                    <a:lnTo>
                      <a:pt x="4" y="8"/>
                    </a:lnTo>
                    <a:lnTo>
                      <a:pt x="10" y="12"/>
                    </a:lnTo>
                    <a:close/>
                  </a:path>
                </a:pathLst>
              </a:custGeom>
              <a:solidFill>
                <a:srgbClr val="EE9024"/>
              </a:solidFill>
              <a:ln w="12700">
                <a:noFill/>
                <a:round/>
                <a:headEnd/>
                <a:tailEnd/>
              </a:ln>
            </p:spPr>
            <p:txBody>
              <a:bodyPr/>
              <a:lstStyle/>
              <a:p>
                <a:endParaRPr lang="en-GB"/>
              </a:p>
            </p:txBody>
          </p:sp>
          <p:sp>
            <p:nvSpPr>
              <p:cNvPr id="36280" name="Freeform 567"/>
              <p:cNvSpPr>
                <a:spLocks noChangeAspect="1"/>
              </p:cNvSpPr>
              <p:nvPr/>
            </p:nvSpPr>
            <p:spPr bwMode="auto">
              <a:xfrm>
                <a:off x="3770106" y="3077044"/>
                <a:ext cx="60465" cy="63489"/>
              </a:xfrm>
              <a:custGeom>
                <a:avLst/>
                <a:gdLst>
                  <a:gd name="T0" fmla="*/ 2147483647 w 26"/>
                  <a:gd name="T1" fmla="*/ 2147483647 h 26"/>
                  <a:gd name="T2" fmla="*/ 2147483647 w 26"/>
                  <a:gd name="T3" fmla="*/ 2147483647 h 26"/>
                  <a:gd name="T4" fmla="*/ 2147483647 w 26"/>
                  <a:gd name="T5" fmla="*/ 2147483647 h 26"/>
                  <a:gd name="T6" fmla="*/ 2147483647 w 26"/>
                  <a:gd name="T7" fmla="*/ 0 h 26"/>
                  <a:gd name="T8" fmla="*/ 2147483647 w 26"/>
                  <a:gd name="T9" fmla="*/ 0 h 26"/>
                  <a:gd name="T10" fmla="*/ 0 w 26"/>
                  <a:gd name="T11" fmla="*/ 2147483647 h 26"/>
                  <a:gd name="T12" fmla="*/ 0 w 26"/>
                  <a:gd name="T13" fmla="*/ 2147483647 h 26"/>
                  <a:gd name="T14" fmla="*/ 2147483647 w 26"/>
                  <a:gd name="T15" fmla="*/ 2147483647 h 26"/>
                  <a:gd name="T16" fmla="*/ 2147483647 w 26"/>
                  <a:gd name="T17" fmla="*/ 2147483647 h 26"/>
                  <a:gd name="T18" fmla="*/ 2147483647 w 26"/>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26" y="20"/>
                    </a:moveTo>
                    <a:lnTo>
                      <a:pt x="26" y="8"/>
                    </a:lnTo>
                    <a:lnTo>
                      <a:pt x="24" y="2"/>
                    </a:lnTo>
                    <a:lnTo>
                      <a:pt x="12" y="0"/>
                    </a:lnTo>
                    <a:lnTo>
                      <a:pt x="6" y="0"/>
                    </a:lnTo>
                    <a:lnTo>
                      <a:pt x="0" y="12"/>
                    </a:lnTo>
                    <a:lnTo>
                      <a:pt x="0" y="18"/>
                    </a:lnTo>
                    <a:lnTo>
                      <a:pt x="2" y="26"/>
                    </a:lnTo>
                    <a:lnTo>
                      <a:pt x="18" y="26"/>
                    </a:lnTo>
                    <a:lnTo>
                      <a:pt x="26" y="20"/>
                    </a:lnTo>
                    <a:close/>
                  </a:path>
                </a:pathLst>
              </a:custGeom>
              <a:solidFill>
                <a:srgbClr val="EE9024"/>
              </a:solidFill>
              <a:ln w="12700">
                <a:solidFill>
                  <a:schemeClr val="bg1"/>
                </a:solidFill>
                <a:round/>
                <a:headEnd/>
                <a:tailEnd/>
              </a:ln>
            </p:spPr>
            <p:txBody>
              <a:bodyPr/>
              <a:lstStyle/>
              <a:p>
                <a:endParaRPr lang="en-GB"/>
              </a:p>
            </p:txBody>
          </p:sp>
          <p:sp>
            <p:nvSpPr>
              <p:cNvPr id="36281" name="Freeform 568"/>
              <p:cNvSpPr>
                <a:spLocks noChangeAspect="1"/>
              </p:cNvSpPr>
              <p:nvPr/>
            </p:nvSpPr>
            <p:spPr bwMode="auto">
              <a:xfrm>
                <a:off x="3844524" y="3086812"/>
                <a:ext cx="37209" cy="19535"/>
              </a:xfrm>
              <a:custGeom>
                <a:avLst/>
                <a:gdLst>
                  <a:gd name="T0" fmla="*/ 2147483647 w 16"/>
                  <a:gd name="T1" fmla="*/ 2147483647 h 8"/>
                  <a:gd name="T2" fmla="*/ 2147483647 w 16"/>
                  <a:gd name="T3" fmla="*/ 2147483647 h 8"/>
                  <a:gd name="T4" fmla="*/ 2147483647 w 16"/>
                  <a:gd name="T5" fmla="*/ 2147483647 h 8"/>
                  <a:gd name="T6" fmla="*/ 2147483647 w 16"/>
                  <a:gd name="T7" fmla="*/ 0 h 8"/>
                  <a:gd name="T8" fmla="*/ 0 w 16"/>
                  <a:gd name="T9" fmla="*/ 2147483647 h 8"/>
                  <a:gd name="T10" fmla="*/ 0 w 16"/>
                  <a:gd name="T11" fmla="*/ 2147483647 h 8"/>
                  <a:gd name="T12" fmla="*/ 2147483647 w 16"/>
                  <a:gd name="T13" fmla="*/ 2147483647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4" y="8"/>
                    </a:moveTo>
                    <a:lnTo>
                      <a:pt x="16" y="8"/>
                    </a:lnTo>
                    <a:lnTo>
                      <a:pt x="14" y="4"/>
                    </a:lnTo>
                    <a:lnTo>
                      <a:pt x="6" y="0"/>
                    </a:lnTo>
                    <a:lnTo>
                      <a:pt x="0" y="4"/>
                    </a:lnTo>
                    <a:lnTo>
                      <a:pt x="0" y="6"/>
                    </a:lnTo>
                    <a:lnTo>
                      <a:pt x="4" y="8"/>
                    </a:lnTo>
                    <a:close/>
                  </a:path>
                </a:pathLst>
              </a:custGeom>
              <a:solidFill>
                <a:srgbClr val="EE9024"/>
              </a:solidFill>
              <a:ln w="12700">
                <a:noFill/>
                <a:round/>
                <a:headEnd/>
                <a:tailEnd/>
              </a:ln>
            </p:spPr>
            <p:txBody>
              <a:bodyPr/>
              <a:lstStyle/>
              <a:p>
                <a:endParaRPr lang="en-GB"/>
              </a:p>
            </p:txBody>
          </p:sp>
          <p:sp>
            <p:nvSpPr>
              <p:cNvPr id="36282" name="Freeform 569"/>
              <p:cNvSpPr>
                <a:spLocks noChangeAspect="1"/>
              </p:cNvSpPr>
              <p:nvPr/>
            </p:nvSpPr>
            <p:spPr bwMode="auto">
              <a:xfrm>
                <a:off x="3723594" y="3013555"/>
                <a:ext cx="13953" cy="9768"/>
              </a:xfrm>
              <a:custGeom>
                <a:avLst/>
                <a:gdLst>
                  <a:gd name="T0" fmla="*/ 2147483647 w 6"/>
                  <a:gd name="T1" fmla="*/ 0 h 4"/>
                  <a:gd name="T2" fmla="*/ 2147483647 w 6"/>
                  <a:gd name="T3" fmla="*/ 0 h 4"/>
                  <a:gd name="T4" fmla="*/ 0 w 6"/>
                  <a:gd name="T5" fmla="*/ 2147483647 h 4"/>
                  <a:gd name="T6" fmla="*/ 2147483647 w 6"/>
                  <a:gd name="T7" fmla="*/ 2147483647 h 4"/>
                  <a:gd name="T8" fmla="*/ 2147483647 w 6"/>
                  <a:gd name="T9" fmla="*/ 2147483647 h 4"/>
                  <a:gd name="T10" fmla="*/ 2147483647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6" y="0"/>
                    </a:moveTo>
                    <a:lnTo>
                      <a:pt x="2" y="0"/>
                    </a:lnTo>
                    <a:lnTo>
                      <a:pt x="0" y="2"/>
                    </a:lnTo>
                    <a:lnTo>
                      <a:pt x="2" y="4"/>
                    </a:lnTo>
                    <a:lnTo>
                      <a:pt x="4" y="4"/>
                    </a:lnTo>
                    <a:lnTo>
                      <a:pt x="6" y="0"/>
                    </a:lnTo>
                    <a:close/>
                  </a:path>
                </a:pathLst>
              </a:custGeom>
              <a:solidFill>
                <a:srgbClr val="CDDCC6"/>
              </a:solidFill>
              <a:ln w="12700">
                <a:noFill/>
                <a:round/>
                <a:headEnd/>
                <a:tailEnd/>
              </a:ln>
            </p:spPr>
            <p:txBody>
              <a:bodyPr/>
              <a:lstStyle/>
              <a:p>
                <a:endParaRPr lang="en-GB"/>
              </a:p>
            </p:txBody>
          </p:sp>
          <p:sp>
            <p:nvSpPr>
              <p:cNvPr id="36283" name="Freeform 570"/>
              <p:cNvSpPr>
                <a:spLocks noChangeAspect="1"/>
              </p:cNvSpPr>
              <p:nvPr/>
            </p:nvSpPr>
            <p:spPr bwMode="auto">
              <a:xfrm>
                <a:off x="3700338" y="3018439"/>
                <a:ext cx="27907" cy="24419"/>
              </a:xfrm>
              <a:custGeom>
                <a:avLst/>
                <a:gdLst>
                  <a:gd name="T0" fmla="*/ 2147483647 w 12"/>
                  <a:gd name="T1" fmla="*/ 2147483647 h 10"/>
                  <a:gd name="T2" fmla="*/ 0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0 h 10"/>
                  <a:gd name="T12" fmla="*/ 2147483647 w 12"/>
                  <a:gd name="T13" fmla="*/ 2147483647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4" y="4"/>
                    </a:moveTo>
                    <a:lnTo>
                      <a:pt x="0" y="10"/>
                    </a:lnTo>
                    <a:lnTo>
                      <a:pt x="8" y="8"/>
                    </a:lnTo>
                    <a:lnTo>
                      <a:pt x="12" y="2"/>
                    </a:lnTo>
                    <a:lnTo>
                      <a:pt x="8" y="0"/>
                    </a:lnTo>
                    <a:lnTo>
                      <a:pt x="4" y="4"/>
                    </a:lnTo>
                    <a:close/>
                  </a:path>
                </a:pathLst>
              </a:custGeom>
              <a:solidFill>
                <a:srgbClr val="EE9024"/>
              </a:solidFill>
              <a:ln w="12700">
                <a:noFill/>
                <a:round/>
                <a:headEnd/>
                <a:tailEnd/>
              </a:ln>
            </p:spPr>
            <p:txBody>
              <a:bodyPr/>
              <a:lstStyle/>
              <a:p>
                <a:endParaRPr lang="en-GB"/>
              </a:p>
            </p:txBody>
          </p:sp>
          <p:sp>
            <p:nvSpPr>
              <p:cNvPr id="36284" name="Freeform 571"/>
              <p:cNvSpPr>
                <a:spLocks noChangeAspect="1"/>
              </p:cNvSpPr>
              <p:nvPr/>
            </p:nvSpPr>
            <p:spPr bwMode="auto">
              <a:xfrm>
                <a:off x="3667780" y="2984253"/>
                <a:ext cx="32558" cy="19535"/>
              </a:xfrm>
              <a:custGeom>
                <a:avLst/>
                <a:gdLst>
                  <a:gd name="T0" fmla="*/ 2147483647 w 14"/>
                  <a:gd name="T1" fmla="*/ 0 h 8"/>
                  <a:gd name="T2" fmla="*/ 0 w 14"/>
                  <a:gd name="T3" fmla="*/ 0 h 8"/>
                  <a:gd name="T4" fmla="*/ 2147483647 w 14"/>
                  <a:gd name="T5" fmla="*/ 2147483647 h 8"/>
                  <a:gd name="T6" fmla="*/ 2147483647 w 14"/>
                  <a:gd name="T7" fmla="*/ 2147483647 h 8"/>
                  <a:gd name="T8" fmla="*/ 2147483647 w 14"/>
                  <a:gd name="T9" fmla="*/ 2147483647 h 8"/>
                  <a:gd name="T10" fmla="*/ 2147483647 w 14"/>
                  <a:gd name="T11" fmla="*/ 2147483647 h 8"/>
                  <a:gd name="T12" fmla="*/ 2147483647 w 14"/>
                  <a:gd name="T13" fmla="*/ 0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4" y="0"/>
                    </a:moveTo>
                    <a:lnTo>
                      <a:pt x="0" y="0"/>
                    </a:lnTo>
                    <a:lnTo>
                      <a:pt x="6" y="8"/>
                    </a:lnTo>
                    <a:lnTo>
                      <a:pt x="6" y="4"/>
                    </a:lnTo>
                    <a:lnTo>
                      <a:pt x="8" y="6"/>
                    </a:lnTo>
                    <a:lnTo>
                      <a:pt x="14" y="2"/>
                    </a:lnTo>
                    <a:lnTo>
                      <a:pt x="4" y="0"/>
                    </a:lnTo>
                    <a:close/>
                  </a:path>
                </a:pathLst>
              </a:custGeom>
              <a:solidFill>
                <a:srgbClr val="EE9024"/>
              </a:solidFill>
              <a:ln w="12700">
                <a:noFill/>
                <a:round/>
                <a:headEnd/>
                <a:tailEnd/>
              </a:ln>
            </p:spPr>
            <p:txBody>
              <a:bodyPr/>
              <a:lstStyle/>
              <a:p>
                <a:endParaRPr lang="en-GB"/>
              </a:p>
            </p:txBody>
          </p:sp>
          <p:sp>
            <p:nvSpPr>
              <p:cNvPr id="36285" name="Freeform 572"/>
              <p:cNvSpPr>
                <a:spLocks noChangeAspect="1"/>
              </p:cNvSpPr>
              <p:nvPr/>
            </p:nvSpPr>
            <p:spPr bwMode="auto">
              <a:xfrm>
                <a:off x="3732897" y="3350534"/>
                <a:ext cx="27907" cy="14651"/>
              </a:xfrm>
              <a:custGeom>
                <a:avLst/>
                <a:gdLst>
                  <a:gd name="T0" fmla="*/ 2147483647 w 12"/>
                  <a:gd name="T1" fmla="*/ 2147483647 h 6"/>
                  <a:gd name="T2" fmla="*/ 2147483647 w 12"/>
                  <a:gd name="T3" fmla="*/ 0 h 6"/>
                  <a:gd name="T4" fmla="*/ 0 w 12"/>
                  <a:gd name="T5" fmla="*/ 0 h 6"/>
                  <a:gd name="T6" fmla="*/ 2147483647 w 12"/>
                  <a:gd name="T7" fmla="*/ 2147483647 h 6"/>
                  <a:gd name="T8" fmla="*/ 2147483647 w 12"/>
                  <a:gd name="T9" fmla="*/ 2147483647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12" y="4"/>
                    </a:moveTo>
                    <a:lnTo>
                      <a:pt x="10" y="0"/>
                    </a:lnTo>
                    <a:lnTo>
                      <a:pt x="0" y="0"/>
                    </a:lnTo>
                    <a:lnTo>
                      <a:pt x="8" y="6"/>
                    </a:lnTo>
                    <a:lnTo>
                      <a:pt x="12" y="4"/>
                    </a:lnTo>
                    <a:close/>
                  </a:path>
                </a:pathLst>
              </a:custGeom>
              <a:solidFill>
                <a:srgbClr val="EE9024"/>
              </a:solidFill>
              <a:ln w="12700">
                <a:solidFill>
                  <a:schemeClr val="bg1"/>
                </a:solidFill>
                <a:round/>
                <a:headEnd/>
                <a:tailEnd/>
              </a:ln>
            </p:spPr>
            <p:txBody>
              <a:bodyPr/>
              <a:lstStyle/>
              <a:p>
                <a:endParaRPr lang="en-GB"/>
              </a:p>
            </p:txBody>
          </p:sp>
          <p:sp>
            <p:nvSpPr>
              <p:cNvPr id="36286" name="Freeform 573"/>
              <p:cNvSpPr>
                <a:spLocks noChangeAspect="1"/>
              </p:cNvSpPr>
              <p:nvPr/>
            </p:nvSpPr>
            <p:spPr bwMode="auto">
              <a:xfrm>
                <a:off x="3765455" y="3330999"/>
                <a:ext cx="18605" cy="19535"/>
              </a:xfrm>
              <a:custGeom>
                <a:avLst/>
                <a:gdLst>
                  <a:gd name="T0" fmla="*/ 0 w 8"/>
                  <a:gd name="T1" fmla="*/ 0 h 8"/>
                  <a:gd name="T2" fmla="*/ 2147483647 w 8"/>
                  <a:gd name="T3" fmla="*/ 2147483647 h 8"/>
                  <a:gd name="T4" fmla="*/ 2147483647 w 8"/>
                  <a:gd name="T5" fmla="*/ 2147483647 h 8"/>
                  <a:gd name="T6" fmla="*/ 2147483647 w 8"/>
                  <a:gd name="T7" fmla="*/ 2147483647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4" y="6"/>
                    </a:lnTo>
                    <a:lnTo>
                      <a:pt x="8" y="8"/>
                    </a:lnTo>
                    <a:lnTo>
                      <a:pt x="8" y="4"/>
                    </a:lnTo>
                    <a:lnTo>
                      <a:pt x="0" y="0"/>
                    </a:lnTo>
                    <a:close/>
                  </a:path>
                </a:pathLst>
              </a:custGeom>
              <a:solidFill>
                <a:srgbClr val="EE9024"/>
              </a:solidFill>
              <a:ln w="12700">
                <a:noFill/>
                <a:round/>
                <a:headEnd/>
                <a:tailEnd/>
              </a:ln>
            </p:spPr>
            <p:txBody>
              <a:bodyPr/>
              <a:lstStyle/>
              <a:p>
                <a:endParaRPr lang="en-GB"/>
              </a:p>
            </p:txBody>
          </p:sp>
          <p:sp>
            <p:nvSpPr>
              <p:cNvPr id="36287" name="Freeform 574"/>
              <p:cNvSpPr>
                <a:spLocks noChangeAspect="1"/>
              </p:cNvSpPr>
              <p:nvPr/>
            </p:nvSpPr>
            <p:spPr bwMode="auto">
              <a:xfrm>
                <a:off x="3318945" y="1572849"/>
                <a:ext cx="939531" cy="913261"/>
              </a:xfrm>
              <a:custGeom>
                <a:avLst/>
                <a:gdLst>
                  <a:gd name="T0" fmla="*/ 2147483647 w 404"/>
                  <a:gd name="T1" fmla="*/ 2147483647 h 374"/>
                  <a:gd name="T2" fmla="*/ 2147483647 w 404"/>
                  <a:gd name="T3" fmla="*/ 2147483647 h 374"/>
                  <a:gd name="T4" fmla="*/ 2147483647 w 404"/>
                  <a:gd name="T5" fmla="*/ 2147483647 h 374"/>
                  <a:gd name="T6" fmla="*/ 2147483647 w 404"/>
                  <a:gd name="T7" fmla="*/ 2147483647 h 374"/>
                  <a:gd name="T8" fmla="*/ 2147483647 w 404"/>
                  <a:gd name="T9" fmla="*/ 2147483647 h 374"/>
                  <a:gd name="T10" fmla="*/ 2147483647 w 404"/>
                  <a:gd name="T11" fmla="*/ 2147483647 h 374"/>
                  <a:gd name="T12" fmla="*/ 2147483647 w 404"/>
                  <a:gd name="T13" fmla="*/ 2147483647 h 374"/>
                  <a:gd name="T14" fmla="*/ 2147483647 w 404"/>
                  <a:gd name="T15" fmla="*/ 2147483647 h 374"/>
                  <a:gd name="T16" fmla="*/ 2147483647 w 404"/>
                  <a:gd name="T17" fmla="*/ 2147483647 h 374"/>
                  <a:gd name="T18" fmla="*/ 2147483647 w 404"/>
                  <a:gd name="T19" fmla="*/ 2147483647 h 374"/>
                  <a:gd name="T20" fmla="*/ 2147483647 w 404"/>
                  <a:gd name="T21" fmla="*/ 2147483647 h 374"/>
                  <a:gd name="T22" fmla="*/ 2147483647 w 404"/>
                  <a:gd name="T23" fmla="*/ 2147483647 h 374"/>
                  <a:gd name="T24" fmla="*/ 2147483647 w 404"/>
                  <a:gd name="T25" fmla="*/ 2147483647 h 374"/>
                  <a:gd name="T26" fmla="*/ 2147483647 w 404"/>
                  <a:gd name="T27" fmla="*/ 2147483647 h 374"/>
                  <a:gd name="T28" fmla="*/ 2147483647 w 404"/>
                  <a:gd name="T29" fmla="*/ 2147483647 h 374"/>
                  <a:gd name="T30" fmla="*/ 2147483647 w 404"/>
                  <a:gd name="T31" fmla="*/ 2147483647 h 374"/>
                  <a:gd name="T32" fmla="*/ 2147483647 w 404"/>
                  <a:gd name="T33" fmla="*/ 2147483647 h 374"/>
                  <a:gd name="T34" fmla="*/ 2147483647 w 404"/>
                  <a:gd name="T35" fmla="*/ 2147483647 h 374"/>
                  <a:gd name="T36" fmla="*/ 2147483647 w 404"/>
                  <a:gd name="T37" fmla="*/ 2147483647 h 374"/>
                  <a:gd name="T38" fmla="*/ 2147483647 w 404"/>
                  <a:gd name="T39" fmla="*/ 2147483647 h 374"/>
                  <a:gd name="T40" fmla="*/ 2147483647 w 404"/>
                  <a:gd name="T41" fmla="*/ 2147483647 h 374"/>
                  <a:gd name="T42" fmla="*/ 2147483647 w 404"/>
                  <a:gd name="T43" fmla="*/ 2147483647 h 374"/>
                  <a:gd name="T44" fmla="*/ 2147483647 w 404"/>
                  <a:gd name="T45" fmla="*/ 2147483647 h 374"/>
                  <a:gd name="T46" fmla="*/ 2147483647 w 404"/>
                  <a:gd name="T47" fmla="*/ 2147483647 h 374"/>
                  <a:gd name="T48" fmla="*/ 2147483647 w 404"/>
                  <a:gd name="T49" fmla="*/ 2147483647 h 374"/>
                  <a:gd name="T50" fmla="*/ 2147483647 w 404"/>
                  <a:gd name="T51" fmla="*/ 2147483647 h 374"/>
                  <a:gd name="T52" fmla="*/ 2147483647 w 404"/>
                  <a:gd name="T53" fmla="*/ 2147483647 h 374"/>
                  <a:gd name="T54" fmla="*/ 2147483647 w 404"/>
                  <a:gd name="T55" fmla="*/ 2147483647 h 374"/>
                  <a:gd name="T56" fmla="*/ 2147483647 w 404"/>
                  <a:gd name="T57" fmla="*/ 2147483647 h 374"/>
                  <a:gd name="T58" fmla="*/ 2147483647 w 404"/>
                  <a:gd name="T59" fmla="*/ 2147483647 h 374"/>
                  <a:gd name="T60" fmla="*/ 2147483647 w 404"/>
                  <a:gd name="T61" fmla="*/ 2147483647 h 374"/>
                  <a:gd name="T62" fmla="*/ 2147483647 w 404"/>
                  <a:gd name="T63" fmla="*/ 2147483647 h 374"/>
                  <a:gd name="T64" fmla="*/ 2147483647 w 404"/>
                  <a:gd name="T65" fmla="*/ 2147483647 h 374"/>
                  <a:gd name="T66" fmla="*/ 2147483647 w 404"/>
                  <a:gd name="T67" fmla="*/ 2147483647 h 374"/>
                  <a:gd name="T68" fmla="*/ 2147483647 w 404"/>
                  <a:gd name="T69" fmla="*/ 2147483647 h 374"/>
                  <a:gd name="T70" fmla="*/ 2147483647 w 404"/>
                  <a:gd name="T71" fmla="*/ 2147483647 h 374"/>
                  <a:gd name="T72" fmla="*/ 2147483647 w 404"/>
                  <a:gd name="T73" fmla="*/ 2147483647 h 374"/>
                  <a:gd name="T74" fmla="*/ 2147483647 w 404"/>
                  <a:gd name="T75" fmla="*/ 2147483647 h 374"/>
                  <a:gd name="T76" fmla="*/ 2147483647 w 404"/>
                  <a:gd name="T77" fmla="*/ 2147483647 h 374"/>
                  <a:gd name="T78" fmla="*/ 2147483647 w 404"/>
                  <a:gd name="T79" fmla="*/ 2147483647 h 374"/>
                  <a:gd name="T80" fmla="*/ 2147483647 w 404"/>
                  <a:gd name="T81" fmla="*/ 2147483647 h 374"/>
                  <a:gd name="T82" fmla="*/ 2147483647 w 404"/>
                  <a:gd name="T83" fmla="*/ 2147483647 h 374"/>
                  <a:gd name="T84" fmla="*/ 2147483647 w 404"/>
                  <a:gd name="T85" fmla="*/ 2147483647 h 374"/>
                  <a:gd name="T86" fmla="*/ 2147483647 w 404"/>
                  <a:gd name="T87" fmla="*/ 2147483647 h 374"/>
                  <a:gd name="T88" fmla="*/ 2147483647 w 404"/>
                  <a:gd name="T89" fmla="*/ 2147483647 h 374"/>
                  <a:gd name="T90" fmla="*/ 2147483647 w 404"/>
                  <a:gd name="T91" fmla="*/ 2147483647 h 374"/>
                  <a:gd name="T92" fmla="*/ 2147483647 w 404"/>
                  <a:gd name="T93" fmla="*/ 2147483647 h 374"/>
                  <a:gd name="T94" fmla="*/ 2147483647 w 404"/>
                  <a:gd name="T95" fmla="*/ 2147483647 h 374"/>
                  <a:gd name="T96" fmla="*/ 2147483647 w 404"/>
                  <a:gd name="T97" fmla="*/ 2147483647 h 374"/>
                  <a:gd name="T98" fmla="*/ 2147483647 w 404"/>
                  <a:gd name="T99" fmla="*/ 2147483647 h 374"/>
                  <a:gd name="T100" fmla="*/ 2147483647 w 404"/>
                  <a:gd name="T101" fmla="*/ 2147483647 h 374"/>
                  <a:gd name="T102" fmla="*/ 2147483647 w 404"/>
                  <a:gd name="T103" fmla="*/ 2147483647 h 374"/>
                  <a:gd name="T104" fmla="*/ 2147483647 w 404"/>
                  <a:gd name="T105" fmla="*/ 2147483647 h 374"/>
                  <a:gd name="T106" fmla="*/ 2147483647 w 404"/>
                  <a:gd name="T107" fmla="*/ 2147483647 h 374"/>
                  <a:gd name="T108" fmla="*/ 2147483647 w 404"/>
                  <a:gd name="T109" fmla="*/ 2147483647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4"/>
                  <a:gd name="T166" fmla="*/ 0 h 374"/>
                  <a:gd name="T167" fmla="*/ 404 w 404"/>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4" h="374">
                    <a:moveTo>
                      <a:pt x="26" y="100"/>
                    </a:moveTo>
                    <a:lnTo>
                      <a:pt x="36" y="106"/>
                    </a:lnTo>
                    <a:lnTo>
                      <a:pt x="20" y="116"/>
                    </a:lnTo>
                    <a:lnTo>
                      <a:pt x="22" y="122"/>
                    </a:lnTo>
                    <a:lnTo>
                      <a:pt x="52" y="108"/>
                    </a:lnTo>
                    <a:lnTo>
                      <a:pt x="50" y="112"/>
                    </a:lnTo>
                    <a:lnTo>
                      <a:pt x="30" y="124"/>
                    </a:lnTo>
                    <a:lnTo>
                      <a:pt x="44" y="128"/>
                    </a:lnTo>
                    <a:lnTo>
                      <a:pt x="28" y="130"/>
                    </a:lnTo>
                    <a:lnTo>
                      <a:pt x="28" y="138"/>
                    </a:lnTo>
                    <a:lnTo>
                      <a:pt x="34" y="142"/>
                    </a:lnTo>
                    <a:lnTo>
                      <a:pt x="64" y="140"/>
                    </a:lnTo>
                    <a:lnTo>
                      <a:pt x="72" y="144"/>
                    </a:lnTo>
                    <a:lnTo>
                      <a:pt x="36" y="150"/>
                    </a:lnTo>
                    <a:lnTo>
                      <a:pt x="66" y="168"/>
                    </a:lnTo>
                    <a:lnTo>
                      <a:pt x="76" y="152"/>
                    </a:lnTo>
                    <a:lnTo>
                      <a:pt x="86" y="142"/>
                    </a:lnTo>
                    <a:lnTo>
                      <a:pt x="86" y="146"/>
                    </a:lnTo>
                    <a:lnTo>
                      <a:pt x="74" y="164"/>
                    </a:lnTo>
                    <a:lnTo>
                      <a:pt x="74" y="168"/>
                    </a:lnTo>
                    <a:lnTo>
                      <a:pt x="80" y="172"/>
                    </a:lnTo>
                    <a:lnTo>
                      <a:pt x="90" y="166"/>
                    </a:lnTo>
                    <a:lnTo>
                      <a:pt x="88" y="172"/>
                    </a:lnTo>
                    <a:lnTo>
                      <a:pt x="100" y="174"/>
                    </a:lnTo>
                    <a:lnTo>
                      <a:pt x="104" y="168"/>
                    </a:lnTo>
                    <a:lnTo>
                      <a:pt x="102" y="162"/>
                    </a:lnTo>
                    <a:lnTo>
                      <a:pt x="110" y="156"/>
                    </a:lnTo>
                    <a:lnTo>
                      <a:pt x="106" y="166"/>
                    </a:lnTo>
                    <a:lnTo>
                      <a:pt x="112" y="166"/>
                    </a:lnTo>
                    <a:lnTo>
                      <a:pt x="128" y="150"/>
                    </a:lnTo>
                    <a:lnTo>
                      <a:pt x="128" y="152"/>
                    </a:lnTo>
                    <a:lnTo>
                      <a:pt x="128" y="156"/>
                    </a:lnTo>
                    <a:lnTo>
                      <a:pt x="132" y="154"/>
                    </a:lnTo>
                    <a:lnTo>
                      <a:pt x="110" y="168"/>
                    </a:lnTo>
                    <a:lnTo>
                      <a:pt x="114" y="174"/>
                    </a:lnTo>
                    <a:lnTo>
                      <a:pt x="158" y="154"/>
                    </a:lnTo>
                    <a:lnTo>
                      <a:pt x="162" y="148"/>
                    </a:lnTo>
                    <a:lnTo>
                      <a:pt x="158" y="146"/>
                    </a:lnTo>
                    <a:lnTo>
                      <a:pt x="162" y="140"/>
                    </a:lnTo>
                    <a:lnTo>
                      <a:pt x="156" y="132"/>
                    </a:lnTo>
                    <a:lnTo>
                      <a:pt x="164" y="138"/>
                    </a:lnTo>
                    <a:lnTo>
                      <a:pt x="172" y="126"/>
                    </a:lnTo>
                    <a:lnTo>
                      <a:pt x="188" y="114"/>
                    </a:lnTo>
                    <a:lnTo>
                      <a:pt x="170" y="132"/>
                    </a:lnTo>
                    <a:lnTo>
                      <a:pt x="164" y="144"/>
                    </a:lnTo>
                    <a:lnTo>
                      <a:pt x="164" y="150"/>
                    </a:lnTo>
                    <a:lnTo>
                      <a:pt x="202" y="150"/>
                    </a:lnTo>
                    <a:lnTo>
                      <a:pt x="202" y="154"/>
                    </a:lnTo>
                    <a:lnTo>
                      <a:pt x="180" y="154"/>
                    </a:lnTo>
                    <a:lnTo>
                      <a:pt x="154" y="164"/>
                    </a:lnTo>
                    <a:lnTo>
                      <a:pt x="114" y="182"/>
                    </a:lnTo>
                    <a:lnTo>
                      <a:pt x="124" y="200"/>
                    </a:lnTo>
                    <a:lnTo>
                      <a:pt x="136" y="204"/>
                    </a:lnTo>
                    <a:lnTo>
                      <a:pt x="132" y="206"/>
                    </a:lnTo>
                    <a:lnTo>
                      <a:pt x="136" y="216"/>
                    </a:lnTo>
                    <a:lnTo>
                      <a:pt x="156" y="218"/>
                    </a:lnTo>
                    <a:lnTo>
                      <a:pt x="144" y="226"/>
                    </a:lnTo>
                    <a:lnTo>
                      <a:pt x="132" y="222"/>
                    </a:lnTo>
                    <a:lnTo>
                      <a:pt x="128" y="210"/>
                    </a:lnTo>
                    <a:lnTo>
                      <a:pt x="102" y="186"/>
                    </a:lnTo>
                    <a:lnTo>
                      <a:pt x="74" y="182"/>
                    </a:lnTo>
                    <a:lnTo>
                      <a:pt x="70" y="184"/>
                    </a:lnTo>
                    <a:lnTo>
                      <a:pt x="70" y="192"/>
                    </a:lnTo>
                    <a:lnTo>
                      <a:pt x="70" y="198"/>
                    </a:lnTo>
                    <a:lnTo>
                      <a:pt x="72" y="200"/>
                    </a:lnTo>
                    <a:lnTo>
                      <a:pt x="70" y="200"/>
                    </a:lnTo>
                    <a:lnTo>
                      <a:pt x="70" y="208"/>
                    </a:lnTo>
                    <a:lnTo>
                      <a:pt x="90" y="218"/>
                    </a:lnTo>
                    <a:lnTo>
                      <a:pt x="98" y="230"/>
                    </a:lnTo>
                    <a:lnTo>
                      <a:pt x="100" y="242"/>
                    </a:lnTo>
                    <a:lnTo>
                      <a:pt x="106" y="240"/>
                    </a:lnTo>
                    <a:lnTo>
                      <a:pt x="104" y="244"/>
                    </a:lnTo>
                    <a:lnTo>
                      <a:pt x="96" y="244"/>
                    </a:lnTo>
                    <a:lnTo>
                      <a:pt x="94" y="248"/>
                    </a:lnTo>
                    <a:lnTo>
                      <a:pt x="94" y="250"/>
                    </a:lnTo>
                    <a:lnTo>
                      <a:pt x="120" y="258"/>
                    </a:lnTo>
                    <a:lnTo>
                      <a:pt x="136" y="252"/>
                    </a:lnTo>
                    <a:lnTo>
                      <a:pt x="132" y="262"/>
                    </a:lnTo>
                    <a:lnTo>
                      <a:pt x="128" y="266"/>
                    </a:lnTo>
                    <a:lnTo>
                      <a:pt x="124" y="266"/>
                    </a:lnTo>
                    <a:lnTo>
                      <a:pt x="126" y="274"/>
                    </a:lnTo>
                    <a:lnTo>
                      <a:pt x="106" y="258"/>
                    </a:lnTo>
                    <a:lnTo>
                      <a:pt x="90" y="254"/>
                    </a:lnTo>
                    <a:lnTo>
                      <a:pt x="68" y="262"/>
                    </a:lnTo>
                    <a:lnTo>
                      <a:pt x="64" y="272"/>
                    </a:lnTo>
                    <a:lnTo>
                      <a:pt x="66" y="272"/>
                    </a:lnTo>
                    <a:lnTo>
                      <a:pt x="58" y="278"/>
                    </a:lnTo>
                    <a:lnTo>
                      <a:pt x="58" y="288"/>
                    </a:lnTo>
                    <a:lnTo>
                      <a:pt x="60" y="292"/>
                    </a:lnTo>
                    <a:lnTo>
                      <a:pt x="72" y="292"/>
                    </a:lnTo>
                    <a:lnTo>
                      <a:pt x="80" y="280"/>
                    </a:lnTo>
                    <a:lnTo>
                      <a:pt x="76" y="290"/>
                    </a:lnTo>
                    <a:lnTo>
                      <a:pt x="76" y="294"/>
                    </a:lnTo>
                    <a:lnTo>
                      <a:pt x="86" y="294"/>
                    </a:lnTo>
                    <a:lnTo>
                      <a:pt x="90" y="288"/>
                    </a:lnTo>
                    <a:lnTo>
                      <a:pt x="96" y="272"/>
                    </a:lnTo>
                    <a:lnTo>
                      <a:pt x="94" y="280"/>
                    </a:lnTo>
                    <a:lnTo>
                      <a:pt x="96" y="280"/>
                    </a:lnTo>
                    <a:lnTo>
                      <a:pt x="94" y="288"/>
                    </a:lnTo>
                    <a:lnTo>
                      <a:pt x="92" y="292"/>
                    </a:lnTo>
                    <a:lnTo>
                      <a:pt x="90" y="296"/>
                    </a:lnTo>
                    <a:lnTo>
                      <a:pt x="92" y="296"/>
                    </a:lnTo>
                    <a:lnTo>
                      <a:pt x="80" y="300"/>
                    </a:lnTo>
                    <a:lnTo>
                      <a:pt x="86" y="304"/>
                    </a:lnTo>
                    <a:lnTo>
                      <a:pt x="90" y="304"/>
                    </a:lnTo>
                    <a:lnTo>
                      <a:pt x="88" y="310"/>
                    </a:lnTo>
                    <a:lnTo>
                      <a:pt x="92" y="314"/>
                    </a:lnTo>
                    <a:lnTo>
                      <a:pt x="96" y="308"/>
                    </a:lnTo>
                    <a:lnTo>
                      <a:pt x="94" y="318"/>
                    </a:lnTo>
                    <a:lnTo>
                      <a:pt x="110" y="318"/>
                    </a:lnTo>
                    <a:lnTo>
                      <a:pt x="120" y="296"/>
                    </a:lnTo>
                    <a:lnTo>
                      <a:pt x="126" y="296"/>
                    </a:lnTo>
                    <a:lnTo>
                      <a:pt x="118" y="312"/>
                    </a:lnTo>
                    <a:lnTo>
                      <a:pt x="108" y="320"/>
                    </a:lnTo>
                    <a:lnTo>
                      <a:pt x="112" y="324"/>
                    </a:lnTo>
                    <a:lnTo>
                      <a:pt x="96" y="322"/>
                    </a:lnTo>
                    <a:lnTo>
                      <a:pt x="98" y="326"/>
                    </a:lnTo>
                    <a:lnTo>
                      <a:pt x="82" y="322"/>
                    </a:lnTo>
                    <a:lnTo>
                      <a:pt x="80" y="316"/>
                    </a:lnTo>
                    <a:lnTo>
                      <a:pt x="70" y="304"/>
                    </a:lnTo>
                    <a:lnTo>
                      <a:pt x="48" y="306"/>
                    </a:lnTo>
                    <a:lnTo>
                      <a:pt x="48" y="314"/>
                    </a:lnTo>
                    <a:lnTo>
                      <a:pt x="54" y="320"/>
                    </a:lnTo>
                    <a:lnTo>
                      <a:pt x="56" y="326"/>
                    </a:lnTo>
                    <a:lnTo>
                      <a:pt x="66" y="326"/>
                    </a:lnTo>
                    <a:lnTo>
                      <a:pt x="62" y="328"/>
                    </a:lnTo>
                    <a:lnTo>
                      <a:pt x="64" y="330"/>
                    </a:lnTo>
                    <a:lnTo>
                      <a:pt x="62" y="332"/>
                    </a:lnTo>
                    <a:lnTo>
                      <a:pt x="46" y="340"/>
                    </a:lnTo>
                    <a:lnTo>
                      <a:pt x="32" y="350"/>
                    </a:lnTo>
                    <a:lnTo>
                      <a:pt x="32" y="358"/>
                    </a:lnTo>
                    <a:lnTo>
                      <a:pt x="36" y="364"/>
                    </a:lnTo>
                    <a:lnTo>
                      <a:pt x="42" y="358"/>
                    </a:lnTo>
                    <a:lnTo>
                      <a:pt x="42" y="364"/>
                    </a:lnTo>
                    <a:lnTo>
                      <a:pt x="44" y="360"/>
                    </a:lnTo>
                    <a:lnTo>
                      <a:pt x="42" y="350"/>
                    </a:lnTo>
                    <a:lnTo>
                      <a:pt x="44" y="348"/>
                    </a:lnTo>
                    <a:lnTo>
                      <a:pt x="46" y="364"/>
                    </a:lnTo>
                    <a:lnTo>
                      <a:pt x="50" y="368"/>
                    </a:lnTo>
                    <a:lnTo>
                      <a:pt x="54" y="366"/>
                    </a:lnTo>
                    <a:lnTo>
                      <a:pt x="56" y="360"/>
                    </a:lnTo>
                    <a:lnTo>
                      <a:pt x="66" y="366"/>
                    </a:lnTo>
                    <a:lnTo>
                      <a:pt x="70" y="362"/>
                    </a:lnTo>
                    <a:lnTo>
                      <a:pt x="70" y="358"/>
                    </a:lnTo>
                    <a:lnTo>
                      <a:pt x="70" y="362"/>
                    </a:lnTo>
                    <a:lnTo>
                      <a:pt x="70" y="366"/>
                    </a:lnTo>
                    <a:lnTo>
                      <a:pt x="86" y="370"/>
                    </a:lnTo>
                    <a:lnTo>
                      <a:pt x="96" y="370"/>
                    </a:lnTo>
                    <a:lnTo>
                      <a:pt x="90" y="362"/>
                    </a:lnTo>
                    <a:lnTo>
                      <a:pt x="88" y="358"/>
                    </a:lnTo>
                    <a:lnTo>
                      <a:pt x="96" y="364"/>
                    </a:lnTo>
                    <a:lnTo>
                      <a:pt x="98" y="360"/>
                    </a:lnTo>
                    <a:lnTo>
                      <a:pt x="98" y="356"/>
                    </a:lnTo>
                    <a:lnTo>
                      <a:pt x="110" y="364"/>
                    </a:lnTo>
                    <a:lnTo>
                      <a:pt x="114" y="364"/>
                    </a:lnTo>
                    <a:lnTo>
                      <a:pt x="114" y="358"/>
                    </a:lnTo>
                    <a:lnTo>
                      <a:pt x="116" y="364"/>
                    </a:lnTo>
                    <a:lnTo>
                      <a:pt x="120" y="366"/>
                    </a:lnTo>
                    <a:lnTo>
                      <a:pt x="126" y="364"/>
                    </a:lnTo>
                    <a:lnTo>
                      <a:pt x="128" y="360"/>
                    </a:lnTo>
                    <a:lnTo>
                      <a:pt x="122" y="354"/>
                    </a:lnTo>
                    <a:lnTo>
                      <a:pt x="130" y="356"/>
                    </a:lnTo>
                    <a:lnTo>
                      <a:pt x="132" y="362"/>
                    </a:lnTo>
                    <a:lnTo>
                      <a:pt x="142" y="362"/>
                    </a:lnTo>
                    <a:lnTo>
                      <a:pt x="144" y="366"/>
                    </a:lnTo>
                    <a:lnTo>
                      <a:pt x="142" y="372"/>
                    </a:lnTo>
                    <a:lnTo>
                      <a:pt x="142" y="374"/>
                    </a:lnTo>
                    <a:lnTo>
                      <a:pt x="160" y="370"/>
                    </a:lnTo>
                    <a:lnTo>
                      <a:pt x="170" y="358"/>
                    </a:lnTo>
                    <a:lnTo>
                      <a:pt x="170" y="364"/>
                    </a:lnTo>
                    <a:lnTo>
                      <a:pt x="182" y="358"/>
                    </a:lnTo>
                    <a:lnTo>
                      <a:pt x="184" y="350"/>
                    </a:lnTo>
                    <a:lnTo>
                      <a:pt x="180" y="342"/>
                    </a:lnTo>
                    <a:lnTo>
                      <a:pt x="170" y="348"/>
                    </a:lnTo>
                    <a:lnTo>
                      <a:pt x="164" y="344"/>
                    </a:lnTo>
                    <a:lnTo>
                      <a:pt x="166" y="342"/>
                    </a:lnTo>
                    <a:lnTo>
                      <a:pt x="170" y="338"/>
                    </a:lnTo>
                    <a:lnTo>
                      <a:pt x="164" y="332"/>
                    </a:lnTo>
                    <a:lnTo>
                      <a:pt x="152" y="338"/>
                    </a:lnTo>
                    <a:lnTo>
                      <a:pt x="154" y="332"/>
                    </a:lnTo>
                    <a:lnTo>
                      <a:pt x="144" y="332"/>
                    </a:lnTo>
                    <a:lnTo>
                      <a:pt x="132" y="338"/>
                    </a:lnTo>
                    <a:lnTo>
                      <a:pt x="130" y="330"/>
                    </a:lnTo>
                    <a:lnTo>
                      <a:pt x="140" y="328"/>
                    </a:lnTo>
                    <a:lnTo>
                      <a:pt x="136" y="326"/>
                    </a:lnTo>
                    <a:lnTo>
                      <a:pt x="136" y="322"/>
                    </a:lnTo>
                    <a:lnTo>
                      <a:pt x="150" y="330"/>
                    </a:lnTo>
                    <a:lnTo>
                      <a:pt x="180" y="326"/>
                    </a:lnTo>
                    <a:lnTo>
                      <a:pt x="184" y="318"/>
                    </a:lnTo>
                    <a:lnTo>
                      <a:pt x="188" y="316"/>
                    </a:lnTo>
                    <a:lnTo>
                      <a:pt x="182" y="312"/>
                    </a:lnTo>
                    <a:lnTo>
                      <a:pt x="184" y="308"/>
                    </a:lnTo>
                    <a:lnTo>
                      <a:pt x="180" y="304"/>
                    </a:lnTo>
                    <a:lnTo>
                      <a:pt x="180" y="300"/>
                    </a:lnTo>
                    <a:lnTo>
                      <a:pt x="210" y="300"/>
                    </a:lnTo>
                    <a:lnTo>
                      <a:pt x="214" y="294"/>
                    </a:lnTo>
                    <a:lnTo>
                      <a:pt x="212" y="290"/>
                    </a:lnTo>
                    <a:lnTo>
                      <a:pt x="220" y="282"/>
                    </a:lnTo>
                    <a:lnTo>
                      <a:pt x="204" y="274"/>
                    </a:lnTo>
                    <a:lnTo>
                      <a:pt x="226" y="270"/>
                    </a:lnTo>
                    <a:lnTo>
                      <a:pt x="224" y="268"/>
                    </a:lnTo>
                    <a:lnTo>
                      <a:pt x="224" y="258"/>
                    </a:lnTo>
                    <a:lnTo>
                      <a:pt x="222" y="256"/>
                    </a:lnTo>
                    <a:lnTo>
                      <a:pt x="206" y="256"/>
                    </a:lnTo>
                    <a:lnTo>
                      <a:pt x="212" y="252"/>
                    </a:lnTo>
                    <a:lnTo>
                      <a:pt x="210" y="250"/>
                    </a:lnTo>
                    <a:lnTo>
                      <a:pt x="186" y="254"/>
                    </a:lnTo>
                    <a:lnTo>
                      <a:pt x="188" y="250"/>
                    </a:lnTo>
                    <a:lnTo>
                      <a:pt x="186" y="248"/>
                    </a:lnTo>
                    <a:lnTo>
                      <a:pt x="184" y="244"/>
                    </a:lnTo>
                    <a:lnTo>
                      <a:pt x="206" y="240"/>
                    </a:lnTo>
                    <a:lnTo>
                      <a:pt x="212" y="248"/>
                    </a:lnTo>
                    <a:lnTo>
                      <a:pt x="226" y="250"/>
                    </a:lnTo>
                    <a:lnTo>
                      <a:pt x="228" y="246"/>
                    </a:lnTo>
                    <a:lnTo>
                      <a:pt x="226" y="242"/>
                    </a:lnTo>
                    <a:lnTo>
                      <a:pt x="228" y="240"/>
                    </a:lnTo>
                    <a:lnTo>
                      <a:pt x="192" y="238"/>
                    </a:lnTo>
                    <a:lnTo>
                      <a:pt x="194" y="234"/>
                    </a:lnTo>
                    <a:lnTo>
                      <a:pt x="192" y="230"/>
                    </a:lnTo>
                    <a:lnTo>
                      <a:pt x="192" y="228"/>
                    </a:lnTo>
                    <a:lnTo>
                      <a:pt x="194" y="226"/>
                    </a:lnTo>
                    <a:lnTo>
                      <a:pt x="220" y="232"/>
                    </a:lnTo>
                    <a:lnTo>
                      <a:pt x="222" y="230"/>
                    </a:lnTo>
                    <a:lnTo>
                      <a:pt x="220" y="228"/>
                    </a:lnTo>
                    <a:lnTo>
                      <a:pt x="240" y="226"/>
                    </a:lnTo>
                    <a:lnTo>
                      <a:pt x="240" y="222"/>
                    </a:lnTo>
                    <a:lnTo>
                      <a:pt x="238" y="214"/>
                    </a:lnTo>
                    <a:lnTo>
                      <a:pt x="242" y="212"/>
                    </a:lnTo>
                    <a:lnTo>
                      <a:pt x="242" y="216"/>
                    </a:lnTo>
                    <a:lnTo>
                      <a:pt x="246" y="218"/>
                    </a:lnTo>
                    <a:lnTo>
                      <a:pt x="260" y="218"/>
                    </a:lnTo>
                    <a:lnTo>
                      <a:pt x="270" y="208"/>
                    </a:lnTo>
                    <a:lnTo>
                      <a:pt x="264" y="206"/>
                    </a:lnTo>
                    <a:lnTo>
                      <a:pt x="276" y="196"/>
                    </a:lnTo>
                    <a:lnTo>
                      <a:pt x="254" y="198"/>
                    </a:lnTo>
                    <a:lnTo>
                      <a:pt x="256" y="194"/>
                    </a:lnTo>
                    <a:lnTo>
                      <a:pt x="284" y="192"/>
                    </a:lnTo>
                    <a:lnTo>
                      <a:pt x="276" y="182"/>
                    </a:lnTo>
                    <a:lnTo>
                      <a:pt x="280" y="176"/>
                    </a:lnTo>
                    <a:lnTo>
                      <a:pt x="280" y="182"/>
                    </a:lnTo>
                    <a:lnTo>
                      <a:pt x="292" y="180"/>
                    </a:lnTo>
                    <a:lnTo>
                      <a:pt x="296" y="168"/>
                    </a:lnTo>
                    <a:lnTo>
                      <a:pt x="306" y="160"/>
                    </a:lnTo>
                    <a:lnTo>
                      <a:pt x="358" y="116"/>
                    </a:lnTo>
                    <a:lnTo>
                      <a:pt x="358" y="110"/>
                    </a:lnTo>
                    <a:lnTo>
                      <a:pt x="344" y="112"/>
                    </a:lnTo>
                    <a:lnTo>
                      <a:pt x="284" y="140"/>
                    </a:lnTo>
                    <a:lnTo>
                      <a:pt x="286" y="136"/>
                    </a:lnTo>
                    <a:lnTo>
                      <a:pt x="284" y="134"/>
                    </a:lnTo>
                    <a:lnTo>
                      <a:pt x="326" y="112"/>
                    </a:lnTo>
                    <a:lnTo>
                      <a:pt x="300" y="112"/>
                    </a:lnTo>
                    <a:lnTo>
                      <a:pt x="300" y="108"/>
                    </a:lnTo>
                    <a:lnTo>
                      <a:pt x="304" y="108"/>
                    </a:lnTo>
                    <a:lnTo>
                      <a:pt x="308" y="108"/>
                    </a:lnTo>
                    <a:lnTo>
                      <a:pt x="366" y="96"/>
                    </a:lnTo>
                    <a:lnTo>
                      <a:pt x="402" y="66"/>
                    </a:lnTo>
                    <a:lnTo>
                      <a:pt x="404" y="56"/>
                    </a:lnTo>
                    <a:lnTo>
                      <a:pt x="400" y="50"/>
                    </a:lnTo>
                    <a:lnTo>
                      <a:pt x="388" y="44"/>
                    </a:lnTo>
                    <a:lnTo>
                      <a:pt x="374" y="52"/>
                    </a:lnTo>
                    <a:lnTo>
                      <a:pt x="380" y="40"/>
                    </a:lnTo>
                    <a:lnTo>
                      <a:pt x="366" y="28"/>
                    </a:lnTo>
                    <a:lnTo>
                      <a:pt x="370" y="26"/>
                    </a:lnTo>
                    <a:lnTo>
                      <a:pt x="370" y="18"/>
                    </a:lnTo>
                    <a:lnTo>
                      <a:pt x="358" y="24"/>
                    </a:lnTo>
                    <a:lnTo>
                      <a:pt x="354" y="14"/>
                    </a:lnTo>
                    <a:lnTo>
                      <a:pt x="344" y="22"/>
                    </a:lnTo>
                    <a:lnTo>
                      <a:pt x="348" y="26"/>
                    </a:lnTo>
                    <a:lnTo>
                      <a:pt x="346" y="28"/>
                    </a:lnTo>
                    <a:lnTo>
                      <a:pt x="340" y="18"/>
                    </a:lnTo>
                    <a:lnTo>
                      <a:pt x="300" y="36"/>
                    </a:lnTo>
                    <a:lnTo>
                      <a:pt x="330" y="12"/>
                    </a:lnTo>
                    <a:lnTo>
                      <a:pt x="292" y="12"/>
                    </a:lnTo>
                    <a:lnTo>
                      <a:pt x="280" y="0"/>
                    </a:lnTo>
                    <a:lnTo>
                      <a:pt x="260" y="8"/>
                    </a:lnTo>
                    <a:lnTo>
                      <a:pt x="250" y="0"/>
                    </a:lnTo>
                    <a:lnTo>
                      <a:pt x="240" y="2"/>
                    </a:lnTo>
                    <a:lnTo>
                      <a:pt x="232" y="12"/>
                    </a:lnTo>
                    <a:lnTo>
                      <a:pt x="238" y="28"/>
                    </a:lnTo>
                    <a:lnTo>
                      <a:pt x="220" y="8"/>
                    </a:lnTo>
                    <a:lnTo>
                      <a:pt x="180" y="8"/>
                    </a:lnTo>
                    <a:lnTo>
                      <a:pt x="210" y="42"/>
                    </a:lnTo>
                    <a:lnTo>
                      <a:pt x="200" y="52"/>
                    </a:lnTo>
                    <a:lnTo>
                      <a:pt x="202" y="44"/>
                    </a:lnTo>
                    <a:lnTo>
                      <a:pt x="200" y="38"/>
                    </a:lnTo>
                    <a:lnTo>
                      <a:pt x="184" y="18"/>
                    </a:lnTo>
                    <a:lnTo>
                      <a:pt x="146" y="12"/>
                    </a:lnTo>
                    <a:lnTo>
                      <a:pt x="142" y="16"/>
                    </a:lnTo>
                    <a:lnTo>
                      <a:pt x="154" y="32"/>
                    </a:lnTo>
                    <a:lnTo>
                      <a:pt x="126" y="26"/>
                    </a:lnTo>
                    <a:lnTo>
                      <a:pt x="142" y="46"/>
                    </a:lnTo>
                    <a:lnTo>
                      <a:pt x="118" y="36"/>
                    </a:lnTo>
                    <a:lnTo>
                      <a:pt x="116" y="42"/>
                    </a:lnTo>
                    <a:lnTo>
                      <a:pt x="124" y="46"/>
                    </a:lnTo>
                    <a:lnTo>
                      <a:pt x="112" y="52"/>
                    </a:lnTo>
                    <a:lnTo>
                      <a:pt x="114" y="58"/>
                    </a:lnTo>
                    <a:lnTo>
                      <a:pt x="138" y="72"/>
                    </a:lnTo>
                    <a:lnTo>
                      <a:pt x="136" y="76"/>
                    </a:lnTo>
                    <a:lnTo>
                      <a:pt x="114" y="62"/>
                    </a:lnTo>
                    <a:lnTo>
                      <a:pt x="108" y="64"/>
                    </a:lnTo>
                    <a:lnTo>
                      <a:pt x="116" y="74"/>
                    </a:lnTo>
                    <a:lnTo>
                      <a:pt x="106" y="74"/>
                    </a:lnTo>
                    <a:lnTo>
                      <a:pt x="108" y="70"/>
                    </a:lnTo>
                    <a:lnTo>
                      <a:pt x="102" y="60"/>
                    </a:lnTo>
                    <a:lnTo>
                      <a:pt x="80" y="48"/>
                    </a:lnTo>
                    <a:lnTo>
                      <a:pt x="72" y="52"/>
                    </a:lnTo>
                    <a:lnTo>
                      <a:pt x="76" y="58"/>
                    </a:lnTo>
                    <a:lnTo>
                      <a:pt x="76" y="62"/>
                    </a:lnTo>
                    <a:lnTo>
                      <a:pt x="62" y="68"/>
                    </a:lnTo>
                    <a:lnTo>
                      <a:pt x="88" y="78"/>
                    </a:lnTo>
                    <a:lnTo>
                      <a:pt x="88" y="80"/>
                    </a:lnTo>
                    <a:lnTo>
                      <a:pt x="88" y="84"/>
                    </a:lnTo>
                    <a:lnTo>
                      <a:pt x="78" y="80"/>
                    </a:lnTo>
                    <a:lnTo>
                      <a:pt x="80" y="86"/>
                    </a:lnTo>
                    <a:lnTo>
                      <a:pt x="70" y="76"/>
                    </a:lnTo>
                    <a:lnTo>
                      <a:pt x="62" y="76"/>
                    </a:lnTo>
                    <a:lnTo>
                      <a:pt x="62" y="82"/>
                    </a:lnTo>
                    <a:lnTo>
                      <a:pt x="62" y="84"/>
                    </a:lnTo>
                    <a:lnTo>
                      <a:pt x="58" y="76"/>
                    </a:lnTo>
                    <a:lnTo>
                      <a:pt x="46" y="72"/>
                    </a:lnTo>
                    <a:lnTo>
                      <a:pt x="32" y="82"/>
                    </a:lnTo>
                    <a:lnTo>
                      <a:pt x="36" y="88"/>
                    </a:lnTo>
                    <a:lnTo>
                      <a:pt x="32" y="84"/>
                    </a:lnTo>
                    <a:lnTo>
                      <a:pt x="32" y="94"/>
                    </a:lnTo>
                    <a:lnTo>
                      <a:pt x="24" y="86"/>
                    </a:lnTo>
                    <a:lnTo>
                      <a:pt x="4" y="96"/>
                    </a:lnTo>
                    <a:lnTo>
                      <a:pt x="0" y="104"/>
                    </a:lnTo>
                    <a:lnTo>
                      <a:pt x="10" y="110"/>
                    </a:lnTo>
                    <a:lnTo>
                      <a:pt x="26" y="100"/>
                    </a:lnTo>
                    <a:close/>
                  </a:path>
                </a:pathLst>
              </a:custGeom>
              <a:solidFill>
                <a:srgbClr val="EE9024"/>
              </a:solidFill>
              <a:ln w="12700">
                <a:noFill/>
                <a:round/>
                <a:headEnd/>
                <a:tailEnd/>
              </a:ln>
            </p:spPr>
            <p:txBody>
              <a:bodyPr/>
              <a:lstStyle/>
              <a:p>
                <a:endParaRPr lang="en-GB"/>
              </a:p>
            </p:txBody>
          </p:sp>
          <p:sp>
            <p:nvSpPr>
              <p:cNvPr id="36288" name="Freeform 575"/>
              <p:cNvSpPr>
                <a:spLocks noChangeAspect="1"/>
              </p:cNvSpPr>
              <p:nvPr/>
            </p:nvSpPr>
            <p:spPr bwMode="auto">
              <a:xfrm>
                <a:off x="3653827" y="2700995"/>
                <a:ext cx="148837" cy="78140"/>
              </a:xfrm>
              <a:custGeom>
                <a:avLst/>
                <a:gdLst>
                  <a:gd name="T0" fmla="*/ 2147483647 w 64"/>
                  <a:gd name="T1" fmla="*/ 2147483647 h 32"/>
                  <a:gd name="T2" fmla="*/ 2147483647 w 64"/>
                  <a:gd name="T3" fmla="*/ 2147483647 h 32"/>
                  <a:gd name="T4" fmla="*/ 2147483647 w 64"/>
                  <a:gd name="T5" fmla="*/ 2147483647 h 32"/>
                  <a:gd name="T6" fmla="*/ 2147483647 w 64"/>
                  <a:gd name="T7" fmla="*/ 2147483647 h 32"/>
                  <a:gd name="T8" fmla="*/ 2147483647 w 64"/>
                  <a:gd name="T9" fmla="*/ 2147483647 h 32"/>
                  <a:gd name="T10" fmla="*/ 2147483647 w 64"/>
                  <a:gd name="T11" fmla="*/ 2147483647 h 32"/>
                  <a:gd name="T12" fmla="*/ 2147483647 w 64"/>
                  <a:gd name="T13" fmla="*/ 2147483647 h 32"/>
                  <a:gd name="T14" fmla="*/ 2147483647 w 64"/>
                  <a:gd name="T15" fmla="*/ 2147483647 h 32"/>
                  <a:gd name="T16" fmla="*/ 2147483647 w 64"/>
                  <a:gd name="T17" fmla="*/ 0 h 32"/>
                  <a:gd name="T18" fmla="*/ 0 w 64"/>
                  <a:gd name="T19" fmla="*/ 2147483647 h 32"/>
                  <a:gd name="T20" fmla="*/ 0 w 64"/>
                  <a:gd name="T21" fmla="*/ 2147483647 h 32"/>
                  <a:gd name="T22" fmla="*/ 2147483647 w 64"/>
                  <a:gd name="T23" fmla="*/ 2147483647 h 32"/>
                  <a:gd name="T24" fmla="*/ 2147483647 w 64"/>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32"/>
                  <a:gd name="T41" fmla="*/ 64 w 6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32">
                    <a:moveTo>
                      <a:pt x="12" y="28"/>
                    </a:moveTo>
                    <a:lnTo>
                      <a:pt x="20" y="32"/>
                    </a:lnTo>
                    <a:lnTo>
                      <a:pt x="36" y="26"/>
                    </a:lnTo>
                    <a:lnTo>
                      <a:pt x="58" y="28"/>
                    </a:lnTo>
                    <a:lnTo>
                      <a:pt x="64" y="26"/>
                    </a:lnTo>
                    <a:lnTo>
                      <a:pt x="48" y="6"/>
                    </a:lnTo>
                    <a:lnTo>
                      <a:pt x="36" y="4"/>
                    </a:lnTo>
                    <a:lnTo>
                      <a:pt x="26" y="4"/>
                    </a:lnTo>
                    <a:lnTo>
                      <a:pt x="6" y="0"/>
                    </a:lnTo>
                    <a:lnTo>
                      <a:pt x="0" y="4"/>
                    </a:lnTo>
                    <a:lnTo>
                      <a:pt x="0" y="12"/>
                    </a:lnTo>
                    <a:lnTo>
                      <a:pt x="10" y="16"/>
                    </a:lnTo>
                    <a:lnTo>
                      <a:pt x="12" y="28"/>
                    </a:lnTo>
                    <a:close/>
                  </a:path>
                </a:pathLst>
              </a:custGeom>
              <a:solidFill>
                <a:srgbClr val="EE9024"/>
              </a:solidFill>
              <a:ln w="12700">
                <a:noFill/>
                <a:round/>
                <a:headEnd/>
                <a:tailEnd/>
              </a:ln>
            </p:spPr>
            <p:txBody>
              <a:bodyPr/>
              <a:lstStyle/>
              <a:p>
                <a:endParaRPr lang="en-GB"/>
              </a:p>
            </p:txBody>
          </p:sp>
          <p:sp>
            <p:nvSpPr>
              <p:cNvPr id="36289" name="Freeform 576"/>
              <p:cNvSpPr>
                <a:spLocks noChangeAspect="1"/>
              </p:cNvSpPr>
              <p:nvPr/>
            </p:nvSpPr>
            <p:spPr bwMode="auto">
              <a:xfrm>
                <a:off x="3570106" y="3374953"/>
                <a:ext cx="51163" cy="39070"/>
              </a:xfrm>
              <a:custGeom>
                <a:avLst/>
                <a:gdLst>
                  <a:gd name="T0" fmla="*/ 2147483647 w 22"/>
                  <a:gd name="T1" fmla="*/ 2147483647 h 16"/>
                  <a:gd name="T2" fmla="*/ 0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0 h 16"/>
                  <a:gd name="T14" fmla="*/ 2147483647 w 22"/>
                  <a:gd name="T15" fmla="*/ 0 h 16"/>
                  <a:gd name="T16" fmla="*/ 2147483647 w 22"/>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6"/>
                  <a:gd name="T29" fmla="*/ 22 w 2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6">
                    <a:moveTo>
                      <a:pt x="8" y="4"/>
                    </a:moveTo>
                    <a:lnTo>
                      <a:pt x="0" y="16"/>
                    </a:lnTo>
                    <a:lnTo>
                      <a:pt x="8" y="14"/>
                    </a:lnTo>
                    <a:lnTo>
                      <a:pt x="12" y="12"/>
                    </a:lnTo>
                    <a:lnTo>
                      <a:pt x="14" y="8"/>
                    </a:lnTo>
                    <a:lnTo>
                      <a:pt x="20" y="4"/>
                    </a:lnTo>
                    <a:lnTo>
                      <a:pt x="22" y="0"/>
                    </a:lnTo>
                    <a:lnTo>
                      <a:pt x="16" y="0"/>
                    </a:lnTo>
                    <a:lnTo>
                      <a:pt x="8" y="4"/>
                    </a:lnTo>
                    <a:close/>
                  </a:path>
                </a:pathLst>
              </a:custGeom>
              <a:solidFill>
                <a:srgbClr val="EE9024"/>
              </a:solidFill>
              <a:ln w="12700">
                <a:solidFill>
                  <a:schemeClr val="bg1"/>
                </a:solidFill>
                <a:round/>
                <a:headEnd/>
                <a:tailEnd/>
              </a:ln>
            </p:spPr>
            <p:txBody>
              <a:bodyPr/>
              <a:lstStyle/>
              <a:p>
                <a:endParaRPr lang="en-GB"/>
              </a:p>
            </p:txBody>
          </p:sp>
          <p:sp>
            <p:nvSpPr>
              <p:cNvPr id="36290" name="Freeform 577"/>
              <p:cNvSpPr>
                <a:spLocks noChangeAspect="1"/>
              </p:cNvSpPr>
              <p:nvPr/>
            </p:nvSpPr>
            <p:spPr bwMode="auto">
              <a:xfrm>
                <a:off x="3672432" y="3399372"/>
                <a:ext cx="27907" cy="43954"/>
              </a:xfrm>
              <a:custGeom>
                <a:avLst/>
                <a:gdLst>
                  <a:gd name="T0" fmla="*/ 2147483647 w 12"/>
                  <a:gd name="T1" fmla="*/ 2147483647 h 18"/>
                  <a:gd name="T2" fmla="*/ 2147483647 w 12"/>
                  <a:gd name="T3" fmla="*/ 0 h 18"/>
                  <a:gd name="T4" fmla="*/ 2147483647 w 12"/>
                  <a:gd name="T5" fmla="*/ 2147483647 h 18"/>
                  <a:gd name="T6" fmla="*/ 0 w 12"/>
                  <a:gd name="T7" fmla="*/ 2147483647 h 18"/>
                  <a:gd name="T8" fmla="*/ 2147483647 w 12"/>
                  <a:gd name="T9" fmla="*/ 2147483647 h 18"/>
                  <a:gd name="T10" fmla="*/ 2147483647 w 12"/>
                  <a:gd name="T11" fmla="*/ 2147483647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12" y="2"/>
                    </a:moveTo>
                    <a:lnTo>
                      <a:pt x="4" y="0"/>
                    </a:lnTo>
                    <a:lnTo>
                      <a:pt x="2" y="2"/>
                    </a:lnTo>
                    <a:lnTo>
                      <a:pt x="0" y="12"/>
                    </a:lnTo>
                    <a:lnTo>
                      <a:pt x="6" y="18"/>
                    </a:lnTo>
                    <a:lnTo>
                      <a:pt x="12" y="2"/>
                    </a:lnTo>
                    <a:close/>
                  </a:path>
                </a:pathLst>
              </a:custGeom>
              <a:solidFill>
                <a:srgbClr val="EE9024"/>
              </a:solidFill>
              <a:ln w="12700">
                <a:solidFill>
                  <a:schemeClr val="bg1"/>
                </a:solidFill>
                <a:round/>
                <a:headEnd/>
                <a:tailEnd/>
              </a:ln>
            </p:spPr>
            <p:txBody>
              <a:bodyPr/>
              <a:lstStyle/>
              <a:p>
                <a:endParaRPr lang="en-GB"/>
              </a:p>
            </p:txBody>
          </p:sp>
          <p:sp>
            <p:nvSpPr>
              <p:cNvPr id="36291" name="Freeform 578"/>
              <p:cNvSpPr>
                <a:spLocks noChangeAspect="1"/>
              </p:cNvSpPr>
              <p:nvPr/>
            </p:nvSpPr>
            <p:spPr bwMode="auto">
              <a:xfrm>
                <a:off x="4123593" y="3433558"/>
                <a:ext cx="23256" cy="14651"/>
              </a:xfrm>
              <a:custGeom>
                <a:avLst/>
                <a:gdLst>
                  <a:gd name="T0" fmla="*/ 0 w 10"/>
                  <a:gd name="T1" fmla="*/ 0 h 6"/>
                  <a:gd name="T2" fmla="*/ 0 w 10"/>
                  <a:gd name="T3" fmla="*/ 2147483647 h 6"/>
                  <a:gd name="T4" fmla="*/ 2147483647 w 10"/>
                  <a:gd name="T5" fmla="*/ 2147483647 h 6"/>
                  <a:gd name="T6" fmla="*/ 2147483647 w 10"/>
                  <a:gd name="T7" fmla="*/ 2147483647 h 6"/>
                  <a:gd name="T8" fmla="*/ 2147483647 w 10"/>
                  <a:gd name="T9" fmla="*/ 0 h 6"/>
                  <a:gd name="T10" fmla="*/ 0 w 10"/>
                  <a:gd name="T11" fmla="*/ 0 h 6"/>
                  <a:gd name="T12" fmla="*/ 0 60000 65536"/>
                  <a:gd name="T13" fmla="*/ 0 60000 65536"/>
                  <a:gd name="T14" fmla="*/ 0 60000 65536"/>
                  <a:gd name="T15" fmla="*/ 0 60000 65536"/>
                  <a:gd name="T16" fmla="*/ 0 60000 65536"/>
                  <a:gd name="T17" fmla="*/ 0 60000 65536"/>
                  <a:gd name="T18" fmla="*/ 0 w 10"/>
                  <a:gd name="T19" fmla="*/ 0 h 6"/>
                  <a:gd name="T20" fmla="*/ 10 w 10"/>
                  <a:gd name="T21" fmla="*/ 6 h 6"/>
                </a:gdLst>
                <a:ahLst/>
                <a:cxnLst>
                  <a:cxn ang="T12">
                    <a:pos x="T0" y="T1"/>
                  </a:cxn>
                  <a:cxn ang="T13">
                    <a:pos x="T2" y="T3"/>
                  </a:cxn>
                  <a:cxn ang="T14">
                    <a:pos x="T4" y="T5"/>
                  </a:cxn>
                  <a:cxn ang="T15">
                    <a:pos x="T6" y="T7"/>
                  </a:cxn>
                  <a:cxn ang="T16">
                    <a:pos x="T8" y="T9"/>
                  </a:cxn>
                  <a:cxn ang="T17">
                    <a:pos x="T10" y="T11"/>
                  </a:cxn>
                </a:cxnLst>
                <a:rect l="T18" t="T19" r="T20" b="T21"/>
                <a:pathLst>
                  <a:path w="10" h="6">
                    <a:moveTo>
                      <a:pt x="0" y="0"/>
                    </a:moveTo>
                    <a:lnTo>
                      <a:pt x="0" y="2"/>
                    </a:lnTo>
                    <a:lnTo>
                      <a:pt x="10" y="6"/>
                    </a:lnTo>
                    <a:lnTo>
                      <a:pt x="10" y="2"/>
                    </a:lnTo>
                    <a:lnTo>
                      <a:pt x="6" y="0"/>
                    </a:lnTo>
                    <a:lnTo>
                      <a:pt x="0" y="0"/>
                    </a:lnTo>
                    <a:close/>
                  </a:path>
                </a:pathLst>
              </a:custGeom>
              <a:solidFill>
                <a:srgbClr val="EE9024"/>
              </a:solidFill>
              <a:ln w="12700">
                <a:noFill/>
                <a:round/>
                <a:headEnd/>
                <a:tailEnd/>
              </a:ln>
            </p:spPr>
            <p:txBody>
              <a:bodyPr/>
              <a:lstStyle/>
              <a:p>
                <a:endParaRPr lang="en-GB"/>
              </a:p>
            </p:txBody>
          </p:sp>
          <p:sp>
            <p:nvSpPr>
              <p:cNvPr id="36292" name="Freeform 579"/>
              <p:cNvSpPr>
                <a:spLocks noChangeAspect="1"/>
              </p:cNvSpPr>
              <p:nvPr/>
            </p:nvSpPr>
            <p:spPr bwMode="auto">
              <a:xfrm>
                <a:off x="2563305" y="4805899"/>
                <a:ext cx="917725" cy="604536"/>
              </a:xfrm>
              <a:custGeom>
                <a:avLst/>
                <a:gdLst>
                  <a:gd name="T0" fmla="*/ 2147483647 w 913"/>
                  <a:gd name="T1" fmla="*/ 2147483647 h 596"/>
                  <a:gd name="T2" fmla="*/ 2147483647 w 913"/>
                  <a:gd name="T3" fmla="*/ 2147483647 h 596"/>
                  <a:gd name="T4" fmla="*/ 2147483647 w 913"/>
                  <a:gd name="T5" fmla="*/ 2147483647 h 596"/>
                  <a:gd name="T6" fmla="*/ 2147483647 w 913"/>
                  <a:gd name="T7" fmla="*/ 2147483647 h 596"/>
                  <a:gd name="T8" fmla="*/ 2147483647 w 913"/>
                  <a:gd name="T9" fmla="*/ 2147483647 h 596"/>
                  <a:gd name="T10" fmla="*/ 2147483647 w 913"/>
                  <a:gd name="T11" fmla="*/ 2147483647 h 596"/>
                  <a:gd name="T12" fmla="*/ 2147483647 w 913"/>
                  <a:gd name="T13" fmla="*/ 2147483647 h 596"/>
                  <a:gd name="T14" fmla="*/ 2147483647 w 913"/>
                  <a:gd name="T15" fmla="*/ 2147483647 h 596"/>
                  <a:gd name="T16" fmla="*/ 2147483647 w 913"/>
                  <a:gd name="T17" fmla="*/ 2147483647 h 596"/>
                  <a:gd name="T18" fmla="*/ 2147483647 w 913"/>
                  <a:gd name="T19" fmla="*/ 2147483647 h 596"/>
                  <a:gd name="T20" fmla="*/ 2147483647 w 913"/>
                  <a:gd name="T21" fmla="*/ 2147483647 h 596"/>
                  <a:gd name="T22" fmla="*/ 2147483647 w 913"/>
                  <a:gd name="T23" fmla="*/ 2147483647 h 596"/>
                  <a:gd name="T24" fmla="*/ 2147483647 w 913"/>
                  <a:gd name="T25" fmla="*/ 2147483647 h 596"/>
                  <a:gd name="T26" fmla="*/ 2147483647 w 913"/>
                  <a:gd name="T27" fmla="*/ 2147483647 h 596"/>
                  <a:gd name="T28" fmla="*/ 2147483647 w 913"/>
                  <a:gd name="T29" fmla="*/ 2147483647 h 596"/>
                  <a:gd name="T30" fmla="*/ 2147483647 w 913"/>
                  <a:gd name="T31" fmla="*/ 2147483647 h 596"/>
                  <a:gd name="T32" fmla="*/ 2147483647 w 913"/>
                  <a:gd name="T33" fmla="*/ 2147483647 h 596"/>
                  <a:gd name="T34" fmla="*/ 2147483647 w 913"/>
                  <a:gd name="T35" fmla="*/ 2147483647 h 596"/>
                  <a:gd name="T36" fmla="*/ 2147483647 w 913"/>
                  <a:gd name="T37" fmla="*/ 2147483647 h 596"/>
                  <a:gd name="T38" fmla="*/ 2147483647 w 913"/>
                  <a:gd name="T39" fmla="*/ 2147483647 h 596"/>
                  <a:gd name="T40" fmla="*/ 2147483647 w 913"/>
                  <a:gd name="T41" fmla="*/ 2147483647 h 596"/>
                  <a:gd name="T42" fmla="*/ 2147483647 w 913"/>
                  <a:gd name="T43" fmla="*/ 2147483647 h 596"/>
                  <a:gd name="T44" fmla="*/ 2147483647 w 913"/>
                  <a:gd name="T45" fmla="*/ 2147483647 h 596"/>
                  <a:gd name="T46" fmla="*/ 2147483647 w 913"/>
                  <a:gd name="T47" fmla="*/ 2147483647 h 596"/>
                  <a:gd name="T48" fmla="*/ 2147483647 w 913"/>
                  <a:gd name="T49" fmla="*/ 2147483647 h 596"/>
                  <a:gd name="T50" fmla="*/ 2147483647 w 913"/>
                  <a:gd name="T51" fmla="*/ 2147483647 h 596"/>
                  <a:gd name="T52" fmla="*/ 2147483647 w 913"/>
                  <a:gd name="T53" fmla="*/ 2147483647 h 596"/>
                  <a:gd name="T54" fmla="*/ 2147483647 w 913"/>
                  <a:gd name="T55" fmla="*/ 2147483647 h 596"/>
                  <a:gd name="T56" fmla="*/ 2147483647 w 913"/>
                  <a:gd name="T57" fmla="*/ 2147483647 h 596"/>
                  <a:gd name="T58" fmla="*/ 2147483647 w 913"/>
                  <a:gd name="T59" fmla="*/ 2147483647 h 596"/>
                  <a:gd name="T60" fmla="*/ 2147483647 w 913"/>
                  <a:gd name="T61" fmla="*/ 2147483647 h 596"/>
                  <a:gd name="T62" fmla="*/ 2147483647 w 913"/>
                  <a:gd name="T63" fmla="*/ 2147483647 h 596"/>
                  <a:gd name="T64" fmla="*/ 2147483647 w 913"/>
                  <a:gd name="T65" fmla="*/ 2147483647 h 596"/>
                  <a:gd name="T66" fmla="*/ 2147483647 w 913"/>
                  <a:gd name="T67" fmla="*/ 2147483647 h 596"/>
                  <a:gd name="T68" fmla="*/ 2147483647 w 913"/>
                  <a:gd name="T69" fmla="*/ 2147483647 h 596"/>
                  <a:gd name="T70" fmla="*/ 2147483647 w 913"/>
                  <a:gd name="T71" fmla="*/ 2147483647 h 596"/>
                  <a:gd name="T72" fmla="*/ 2147483647 w 913"/>
                  <a:gd name="T73" fmla="*/ 2147483647 h 596"/>
                  <a:gd name="T74" fmla="*/ 2147483647 w 913"/>
                  <a:gd name="T75" fmla="*/ 2147483647 h 596"/>
                  <a:gd name="T76" fmla="*/ 2147483647 w 913"/>
                  <a:gd name="T77" fmla="*/ 2147483647 h 596"/>
                  <a:gd name="T78" fmla="*/ 2147483647 w 913"/>
                  <a:gd name="T79" fmla="*/ 2147483647 h 596"/>
                  <a:gd name="T80" fmla="*/ 2147483647 w 913"/>
                  <a:gd name="T81" fmla="*/ 0 h 596"/>
                  <a:gd name="T82" fmla="*/ 2147483647 w 913"/>
                  <a:gd name="T83" fmla="*/ 2147483647 h 596"/>
                  <a:gd name="T84" fmla="*/ 2147483647 w 913"/>
                  <a:gd name="T85" fmla="*/ 2147483647 h 596"/>
                  <a:gd name="T86" fmla="*/ 2147483647 w 913"/>
                  <a:gd name="T87" fmla="*/ 2147483647 h 596"/>
                  <a:gd name="T88" fmla="*/ 2147483647 w 913"/>
                  <a:gd name="T89" fmla="*/ 2147483647 h 596"/>
                  <a:gd name="T90" fmla="*/ 2147483647 w 913"/>
                  <a:gd name="T91" fmla="*/ 2147483647 h 596"/>
                  <a:gd name="T92" fmla="*/ 2147483647 w 913"/>
                  <a:gd name="T93" fmla="*/ 2147483647 h 596"/>
                  <a:gd name="T94" fmla="*/ 2147483647 w 913"/>
                  <a:gd name="T95" fmla="*/ 2147483647 h 596"/>
                  <a:gd name="T96" fmla="*/ 2147483647 w 913"/>
                  <a:gd name="T97" fmla="*/ 2147483647 h 596"/>
                  <a:gd name="T98" fmla="*/ 2147483647 w 913"/>
                  <a:gd name="T99" fmla="*/ 2147483647 h 596"/>
                  <a:gd name="T100" fmla="*/ 2147483647 w 913"/>
                  <a:gd name="T101" fmla="*/ 2147483647 h 596"/>
                  <a:gd name="T102" fmla="*/ 2147483647 w 913"/>
                  <a:gd name="T103" fmla="*/ 2147483647 h 596"/>
                  <a:gd name="T104" fmla="*/ 2147483647 w 913"/>
                  <a:gd name="T105" fmla="*/ 2147483647 h 596"/>
                  <a:gd name="T106" fmla="*/ 2147483647 w 913"/>
                  <a:gd name="T107" fmla="*/ 2147483647 h 596"/>
                  <a:gd name="T108" fmla="*/ 2147483647 w 913"/>
                  <a:gd name="T109" fmla="*/ 2147483647 h 596"/>
                  <a:gd name="T110" fmla="*/ 2147483647 w 913"/>
                  <a:gd name="T111" fmla="*/ 2147483647 h 596"/>
                  <a:gd name="T112" fmla="*/ 2147483647 w 913"/>
                  <a:gd name="T113" fmla="*/ 2147483647 h 596"/>
                  <a:gd name="T114" fmla="*/ 2147483647 w 913"/>
                  <a:gd name="T115" fmla="*/ 2147483647 h 596"/>
                  <a:gd name="T116" fmla="*/ 2147483647 w 913"/>
                  <a:gd name="T117" fmla="*/ 2147483647 h 5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3"/>
                  <a:gd name="T178" fmla="*/ 0 h 596"/>
                  <a:gd name="T179" fmla="*/ 913 w 913"/>
                  <a:gd name="T180" fmla="*/ 596 h 5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3" h="596">
                    <a:moveTo>
                      <a:pt x="69" y="30"/>
                    </a:moveTo>
                    <a:lnTo>
                      <a:pt x="89" y="42"/>
                    </a:lnTo>
                    <a:lnTo>
                      <a:pt x="101" y="42"/>
                    </a:lnTo>
                    <a:lnTo>
                      <a:pt x="105" y="48"/>
                    </a:lnTo>
                    <a:lnTo>
                      <a:pt x="121" y="54"/>
                    </a:lnTo>
                    <a:lnTo>
                      <a:pt x="124" y="72"/>
                    </a:lnTo>
                    <a:lnTo>
                      <a:pt x="134" y="97"/>
                    </a:lnTo>
                    <a:lnTo>
                      <a:pt x="141" y="103"/>
                    </a:lnTo>
                    <a:lnTo>
                      <a:pt x="144" y="116"/>
                    </a:lnTo>
                    <a:lnTo>
                      <a:pt x="148" y="121"/>
                    </a:lnTo>
                    <a:lnTo>
                      <a:pt x="159" y="141"/>
                    </a:lnTo>
                    <a:lnTo>
                      <a:pt x="184" y="164"/>
                    </a:lnTo>
                    <a:lnTo>
                      <a:pt x="198" y="168"/>
                    </a:lnTo>
                    <a:lnTo>
                      <a:pt x="197" y="178"/>
                    </a:lnTo>
                    <a:lnTo>
                      <a:pt x="202" y="187"/>
                    </a:lnTo>
                    <a:lnTo>
                      <a:pt x="215" y="196"/>
                    </a:lnTo>
                    <a:lnTo>
                      <a:pt x="224" y="208"/>
                    </a:lnTo>
                    <a:lnTo>
                      <a:pt x="232" y="208"/>
                    </a:lnTo>
                    <a:lnTo>
                      <a:pt x="242" y="218"/>
                    </a:lnTo>
                    <a:lnTo>
                      <a:pt x="235" y="234"/>
                    </a:lnTo>
                    <a:lnTo>
                      <a:pt x="238" y="245"/>
                    </a:lnTo>
                    <a:lnTo>
                      <a:pt x="249" y="242"/>
                    </a:lnTo>
                    <a:lnTo>
                      <a:pt x="249" y="251"/>
                    </a:lnTo>
                    <a:lnTo>
                      <a:pt x="263" y="257"/>
                    </a:lnTo>
                    <a:lnTo>
                      <a:pt x="268" y="256"/>
                    </a:lnTo>
                    <a:lnTo>
                      <a:pt x="279" y="266"/>
                    </a:lnTo>
                    <a:lnTo>
                      <a:pt x="280" y="279"/>
                    </a:lnTo>
                    <a:lnTo>
                      <a:pt x="309" y="302"/>
                    </a:lnTo>
                    <a:lnTo>
                      <a:pt x="313" y="311"/>
                    </a:lnTo>
                    <a:lnTo>
                      <a:pt x="317" y="313"/>
                    </a:lnTo>
                    <a:lnTo>
                      <a:pt x="326" y="327"/>
                    </a:lnTo>
                    <a:lnTo>
                      <a:pt x="347" y="345"/>
                    </a:lnTo>
                    <a:lnTo>
                      <a:pt x="351" y="366"/>
                    </a:lnTo>
                    <a:lnTo>
                      <a:pt x="356" y="370"/>
                    </a:lnTo>
                    <a:lnTo>
                      <a:pt x="363" y="387"/>
                    </a:lnTo>
                    <a:lnTo>
                      <a:pt x="361" y="395"/>
                    </a:lnTo>
                    <a:lnTo>
                      <a:pt x="356" y="402"/>
                    </a:lnTo>
                    <a:lnTo>
                      <a:pt x="360" y="409"/>
                    </a:lnTo>
                    <a:lnTo>
                      <a:pt x="349" y="416"/>
                    </a:lnTo>
                    <a:lnTo>
                      <a:pt x="356" y="434"/>
                    </a:lnTo>
                    <a:lnTo>
                      <a:pt x="376" y="452"/>
                    </a:lnTo>
                    <a:lnTo>
                      <a:pt x="389" y="455"/>
                    </a:lnTo>
                    <a:lnTo>
                      <a:pt x="403" y="465"/>
                    </a:lnTo>
                    <a:lnTo>
                      <a:pt x="416" y="482"/>
                    </a:lnTo>
                    <a:lnTo>
                      <a:pt x="449" y="492"/>
                    </a:lnTo>
                    <a:lnTo>
                      <a:pt x="460" y="493"/>
                    </a:lnTo>
                    <a:lnTo>
                      <a:pt x="491" y="516"/>
                    </a:lnTo>
                    <a:lnTo>
                      <a:pt x="551" y="537"/>
                    </a:lnTo>
                    <a:lnTo>
                      <a:pt x="556" y="536"/>
                    </a:lnTo>
                    <a:lnTo>
                      <a:pt x="575" y="549"/>
                    </a:lnTo>
                    <a:lnTo>
                      <a:pt x="592" y="556"/>
                    </a:lnTo>
                    <a:lnTo>
                      <a:pt x="608" y="557"/>
                    </a:lnTo>
                    <a:lnTo>
                      <a:pt x="624" y="564"/>
                    </a:lnTo>
                    <a:lnTo>
                      <a:pt x="635" y="564"/>
                    </a:lnTo>
                    <a:lnTo>
                      <a:pt x="667" y="546"/>
                    </a:lnTo>
                    <a:lnTo>
                      <a:pt x="686" y="548"/>
                    </a:lnTo>
                    <a:lnTo>
                      <a:pt x="711" y="559"/>
                    </a:lnTo>
                    <a:lnTo>
                      <a:pt x="751" y="596"/>
                    </a:lnTo>
                    <a:lnTo>
                      <a:pt x="755" y="584"/>
                    </a:lnTo>
                    <a:lnTo>
                      <a:pt x="753" y="579"/>
                    </a:lnTo>
                    <a:lnTo>
                      <a:pt x="772" y="548"/>
                    </a:lnTo>
                    <a:lnTo>
                      <a:pt x="802" y="547"/>
                    </a:lnTo>
                    <a:lnTo>
                      <a:pt x="803" y="539"/>
                    </a:lnTo>
                    <a:lnTo>
                      <a:pt x="794" y="527"/>
                    </a:lnTo>
                    <a:lnTo>
                      <a:pt x="771" y="508"/>
                    </a:lnTo>
                    <a:lnTo>
                      <a:pt x="790" y="508"/>
                    </a:lnTo>
                    <a:lnTo>
                      <a:pt x="790" y="493"/>
                    </a:lnTo>
                    <a:lnTo>
                      <a:pt x="819" y="493"/>
                    </a:lnTo>
                    <a:lnTo>
                      <a:pt x="842" y="493"/>
                    </a:lnTo>
                    <a:lnTo>
                      <a:pt x="852" y="492"/>
                    </a:lnTo>
                    <a:lnTo>
                      <a:pt x="861" y="476"/>
                    </a:lnTo>
                    <a:lnTo>
                      <a:pt x="867" y="475"/>
                    </a:lnTo>
                    <a:lnTo>
                      <a:pt x="873" y="463"/>
                    </a:lnTo>
                    <a:lnTo>
                      <a:pt x="877" y="464"/>
                    </a:lnTo>
                    <a:lnTo>
                      <a:pt x="876" y="473"/>
                    </a:lnTo>
                    <a:lnTo>
                      <a:pt x="880" y="475"/>
                    </a:lnTo>
                    <a:lnTo>
                      <a:pt x="880" y="488"/>
                    </a:lnTo>
                    <a:lnTo>
                      <a:pt x="882" y="486"/>
                    </a:lnTo>
                    <a:lnTo>
                      <a:pt x="892" y="448"/>
                    </a:lnTo>
                    <a:lnTo>
                      <a:pt x="888" y="444"/>
                    </a:lnTo>
                    <a:lnTo>
                      <a:pt x="892" y="440"/>
                    </a:lnTo>
                    <a:lnTo>
                      <a:pt x="892" y="437"/>
                    </a:lnTo>
                    <a:lnTo>
                      <a:pt x="888" y="435"/>
                    </a:lnTo>
                    <a:lnTo>
                      <a:pt x="900" y="409"/>
                    </a:lnTo>
                    <a:lnTo>
                      <a:pt x="911" y="398"/>
                    </a:lnTo>
                    <a:lnTo>
                      <a:pt x="913" y="387"/>
                    </a:lnTo>
                    <a:lnTo>
                      <a:pt x="909" y="376"/>
                    </a:lnTo>
                    <a:lnTo>
                      <a:pt x="892" y="374"/>
                    </a:lnTo>
                    <a:lnTo>
                      <a:pt x="884" y="380"/>
                    </a:lnTo>
                    <a:lnTo>
                      <a:pt x="884" y="374"/>
                    </a:lnTo>
                    <a:lnTo>
                      <a:pt x="876" y="372"/>
                    </a:lnTo>
                    <a:lnTo>
                      <a:pt x="851" y="379"/>
                    </a:lnTo>
                    <a:lnTo>
                      <a:pt x="824" y="382"/>
                    </a:lnTo>
                    <a:lnTo>
                      <a:pt x="807" y="389"/>
                    </a:lnTo>
                    <a:lnTo>
                      <a:pt x="801" y="423"/>
                    </a:lnTo>
                    <a:lnTo>
                      <a:pt x="792" y="447"/>
                    </a:lnTo>
                    <a:lnTo>
                      <a:pt x="778" y="457"/>
                    </a:lnTo>
                    <a:lnTo>
                      <a:pt x="779" y="467"/>
                    </a:lnTo>
                    <a:lnTo>
                      <a:pt x="769" y="473"/>
                    </a:lnTo>
                    <a:lnTo>
                      <a:pt x="761" y="473"/>
                    </a:lnTo>
                    <a:lnTo>
                      <a:pt x="759" y="467"/>
                    </a:lnTo>
                    <a:lnTo>
                      <a:pt x="745" y="466"/>
                    </a:lnTo>
                    <a:lnTo>
                      <a:pt x="742" y="467"/>
                    </a:lnTo>
                    <a:lnTo>
                      <a:pt x="729" y="473"/>
                    </a:lnTo>
                    <a:lnTo>
                      <a:pt x="702" y="476"/>
                    </a:lnTo>
                    <a:lnTo>
                      <a:pt x="690" y="483"/>
                    </a:lnTo>
                    <a:lnTo>
                      <a:pt x="682" y="483"/>
                    </a:lnTo>
                    <a:lnTo>
                      <a:pt x="667" y="468"/>
                    </a:lnTo>
                    <a:lnTo>
                      <a:pt x="658" y="468"/>
                    </a:lnTo>
                    <a:lnTo>
                      <a:pt x="645" y="462"/>
                    </a:lnTo>
                    <a:lnTo>
                      <a:pt x="632" y="450"/>
                    </a:lnTo>
                    <a:lnTo>
                      <a:pt x="624" y="426"/>
                    </a:lnTo>
                    <a:lnTo>
                      <a:pt x="608" y="408"/>
                    </a:lnTo>
                    <a:lnTo>
                      <a:pt x="600" y="395"/>
                    </a:lnTo>
                    <a:lnTo>
                      <a:pt x="598" y="389"/>
                    </a:lnTo>
                    <a:lnTo>
                      <a:pt x="601" y="383"/>
                    </a:lnTo>
                    <a:lnTo>
                      <a:pt x="600" y="377"/>
                    </a:lnTo>
                    <a:lnTo>
                      <a:pt x="590" y="366"/>
                    </a:lnTo>
                    <a:lnTo>
                      <a:pt x="586" y="355"/>
                    </a:lnTo>
                    <a:lnTo>
                      <a:pt x="588" y="316"/>
                    </a:lnTo>
                    <a:lnTo>
                      <a:pt x="582" y="274"/>
                    </a:lnTo>
                    <a:lnTo>
                      <a:pt x="589" y="264"/>
                    </a:lnTo>
                    <a:lnTo>
                      <a:pt x="590" y="253"/>
                    </a:lnTo>
                    <a:lnTo>
                      <a:pt x="600" y="252"/>
                    </a:lnTo>
                    <a:lnTo>
                      <a:pt x="604" y="247"/>
                    </a:lnTo>
                    <a:lnTo>
                      <a:pt x="606" y="238"/>
                    </a:lnTo>
                    <a:lnTo>
                      <a:pt x="600" y="244"/>
                    </a:lnTo>
                    <a:lnTo>
                      <a:pt x="604" y="234"/>
                    </a:lnTo>
                    <a:lnTo>
                      <a:pt x="605" y="233"/>
                    </a:lnTo>
                    <a:lnTo>
                      <a:pt x="595" y="234"/>
                    </a:lnTo>
                    <a:lnTo>
                      <a:pt x="585" y="228"/>
                    </a:lnTo>
                    <a:lnTo>
                      <a:pt x="569" y="227"/>
                    </a:lnTo>
                    <a:lnTo>
                      <a:pt x="554" y="222"/>
                    </a:lnTo>
                    <a:lnTo>
                      <a:pt x="545" y="216"/>
                    </a:lnTo>
                    <a:lnTo>
                      <a:pt x="535" y="202"/>
                    </a:lnTo>
                    <a:lnTo>
                      <a:pt x="527" y="175"/>
                    </a:lnTo>
                    <a:lnTo>
                      <a:pt x="517" y="168"/>
                    </a:lnTo>
                    <a:lnTo>
                      <a:pt x="512" y="158"/>
                    </a:lnTo>
                    <a:lnTo>
                      <a:pt x="504" y="150"/>
                    </a:lnTo>
                    <a:lnTo>
                      <a:pt x="492" y="124"/>
                    </a:lnTo>
                    <a:lnTo>
                      <a:pt x="475" y="105"/>
                    </a:lnTo>
                    <a:lnTo>
                      <a:pt x="469" y="100"/>
                    </a:lnTo>
                    <a:lnTo>
                      <a:pt x="439" y="98"/>
                    </a:lnTo>
                    <a:lnTo>
                      <a:pt x="433" y="102"/>
                    </a:lnTo>
                    <a:lnTo>
                      <a:pt x="418" y="130"/>
                    </a:lnTo>
                    <a:lnTo>
                      <a:pt x="406" y="126"/>
                    </a:lnTo>
                    <a:lnTo>
                      <a:pt x="381" y="110"/>
                    </a:lnTo>
                    <a:lnTo>
                      <a:pt x="374" y="98"/>
                    </a:lnTo>
                    <a:lnTo>
                      <a:pt x="366" y="71"/>
                    </a:lnTo>
                    <a:lnTo>
                      <a:pt x="349" y="61"/>
                    </a:lnTo>
                    <a:lnTo>
                      <a:pt x="334" y="44"/>
                    </a:lnTo>
                    <a:lnTo>
                      <a:pt x="327" y="41"/>
                    </a:lnTo>
                    <a:lnTo>
                      <a:pt x="324" y="34"/>
                    </a:lnTo>
                    <a:lnTo>
                      <a:pt x="315" y="30"/>
                    </a:lnTo>
                    <a:lnTo>
                      <a:pt x="292" y="30"/>
                    </a:lnTo>
                    <a:lnTo>
                      <a:pt x="266" y="30"/>
                    </a:lnTo>
                    <a:lnTo>
                      <a:pt x="265" y="46"/>
                    </a:lnTo>
                    <a:lnTo>
                      <a:pt x="215" y="46"/>
                    </a:lnTo>
                    <a:lnTo>
                      <a:pt x="184" y="46"/>
                    </a:lnTo>
                    <a:lnTo>
                      <a:pt x="141" y="30"/>
                    </a:lnTo>
                    <a:lnTo>
                      <a:pt x="97" y="14"/>
                    </a:lnTo>
                    <a:lnTo>
                      <a:pt x="68" y="3"/>
                    </a:lnTo>
                    <a:lnTo>
                      <a:pt x="68" y="0"/>
                    </a:lnTo>
                    <a:lnTo>
                      <a:pt x="47" y="2"/>
                    </a:lnTo>
                    <a:lnTo>
                      <a:pt x="25" y="4"/>
                    </a:lnTo>
                    <a:lnTo>
                      <a:pt x="0" y="5"/>
                    </a:lnTo>
                    <a:lnTo>
                      <a:pt x="16" y="31"/>
                    </a:lnTo>
                    <a:lnTo>
                      <a:pt x="16" y="40"/>
                    </a:lnTo>
                    <a:lnTo>
                      <a:pt x="32" y="65"/>
                    </a:lnTo>
                    <a:lnTo>
                      <a:pt x="36" y="82"/>
                    </a:lnTo>
                    <a:lnTo>
                      <a:pt x="40" y="81"/>
                    </a:lnTo>
                    <a:lnTo>
                      <a:pt x="45" y="103"/>
                    </a:lnTo>
                    <a:lnTo>
                      <a:pt x="62" y="115"/>
                    </a:lnTo>
                    <a:lnTo>
                      <a:pt x="66" y="115"/>
                    </a:lnTo>
                    <a:lnTo>
                      <a:pt x="94" y="147"/>
                    </a:lnTo>
                    <a:lnTo>
                      <a:pt x="95" y="163"/>
                    </a:lnTo>
                    <a:lnTo>
                      <a:pt x="91" y="165"/>
                    </a:lnTo>
                    <a:lnTo>
                      <a:pt x="92" y="171"/>
                    </a:lnTo>
                    <a:lnTo>
                      <a:pt x="87" y="168"/>
                    </a:lnTo>
                    <a:lnTo>
                      <a:pt x="78" y="172"/>
                    </a:lnTo>
                    <a:lnTo>
                      <a:pt x="66" y="171"/>
                    </a:lnTo>
                    <a:lnTo>
                      <a:pt x="66" y="174"/>
                    </a:lnTo>
                    <a:lnTo>
                      <a:pt x="69" y="174"/>
                    </a:lnTo>
                    <a:lnTo>
                      <a:pt x="81" y="181"/>
                    </a:lnTo>
                    <a:lnTo>
                      <a:pt x="84" y="189"/>
                    </a:lnTo>
                    <a:lnTo>
                      <a:pt x="94" y="193"/>
                    </a:lnTo>
                    <a:lnTo>
                      <a:pt x="109" y="205"/>
                    </a:lnTo>
                    <a:lnTo>
                      <a:pt x="116" y="206"/>
                    </a:lnTo>
                    <a:lnTo>
                      <a:pt x="123" y="199"/>
                    </a:lnTo>
                    <a:lnTo>
                      <a:pt x="125" y="209"/>
                    </a:lnTo>
                    <a:lnTo>
                      <a:pt x="132" y="218"/>
                    </a:lnTo>
                    <a:lnTo>
                      <a:pt x="145" y="224"/>
                    </a:lnTo>
                    <a:lnTo>
                      <a:pt x="153" y="239"/>
                    </a:lnTo>
                    <a:lnTo>
                      <a:pt x="154" y="256"/>
                    </a:lnTo>
                    <a:lnTo>
                      <a:pt x="149" y="273"/>
                    </a:lnTo>
                    <a:lnTo>
                      <a:pt x="153" y="269"/>
                    </a:lnTo>
                    <a:lnTo>
                      <a:pt x="154" y="273"/>
                    </a:lnTo>
                    <a:lnTo>
                      <a:pt x="161" y="274"/>
                    </a:lnTo>
                    <a:lnTo>
                      <a:pt x="163" y="279"/>
                    </a:lnTo>
                    <a:lnTo>
                      <a:pt x="168" y="281"/>
                    </a:lnTo>
                    <a:lnTo>
                      <a:pt x="174" y="288"/>
                    </a:lnTo>
                    <a:lnTo>
                      <a:pt x="203" y="309"/>
                    </a:lnTo>
                    <a:lnTo>
                      <a:pt x="209" y="316"/>
                    </a:lnTo>
                    <a:lnTo>
                      <a:pt x="217" y="334"/>
                    </a:lnTo>
                    <a:lnTo>
                      <a:pt x="230" y="325"/>
                    </a:lnTo>
                    <a:lnTo>
                      <a:pt x="234" y="317"/>
                    </a:lnTo>
                    <a:lnTo>
                      <a:pt x="232" y="313"/>
                    </a:lnTo>
                    <a:lnTo>
                      <a:pt x="223" y="298"/>
                    </a:lnTo>
                    <a:lnTo>
                      <a:pt x="210" y="288"/>
                    </a:lnTo>
                    <a:lnTo>
                      <a:pt x="205" y="293"/>
                    </a:lnTo>
                    <a:lnTo>
                      <a:pt x="199" y="288"/>
                    </a:lnTo>
                    <a:lnTo>
                      <a:pt x="195" y="278"/>
                    </a:lnTo>
                    <a:lnTo>
                      <a:pt x="195" y="269"/>
                    </a:lnTo>
                    <a:lnTo>
                      <a:pt x="188" y="258"/>
                    </a:lnTo>
                    <a:lnTo>
                      <a:pt x="188" y="248"/>
                    </a:lnTo>
                    <a:lnTo>
                      <a:pt x="178" y="238"/>
                    </a:lnTo>
                    <a:lnTo>
                      <a:pt x="176" y="223"/>
                    </a:lnTo>
                    <a:lnTo>
                      <a:pt x="169" y="208"/>
                    </a:lnTo>
                    <a:lnTo>
                      <a:pt x="162" y="204"/>
                    </a:lnTo>
                    <a:lnTo>
                      <a:pt x="165" y="213"/>
                    </a:lnTo>
                    <a:lnTo>
                      <a:pt x="161" y="209"/>
                    </a:lnTo>
                    <a:lnTo>
                      <a:pt x="157" y="197"/>
                    </a:lnTo>
                    <a:lnTo>
                      <a:pt x="151" y="192"/>
                    </a:lnTo>
                    <a:lnTo>
                      <a:pt x="147" y="181"/>
                    </a:lnTo>
                    <a:lnTo>
                      <a:pt x="136" y="169"/>
                    </a:lnTo>
                    <a:lnTo>
                      <a:pt x="132" y="151"/>
                    </a:lnTo>
                    <a:lnTo>
                      <a:pt x="126" y="147"/>
                    </a:lnTo>
                    <a:lnTo>
                      <a:pt x="121" y="135"/>
                    </a:lnTo>
                    <a:lnTo>
                      <a:pt x="113" y="133"/>
                    </a:lnTo>
                    <a:lnTo>
                      <a:pt x="107" y="120"/>
                    </a:lnTo>
                    <a:lnTo>
                      <a:pt x="91" y="104"/>
                    </a:lnTo>
                    <a:lnTo>
                      <a:pt x="86" y="104"/>
                    </a:lnTo>
                    <a:lnTo>
                      <a:pt x="78" y="90"/>
                    </a:lnTo>
                    <a:lnTo>
                      <a:pt x="75" y="63"/>
                    </a:lnTo>
                    <a:lnTo>
                      <a:pt x="72" y="55"/>
                    </a:lnTo>
                    <a:lnTo>
                      <a:pt x="69" y="30"/>
                    </a:lnTo>
                    <a:close/>
                  </a:path>
                </a:pathLst>
              </a:custGeom>
              <a:solidFill>
                <a:srgbClr val="EE9024"/>
              </a:solidFill>
              <a:ln w="12700">
                <a:solidFill>
                  <a:schemeClr val="bg1"/>
                </a:solidFill>
                <a:round/>
                <a:headEnd/>
                <a:tailEnd/>
              </a:ln>
            </p:spPr>
            <p:txBody>
              <a:bodyPr/>
              <a:lstStyle/>
              <a:p>
                <a:endParaRPr lang="en-GB"/>
              </a:p>
            </p:txBody>
          </p:sp>
          <p:sp>
            <p:nvSpPr>
              <p:cNvPr id="36293" name="Freeform 580"/>
              <p:cNvSpPr>
                <a:spLocks noChangeAspect="1"/>
              </p:cNvSpPr>
              <p:nvPr/>
            </p:nvSpPr>
            <p:spPr bwMode="auto">
              <a:xfrm>
                <a:off x="3319720" y="5306357"/>
                <a:ext cx="115533" cy="128436"/>
              </a:xfrm>
              <a:custGeom>
                <a:avLst/>
                <a:gdLst>
                  <a:gd name="T0" fmla="*/ 2147483647 w 117"/>
                  <a:gd name="T1" fmla="*/ 0 h 130"/>
                  <a:gd name="T2" fmla="*/ 2147483647 w 117"/>
                  <a:gd name="T3" fmla="*/ 0 h 130"/>
                  <a:gd name="T4" fmla="*/ 2147483647 w 117"/>
                  <a:gd name="T5" fmla="*/ 0 h 130"/>
                  <a:gd name="T6" fmla="*/ 2147483647 w 117"/>
                  <a:gd name="T7" fmla="*/ 2147483647 h 130"/>
                  <a:gd name="T8" fmla="*/ 2147483647 w 117"/>
                  <a:gd name="T9" fmla="*/ 2147483647 h 130"/>
                  <a:gd name="T10" fmla="*/ 2147483647 w 117"/>
                  <a:gd name="T11" fmla="*/ 2147483647 h 130"/>
                  <a:gd name="T12" fmla="*/ 2147483647 w 117"/>
                  <a:gd name="T13" fmla="*/ 2147483647 h 130"/>
                  <a:gd name="T14" fmla="*/ 2147483647 w 117"/>
                  <a:gd name="T15" fmla="*/ 2147483647 h 130"/>
                  <a:gd name="T16" fmla="*/ 2147483647 w 117"/>
                  <a:gd name="T17" fmla="*/ 2147483647 h 130"/>
                  <a:gd name="T18" fmla="*/ 0 w 117"/>
                  <a:gd name="T19" fmla="*/ 2147483647 h 130"/>
                  <a:gd name="T20" fmla="*/ 2147483647 w 117"/>
                  <a:gd name="T21" fmla="*/ 2147483647 h 130"/>
                  <a:gd name="T22" fmla="*/ 0 w 117"/>
                  <a:gd name="T23" fmla="*/ 2147483647 h 130"/>
                  <a:gd name="T24" fmla="*/ 2147483647 w 117"/>
                  <a:gd name="T25" fmla="*/ 2147483647 h 130"/>
                  <a:gd name="T26" fmla="*/ 2147483647 w 117"/>
                  <a:gd name="T27" fmla="*/ 2147483647 h 130"/>
                  <a:gd name="T28" fmla="*/ 2147483647 w 117"/>
                  <a:gd name="T29" fmla="*/ 2147483647 h 130"/>
                  <a:gd name="T30" fmla="*/ 2147483647 w 117"/>
                  <a:gd name="T31" fmla="*/ 2147483647 h 130"/>
                  <a:gd name="T32" fmla="*/ 2147483647 w 117"/>
                  <a:gd name="T33" fmla="*/ 2147483647 h 130"/>
                  <a:gd name="T34" fmla="*/ 2147483647 w 117"/>
                  <a:gd name="T35" fmla="*/ 2147483647 h 130"/>
                  <a:gd name="T36" fmla="*/ 2147483647 w 117"/>
                  <a:gd name="T37" fmla="*/ 2147483647 h 130"/>
                  <a:gd name="T38" fmla="*/ 2147483647 w 117"/>
                  <a:gd name="T39" fmla="*/ 2147483647 h 130"/>
                  <a:gd name="T40" fmla="*/ 2147483647 w 117"/>
                  <a:gd name="T41" fmla="*/ 2147483647 h 130"/>
                  <a:gd name="T42" fmla="*/ 2147483647 w 117"/>
                  <a:gd name="T43" fmla="*/ 2147483647 h 130"/>
                  <a:gd name="T44" fmla="*/ 2147483647 w 117"/>
                  <a:gd name="T45" fmla="*/ 2147483647 h 130"/>
                  <a:gd name="T46" fmla="*/ 2147483647 w 117"/>
                  <a:gd name="T47" fmla="*/ 2147483647 h 130"/>
                  <a:gd name="T48" fmla="*/ 2147483647 w 117"/>
                  <a:gd name="T49" fmla="*/ 2147483647 h 130"/>
                  <a:gd name="T50" fmla="*/ 2147483647 w 117"/>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7"/>
                  <a:gd name="T79" fmla="*/ 0 h 130"/>
                  <a:gd name="T80" fmla="*/ 117 w 117"/>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7" h="130">
                    <a:moveTo>
                      <a:pt x="91" y="0"/>
                    </a:moveTo>
                    <a:lnTo>
                      <a:pt x="68" y="0"/>
                    </a:lnTo>
                    <a:lnTo>
                      <a:pt x="39" y="0"/>
                    </a:lnTo>
                    <a:lnTo>
                      <a:pt x="39" y="15"/>
                    </a:lnTo>
                    <a:lnTo>
                      <a:pt x="20" y="15"/>
                    </a:lnTo>
                    <a:lnTo>
                      <a:pt x="43" y="34"/>
                    </a:lnTo>
                    <a:lnTo>
                      <a:pt x="52" y="46"/>
                    </a:lnTo>
                    <a:lnTo>
                      <a:pt x="51" y="54"/>
                    </a:lnTo>
                    <a:lnTo>
                      <a:pt x="21" y="55"/>
                    </a:lnTo>
                    <a:lnTo>
                      <a:pt x="2" y="86"/>
                    </a:lnTo>
                    <a:lnTo>
                      <a:pt x="4" y="91"/>
                    </a:lnTo>
                    <a:lnTo>
                      <a:pt x="0" y="103"/>
                    </a:lnTo>
                    <a:lnTo>
                      <a:pt x="26" y="123"/>
                    </a:lnTo>
                    <a:lnTo>
                      <a:pt x="66" y="130"/>
                    </a:lnTo>
                    <a:lnTo>
                      <a:pt x="69" y="122"/>
                    </a:lnTo>
                    <a:lnTo>
                      <a:pt x="80" y="116"/>
                    </a:lnTo>
                    <a:lnTo>
                      <a:pt x="83" y="107"/>
                    </a:lnTo>
                    <a:lnTo>
                      <a:pt x="90" y="101"/>
                    </a:lnTo>
                    <a:lnTo>
                      <a:pt x="90" y="92"/>
                    </a:lnTo>
                    <a:lnTo>
                      <a:pt x="115" y="73"/>
                    </a:lnTo>
                    <a:lnTo>
                      <a:pt x="117" y="66"/>
                    </a:lnTo>
                    <a:lnTo>
                      <a:pt x="112" y="64"/>
                    </a:lnTo>
                    <a:lnTo>
                      <a:pt x="107" y="66"/>
                    </a:lnTo>
                    <a:lnTo>
                      <a:pt x="100" y="61"/>
                    </a:lnTo>
                    <a:lnTo>
                      <a:pt x="90" y="60"/>
                    </a:lnTo>
                    <a:lnTo>
                      <a:pt x="91" y="0"/>
                    </a:lnTo>
                    <a:close/>
                  </a:path>
                </a:pathLst>
              </a:custGeom>
              <a:solidFill>
                <a:srgbClr val="EE9024"/>
              </a:solidFill>
              <a:ln w="12700">
                <a:solidFill>
                  <a:schemeClr val="bg1"/>
                </a:solidFill>
                <a:round/>
                <a:headEnd/>
                <a:tailEnd/>
              </a:ln>
            </p:spPr>
            <p:txBody>
              <a:bodyPr/>
              <a:lstStyle/>
              <a:p>
                <a:endParaRPr lang="en-GB"/>
              </a:p>
            </p:txBody>
          </p:sp>
          <p:sp>
            <p:nvSpPr>
              <p:cNvPr id="36294" name="Freeform 581"/>
              <p:cNvSpPr>
                <a:spLocks noChangeAspect="1"/>
              </p:cNvSpPr>
              <p:nvPr/>
            </p:nvSpPr>
            <p:spPr bwMode="auto">
              <a:xfrm>
                <a:off x="3901745" y="1473200"/>
                <a:ext cx="1846350" cy="2037265"/>
              </a:xfrm>
              <a:custGeom>
                <a:avLst/>
                <a:gdLst>
                  <a:gd name="T0" fmla="*/ 2147483647 w 1834"/>
                  <a:gd name="T1" fmla="*/ 2147483647 h 2710"/>
                  <a:gd name="T2" fmla="*/ 2147483647 w 1834"/>
                  <a:gd name="T3" fmla="*/ 2147483647 h 2710"/>
                  <a:gd name="T4" fmla="*/ 2147483647 w 1834"/>
                  <a:gd name="T5" fmla="*/ 2147483647 h 2710"/>
                  <a:gd name="T6" fmla="*/ 2147483647 w 1834"/>
                  <a:gd name="T7" fmla="*/ 2147483647 h 2710"/>
                  <a:gd name="T8" fmla="*/ 2147483647 w 1834"/>
                  <a:gd name="T9" fmla="*/ 2147483647 h 2710"/>
                  <a:gd name="T10" fmla="*/ 2147483647 w 1834"/>
                  <a:gd name="T11" fmla="*/ 2147483647 h 2710"/>
                  <a:gd name="T12" fmla="*/ 2147483647 w 1834"/>
                  <a:gd name="T13" fmla="*/ 2147483647 h 2710"/>
                  <a:gd name="T14" fmla="*/ 2147483647 w 1834"/>
                  <a:gd name="T15" fmla="*/ 2147483647 h 2710"/>
                  <a:gd name="T16" fmla="*/ 2147483647 w 1834"/>
                  <a:gd name="T17" fmla="*/ 2147483647 h 2710"/>
                  <a:gd name="T18" fmla="*/ 2147483647 w 1834"/>
                  <a:gd name="T19" fmla="*/ 2147483647 h 2710"/>
                  <a:gd name="T20" fmla="*/ 2147483647 w 1834"/>
                  <a:gd name="T21" fmla="*/ 2147483647 h 2710"/>
                  <a:gd name="T22" fmla="*/ 2147483647 w 1834"/>
                  <a:gd name="T23" fmla="*/ 2147483647 h 2710"/>
                  <a:gd name="T24" fmla="*/ 2147483647 w 1834"/>
                  <a:gd name="T25" fmla="*/ 2147483647 h 2710"/>
                  <a:gd name="T26" fmla="*/ 2147483647 w 1834"/>
                  <a:gd name="T27" fmla="*/ 2147483647 h 2710"/>
                  <a:gd name="T28" fmla="*/ 2147483647 w 1834"/>
                  <a:gd name="T29" fmla="*/ 2147483647 h 2710"/>
                  <a:gd name="T30" fmla="*/ 2147483647 w 1834"/>
                  <a:gd name="T31" fmla="*/ 2147483647 h 2710"/>
                  <a:gd name="T32" fmla="*/ 2147483647 w 1834"/>
                  <a:gd name="T33" fmla="*/ 2147483647 h 2710"/>
                  <a:gd name="T34" fmla="*/ 2147483647 w 1834"/>
                  <a:gd name="T35" fmla="*/ 2147483647 h 2710"/>
                  <a:gd name="T36" fmla="*/ 2147483647 w 1834"/>
                  <a:gd name="T37" fmla="*/ 2147483647 h 2710"/>
                  <a:gd name="T38" fmla="*/ 2147483647 w 1834"/>
                  <a:gd name="T39" fmla="*/ 2147483647 h 2710"/>
                  <a:gd name="T40" fmla="*/ 2147483647 w 1834"/>
                  <a:gd name="T41" fmla="*/ 2147483647 h 2710"/>
                  <a:gd name="T42" fmla="*/ 2147483647 w 1834"/>
                  <a:gd name="T43" fmla="*/ 2147483647 h 2710"/>
                  <a:gd name="T44" fmla="*/ 2147483647 w 1834"/>
                  <a:gd name="T45" fmla="*/ 2147483647 h 2710"/>
                  <a:gd name="T46" fmla="*/ 2147483647 w 1834"/>
                  <a:gd name="T47" fmla="*/ 2147483647 h 2710"/>
                  <a:gd name="T48" fmla="*/ 2147483647 w 1834"/>
                  <a:gd name="T49" fmla="*/ 2147483647 h 2710"/>
                  <a:gd name="T50" fmla="*/ 2147483647 w 1834"/>
                  <a:gd name="T51" fmla="*/ 2147483647 h 2710"/>
                  <a:gd name="T52" fmla="*/ 2147483647 w 1834"/>
                  <a:gd name="T53" fmla="*/ 2147483647 h 2710"/>
                  <a:gd name="T54" fmla="*/ 2147483647 w 1834"/>
                  <a:gd name="T55" fmla="*/ 2147483647 h 2710"/>
                  <a:gd name="T56" fmla="*/ 2147483647 w 1834"/>
                  <a:gd name="T57" fmla="*/ 0 h 2710"/>
                  <a:gd name="T58" fmla="*/ 2147483647 w 1834"/>
                  <a:gd name="T59" fmla="*/ 2147483647 h 2710"/>
                  <a:gd name="T60" fmla="*/ 2147483647 w 1834"/>
                  <a:gd name="T61" fmla="*/ 2147483647 h 2710"/>
                  <a:gd name="T62" fmla="*/ 2147483647 w 1834"/>
                  <a:gd name="T63" fmla="*/ 2147483647 h 2710"/>
                  <a:gd name="T64" fmla="*/ 2147483647 w 1834"/>
                  <a:gd name="T65" fmla="*/ 2147483647 h 2710"/>
                  <a:gd name="T66" fmla="*/ 2147483647 w 1834"/>
                  <a:gd name="T67" fmla="*/ 2147483647 h 2710"/>
                  <a:gd name="T68" fmla="*/ 2147483647 w 1834"/>
                  <a:gd name="T69" fmla="*/ 2147483647 h 2710"/>
                  <a:gd name="T70" fmla="*/ 2147483647 w 1834"/>
                  <a:gd name="T71" fmla="*/ 2147483647 h 2710"/>
                  <a:gd name="T72" fmla="*/ 2147483647 w 1834"/>
                  <a:gd name="T73" fmla="*/ 2147483647 h 2710"/>
                  <a:gd name="T74" fmla="*/ 2147483647 w 1834"/>
                  <a:gd name="T75" fmla="*/ 2147483647 h 2710"/>
                  <a:gd name="T76" fmla="*/ 2147483647 w 1834"/>
                  <a:gd name="T77" fmla="*/ 2147483647 h 2710"/>
                  <a:gd name="T78" fmla="*/ 2147483647 w 1834"/>
                  <a:gd name="T79" fmla="*/ 2147483647 h 2710"/>
                  <a:gd name="T80" fmla="*/ 2147483647 w 1834"/>
                  <a:gd name="T81" fmla="*/ 2147483647 h 2710"/>
                  <a:gd name="T82" fmla="*/ 2147483647 w 1834"/>
                  <a:gd name="T83" fmla="*/ 2147483647 h 2710"/>
                  <a:gd name="T84" fmla="*/ 2147483647 w 1834"/>
                  <a:gd name="T85" fmla="*/ 2147483647 h 2710"/>
                  <a:gd name="T86" fmla="*/ 2147483647 w 1834"/>
                  <a:gd name="T87" fmla="*/ 2147483647 h 2710"/>
                  <a:gd name="T88" fmla="*/ 2147483647 w 1834"/>
                  <a:gd name="T89" fmla="*/ 2147483647 h 2710"/>
                  <a:gd name="T90" fmla="*/ 2147483647 w 1834"/>
                  <a:gd name="T91" fmla="*/ 2147483647 h 2710"/>
                  <a:gd name="T92" fmla="*/ 2147483647 w 1834"/>
                  <a:gd name="T93" fmla="*/ 2147483647 h 2710"/>
                  <a:gd name="T94" fmla="*/ 2147483647 w 1834"/>
                  <a:gd name="T95" fmla="*/ 2147483647 h 2710"/>
                  <a:gd name="T96" fmla="*/ 2147483647 w 1834"/>
                  <a:gd name="T97" fmla="*/ 2147483647 h 2710"/>
                  <a:gd name="T98" fmla="*/ 2147483647 w 1834"/>
                  <a:gd name="T99" fmla="*/ 2147483647 h 2710"/>
                  <a:gd name="T100" fmla="*/ 2147483647 w 1834"/>
                  <a:gd name="T101" fmla="*/ 2147483647 h 2710"/>
                  <a:gd name="T102" fmla="*/ 2147483647 w 1834"/>
                  <a:gd name="T103" fmla="*/ 2147483647 h 2710"/>
                  <a:gd name="T104" fmla="*/ 2147483647 w 1834"/>
                  <a:gd name="T105" fmla="*/ 2147483647 h 2710"/>
                  <a:gd name="T106" fmla="*/ 2147483647 w 1834"/>
                  <a:gd name="T107" fmla="*/ 2147483647 h 2710"/>
                  <a:gd name="T108" fmla="*/ 2147483647 w 1834"/>
                  <a:gd name="T109" fmla="*/ 2147483647 h 2710"/>
                  <a:gd name="T110" fmla="*/ 2147483647 w 1834"/>
                  <a:gd name="T111" fmla="*/ 2147483647 h 2710"/>
                  <a:gd name="T112" fmla="*/ 2147483647 w 1834"/>
                  <a:gd name="T113" fmla="*/ 2147483647 h 2710"/>
                  <a:gd name="T114" fmla="*/ 2147483647 w 1834"/>
                  <a:gd name="T115" fmla="*/ 2147483647 h 2710"/>
                  <a:gd name="T116" fmla="*/ 2147483647 w 1834"/>
                  <a:gd name="T117" fmla="*/ 2147483647 h 27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4"/>
                  <a:gd name="T178" fmla="*/ 0 h 2710"/>
                  <a:gd name="T179" fmla="*/ 1834 w 1834"/>
                  <a:gd name="T180" fmla="*/ 2710 h 27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4" h="2710">
                    <a:moveTo>
                      <a:pt x="946" y="2524"/>
                    </a:moveTo>
                    <a:lnTo>
                      <a:pt x="952" y="2522"/>
                    </a:lnTo>
                    <a:lnTo>
                      <a:pt x="952" y="2528"/>
                    </a:lnTo>
                    <a:lnTo>
                      <a:pt x="945" y="2532"/>
                    </a:lnTo>
                    <a:lnTo>
                      <a:pt x="923" y="2535"/>
                    </a:lnTo>
                    <a:lnTo>
                      <a:pt x="912" y="2545"/>
                    </a:lnTo>
                    <a:lnTo>
                      <a:pt x="922" y="2548"/>
                    </a:lnTo>
                    <a:lnTo>
                      <a:pt x="927" y="2561"/>
                    </a:lnTo>
                    <a:lnTo>
                      <a:pt x="933" y="2601"/>
                    </a:lnTo>
                    <a:lnTo>
                      <a:pt x="915" y="2633"/>
                    </a:lnTo>
                    <a:lnTo>
                      <a:pt x="910" y="2677"/>
                    </a:lnTo>
                    <a:lnTo>
                      <a:pt x="899" y="2687"/>
                    </a:lnTo>
                    <a:lnTo>
                      <a:pt x="904" y="2705"/>
                    </a:lnTo>
                    <a:lnTo>
                      <a:pt x="875" y="2703"/>
                    </a:lnTo>
                    <a:lnTo>
                      <a:pt x="874" y="2696"/>
                    </a:lnTo>
                    <a:lnTo>
                      <a:pt x="856" y="2710"/>
                    </a:lnTo>
                    <a:lnTo>
                      <a:pt x="841" y="2701"/>
                    </a:lnTo>
                    <a:lnTo>
                      <a:pt x="848" y="2678"/>
                    </a:lnTo>
                    <a:lnTo>
                      <a:pt x="838" y="2686"/>
                    </a:lnTo>
                    <a:lnTo>
                      <a:pt x="839" y="2672"/>
                    </a:lnTo>
                    <a:lnTo>
                      <a:pt x="837" y="2672"/>
                    </a:lnTo>
                    <a:lnTo>
                      <a:pt x="829" y="2683"/>
                    </a:lnTo>
                    <a:lnTo>
                      <a:pt x="823" y="2670"/>
                    </a:lnTo>
                    <a:lnTo>
                      <a:pt x="833" y="2661"/>
                    </a:lnTo>
                    <a:lnTo>
                      <a:pt x="833" y="2653"/>
                    </a:lnTo>
                    <a:lnTo>
                      <a:pt x="812" y="2668"/>
                    </a:lnTo>
                    <a:lnTo>
                      <a:pt x="809" y="2667"/>
                    </a:lnTo>
                    <a:lnTo>
                      <a:pt x="812" y="2662"/>
                    </a:lnTo>
                    <a:lnTo>
                      <a:pt x="827" y="2652"/>
                    </a:lnTo>
                    <a:lnTo>
                      <a:pt x="815" y="2653"/>
                    </a:lnTo>
                    <a:lnTo>
                      <a:pt x="817" y="2647"/>
                    </a:lnTo>
                    <a:lnTo>
                      <a:pt x="751" y="2662"/>
                    </a:lnTo>
                    <a:lnTo>
                      <a:pt x="767" y="2648"/>
                    </a:lnTo>
                    <a:lnTo>
                      <a:pt x="748" y="2636"/>
                    </a:lnTo>
                    <a:lnTo>
                      <a:pt x="739" y="2638"/>
                    </a:lnTo>
                    <a:lnTo>
                      <a:pt x="736" y="2635"/>
                    </a:lnTo>
                    <a:lnTo>
                      <a:pt x="736" y="2627"/>
                    </a:lnTo>
                    <a:lnTo>
                      <a:pt x="724" y="2627"/>
                    </a:lnTo>
                    <a:lnTo>
                      <a:pt x="748" y="2618"/>
                    </a:lnTo>
                    <a:lnTo>
                      <a:pt x="717" y="2619"/>
                    </a:lnTo>
                    <a:lnTo>
                      <a:pt x="726" y="2609"/>
                    </a:lnTo>
                    <a:lnTo>
                      <a:pt x="713" y="2593"/>
                    </a:lnTo>
                    <a:lnTo>
                      <a:pt x="725" y="2581"/>
                    </a:lnTo>
                    <a:lnTo>
                      <a:pt x="705" y="2588"/>
                    </a:lnTo>
                    <a:lnTo>
                      <a:pt x="703" y="2582"/>
                    </a:lnTo>
                    <a:lnTo>
                      <a:pt x="706" y="2579"/>
                    </a:lnTo>
                    <a:lnTo>
                      <a:pt x="704" y="2576"/>
                    </a:lnTo>
                    <a:lnTo>
                      <a:pt x="710" y="2572"/>
                    </a:lnTo>
                    <a:lnTo>
                      <a:pt x="698" y="2570"/>
                    </a:lnTo>
                    <a:lnTo>
                      <a:pt x="701" y="2560"/>
                    </a:lnTo>
                    <a:lnTo>
                      <a:pt x="688" y="2554"/>
                    </a:lnTo>
                    <a:lnTo>
                      <a:pt x="692" y="2536"/>
                    </a:lnTo>
                    <a:lnTo>
                      <a:pt x="686" y="2541"/>
                    </a:lnTo>
                    <a:lnTo>
                      <a:pt x="682" y="2525"/>
                    </a:lnTo>
                    <a:lnTo>
                      <a:pt x="673" y="2524"/>
                    </a:lnTo>
                    <a:lnTo>
                      <a:pt x="662" y="2505"/>
                    </a:lnTo>
                    <a:lnTo>
                      <a:pt x="660" y="2494"/>
                    </a:lnTo>
                    <a:lnTo>
                      <a:pt x="650" y="2481"/>
                    </a:lnTo>
                    <a:lnTo>
                      <a:pt x="655" y="2472"/>
                    </a:lnTo>
                    <a:lnTo>
                      <a:pt x="650" y="2475"/>
                    </a:lnTo>
                    <a:lnTo>
                      <a:pt x="651" y="2460"/>
                    </a:lnTo>
                    <a:lnTo>
                      <a:pt x="648" y="2449"/>
                    </a:lnTo>
                    <a:lnTo>
                      <a:pt x="664" y="2439"/>
                    </a:lnTo>
                    <a:lnTo>
                      <a:pt x="666" y="2430"/>
                    </a:lnTo>
                    <a:lnTo>
                      <a:pt x="688" y="2422"/>
                    </a:lnTo>
                    <a:lnTo>
                      <a:pt x="671" y="2417"/>
                    </a:lnTo>
                    <a:lnTo>
                      <a:pt x="676" y="2407"/>
                    </a:lnTo>
                    <a:lnTo>
                      <a:pt x="693" y="2411"/>
                    </a:lnTo>
                    <a:lnTo>
                      <a:pt x="690" y="2402"/>
                    </a:lnTo>
                    <a:lnTo>
                      <a:pt x="673" y="2398"/>
                    </a:lnTo>
                    <a:lnTo>
                      <a:pt x="668" y="2407"/>
                    </a:lnTo>
                    <a:lnTo>
                      <a:pt x="657" y="2408"/>
                    </a:lnTo>
                    <a:lnTo>
                      <a:pt x="643" y="2437"/>
                    </a:lnTo>
                    <a:lnTo>
                      <a:pt x="632" y="2439"/>
                    </a:lnTo>
                    <a:lnTo>
                      <a:pt x="631" y="2410"/>
                    </a:lnTo>
                    <a:lnTo>
                      <a:pt x="638" y="2398"/>
                    </a:lnTo>
                    <a:lnTo>
                      <a:pt x="632" y="2399"/>
                    </a:lnTo>
                    <a:lnTo>
                      <a:pt x="630" y="2385"/>
                    </a:lnTo>
                    <a:lnTo>
                      <a:pt x="624" y="2383"/>
                    </a:lnTo>
                    <a:lnTo>
                      <a:pt x="627" y="2371"/>
                    </a:lnTo>
                    <a:lnTo>
                      <a:pt x="626" y="2364"/>
                    </a:lnTo>
                    <a:lnTo>
                      <a:pt x="621" y="2371"/>
                    </a:lnTo>
                    <a:lnTo>
                      <a:pt x="618" y="2364"/>
                    </a:lnTo>
                    <a:lnTo>
                      <a:pt x="627" y="2355"/>
                    </a:lnTo>
                    <a:lnTo>
                      <a:pt x="613" y="2349"/>
                    </a:lnTo>
                    <a:lnTo>
                      <a:pt x="612" y="2333"/>
                    </a:lnTo>
                    <a:lnTo>
                      <a:pt x="600" y="2338"/>
                    </a:lnTo>
                    <a:lnTo>
                      <a:pt x="608" y="2320"/>
                    </a:lnTo>
                    <a:lnTo>
                      <a:pt x="600" y="2325"/>
                    </a:lnTo>
                    <a:lnTo>
                      <a:pt x="592" y="2311"/>
                    </a:lnTo>
                    <a:lnTo>
                      <a:pt x="605" y="2299"/>
                    </a:lnTo>
                    <a:lnTo>
                      <a:pt x="588" y="2299"/>
                    </a:lnTo>
                    <a:lnTo>
                      <a:pt x="594" y="2291"/>
                    </a:lnTo>
                    <a:lnTo>
                      <a:pt x="586" y="2287"/>
                    </a:lnTo>
                    <a:lnTo>
                      <a:pt x="588" y="2273"/>
                    </a:lnTo>
                    <a:lnTo>
                      <a:pt x="598" y="2275"/>
                    </a:lnTo>
                    <a:lnTo>
                      <a:pt x="591" y="2266"/>
                    </a:lnTo>
                    <a:lnTo>
                      <a:pt x="602" y="2256"/>
                    </a:lnTo>
                    <a:lnTo>
                      <a:pt x="603" y="2245"/>
                    </a:lnTo>
                    <a:lnTo>
                      <a:pt x="585" y="2246"/>
                    </a:lnTo>
                    <a:lnTo>
                      <a:pt x="586" y="2238"/>
                    </a:lnTo>
                    <a:lnTo>
                      <a:pt x="576" y="2230"/>
                    </a:lnTo>
                    <a:lnTo>
                      <a:pt x="576" y="2217"/>
                    </a:lnTo>
                    <a:lnTo>
                      <a:pt x="583" y="2209"/>
                    </a:lnTo>
                    <a:lnTo>
                      <a:pt x="581" y="2204"/>
                    </a:lnTo>
                    <a:lnTo>
                      <a:pt x="593" y="2195"/>
                    </a:lnTo>
                    <a:lnTo>
                      <a:pt x="584" y="2193"/>
                    </a:lnTo>
                    <a:lnTo>
                      <a:pt x="590" y="2185"/>
                    </a:lnTo>
                    <a:lnTo>
                      <a:pt x="587" y="2168"/>
                    </a:lnTo>
                    <a:lnTo>
                      <a:pt x="603" y="2162"/>
                    </a:lnTo>
                    <a:lnTo>
                      <a:pt x="591" y="2149"/>
                    </a:lnTo>
                    <a:lnTo>
                      <a:pt x="665" y="2150"/>
                    </a:lnTo>
                    <a:lnTo>
                      <a:pt x="648" y="2136"/>
                    </a:lnTo>
                    <a:lnTo>
                      <a:pt x="656" y="2130"/>
                    </a:lnTo>
                    <a:lnTo>
                      <a:pt x="657" y="2123"/>
                    </a:lnTo>
                    <a:lnTo>
                      <a:pt x="647" y="2122"/>
                    </a:lnTo>
                    <a:lnTo>
                      <a:pt x="652" y="2132"/>
                    </a:lnTo>
                    <a:lnTo>
                      <a:pt x="623" y="2140"/>
                    </a:lnTo>
                    <a:lnTo>
                      <a:pt x="608" y="2139"/>
                    </a:lnTo>
                    <a:lnTo>
                      <a:pt x="606" y="2127"/>
                    </a:lnTo>
                    <a:lnTo>
                      <a:pt x="617" y="2113"/>
                    </a:lnTo>
                    <a:lnTo>
                      <a:pt x="658" y="2110"/>
                    </a:lnTo>
                    <a:lnTo>
                      <a:pt x="665" y="2096"/>
                    </a:lnTo>
                    <a:lnTo>
                      <a:pt x="655" y="2094"/>
                    </a:lnTo>
                    <a:lnTo>
                      <a:pt x="662" y="2087"/>
                    </a:lnTo>
                    <a:lnTo>
                      <a:pt x="658" y="2083"/>
                    </a:lnTo>
                    <a:lnTo>
                      <a:pt x="660" y="2066"/>
                    </a:lnTo>
                    <a:lnTo>
                      <a:pt x="682" y="2070"/>
                    </a:lnTo>
                    <a:lnTo>
                      <a:pt x="676" y="2065"/>
                    </a:lnTo>
                    <a:lnTo>
                      <a:pt x="686" y="2058"/>
                    </a:lnTo>
                    <a:lnTo>
                      <a:pt x="682" y="2049"/>
                    </a:lnTo>
                    <a:lnTo>
                      <a:pt x="672" y="2057"/>
                    </a:lnTo>
                    <a:lnTo>
                      <a:pt x="664" y="2050"/>
                    </a:lnTo>
                    <a:lnTo>
                      <a:pt x="665" y="2037"/>
                    </a:lnTo>
                    <a:lnTo>
                      <a:pt x="672" y="2034"/>
                    </a:lnTo>
                    <a:lnTo>
                      <a:pt x="668" y="2023"/>
                    </a:lnTo>
                    <a:lnTo>
                      <a:pt x="676" y="2018"/>
                    </a:lnTo>
                    <a:lnTo>
                      <a:pt x="674" y="2009"/>
                    </a:lnTo>
                    <a:lnTo>
                      <a:pt x="684" y="2006"/>
                    </a:lnTo>
                    <a:lnTo>
                      <a:pt x="681" y="1997"/>
                    </a:lnTo>
                    <a:lnTo>
                      <a:pt x="682" y="1988"/>
                    </a:lnTo>
                    <a:lnTo>
                      <a:pt x="622" y="1983"/>
                    </a:lnTo>
                    <a:lnTo>
                      <a:pt x="608" y="1967"/>
                    </a:lnTo>
                    <a:lnTo>
                      <a:pt x="575" y="1955"/>
                    </a:lnTo>
                    <a:lnTo>
                      <a:pt x="557" y="1928"/>
                    </a:lnTo>
                    <a:lnTo>
                      <a:pt x="574" y="1917"/>
                    </a:lnTo>
                    <a:lnTo>
                      <a:pt x="608" y="1922"/>
                    </a:lnTo>
                    <a:lnTo>
                      <a:pt x="643" y="1951"/>
                    </a:lnTo>
                    <a:lnTo>
                      <a:pt x="674" y="1959"/>
                    </a:lnTo>
                    <a:lnTo>
                      <a:pt x="673" y="1947"/>
                    </a:lnTo>
                    <a:lnTo>
                      <a:pt x="662" y="1952"/>
                    </a:lnTo>
                    <a:lnTo>
                      <a:pt x="655" y="1936"/>
                    </a:lnTo>
                    <a:lnTo>
                      <a:pt x="665" y="1941"/>
                    </a:lnTo>
                    <a:lnTo>
                      <a:pt x="663" y="1935"/>
                    </a:lnTo>
                    <a:lnTo>
                      <a:pt x="670" y="1929"/>
                    </a:lnTo>
                    <a:lnTo>
                      <a:pt x="673" y="1928"/>
                    </a:lnTo>
                    <a:lnTo>
                      <a:pt x="670" y="1919"/>
                    </a:lnTo>
                    <a:lnTo>
                      <a:pt x="636" y="1894"/>
                    </a:lnTo>
                    <a:lnTo>
                      <a:pt x="652" y="1901"/>
                    </a:lnTo>
                    <a:lnTo>
                      <a:pt x="653" y="1897"/>
                    </a:lnTo>
                    <a:lnTo>
                      <a:pt x="650" y="1893"/>
                    </a:lnTo>
                    <a:lnTo>
                      <a:pt x="652" y="1885"/>
                    </a:lnTo>
                    <a:lnTo>
                      <a:pt x="627" y="1888"/>
                    </a:lnTo>
                    <a:lnTo>
                      <a:pt x="643" y="1868"/>
                    </a:lnTo>
                    <a:lnTo>
                      <a:pt x="617" y="1884"/>
                    </a:lnTo>
                    <a:lnTo>
                      <a:pt x="625" y="1864"/>
                    </a:lnTo>
                    <a:lnTo>
                      <a:pt x="636" y="1857"/>
                    </a:lnTo>
                    <a:lnTo>
                      <a:pt x="603" y="1862"/>
                    </a:lnTo>
                    <a:lnTo>
                      <a:pt x="637" y="1836"/>
                    </a:lnTo>
                    <a:lnTo>
                      <a:pt x="600" y="1833"/>
                    </a:lnTo>
                    <a:lnTo>
                      <a:pt x="605" y="1814"/>
                    </a:lnTo>
                    <a:lnTo>
                      <a:pt x="596" y="1823"/>
                    </a:lnTo>
                    <a:lnTo>
                      <a:pt x="586" y="1804"/>
                    </a:lnTo>
                    <a:lnTo>
                      <a:pt x="586" y="1821"/>
                    </a:lnTo>
                    <a:lnTo>
                      <a:pt x="567" y="1841"/>
                    </a:lnTo>
                    <a:lnTo>
                      <a:pt x="573" y="1847"/>
                    </a:lnTo>
                    <a:lnTo>
                      <a:pt x="573" y="1856"/>
                    </a:lnTo>
                    <a:lnTo>
                      <a:pt x="556" y="1865"/>
                    </a:lnTo>
                    <a:lnTo>
                      <a:pt x="537" y="1853"/>
                    </a:lnTo>
                    <a:lnTo>
                      <a:pt x="532" y="1861"/>
                    </a:lnTo>
                    <a:lnTo>
                      <a:pt x="523" y="1844"/>
                    </a:lnTo>
                    <a:lnTo>
                      <a:pt x="520" y="1835"/>
                    </a:lnTo>
                    <a:lnTo>
                      <a:pt x="525" y="1826"/>
                    </a:lnTo>
                    <a:lnTo>
                      <a:pt x="535" y="1811"/>
                    </a:lnTo>
                    <a:lnTo>
                      <a:pt x="526" y="1801"/>
                    </a:lnTo>
                    <a:lnTo>
                      <a:pt x="550" y="1768"/>
                    </a:lnTo>
                    <a:lnTo>
                      <a:pt x="547" y="1760"/>
                    </a:lnTo>
                    <a:lnTo>
                      <a:pt x="553" y="1757"/>
                    </a:lnTo>
                    <a:lnTo>
                      <a:pt x="551" y="1740"/>
                    </a:lnTo>
                    <a:lnTo>
                      <a:pt x="556" y="1718"/>
                    </a:lnTo>
                    <a:lnTo>
                      <a:pt x="523" y="1699"/>
                    </a:lnTo>
                    <a:lnTo>
                      <a:pt x="536" y="1683"/>
                    </a:lnTo>
                    <a:lnTo>
                      <a:pt x="531" y="1677"/>
                    </a:lnTo>
                    <a:lnTo>
                      <a:pt x="539" y="1662"/>
                    </a:lnTo>
                    <a:lnTo>
                      <a:pt x="524" y="1667"/>
                    </a:lnTo>
                    <a:lnTo>
                      <a:pt x="527" y="1651"/>
                    </a:lnTo>
                    <a:lnTo>
                      <a:pt x="513" y="1637"/>
                    </a:lnTo>
                    <a:lnTo>
                      <a:pt x="513" y="1627"/>
                    </a:lnTo>
                    <a:lnTo>
                      <a:pt x="519" y="1630"/>
                    </a:lnTo>
                    <a:lnTo>
                      <a:pt x="520" y="1614"/>
                    </a:lnTo>
                    <a:lnTo>
                      <a:pt x="509" y="1603"/>
                    </a:lnTo>
                    <a:lnTo>
                      <a:pt x="514" y="1596"/>
                    </a:lnTo>
                    <a:lnTo>
                      <a:pt x="503" y="1593"/>
                    </a:lnTo>
                    <a:lnTo>
                      <a:pt x="506" y="1570"/>
                    </a:lnTo>
                    <a:lnTo>
                      <a:pt x="493" y="1560"/>
                    </a:lnTo>
                    <a:lnTo>
                      <a:pt x="487" y="1550"/>
                    </a:lnTo>
                    <a:lnTo>
                      <a:pt x="505" y="1543"/>
                    </a:lnTo>
                    <a:lnTo>
                      <a:pt x="482" y="1520"/>
                    </a:lnTo>
                    <a:lnTo>
                      <a:pt x="479" y="1513"/>
                    </a:lnTo>
                    <a:lnTo>
                      <a:pt x="484" y="1500"/>
                    </a:lnTo>
                    <a:lnTo>
                      <a:pt x="450" y="1471"/>
                    </a:lnTo>
                    <a:lnTo>
                      <a:pt x="442" y="1438"/>
                    </a:lnTo>
                    <a:lnTo>
                      <a:pt x="436" y="1444"/>
                    </a:lnTo>
                    <a:lnTo>
                      <a:pt x="444" y="1421"/>
                    </a:lnTo>
                    <a:lnTo>
                      <a:pt x="435" y="1398"/>
                    </a:lnTo>
                    <a:lnTo>
                      <a:pt x="425" y="1400"/>
                    </a:lnTo>
                    <a:lnTo>
                      <a:pt x="415" y="1382"/>
                    </a:lnTo>
                    <a:lnTo>
                      <a:pt x="400" y="1392"/>
                    </a:lnTo>
                    <a:lnTo>
                      <a:pt x="400" y="1373"/>
                    </a:lnTo>
                    <a:lnTo>
                      <a:pt x="372" y="1357"/>
                    </a:lnTo>
                    <a:lnTo>
                      <a:pt x="371" y="1369"/>
                    </a:lnTo>
                    <a:lnTo>
                      <a:pt x="363" y="1350"/>
                    </a:lnTo>
                    <a:lnTo>
                      <a:pt x="295" y="1323"/>
                    </a:lnTo>
                    <a:lnTo>
                      <a:pt x="278" y="1349"/>
                    </a:lnTo>
                    <a:lnTo>
                      <a:pt x="271" y="1328"/>
                    </a:lnTo>
                    <a:lnTo>
                      <a:pt x="232" y="1366"/>
                    </a:lnTo>
                    <a:lnTo>
                      <a:pt x="222" y="1357"/>
                    </a:lnTo>
                    <a:lnTo>
                      <a:pt x="227" y="1335"/>
                    </a:lnTo>
                    <a:lnTo>
                      <a:pt x="211" y="1330"/>
                    </a:lnTo>
                    <a:lnTo>
                      <a:pt x="203" y="1352"/>
                    </a:lnTo>
                    <a:lnTo>
                      <a:pt x="182" y="1335"/>
                    </a:lnTo>
                    <a:lnTo>
                      <a:pt x="173" y="1348"/>
                    </a:lnTo>
                    <a:lnTo>
                      <a:pt x="201" y="1382"/>
                    </a:lnTo>
                    <a:lnTo>
                      <a:pt x="144" y="1361"/>
                    </a:lnTo>
                    <a:lnTo>
                      <a:pt x="103" y="1314"/>
                    </a:lnTo>
                    <a:lnTo>
                      <a:pt x="146" y="1277"/>
                    </a:lnTo>
                    <a:lnTo>
                      <a:pt x="92" y="1269"/>
                    </a:lnTo>
                    <a:lnTo>
                      <a:pt x="89" y="1255"/>
                    </a:lnTo>
                    <a:lnTo>
                      <a:pt x="100" y="1235"/>
                    </a:lnTo>
                    <a:lnTo>
                      <a:pt x="96" y="1232"/>
                    </a:lnTo>
                    <a:lnTo>
                      <a:pt x="82" y="1261"/>
                    </a:lnTo>
                    <a:lnTo>
                      <a:pt x="72" y="1263"/>
                    </a:lnTo>
                    <a:lnTo>
                      <a:pt x="46" y="1239"/>
                    </a:lnTo>
                    <a:lnTo>
                      <a:pt x="50" y="1233"/>
                    </a:lnTo>
                    <a:lnTo>
                      <a:pt x="81" y="1202"/>
                    </a:lnTo>
                    <a:lnTo>
                      <a:pt x="200" y="1219"/>
                    </a:lnTo>
                    <a:lnTo>
                      <a:pt x="220" y="1203"/>
                    </a:lnTo>
                    <a:lnTo>
                      <a:pt x="197" y="1176"/>
                    </a:lnTo>
                    <a:lnTo>
                      <a:pt x="215" y="1166"/>
                    </a:lnTo>
                    <a:lnTo>
                      <a:pt x="218" y="1156"/>
                    </a:lnTo>
                    <a:lnTo>
                      <a:pt x="207" y="1137"/>
                    </a:lnTo>
                    <a:lnTo>
                      <a:pt x="191" y="1148"/>
                    </a:lnTo>
                    <a:lnTo>
                      <a:pt x="188" y="1143"/>
                    </a:lnTo>
                    <a:lnTo>
                      <a:pt x="191" y="1133"/>
                    </a:lnTo>
                    <a:lnTo>
                      <a:pt x="160" y="1159"/>
                    </a:lnTo>
                    <a:lnTo>
                      <a:pt x="128" y="1141"/>
                    </a:lnTo>
                    <a:lnTo>
                      <a:pt x="131" y="1162"/>
                    </a:lnTo>
                    <a:lnTo>
                      <a:pt x="119" y="1168"/>
                    </a:lnTo>
                    <a:lnTo>
                      <a:pt x="88" y="1158"/>
                    </a:lnTo>
                    <a:lnTo>
                      <a:pt x="86" y="1150"/>
                    </a:lnTo>
                    <a:lnTo>
                      <a:pt x="100" y="1133"/>
                    </a:lnTo>
                    <a:lnTo>
                      <a:pt x="71" y="1139"/>
                    </a:lnTo>
                    <a:lnTo>
                      <a:pt x="86" y="1114"/>
                    </a:lnTo>
                    <a:lnTo>
                      <a:pt x="52" y="1126"/>
                    </a:lnTo>
                    <a:lnTo>
                      <a:pt x="49" y="1118"/>
                    </a:lnTo>
                    <a:lnTo>
                      <a:pt x="51" y="1111"/>
                    </a:lnTo>
                    <a:lnTo>
                      <a:pt x="22" y="1102"/>
                    </a:lnTo>
                    <a:lnTo>
                      <a:pt x="19" y="1086"/>
                    </a:lnTo>
                    <a:lnTo>
                      <a:pt x="0" y="1068"/>
                    </a:lnTo>
                    <a:lnTo>
                      <a:pt x="14" y="1051"/>
                    </a:lnTo>
                    <a:lnTo>
                      <a:pt x="3" y="1043"/>
                    </a:lnTo>
                    <a:lnTo>
                      <a:pt x="11" y="1021"/>
                    </a:lnTo>
                    <a:lnTo>
                      <a:pt x="37" y="1001"/>
                    </a:lnTo>
                    <a:lnTo>
                      <a:pt x="59" y="1002"/>
                    </a:lnTo>
                    <a:lnTo>
                      <a:pt x="63" y="985"/>
                    </a:lnTo>
                    <a:lnTo>
                      <a:pt x="120" y="965"/>
                    </a:lnTo>
                    <a:lnTo>
                      <a:pt x="109" y="950"/>
                    </a:lnTo>
                    <a:lnTo>
                      <a:pt x="128" y="933"/>
                    </a:lnTo>
                    <a:lnTo>
                      <a:pt x="172" y="919"/>
                    </a:lnTo>
                    <a:lnTo>
                      <a:pt x="209" y="928"/>
                    </a:lnTo>
                    <a:lnTo>
                      <a:pt x="245" y="862"/>
                    </a:lnTo>
                    <a:lnTo>
                      <a:pt x="242" y="840"/>
                    </a:lnTo>
                    <a:lnTo>
                      <a:pt x="233" y="827"/>
                    </a:lnTo>
                    <a:lnTo>
                      <a:pt x="237" y="810"/>
                    </a:lnTo>
                    <a:lnTo>
                      <a:pt x="258" y="804"/>
                    </a:lnTo>
                    <a:lnTo>
                      <a:pt x="238" y="787"/>
                    </a:lnTo>
                    <a:lnTo>
                      <a:pt x="278" y="755"/>
                    </a:lnTo>
                    <a:lnTo>
                      <a:pt x="263" y="730"/>
                    </a:lnTo>
                    <a:lnTo>
                      <a:pt x="252" y="764"/>
                    </a:lnTo>
                    <a:lnTo>
                      <a:pt x="229" y="761"/>
                    </a:lnTo>
                    <a:lnTo>
                      <a:pt x="210" y="784"/>
                    </a:lnTo>
                    <a:lnTo>
                      <a:pt x="195" y="762"/>
                    </a:lnTo>
                    <a:lnTo>
                      <a:pt x="173" y="767"/>
                    </a:lnTo>
                    <a:lnTo>
                      <a:pt x="160" y="750"/>
                    </a:lnTo>
                    <a:lnTo>
                      <a:pt x="159" y="721"/>
                    </a:lnTo>
                    <a:lnTo>
                      <a:pt x="181" y="702"/>
                    </a:lnTo>
                    <a:lnTo>
                      <a:pt x="189" y="676"/>
                    </a:lnTo>
                    <a:lnTo>
                      <a:pt x="225" y="670"/>
                    </a:lnTo>
                    <a:lnTo>
                      <a:pt x="220" y="647"/>
                    </a:lnTo>
                    <a:lnTo>
                      <a:pt x="265" y="567"/>
                    </a:lnTo>
                    <a:lnTo>
                      <a:pt x="290" y="554"/>
                    </a:lnTo>
                    <a:lnTo>
                      <a:pt x="328" y="579"/>
                    </a:lnTo>
                    <a:lnTo>
                      <a:pt x="344" y="563"/>
                    </a:lnTo>
                    <a:lnTo>
                      <a:pt x="338" y="523"/>
                    </a:lnTo>
                    <a:lnTo>
                      <a:pt x="351" y="493"/>
                    </a:lnTo>
                    <a:lnTo>
                      <a:pt x="333" y="448"/>
                    </a:lnTo>
                    <a:lnTo>
                      <a:pt x="369" y="406"/>
                    </a:lnTo>
                    <a:lnTo>
                      <a:pt x="403" y="423"/>
                    </a:lnTo>
                    <a:lnTo>
                      <a:pt x="412" y="459"/>
                    </a:lnTo>
                    <a:lnTo>
                      <a:pt x="462" y="516"/>
                    </a:lnTo>
                    <a:lnTo>
                      <a:pt x="465" y="509"/>
                    </a:lnTo>
                    <a:lnTo>
                      <a:pt x="460" y="486"/>
                    </a:lnTo>
                    <a:lnTo>
                      <a:pt x="391" y="395"/>
                    </a:lnTo>
                    <a:lnTo>
                      <a:pt x="537" y="312"/>
                    </a:lnTo>
                    <a:lnTo>
                      <a:pt x="563" y="362"/>
                    </a:lnTo>
                    <a:lnTo>
                      <a:pt x="571" y="403"/>
                    </a:lnTo>
                    <a:lnTo>
                      <a:pt x="565" y="464"/>
                    </a:lnTo>
                    <a:lnTo>
                      <a:pt x="566" y="487"/>
                    </a:lnTo>
                    <a:lnTo>
                      <a:pt x="576" y="479"/>
                    </a:lnTo>
                    <a:lnTo>
                      <a:pt x="575" y="454"/>
                    </a:lnTo>
                    <a:lnTo>
                      <a:pt x="587" y="426"/>
                    </a:lnTo>
                    <a:lnTo>
                      <a:pt x="587" y="388"/>
                    </a:lnTo>
                    <a:lnTo>
                      <a:pt x="675" y="455"/>
                    </a:lnTo>
                    <a:lnTo>
                      <a:pt x="644" y="404"/>
                    </a:lnTo>
                    <a:lnTo>
                      <a:pt x="687" y="410"/>
                    </a:lnTo>
                    <a:lnTo>
                      <a:pt x="648" y="343"/>
                    </a:lnTo>
                    <a:lnTo>
                      <a:pt x="646" y="305"/>
                    </a:lnTo>
                    <a:lnTo>
                      <a:pt x="637" y="281"/>
                    </a:lnTo>
                    <a:lnTo>
                      <a:pt x="640" y="274"/>
                    </a:lnTo>
                    <a:lnTo>
                      <a:pt x="696" y="283"/>
                    </a:lnTo>
                    <a:lnTo>
                      <a:pt x="741" y="353"/>
                    </a:lnTo>
                    <a:lnTo>
                      <a:pt x="774" y="368"/>
                    </a:lnTo>
                    <a:lnTo>
                      <a:pt x="832" y="443"/>
                    </a:lnTo>
                    <a:lnTo>
                      <a:pt x="843" y="423"/>
                    </a:lnTo>
                    <a:lnTo>
                      <a:pt x="822" y="388"/>
                    </a:lnTo>
                    <a:lnTo>
                      <a:pt x="833" y="329"/>
                    </a:lnTo>
                    <a:lnTo>
                      <a:pt x="853" y="316"/>
                    </a:lnTo>
                    <a:lnTo>
                      <a:pt x="856" y="302"/>
                    </a:lnTo>
                    <a:lnTo>
                      <a:pt x="799" y="213"/>
                    </a:lnTo>
                    <a:lnTo>
                      <a:pt x="907" y="236"/>
                    </a:lnTo>
                    <a:lnTo>
                      <a:pt x="910" y="286"/>
                    </a:lnTo>
                    <a:lnTo>
                      <a:pt x="915" y="276"/>
                    </a:lnTo>
                    <a:lnTo>
                      <a:pt x="908" y="223"/>
                    </a:lnTo>
                    <a:lnTo>
                      <a:pt x="913" y="218"/>
                    </a:lnTo>
                    <a:lnTo>
                      <a:pt x="968" y="301"/>
                    </a:lnTo>
                    <a:lnTo>
                      <a:pt x="970" y="281"/>
                    </a:lnTo>
                    <a:lnTo>
                      <a:pt x="964" y="265"/>
                    </a:lnTo>
                    <a:lnTo>
                      <a:pt x="967" y="242"/>
                    </a:lnTo>
                    <a:lnTo>
                      <a:pt x="932" y="212"/>
                    </a:lnTo>
                    <a:lnTo>
                      <a:pt x="832" y="196"/>
                    </a:lnTo>
                    <a:lnTo>
                      <a:pt x="821" y="181"/>
                    </a:lnTo>
                    <a:lnTo>
                      <a:pt x="824" y="169"/>
                    </a:lnTo>
                    <a:lnTo>
                      <a:pt x="809" y="154"/>
                    </a:lnTo>
                    <a:lnTo>
                      <a:pt x="801" y="133"/>
                    </a:lnTo>
                    <a:lnTo>
                      <a:pt x="805" y="124"/>
                    </a:lnTo>
                    <a:lnTo>
                      <a:pt x="847" y="110"/>
                    </a:lnTo>
                    <a:lnTo>
                      <a:pt x="880" y="90"/>
                    </a:lnTo>
                    <a:lnTo>
                      <a:pt x="909" y="114"/>
                    </a:lnTo>
                    <a:lnTo>
                      <a:pt x="904" y="136"/>
                    </a:lnTo>
                    <a:lnTo>
                      <a:pt x="983" y="174"/>
                    </a:lnTo>
                    <a:lnTo>
                      <a:pt x="1005" y="216"/>
                    </a:lnTo>
                    <a:lnTo>
                      <a:pt x="1007" y="204"/>
                    </a:lnTo>
                    <a:lnTo>
                      <a:pt x="990" y="164"/>
                    </a:lnTo>
                    <a:lnTo>
                      <a:pt x="1000" y="144"/>
                    </a:lnTo>
                    <a:lnTo>
                      <a:pt x="1048" y="123"/>
                    </a:lnTo>
                    <a:lnTo>
                      <a:pt x="999" y="106"/>
                    </a:lnTo>
                    <a:lnTo>
                      <a:pt x="995" y="100"/>
                    </a:lnTo>
                    <a:lnTo>
                      <a:pt x="998" y="86"/>
                    </a:lnTo>
                    <a:lnTo>
                      <a:pt x="994" y="64"/>
                    </a:lnTo>
                    <a:lnTo>
                      <a:pt x="999" y="60"/>
                    </a:lnTo>
                    <a:lnTo>
                      <a:pt x="997" y="46"/>
                    </a:lnTo>
                    <a:lnTo>
                      <a:pt x="1019" y="48"/>
                    </a:lnTo>
                    <a:lnTo>
                      <a:pt x="1029" y="26"/>
                    </a:lnTo>
                    <a:lnTo>
                      <a:pt x="1068" y="68"/>
                    </a:lnTo>
                    <a:lnTo>
                      <a:pt x="1054" y="24"/>
                    </a:lnTo>
                    <a:lnTo>
                      <a:pt x="1070" y="13"/>
                    </a:lnTo>
                    <a:lnTo>
                      <a:pt x="1119" y="3"/>
                    </a:lnTo>
                    <a:lnTo>
                      <a:pt x="1140" y="38"/>
                    </a:lnTo>
                    <a:lnTo>
                      <a:pt x="1137" y="12"/>
                    </a:lnTo>
                    <a:lnTo>
                      <a:pt x="1151" y="0"/>
                    </a:lnTo>
                    <a:lnTo>
                      <a:pt x="1244" y="4"/>
                    </a:lnTo>
                    <a:lnTo>
                      <a:pt x="1299" y="27"/>
                    </a:lnTo>
                    <a:lnTo>
                      <a:pt x="1290" y="37"/>
                    </a:lnTo>
                    <a:lnTo>
                      <a:pt x="1297" y="53"/>
                    </a:lnTo>
                    <a:lnTo>
                      <a:pt x="1368" y="50"/>
                    </a:lnTo>
                    <a:lnTo>
                      <a:pt x="1396" y="80"/>
                    </a:lnTo>
                    <a:lnTo>
                      <a:pt x="1383" y="107"/>
                    </a:lnTo>
                    <a:lnTo>
                      <a:pt x="1242" y="118"/>
                    </a:lnTo>
                    <a:lnTo>
                      <a:pt x="1200" y="145"/>
                    </a:lnTo>
                    <a:lnTo>
                      <a:pt x="1181" y="150"/>
                    </a:lnTo>
                    <a:lnTo>
                      <a:pt x="1101" y="186"/>
                    </a:lnTo>
                    <a:lnTo>
                      <a:pt x="1100" y="204"/>
                    </a:lnTo>
                    <a:lnTo>
                      <a:pt x="1123" y="183"/>
                    </a:lnTo>
                    <a:lnTo>
                      <a:pt x="1139" y="185"/>
                    </a:lnTo>
                    <a:lnTo>
                      <a:pt x="1140" y="209"/>
                    </a:lnTo>
                    <a:lnTo>
                      <a:pt x="1157" y="174"/>
                    </a:lnTo>
                    <a:lnTo>
                      <a:pt x="1208" y="181"/>
                    </a:lnTo>
                    <a:lnTo>
                      <a:pt x="1262" y="131"/>
                    </a:lnTo>
                    <a:lnTo>
                      <a:pt x="1311" y="142"/>
                    </a:lnTo>
                    <a:lnTo>
                      <a:pt x="1309" y="157"/>
                    </a:lnTo>
                    <a:lnTo>
                      <a:pt x="1415" y="124"/>
                    </a:lnTo>
                    <a:lnTo>
                      <a:pt x="1426" y="134"/>
                    </a:lnTo>
                    <a:lnTo>
                      <a:pt x="1421" y="142"/>
                    </a:lnTo>
                    <a:lnTo>
                      <a:pt x="1429" y="163"/>
                    </a:lnTo>
                    <a:lnTo>
                      <a:pt x="1427" y="172"/>
                    </a:lnTo>
                    <a:lnTo>
                      <a:pt x="1382" y="222"/>
                    </a:lnTo>
                    <a:lnTo>
                      <a:pt x="1456" y="187"/>
                    </a:lnTo>
                    <a:lnTo>
                      <a:pt x="1457" y="222"/>
                    </a:lnTo>
                    <a:lnTo>
                      <a:pt x="1476" y="201"/>
                    </a:lnTo>
                    <a:lnTo>
                      <a:pt x="1503" y="209"/>
                    </a:lnTo>
                    <a:lnTo>
                      <a:pt x="1540" y="263"/>
                    </a:lnTo>
                    <a:lnTo>
                      <a:pt x="1497" y="323"/>
                    </a:lnTo>
                    <a:lnTo>
                      <a:pt x="1413" y="360"/>
                    </a:lnTo>
                    <a:lnTo>
                      <a:pt x="1257" y="378"/>
                    </a:lnTo>
                    <a:lnTo>
                      <a:pt x="1176" y="425"/>
                    </a:lnTo>
                    <a:lnTo>
                      <a:pt x="1174" y="440"/>
                    </a:lnTo>
                    <a:lnTo>
                      <a:pt x="1176" y="466"/>
                    </a:lnTo>
                    <a:lnTo>
                      <a:pt x="1301" y="397"/>
                    </a:lnTo>
                    <a:lnTo>
                      <a:pt x="1399" y="395"/>
                    </a:lnTo>
                    <a:lnTo>
                      <a:pt x="1415" y="408"/>
                    </a:lnTo>
                    <a:lnTo>
                      <a:pt x="1416" y="432"/>
                    </a:lnTo>
                    <a:lnTo>
                      <a:pt x="1355" y="492"/>
                    </a:lnTo>
                    <a:lnTo>
                      <a:pt x="1351" y="505"/>
                    </a:lnTo>
                    <a:lnTo>
                      <a:pt x="1367" y="513"/>
                    </a:lnTo>
                    <a:lnTo>
                      <a:pt x="1456" y="453"/>
                    </a:lnTo>
                    <a:lnTo>
                      <a:pt x="1461" y="445"/>
                    </a:lnTo>
                    <a:lnTo>
                      <a:pt x="1454" y="409"/>
                    </a:lnTo>
                    <a:lnTo>
                      <a:pt x="1463" y="392"/>
                    </a:lnTo>
                    <a:lnTo>
                      <a:pt x="1514" y="380"/>
                    </a:lnTo>
                    <a:lnTo>
                      <a:pt x="1526" y="428"/>
                    </a:lnTo>
                    <a:lnTo>
                      <a:pt x="1521" y="498"/>
                    </a:lnTo>
                    <a:lnTo>
                      <a:pt x="1508" y="535"/>
                    </a:lnTo>
                    <a:lnTo>
                      <a:pt x="1503" y="544"/>
                    </a:lnTo>
                    <a:lnTo>
                      <a:pt x="1452" y="699"/>
                    </a:lnTo>
                    <a:lnTo>
                      <a:pt x="1483" y="651"/>
                    </a:lnTo>
                    <a:lnTo>
                      <a:pt x="1490" y="626"/>
                    </a:lnTo>
                    <a:lnTo>
                      <a:pt x="1486" y="620"/>
                    </a:lnTo>
                    <a:lnTo>
                      <a:pt x="1506" y="604"/>
                    </a:lnTo>
                    <a:lnTo>
                      <a:pt x="1563" y="490"/>
                    </a:lnTo>
                    <a:lnTo>
                      <a:pt x="1591" y="463"/>
                    </a:lnTo>
                    <a:lnTo>
                      <a:pt x="1588" y="510"/>
                    </a:lnTo>
                    <a:lnTo>
                      <a:pt x="1607" y="488"/>
                    </a:lnTo>
                    <a:lnTo>
                      <a:pt x="1654" y="503"/>
                    </a:lnTo>
                    <a:lnTo>
                      <a:pt x="1652" y="485"/>
                    </a:lnTo>
                    <a:lnTo>
                      <a:pt x="1667" y="478"/>
                    </a:lnTo>
                    <a:lnTo>
                      <a:pt x="1658" y="450"/>
                    </a:lnTo>
                    <a:lnTo>
                      <a:pt x="1670" y="449"/>
                    </a:lnTo>
                    <a:lnTo>
                      <a:pt x="1673" y="426"/>
                    </a:lnTo>
                    <a:lnTo>
                      <a:pt x="1745" y="409"/>
                    </a:lnTo>
                    <a:lnTo>
                      <a:pt x="1814" y="444"/>
                    </a:lnTo>
                    <a:lnTo>
                      <a:pt x="1834" y="479"/>
                    </a:lnTo>
                    <a:lnTo>
                      <a:pt x="1778" y="571"/>
                    </a:lnTo>
                    <a:lnTo>
                      <a:pt x="1749" y="577"/>
                    </a:lnTo>
                    <a:lnTo>
                      <a:pt x="1760" y="610"/>
                    </a:lnTo>
                    <a:lnTo>
                      <a:pt x="1754" y="620"/>
                    </a:lnTo>
                    <a:lnTo>
                      <a:pt x="1712" y="649"/>
                    </a:lnTo>
                    <a:lnTo>
                      <a:pt x="1663" y="635"/>
                    </a:lnTo>
                    <a:lnTo>
                      <a:pt x="1643" y="664"/>
                    </a:lnTo>
                    <a:lnTo>
                      <a:pt x="1599" y="654"/>
                    </a:lnTo>
                    <a:lnTo>
                      <a:pt x="1556" y="677"/>
                    </a:lnTo>
                    <a:lnTo>
                      <a:pt x="1574" y="689"/>
                    </a:lnTo>
                    <a:lnTo>
                      <a:pt x="1600" y="664"/>
                    </a:lnTo>
                    <a:lnTo>
                      <a:pt x="1713" y="680"/>
                    </a:lnTo>
                    <a:lnTo>
                      <a:pt x="1690" y="736"/>
                    </a:lnTo>
                    <a:lnTo>
                      <a:pt x="1604" y="728"/>
                    </a:lnTo>
                    <a:lnTo>
                      <a:pt x="1589" y="762"/>
                    </a:lnTo>
                    <a:lnTo>
                      <a:pt x="1582" y="802"/>
                    </a:lnTo>
                    <a:lnTo>
                      <a:pt x="1593" y="819"/>
                    </a:lnTo>
                    <a:lnTo>
                      <a:pt x="1597" y="810"/>
                    </a:lnTo>
                    <a:lnTo>
                      <a:pt x="1601" y="789"/>
                    </a:lnTo>
                    <a:lnTo>
                      <a:pt x="1618" y="770"/>
                    </a:lnTo>
                    <a:lnTo>
                      <a:pt x="1661" y="754"/>
                    </a:lnTo>
                    <a:lnTo>
                      <a:pt x="1675" y="774"/>
                    </a:lnTo>
                    <a:lnTo>
                      <a:pt x="1658" y="819"/>
                    </a:lnTo>
                    <a:lnTo>
                      <a:pt x="1624" y="817"/>
                    </a:lnTo>
                    <a:lnTo>
                      <a:pt x="1614" y="834"/>
                    </a:lnTo>
                    <a:lnTo>
                      <a:pt x="1605" y="919"/>
                    </a:lnTo>
                    <a:lnTo>
                      <a:pt x="1613" y="892"/>
                    </a:lnTo>
                    <a:lnTo>
                      <a:pt x="1628" y="895"/>
                    </a:lnTo>
                    <a:lnTo>
                      <a:pt x="1622" y="912"/>
                    </a:lnTo>
                    <a:lnTo>
                      <a:pt x="1617" y="903"/>
                    </a:lnTo>
                    <a:lnTo>
                      <a:pt x="1613" y="926"/>
                    </a:lnTo>
                    <a:lnTo>
                      <a:pt x="1602" y="925"/>
                    </a:lnTo>
                    <a:lnTo>
                      <a:pt x="1604" y="959"/>
                    </a:lnTo>
                    <a:lnTo>
                      <a:pt x="1567" y="978"/>
                    </a:lnTo>
                    <a:lnTo>
                      <a:pt x="1568" y="998"/>
                    </a:lnTo>
                    <a:lnTo>
                      <a:pt x="1572" y="1002"/>
                    </a:lnTo>
                    <a:lnTo>
                      <a:pt x="1562" y="1036"/>
                    </a:lnTo>
                    <a:lnTo>
                      <a:pt x="1559" y="1072"/>
                    </a:lnTo>
                    <a:lnTo>
                      <a:pt x="1561" y="1079"/>
                    </a:lnTo>
                    <a:lnTo>
                      <a:pt x="1551" y="1103"/>
                    </a:lnTo>
                    <a:lnTo>
                      <a:pt x="1549" y="1118"/>
                    </a:lnTo>
                    <a:lnTo>
                      <a:pt x="1543" y="1132"/>
                    </a:lnTo>
                    <a:lnTo>
                      <a:pt x="1556" y="1142"/>
                    </a:lnTo>
                    <a:lnTo>
                      <a:pt x="1577" y="1098"/>
                    </a:lnTo>
                    <a:lnTo>
                      <a:pt x="1623" y="1132"/>
                    </a:lnTo>
                    <a:lnTo>
                      <a:pt x="1630" y="1151"/>
                    </a:lnTo>
                    <a:lnTo>
                      <a:pt x="1622" y="1156"/>
                    </a:lnTo>
                    <a:lnTo>
                      <a:pt x="1582" y="1134"/>
                    </a:lnTo>
                    <a:lnTo>
                      <a:pt x="1578" y="1143"/>
                    </a:lnTo>
                    <a:lnTo>
                      <a:pt x="1594" y="1160"/>
                    </a:lnTo>
                    <a:lnTo>
                      <a:pt x="1580" y="1167"/>
                    </a:lnTo>
                    <a:lnTo>
                      <a:pt x="1594" y="1178"/>
                    </a:lnTo>
                    <a:lnTo>
                      <a:pt x="1608" y="1183"/>
                    </a:lnTo>
                    <a:lnTo>
                      <a:pt x="1627" y="1203"/>
                    </a:lnTo>
                    <a:lnTo>
                      <a:pt x="1635" y="1184"/>
                    </a:lnTo>
                    <a:lnTo>
                      <a:pt x="1651" y="1192"/>
                    </a:lnTo>
                    <a:lnTo>
                      <a:pt x="1655" y="1235"/>
                    </a:lnTo>
                    <a:lnTo>
                      <a:pt x="1647" y="1263"/>
                    </a:lnTo>
                    <a:lnTo>
                      <a:pt x="1578" y="1247"/>
                    </a:lnTo>
                    <a:lnTo>
                      <a:pt x="1575" y="1261"/>
                    </a:lnTo>
                    <a:lnTo>
                      <a:pt x="1548" y="1281"/>
                    </a:lnTo>
                    <a:lnTo>
                      <a:pt x="1537" y="1261"/>
                    </a:lnTo>
                    <a:lnTo>
                      <a:pt x="1519" y="1275"/>
                    </a:lnTo>
                    <a:lnTo>
                      <a:pt x="1524" y="1298"/>
                    </a:lnTo>
                    <a:lnTo>
                      <a:pt x="1533" y="1291"/>
                    </a:lnTo>
                    <a:lnTo>
                      <a:pt x="1546" y="1310"/>
                    </a:lnTo>
                    <a:lnTo>
                      <a:pt x="1549" y="1312"/>
                    </a:lnTo>
                    <a:lnTo>
                      <a:pt x="1549" y="1335"/>
                    </a:lnTo>
                    <a:lnTo>
                      <a:pt x="1581" y="1347"/>
                    </a:lnTo>
                    <a:lnTo>
                      <a:pt x="1569" y="1328"/>
                    </a:lnTo>
                    <a:lnTo>
                      <a:pt x="1602" y="1338"/>
                    </a:lnTo>
                    <a:lnTo>
                      <a:pt x="1607" y="1352"/>
                    </a:lnTo>
                    <a:lnTo>
                      <a:pt x="1568" y="1370"/>
                    </a:lnTo>
                    <a:lnTo>
                      <a:pt x="1598" y="1378"/>
                    </a:lnTo>
                    <a:lnTo>
                      <a:pt x="1613" y="1399"/>
                    </a:lnTo>
                    <a:lnTo>
                      <a:pt x="1617" y="1451"/>
                    </a:lnTo>
                    <a:lnTo>
                      <a:pt x="1612" y="1469"/>
                    </a:lnTo>
                    <a:lnTo>
                      <a:pt x="1600" y="1466"/>
                    </a:lnTo>
                    <a:lnTo>
                      <a:pt x="1594" y="1446"/>
                    </a:lnTo>
                    <a:lnTo>
                      <a:pt x="1554" y="1430"/>
                    </a:lnTo>
                    <a:lnTo>
                      <a:pt x="1536" y="1429"/>
                    </a:lnTo>
                    <a:lnTo>
                      <a:pt x="1580" y="1461"/>
                    </a:lnTo>
                    <a:lnTo>
                      <a:pt x="1581" y="1470"/>
                    </a:lnTo>
                    <a:lnTo>
                      <a:pt x="1578" y="1483"/>
                    </a:lnTo>
                    <a:lnTo>
                      <a:pt x="1575" y="1520"/>
                    </a:lnTo>
                    <a:lnTo>
                      <a:pt x="1615" y="1524"/>
                    </a:lnTo>
                    <a:lnTo>
                      <a:pt x="1627" y="1552"/>
                    </a:lnTo>
                    <a:lnTo>
                      <a:pt x="1612" y="1573"/>
                    </a:lnTo>
                    <a:lnTo>
                      <a:pt x="1598" y="1570"/>
                    </a:lnTo>
                    <a:lnTo>
                      <a:pt x="1582" y="1546"/>
                    </a:lnTo>
                    <a:lnTo>
                      <a:pt x="1537" y="1537"/>
                    </a:lnTo>
                    <a:lnTo>
                      <a:pt x="1541" y="1559"/>
                    </a:lnTo>
                    <a:lnTo>
                      <a:pt x="1534" y="1567"/>
                    </a:lnTo>
                    <a:lnTo>
                      <a:pt x="1527" y="1593"/>
                    </a:lnTo>
                    <a:lnTo>
                      <a:pt x="1549" y="1594"/>
                    </a:lnTo>
                    <a:lnTo>
                      <a:pt x="1589" y="1615"/>
                    </a:lnTo>
                    <a:lnTo>
                      <a:pt x="1583" y="1629"/>
                    </a:lnTo>
                    <a:lnTo>
                      <a:pt x="1584" y="1652"/>
                    </a:lnTo>
                    <a:lnTo>
                      <a:pt x="1557" y="1653"/>
                    </a:lnTo>
                    <a:lnTo>
                      <a:pt x="1527" y="1677"/>
                    </a:lnTo>
                    <a:lnTo>
                      <a:pt x="1488" y="1651"/>
                    </a:lnTo>
                    <a:lnTo>
                      <a:pt x="1472" y="1622"/>
                    </a:lnTo>
                    <a:lnTo>
                      <a:pt x="1467" y="1625"/>
                    </a:lnTo>
                    <a:lnTo>
                      <a:pt x="1464" y="1645"/>
                    </a:lnTo>
                    <a:lnTo>
                      <a:pt x="1449" y="1636"/>
                    </a:lnTo>
                    <a:lnTo>
                      <a:pt x="1453" y="1653"/>
                    </a:lnTo>
                    <a:lnTo>
                      <a:pt x="1446" y="1653"/>
                    </a:lnTo>
                    <a:lnTo>
                      <a:pt x="1422" y="1680"/>
                    </a:lnTo>
                    <a:lnTo>
                      <a:pt x="1403" y="1679"/>
                    </a:lnTo>
                    <a:lnTo>
                      <a:pt x="1389" y="1689"/>
                    </a:lnTo>
                    <a:lnTo>
                      <a:pt x="1393" y="1694"/>
                    </a:lnTo>
                    <a:lnTo>
                      <a:pt x="1415" y="1685"/>
                    </a:lnTo>
                    <a:lnTo>
                      <a:pt x="1427" y="1699"/>
                    </a:lnTo>
                    <a:lnTo>
                      <a:pt x="1448" y="1701"/>
                    </a:lnTo>
                    <a:lnTo>
                      <a:pt x="1423" y="1723"/>
                    </a:lnTo>
                    <a:lnTo>
                      <a:pt x="1397" y="1724"/>
                    </a:lnTo>
                    <a:lnTo>
                      <a:pt x="1393" y="1735"/>
                    </a:lnTo>
                    <a:lnTo>
                      <a:pt x="1406" y="1733"/>
                    </a:lnTo>
                    <a:lnTo>
                      <a:pt x="1407" y="1743"/>
                    </a:lnTo>
                    <a:lnTo>
                      <a:pt x="1433" y="1724"/>
                    </a:lnTo>
                    <a:lnTo>
                      <a:pt x="1453" y="1736"/>
                    </a:lnTo>
                    <a:lnTo>
                      <a:pt x="1454" y="1756"/>
                    </a:lnTo>
                    <a:lnTo>
                      <a:pt x="1431" y="1762"/>
                    </a:lnTo>
                    <a:lnTo>
                      <a:pt x="1437" y="1768"/>
                    </a:lnTo>
                    <a:lnTo>
                      <a:pt x="1432" y="1795"/>
                    </a:lnTo>
                    <a:lnTo>
                      <a:pt x="1443" y="1767"/>
                    </a:lnTo>
                    <a:lnTo>
                      <a:pt x="1458" y="1764"/>
                    </a:lnTo>
                    <a:lnTo>
                      <a:pt x="1484" y="1792"/>
                    </a:lnTo>
                    <a:lnTo>
                      <a:pt x="1521" y="1813"/>
                    </a:lnTo>
                    <a:lnTo>
                      <a:pt x="1524" y="1826"/>
                    </a:lnTo>
                    <a:lnTo>
                      <a:pt x="1538" y="1832"/>
                    </a:lnTo>
                    <a:lnTo>
                      <a:pt x="1522" y="1857"/>
                    </a:lnTo>
                    <a:lnTo>
                      <a:pt x="1522" y="1874"/>
                    </a:lnTo>
                    <a:lnTo>
                      <a:pt x="1530" y="1858"/>
                    </a:lnTo>
                    <a:lnTo>
                      <a:pt x="1547" y="1854"/>
                    </a:lnTo>
                    <a:lnTo>
                      <a:pt x="1543" y="1889"/>
                    </a:lnTo>
                    <a:lnTo>
                      <a:pt x="1537" y="1894"/>
                    </a:lnTo>
                    <a:lnTo>
                      <a:pt x="1546" y="1899"/>
                    </a:lnTo>
                    <a:lnTo>
                      <a:pt x="1547" y="1913"/>
                    </a:lnTo>
                    <a:lnTo>
                      <a:pt x="1543" y="1916"/>
                    </a:lnTo>
                    <a:lnTo>
                      <a:pt x="1547" y="1936"/>
                    </a:lnTo>
                    <a:lnTo>
                      <a:pt x="1551" y="1938"/>
                    </a:lnTo>
                    <a:lnTo>
                      <a:pt x="1551" y="1948"/>
                    </a:lnTo>
                    <a:lnTo>
                      <a:pt x="1530" y="1946"/>
                    </a:lnTo>
                    <a:lnTo>
                      <a:pt x="1526" y="1917"/>
                    </a:lnTo>
                    <a:lnTo>
                      <a:pt x="1522" y="1916"/>
                    </a:lnTo>
                    <a:lnTo>
                      <a:pt x="1520" y="1949"/>
                    </a:lnTo>
                    <a:lnTo>
                      <a:pt x="1496" y="1946"/>
                    </a:lnTo>
                    <a:lnTo>
                      <a:pt x="1477" y="1923"/>
                    </a:lnTo>
                    <a:lnTo>
                      <a:pt x="1471" y="1893"/>
                    </a:lnTo>
                    <a:lnTo>
                      <a:pt x="1457" y="1868"/>
                    </a:lnTo>
                    <a:lnTo>
                      <a:pt x="1446" y="1870"/>
                    </a:lnTo>
                    <a:lnTo>
                      <a:pt x="1407" y="1842"/>
                    </a:lnTo>
                    <a:lnTo>
                      <a:pt x="1391" y="1845"/>
                    </a:lnTo>
                    <a:lnTo>
                      <a:pt x="1369" y="1823"/>
                    </a:lnTo>
                    <a:lnTo>
                      <a:pt x="1372" y="1838"/>
                    </a:lnTo>
                    <a:lnTo>
                      <a:pt x="1363" y="1841"/>
                    </a:lnTo>
                    <a:lnTo>
                      <a:pt x="1380" y="1848"/>
                    </a:lnTo>
                    <a:lnTo>
                      <a:pt x="1379" y="1855"/>
                    </a:lnTo>
                    <a:lnTo>
                      <a:pt x="1422" y="1855"/>
                    </a:lnTo>
                    <a:lnTo>
                      <a:pt x="1430" y="1865"/>
                    </a:lnTo>
                    <a:lnTo>
                      <a:pt x="1431" y="1879"/>
                    </a:lnTo>
                    <a:lnTo>
                      <a:pt x="1422" y="1874"/>
                    </a:lnTo>
                    <a:lnTo>
                      <a:pt x="1427" y="1883"/>
                    </a:lnTo>
                    <a:lnTo>
                      <a:pt x="1399" y="1904"/>
                    </a:lnTo>
                    <a:lnTo>
                      <a:pt x="1376" y="1904"/>
                    </a:lnTo>
                    <a:lnTo>
                      <a:pt x="1367" y="1895"/>
                    </a:lnTo>
                    <a:lnTo>
                      <a:pt x="1366" y="1906"/>
                    </a:lnTo>
                    <a:lnTo>
                      <a:pt x="1350" y="1904"/>
                    </a:lnTo>
                    <a:lnTo>
                      <a:pt x="1349" y="1908"/>
                    </a:lnTo>
                    <a:lnTo>
                      <a:pt x="1356" y="1918"/>
                    </a:lnTo>
                    <a:lnTo>
                      <a:pt x="1351" y="1933"/>
                    </a:lnTo>
                    <a:lnTo>
                      <a:pt x="1329" y="1948"/>
                    </a:lnTo>
                    <a:lnTo>
                      <a:pt x="1355" y="1957"/>
                    </a:lnTo>
                    <a:lnTo>
                      <a:pt x="1398" y="1953"/>
                    </a:lnTo>
                    <a:lnTo>
                      <a:pt x="1402" y="1959"/>
                    </a:lnTo>
                    <a:lnTo>
                      <a:pt x="1339" y="1986"/>
                    </a:lnTo>
                    <a:lnTo>
                      <a:pt x="1359" y="1988"/>
                    </a:lnTo>
                    <a:lnTo>
                      <a:pt x="1378" y="1989"/>
                    </a:lnTo>
                    <a:lnTo>
                      <a:pt x="1383" y="1975"/>
                    </a:lnTo>
                    <a:lnTo>
                      <a:pt x="1407" y="1974"/>
                    </a:lnTo>
                    <a:lnTo>
                      <a:pt x="1436" y="1956"/>
                    </a:lnTo>
                    <a:lnTo>
                      <a:pt x="1486" y="1981"/>
                    </a:lnTo>
                    <a:lnTo>
                      <a:pt x="1536" y="1977"/>
                    </a:lnTo>
                    <a:lnTo>
                      <a:pt x="1528" y="1995"/>
                    </a:lnTo>
                    <a:lnTo>
                      <a:pt x="1506" y="1996"/>
                    </a:lnTo>
                    <a:lnTo>
                      <a:pt x="1502" y="2002"/>
                    </a:lnTo>
                    <a:lnTo>
                      <a:pt x="1500" y="2003"/>
                    </a:lnTo>
                    <a:lnTo>
                      <a:pt x="1482" y="2014"/>
                    </a:lnTo>
                    <a:lnTo>
                      <a:pt x="1489" y="2021"/>
                    </a:lnTo>
                    <a:lnTo>
                      <a:pt x="1486" y="2031"/>
                    </a:lnTo>
                    <a:lnTo>
                      <a:pt x="1468" y="2028"/>
                    </a:lnTo>
                    <a:lnTo>
                      <a:pt x="1474" y="2041"/>
                    </a:lnTo>
                    <a:lnTo>
                      <a:pt x="1467" y="2037"/>
                    </a:lnTo>
                    <a:lnTo>
                      <a:pt x="1453" y="2057"/>
                    </a:lnTo>
                    <a:lnTo>
                      <a:pt x="1447" y="2059"/>
                    </a:lnTo>
                    <a:lnTo>
                      <a:pt x="1447" y="2068"/>
                    </a:lnTo>
                    <a:lnTo>
                      <a:pt x="1429" y="2068"/>
                    </a:lnTo>
                    <a:lnTo>
                      <a:pt x="1434" y="2079"/>
                    </a:lnTo>
                    <a:lnTo>
                      <a:pt x="1410" y="2095"/>
                    </a:lnTo>
                    <a:lnTo>
                      <a:pt x="1409" y="2102"/>
                    </a:lnTo>
                    <a:lnTo>
                      <a:pt x="1391" y="2103"/>
                    </a:lnTo>
                    <a:lnTo>
                      <a:pt x="1388" y="2112"/>
                    </a:lnTo>
                    <a:lnTo>
                      <a:pt x="1365" y="2120"/>
                    </a:lnTo>
                    <a:lnTo>
                      <a:pt x="1358" y="2113"/>
                    </a:lnTo>
                    <a:lnTo>
                      <a:pt x="1313" y="2138"/>
                    </a:lnTo>
                    <a:lnTo>
                      <a:pt x="1300" y="2125"/>
                    </a:lnTo>
                    <a:lnTo>
                      <a:pt x="1296" y="2132"/>
                    </a:lnTo>
                    <a:lnTo>
                      <a:pt x="1298" y="2139"/>
                    </a:lnTo>
                    <a:lnTo>
                      <a:pt x="1290" y="2139"/>
                    </a:lnTo>
                    <a:lnTo>
                      <a:pt x="1295" y="2145"/>
                    </a:lnTo>
                    <a:lnTo>
                      <a:pt x="1290" y="2150"/>
                    </a:lnTo>
                    <a:lnTo>
                      <a:pt x="1286" y="2139"/>
                    </a:lnTo>
                    <a:lnTo>
                      <a:pt x="1275" y="2136"/>
                    </a:lnTo>
                    <a:lnTo>
                      <a:pt x="1282" y="2152"/>
                    </a:lnTo>
                    <a:lnTo>
                      <a:pt x="1266" y="2143"/>
                    </a:lnTo>
                    <a:lnTo>
                      <a:pt x="1262" y="2148"/>
                    </a:lnTo>
                    <a:lnTo>
                      <a:pt x="1267" y="2155"/>
                    </a:lnTo>
                    <a:lnTo>
                      <a:pt x="1248" y="2155"/>
                    </a:lnTo>
                    <a:lnTo>
                      <a:pt x="1241" y="2140"/>
                    </a:lnTo>
                    <a:lnTo>
                      <a:pt x="1247" y="2138"/>
                    </a:lnTo>
                    <a:lnTo>
                      <a:pt x="1236" y="2135"/>
                    </a:lnTo>
                    <a:lnTo>
                      <a:pt x="1230" y="2118"/>
                    </a:lnTo>
                    <a:lnTo>
                      <a:pt x="1227" y="2125"/>
                    </a:lnTo>
                    <a:lnTo>
                      <a:pt x="1226" y="2113"/>
                    </a:lnTo>
                    <a:lnTo>
                      <a:pt x="1220" y="2107"/>
                    </a:lnTo>
                    <a:lnTo>
                      <a:pt x="1221" y="2114"/>
                    </a:lnTo>
                    <a:lnTo>
                      <a:pt x="1215" y="2115"/>
                    </a:lnTo>
                    <a:lnTo>
                      <a:pt x="1227" y="2139"/>
                    </a:lnTo>
                    <a:lnTo>
                      <a:pt x="1224" y="2142"/>
                    </a:lnTo>
                    <a:lnTo>
                      <a:pt x="1237" y="2153"/>
                    </a:lnTo>
                    <a:lnTo>
                      <a:pt x="1232" y="2155"/>
                    </a:lnTo>
                    <a:lnTo>
                      <a:pt x="1230" y="2168"/>
                    </a:lnTo>
                    <a:lnTo>
                      <a:pt x="1222" y="2165"/>
                    </a:lnTo>
                    <a:lnTo>
                      <a:pt x="1211" y="2179"/>
                    </a:lnTo>
                    <a:lnTo>
                      <a:pt x="1200" y="2182"/>
                    </a:lnTo>
                    <a:lnTo>
                      <a:pt x="1200" y="2193"/>
                    </a:lnTo>
                    <a:lnTo>
                      <a:pt x="1196" y="2194"/>
                    </a:lnTo>
                    <a:lnTo>
                      <a:pt x="1195" y="2208"/>
                    </a:lnTo>
                    <a:lnTo>
                      <a:pt x="1189" y="2208"/>
                    </a:lnTo>
                    <a:lnTo>
                      <a:pt x="1192" y="2217"/>
                    </a:lnTo>
                    <a:lnTo>
                      <a:pt x="1189" y="2231"/>
                    </a:lnTo>
                    <a:lnTo>
                      <a:pt x="1177" y="2241"/>
                    </a:lnTo>
                    <a:lnTo>
                      <a:pt x="1179" y="2251"/>
                    </a:lnTo>
                    <a:lnTo>
                      <a:pt x="1175" y="2248"/>
                    </a:lnTo>
                    <a:lnTo>
                      <a:pt x="1170" y="2266"/>
                    </a:lnTo>
                    <a:lnTo>
                      <a:pt x="1165" y="2256"/>
                    </a:lnTo>
                    <a:lnTo>
                      <a:pt x="1155" y="2286"/>
                    </a:lnTo>
                    <a:lnTo>
                      <a:pt x="1146" y="2287"/>
                    </a:lnTo>
                    <a:lnTo>
                      <a:pt x="1144" y="2279"/>
                    </a:lnTo>
                    <a:lnTo>
                      <a:pt x="1140" y="2287"/>
                    </a:lnTo>
                    <a:lnTo>
                      <a:pt x="1144" y="2294"/>
                    </a:lnTo>
                    <a:lnTo>
                      <a:pt x="1140" y="2293"/>
                    </a:lnTo>
                    <a:lnTo>
                      <a:pt x="1121" y="2280"/>
                    </a:lnTo>
                    <a:lnTo>
                      <a:pt x="1120" y="2286"/>
                    </a:lnTo>
                    <a:lnTo>
                      <a:pt x="1127" y="2296"/>
                    </a:lnTo>
                    <a:lnTo>
                      <a:pt x="1116" y="2319"/>
                    </a:lnTo>
                    <a:lnTo>
                      <a:pt x="1105" y="2317"/>
                    </a:lnTo>
                    <a:lnTo>
                      <a:pt x="1106" y="2309"/>
                    </a:lnTo>
                    <a:lnTo>
                      <a:pt x="1103" y="2309"/>
                    </a:lnTo>
                    <a:lnTo>
                      <a:pt x="1097" y="2325"/>
                    </a:lnTo>
                    <a:lnTo>
                      <a:pt x="1080" y="2305"/>
                    </a:lnTo>
                    <a:lnTo>
                      <a:pt x="1079" y="2319"/>
                    </a:lnTo>
                    <a:lnTo>
                      <a:pt x="1075" y="2316"/>
                    </a:lnTo>
                    <a:lnTo>
                      <a:pt x="1078" y="2326"/>
                    </a:lnTo>
                    <a:lnTo>
                      <a:pt x="1063" y="2311"/>
                    </a:lnTo>
                    <a:lnTo>
                      <a:pt x="1081" y="2288"/>
                    </a:lnTo>
                    <a:lnTo>
                      <a:pt x="1067" y="2290"/>
                    </a:lnTo>
                    <a:lnTo>
                      <a:pt x="1061" y="2281"/>
                    </a:lnTo>
                    <a:lnTo>
                      <a:pt x="1059" y="2288"/>
                    </a:lnTo>
                    <a:lnTo>
                      <a:pt x="1054" y="2285"/>
                    </a:lnTo>
                    <a:lnTo>
                      <a:pt x="1063" y="2295"/>
                    </a:lnTo>
                    <a:lnTo>
                      <a:pt x="1050" y="2305"/>
                    </a:lnTo>
                    <a:lnTo>
                      <a:pt x="1056" y="2309"/>
                    </a:lnTo>
                    <a:lnTo>
                      <a:pt x="1055" y="2316"/>
                    </a:lnTo>
                    <a:lnTo>
                      <a:pt x="1043" y="2313"/>
                    </a:lnTo>
                    <a:lnTo>
                      <a:pt x="1041" y="2321"/>
                    </a:lnTo>
                    <a:lnTo>
                      <a:pt x="1050" y="2327"/>
                    </a:lnTo>
                    <a:lnTo>
                      <a:pt x="1047" y="2339"/>
                    </a:lnTo>
                    <a:lnTo>
                      <a:pt x="1033" y="2337"/>
                    </a:lnTo>
                    <a:lnTo>
                      <a:pt x="1036" y="2341"/>
                    </a:lnTo>
                    <a:lnTo>
                      <a:pt x="1023" y="2344"/>
                    </a:lnTo>
                    <a:lnTo>
                      <a:pt x="1016" y="2336"/>
                    </a:lnTo>
                    <a:lnTo>
                      <a:pt x="1014" y="2345"/>
                    </a:lnTo>
                    <a:lnTo>
                      <a:pt x="1004" y="2337"/>
                    </a:lnTo>
                    <a:lnTo>
                      <a:pt x="999" y="2348"/>
                    </a:lnTo>
                    <a:lnTo>
                      <a:pt x="989" y="2349"/>
                    </a:lnTo>
                    <a:lnTo>
                      <a:pt x="997" y="2354"/>
                    </a:lnTo>
                    <a:lnTo>
                      <a:pt x="1000" y="2366"/>
                    </a:lnTo>
                    <a:lnTo>
                      <a:pt x="990" y="2384"/>
                    </a:lnTo>
                    <a:lnTo>
                      <a:pt x="962" y="2378"/>
                    </a:lnTo>
                    <a:lnTo>
                      <a:pt x="957" y="2391"/>
                    </a:lnTo>
                    <a:lnTo>
                      <a:pt x="963" y="2389"/>
                    </a:lnTo>
                    <a:lnTo>
                      <a:pt x="975" y="2410"/>
                    </a:lnTo>
                    <a:lnTo>
                      <a:pt x="977" y="2422"/>
                    </a:lnTo>
                    <a:lnTo>
                      <a:pt x="986" y="2428"/>
                    </a:lnTo>
                    <a:lnTo>
                      <a:pt x="950" y="2434"/>
                    </a:lnTo>
                    <a:lnTo>
                      <a:pt x="953" y="2441"/>
                    </a:lnTo>
                    <a:lnTo>
                      <a:pt x="974" y="2444"/>
                    </a:lnTo>
                    <a:lnTo>
                      <a:pt x="977" y="2449"/>
                    </a:lnTo>
                    <a:lnTo>
                      <a:pt x="973" y="2455"/>
                    </a:lnTo>
                    <a:lnTo>
                      <a:pt x="979" y="2471"/>
                    </a:lnTo>
                    <a:lnTo>
                      <a:pt x="954" y="2468"/>
                    </a:lnTo>
                    <a:lnTo>
                      <a:pt x="972" y="2476"/>
                    </a:lnTo>
                    <a:lnTo>
                      <a:pt x="974" y="2486"/>
                    </a:lnTo>
                    <a:lnTo>
                      <a:pt x="968" y="2495"/>
                    </a:lnTo>
                    <a:lnTo>
                      <a:pt x="960" y="2494"/>
                    </a:lnTo>
                    <a:lnTo>
                      <a:pt x="964" y="2501"/>
                    </a:lnTo>
                    <a:lnTo>
                      <a:pt x="958" y="2501"/>
                    </a:lnTo>
                    <a:lnTo>
                      <a:pt x="959" y="2507"/>
                    </a:lnTo>
                    <a:lnTo>
                      <a:pt x="948" y="2501"/>
                    </a:lnTo>
                    <a:lnTo>
                      <a:pt x="950" y="2507"/>
                    </a:lnTo>
                    <a:lnTo>
                      <a:pt x="946" y="2509"/>
                    </a:lnTo>
                    <a:lnTo>
                      <a:pt x="947" y="2514"/>
                    </a:lnTo>
                    <a:lnTo>
                      <a:pt x="955" y="2519"/>
                    </a:lnTo>
                    <a:lnTo>
                      <a:pt x="933" y="2512"/>
                    </a:lnTo>
                    <a:lnTo>
                      <a:pt x="946" y="2524"/>
                    </a:lnTo>
                    <a:close/>
                  </a:path>
                </a:pathLst>
              </a:custGeom>
              <a:solidFill>
                <a:srgbClr val="EA9024"/>
              </a:solidFill>
              <a:ln w="12700">
                <a:noFill/>
                <a:round/>
                <a:headEnd/>
                <a:tailEnd/>
              </a:ln>
            </p:spPr>
            <p:txBody>
              <a:bodyPr/>
              <a:lstStyle/>
              <a:p>
                <a:endParaRPr lang="en-GB"/>
              </a:p>
            </p:txBody>
          </p:sp>
        </p:grpSp>
        <p:sp>
          <p:nvSpPr>
            <p:cNvPr id="35849" name="Freeform 554"/>
            <p:cNvSpPr>
              <a:spLocks/>
            </p:cNvSpPr>
            <p:nvPr/>
          </p:nvSpPr>
          <p:spPr bwMode="auto">
            <a:xfrm>
              <a:off x="8227219" y="4469606"/>
              <a:ext cx="49876" cy="55735"/>
            </a:xfrm>
            <a:custGeom>
              <a:avLst/>
              <a:gdLst>
                <a:gd name="T0" fmla="*/ 19050 w 49876"/>
                <a:gd name="T1" fmla="*/ 0 h 55735"/>
                <a:gd name="T2" fmla="*/ 19050 w 49876"/>
                <a:gd name="T3" fmla="*/ 0 h 55735"/>
                <a:gd name="T4" fmla="*/ 2381 w 49876"/>
                <a:gd name="T5" fmla="*/ 11907 h 55735"/>
                <a:gd name="T6" fmla="*/ 0 w 49876"/>
                <a:gd name="T7" fmla="*/ 19050 h 55735"/>
                <a:gd name="T8" fmla="*/ 2381 w 49876"/>
                <a:gd name="T9" fmla="*/ 50007 h 55735"/>
                <a:gd name="T10" fmla="*/ 42862 w 49876"/>
                <a:gd name="T11" fmla="*/ 47625 h 55735"/>
                <a:gd name="T12" fmla="*/ 40481 w 49876"/>
                <a:gd name="T13" fmla="*/ 21432 h 55735"/>
                <a:gd name="T14" fmla="*/ 35719 w 49876"/>
                <a:gd name="T15" fmla="*/ 14288 h 55735"/>
                <a:gd name="T16" fmla="*/ 21431 w 49876"/>
                <a:gd name="T17" fmla="*/ 2382 h 55735"/>
                <a:gd name="T18" fmla="*/ 19050 w 49876"/>
                <a:gd name="T19" fmla="*/ 0 h 557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76"/>
                <a:gd name="T31" fmla="*/ 0 h 55735"/>
                <a:gd name="T32" fmla="*/ 49876 w 49876"/>
                <a:gd name="T33" fmla="*/ 55735 h 557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76" h="55735">
                  <a:moveTo>
                    <a:pt x="19050" y="0"/>
                  </a:moveTo>
                  <a:lnTo>
                    <a:pt x="19050" y="0"/>
                  </a:lnTo>
                  <a:cubicBezTo>
                    <a:pt x="13494" y="3969"/>
                    <a:pt x="7209" y="7079"/>
                    <a:pt x="2381" y="11907"/>
                  </a:cubicBezTo>
                  <a:cubicBezTo>
                    <a:pt x="606" y="13682"/>
                    <a:pt x="0" y="16540"/>
                    <a:pt x="0" y="19050"/>
                  </a:cubicBezTo>
                  <a:cubicBezTo>
                    <a:pt x="0" y="29399"/>
                    <a:pt x="1587" y="39688"/>
                    <a:pt x="2381" y="50007"/>
                  </a:cubicBezTo>
                  <a:cubicBezTo>
                    <a:pt x="15875" y="49213"/>
                    <a:pt x="32048" y="55735"/>
                    <a:pt x="42862" y="47625"/>
                  </a:cubicBezTo>
                  <a:cubicBezTo>
                    <a:pt x="49876" y="42365"/>
                    <a:pt x="42318" y="30004"/>
                    <a:pt x="40481" y="21432"/>
                  </a:cubicBezTo>
                  <a:cubicBezTo>
                    <a:pt x="39881" y="18634"/>
                    <a:pt x="37551" y="16487"/>
                    <a:pt x="35719" y="14288"/>
                  </a:cubicBezTo>
                  <a:cubicBezTo>
                    <a:pt x="27232" y="4103"/>
                    <a:pt x="30799" y="9876"/>
                    <a:pt x="21431" y="2382"/>
                  </a:cubicBezTo>
                  <a:cubicBezTo>
                    <a:pt x="19678" y="980"/>
                    <a:pt x="19447" y="397"/>
                    <a:pt x="19050" y="0"/>
                  </a:cubicBezTo>
                  <a:close/>
                </a:path>
              </a:pathLst>
            </a:custGeom>
            <a:solidFill>
              <a:srgbClr val="DDDDDD"/>
            </a:solidFill>
            <a:ln w="9525" cap="flat" cmpd="sng" algn="ctr">
              <a:noFill/>
              <a:prstDash val="solid"/>
              <a:round/>
              <a:headEnd type="none" w="med" len="med"/>
              <a:tailEnd type="none" w="med" len="med"/>
            </a:ln>
          </p:spPr>
          <p:txBody>
            <a:bodyPr/>
            <a:lstStyle/>
            <a:p>
              <a:endParaRPr lang="en-GB"/>
            </a:p>
          </p:txBody>
        </p:sp>
      </p:grpSp>
      <p:sp>
        <p:nvSpPr>
          <p:cNvPr id="35846" name="Text Placeholder 15"/>
          <p:cNvSpPr txBox="1">
            <a:spLocks/>
          </p:cNvSpPr>
          <p:nvPr/>
        </p:nvSpPr>
        <p:spPr bwMode="auto">
          <a:xfrm>
            <a:off x="271463" y="5400675"/>
            <a:ext cx="8569325" cy="368300"/>
          </a:xfrm>
          <a:prstGeom prst="rect">
            <a:avLst/>
          </a:prstGeom>
          <a:noFill/>
          <a:ln w="9525">
            <a:noFill/>
            <a:miter lim="800000"/>
            <a:headEnd/>
            <a:tailEnd/>
          </a:ln>
        </p:spPr>
        <p:txBody>
          <a:bodyPr lIns="0" tIns="0" rIns="0" bIns="0">
            <a:spAutoFit/>
          </a:bodyPr>
          <a:lstStyle/>
          <a:p>
            <a:pPr algn="ctr">
              <a:spcBef>
                <a:spcPct val="20000"/>
              </a:spcBef>
            </a:pPr>
            <a:r>
              <a:rPr lang="da-DK" altLang="zh-CN" sz="2400" b="0">
                <a:solidFill>
                  <a:srgbClr val="2EAFA4"/>
                </a:solidFill>
                <a:ea typeface="MS PGothic" pitchFamily="34" charset="-128"/>
              </a:rPr>
              <a:t>BDO</a:t>
            </a:r>
            <a:r>
              <a:rPr lang="zh-CN" altLang="en-US" sz="2400" b="0">
                <a:solidFill>
                  <a:srgbClr val="2EAFA4"/>
                </a:solidFill>
                <a:ea typeface="MS PGothic" pitchFamily="34" charset="-128"/>
              </a:rPr>
              <a:t>是行业领头羊，提供卓越的客户服务</a:t>
            </a:r>
            <a:endParaRPr lang="da-DK" altLang="zh-CN" sz="2400" b="0">
              <a:solidFill>
                <a:srgbClr val="2EAFA4"/>
              </a:solidFill>
              <a:ea typeface="MS PGothic" pitchFamily="34" charset="-128"/>
            </a:endParaRPr>
          </a:p>
        </p:txBody>
      </p:sp>
      <p:sp>
        <p:nvSpPr>
          <p:cNvPr id="35847"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jhenniker\Desktop\Maps A4 international.jpg"/>
          <p:cNvPicPr>
            <a:picLocks noChangeAspect="1" noChangeArrowheads="1"/>
          </p:cNvPicPr>
          <p:nvPr/>
        </p:nvPicPr>
        <p:blipFill>
          <a:blip r:embed="rId3" cstate="print"/>
          <a:srcRect b="2591"/>
          <a:stretch>
            <a:fillRect/>
          </a:stretch>
        </p:blipFill>
        <p:spPr bwMode="auto">
          <a:xfrm>
            <a:off x="468313" y="620713"/>
            <a:ext cx="8274050" cy="5580062"/>
          </a:xfrm>
          <a:prstGeom prst="rect">
            <a:avLst/>
          </a:prstGeom>
          <a:noFill/>
          <a:ln w="9525">
            <a:noFill/>
            <a:miter lim="800000"/>
            <a:headEnd/>
            <a:tailEnd/>
          </a:ln>
        </p:spPr>
      </p:pic>
      <p:sp>
        <p:nvSpPr>
          <p:cNvPr id="36867" name="Rectangle 4"/>
          <p:cNvSpPr>
            <a:spLocks noGrp="1" noChangeArrowheads="1"/>
          </p:cNvSpPr>
          <p:nvPr>
            <p:ph type="title"/>
          </p:nvPr>
        </p:nvSpPr>
        <p:spPr/>
        <p:txBody>
          <a:bodyPr/>
          <a:lstStyle/>
          <a:p>
            <a:pPr>
              <a:lnSpc>
                <a:spcPct val="100000"/>
              </a:lnSpc>
            </a:pPr>
            <a:r>
              <a:rPr lang="zh-CN" altLang="en-US" smtClean="0">
                <a:ea typeface="MS PGothic" pitchFamily="34" charset="-128"/>
              </a:rPr>
              <a:t>我们的涵盖区域</a:t>
            </a:r>
            <a:r>
              <a:rPr lang="en-GB" altLang="zh-CN" smtClean="0">
                <a:ea typeface="MS PGothic" pitchFamily="34" charset="-128"/>
              </a:rPr>
              <a:t/>
            </a:r>
            <a:br>
              <a:rPr lang="en-GB" altLang="zh-CN" smtClean="0">
                <a:ea typeface="MS PGothic" pitchFamily="34" charset="-128"/>
              </a:rPr>
            </a:br>
            <a:r>
              <a:rPr lang="zh-CN" altLang="en-US" sz="1600" b="0" smtClean="0">
                <a:solidFill>
                  <a:srgbClr val="786860"/>
                </a:solidFill>
                <a:ea typeface="MS PGothic" pitchFamily="34" charset="-128"/>
              </a:rPr>
              <a:t>截至</a:t>
            </a:r>
            <a:r>
              <a:rPr lang="en-GB" altLang="zh-CN" sz="1600" b="0" smtClean="0">
                <a:solidFill>
                  <a:srgbClr val="786860"/>
                </a:solidFill>
                <a:ea typeface="MS PGothic" pitchFamily="34" charset="-128"/>
              </a:rPr>
              <a:t>2011</a:t>
            </a:r>
            <a:r>
              <a:rPr lang="zh-CN" altLang="en-US" sz="1600" b="0" smtClean="0">
                <a:solidFill>
                  <a:srgbClr val="786860"/>
                </a:solidFill>
                <a:ea typeface="MS PGothic" pitchFamily="34" charset="-128"/>
              </a:rPr>
              <a:t>年</a:t>
            </a:r>
            <a:r>
              <a:rPr lang="en-US" altLang="zh-CN" sz="1600" b="0" smtClean="0">
                <a:solidFill>
                  <a:srgbClr val="786860"/>
                </a:solidFill>
                <a:ea typeface="MS PGothic" pitchFamily="34" charset="-128"/>
              </a:rPr>
              <a:t>9</a:t>
            </a:r>
            <a:r>
              <a:rPr lang="zh-CN" altLang="en-US" sz="1600" b="0" smtClean="0">
                <a:solidFill>
                  <a:srgbClr val="786860"/>
                </a:solidFill>
                <a:ea typeface="MS PGothic" pitchFamily="34" charset="-128"/>
              </a:rPr>
              <a:t>月</a:t>
            </a:r>
            <a:r>
              <a:rPr lang="en-US" altLang="zh-CN" sz="1600" b="0" smtClean="0">
                <a:solidFill>
                  <a:srgbClr val="786860"/>
                </a:solidFill>
                <a:ea typeface="MS PGothic" pitchFamily="34" charset="-128"/>
              </a:rPr>
              <a:t>30</a:t>
            </a:r>
            <a:r>
              <a:rPr lang="zh-CN" altLang="en-US" sz="1600" b="0" smtClean="0">
                <a:solidFill>
                  <a:srgbClr val="786860"/>
                </a:solidFill>
                <a:ea typeface="MS PGothic" pitchFamily="34" charset="-128"/>
              </a:rPr>
              <a:t>日</a:t>
            </a:r>
            <a:r>
              <a:rPr lang="en-GB" altLang="zh-CN" smtClean="0">
                <a:ea typeface="MS PGothic" pitchFamily="34" charset="-128"/>
              </a:rPr>
              <a:t/>
            </a:r>
            <a:br>
              <a:rPr lang="en-GB" altLang="zh-CN" smtClean="0">
                <a:ea typeface="MS PGothic" pitchFamily="34" charset="-128"/>
              </a:rPr>
            </a:br>
            <a:endParaRPr lang="en-GB" altLang="zh-CN" smtClean="0">
              <a:solidFill>
                <a:schemeClr val="accent2"/>
              </a:solidFill>
              <a:ea typeface="MS PGothic" pitchFamily="34" charset="-128"/>
            </a:endParaRPr>
          </a:p>
        </p:txBody>
      </p:sp>
      <p:sp>
        <p:nvSpPr>
          <p:cNvPr id="36868" name="Rectangle 5"/>
          <p:cNvSpPr>
            <a:spLocks noGrp="1" noChangeArrowheads="1"/>
          </p:cNvSpPr>
          <p:nvPr>
            <p:ph type="ftr" sz="quarter" idx="16"/>
          </p:nvPr>
        </p:nvSpPr>
        <p:spPr>
          <a:noFill/>
        </p:spPr>
        <p:txBody>
          <a:bodyPr/>
          <a:lstStyle/>
          <a:p>
            <a:r>
              <a:rPr lang="zh-CN" altLang="en-US"/>
              <a:t>品牌的重要性和品牌塑造</a:t>
            </a:r>
            <a:r>
              <a:rPr lang="en-US" altLang="zh-CN"/>
              <a:t>- 2012</a:t>
            </a:r>
            <a:endParaRPr lang="en-GB" altLang="zh-CN"/>
          </a:p>
        </p:txBody>
      </p:sp>
      <p:sp>
        <p:nvSpPr>
          <p:cNvPr id="36869" name="Slide Number Placeholder 4"/>
          <p:cNvSpPr>
            <a:spLocks noGrp="1"/>
          </p:cNvSpPr>
          <p:nvPr>
            <p:ph type="sldNum" sz="quarter" idx="17"/>
          </p:nvPr>
        </p:nvSpPr>
        <p:spPr>
          <a:noFill/>
        </p:spPr>
        <p:txBody>
          <a:bodyPr/>
          <a:lstStyle/>
          <a:p>
            <a:r>
              <a:rPr lang="en-GB" altLang="zh-CN"/>
              <a:t>Page </a:t>
            </a:r>
            <a:fld id="{85F0F36F-306E-4064-8DAD-1BFEBE8B3098}" type="slidenum">
              <a:rPr lang="en-GB" altLang="zh-CN"/>
              <a:pPr/>
              <a:t>25</a:t>
            </a:fld>
            <a:endParaRPr lang="en-GB" altLang="zh-CN"/>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7"/>
          <p:cNvSpPr>
            <a:spLocks noGrp="1"/>
          </p:cNvSpPr>
          <p:nvPr>
            <p:ph type="title"/>
          </p:nvPr>
        </p:nvSpPr>
        <p:spPr/>
        <p:txBody>
          <a:bodyPr/>
          <a:lstStyle/>
          <a:p>
            <a:r>
              <a:rPr lang="zh-CN" altLang="en-US" dirty="0" smtClean="0">
                <a:latin typeface="宋体" pitchFamily="2" charset="-122"/>
                <a:ea typeface="宋体" pitchFamily="2" charset="-122"/>
              </a:rPr>
              <a:t>全球增长</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收益</a:t>
            </a:r>
            <a:endParaRPr lang="en-GB" altLang="zh-CN" dirty="0" smtClean="0">
              <a:solidFill>
                <a:srgbClr val="62CAE3"/>
              </a:solidFill>
              <a:latin typeface="宋体" pitchFamily="2" charset="-122"/>
              <a:ea typeface="宋体" pitchFamily="2" charset="-122"/>
            </a:endParaRPr>
          </a:p>
        </p:txBody>
      </p:sp>
      <p:sp>
        <p:nvSpPr>
          <p:cNvPr id="1028" name="Slide Number Placeholder 4"/>
          <p:cNvSpPr>
            <a:spLocks noGrp="1"/>
          </p:cNvSpPr>
          <p:nvPr>
            <p:ph type="sldNum" sz="quarter" idx="12"/>
          </p:nvPr>
        </p:nvSpPr>
        <p:spPr>
          <a:noFill/>
        </p:spPr>
        <p:txBody>
          <a:bodyPr/>
          <a:lstStyle/>
          <a:p>
            <a:r>
              <a:rPr lang="en-GB" altLang="zh-CN"/>
              <a:t>Page </a:t>
            </a:r>
            <a:fld id="{BFE50C3B-4B33-4FBF-AE38-41AA4258504A}" type="slidenum">
              <a:rPr lang="en-GB" altLang="zh-CN"/>
              <a:pPr/>
              <a:t>26</a:t>
            </a:fld>
            <a:endParaRPr lang="en-GB" altLang="zh-CN"/>
          </a:p>
        </p:txBody>
      </p:sp>
      <p:graphicFrame>
        <p:nvGraphicFramePr>
          <p:cNvPr id="1026" name="Chart 1"/>
          <p:cNvGraphicFramePr>
            <a:graphicFrameLocks/>
          </p:cNvGraphicFramePr>
          <p:nvPr/>
        </p:nvGraphicFramePr>
        <p:xfrm>
          <a:off x="992188" y="1570038"/>
          <a:ext cx="6959600" cy="4400550"/>
        </p:xfrm>
        <a:graphic>
          <a:graphicData uri="http://schemas.openxmlformats.org/presentationml/2006/ole">
            <p:oleObj spid="_x0000_s1029" r:id="rId4" imgW="6956139" imgH="4395597" progId="Excel.Sheet.8">
              <p:embed/>
            </p:oleObj>
          </a:graphicData>
        </a:graphic>
      </p:graphicFrame>
      <p:sp>
        <p:nvSpPr>
          <p:cNvPr id="1029"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287338" y="673100"/>
            <a:ext cx="8569325" cy="1147763"/>
          </a:xfrm>
        </p:spPr>
        <p:txBody>
          <a:bodyPr/>
          <a:lstStyle/>
          <a:p>
            <a:r>
              <a:rPr lang="zh-CN" altLang="en-US" dirty="0" smtClean="0">
                <a:latin typeface="宋体" pitchFamily="2" charset="-122"/>
                <a:ea typeface="宋体" pitchFamily="2" charset="-122"/>
              </a:rPr>
              <a:t>收益</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en-GB" altLang="zh-CN" dirty="0" smtClean="0">
                <a:solidFill>
                  <a:srgbClr val="2EAFA4"/>
                </a:solidFill>
                <a:latin typeface="宋体" pitchFamily="2" charset="-122"/>
                <a:ea typeface="宋体" pitchFamily="2" charset="-122"/>
              </a:rPr>
              <a:t>2011</a:t>
            </a:r>
            <a:r>
              <a:rPr lang="zh-CN" altLang="en-US" dirty="0" smtClean="0">
                <a:solidFill>
                  <a:srgbClr val="2EAFA4"/>
                </a:solidFill>
                <a:latin typeface="宋体" pitchFamily="2" charset="-122"/>
                <a:ea typeface="宋体" pitchFamily="2" charset="-122"/>
              </a:rPr>
              <a:t>年服务项目收入</a:t>
            </a:r>
            <a:r>
              <a:rPr lang="en-GB" altLang="zh-CN" dirty="0" smtClean="0">
                <a:solidFill>
                  <a:srgbClr val="2EAFA4"/>
                </a:solidFill>
                <a:latin typeface="宋体" pitchFamily="2" charset="-122"/>
                <a:ea typeface="宋体" pitchFamily="2" charset="-122"/>
              </a:rPr>
              <a:t> </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endParaRPr lang="en-GB" altLang="zh-CN" sz="1600" dirty="0" smtClean="0">
              <a:solidFill>
                <a:srgbClr val="786860"/>
              </a:solidFill>
              <a:latin typeface="宋体" pitchFamily="2" charset="-122"/>
              <a:ea typeface="宋体" pitchFamily="2" charset="-122"/>
            </a:endParaRPr>
          </a:p>
        </p:txBody>
      </p:sp>
      <p:sp>
        <p:nvSpPr>
          <p:cNvPr id="2052" name="Slide Number Placeholder 4"/>
          <p:cNvSpPr>
            <a:spLocks noGrp="1"/>
          </p:cNvSpPr>
          <p:nvPr>
            <p:ph type="sldNum" sz="quarter" idx="12"/>
          </p:nvPr>
        </p:nvSpPr>
        <p:spPr>
          <a:noFill/>
        </p:spPr>
        <p:txBody>
          <a:bodyPr/>
          <a:lstStyle/>
          <a:p>
            <a:r>
              <a:rPr lang="en-GB" altLang="zh-CN"/>
              <a:t>Page </a:t>
            </a:r>
            <a:fld id="{26C5003D-07BC-442A-99FC-E004278E160C}" type="slidenum">
              <a:rPr lang="en-GB" altLang="zh-CN"/>
              <a:pPr/>
              <a:t>27</a:t>
            </a:fld>
            <a:endParaRPr lang="en-GB" altLang="zh-CN"/>
          </a:p>
        </p:txBody>
      </p:sp>
      <p:graphicFrame>
        <p:nvGraphicFramePr>
          <p:cNvPr id="2050" name="Object 2"/>
          <p:cNvGraphicFramePr>
            <a:graphicFrameLocks noChangeAspect="1"/>
          </p:cNvGraphicFramePr>
          <p:nvPr/>
        </p:nvGraphicFramePr>
        <p:xfrm>
          <a:off x="104775" y="2173288"/>
          <a:ext cx="8902700" cy="2843212"/>
        </p:xfrm>
        <a:graphic>
          <a:graphicData uri="http://schemas.openxmlformats.org/presentationml/2006/ole">
            <p:oleObj spid="_x0000_s2053" name="Worksheet" r:id="rId4" imgW="8191513" imgH="2619246" progId="Excel.Sheet.8">
              <p:embed/>
            </p:oleObj>
          </a:graphicData>
        </a:graphic>
      </p:graphicFrame>
      <p:sp>
        <p:nvSpPr>
          <p:cNvPr id="2053"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15"/>
          <p:cNvSpPr>
            <a:spLocks noGrp="1"/>
          </p:cNvSpPr>
          <p:nvPr>
            <p:ph type="body" sz="half" idx="1"/>
          </p:nvPr>
        </p:nvSpPr>
        <p:spPr>
          <a:xfrm>
            <a:off x="287338" y="2867025"/>
            <a:ext cx="5148262" cy="2678113"/>
          </a:xfrm>
        </p:spPr>
        <p:txBody>
          <a:bodyPr>
            <a:spAutoFit/>
          </a:bodyPr>
          <a:lstStyle/>
          <a:p>
            <a:pPr marL="0" indent="0" algn="ctr" eaLnBrk="1" hangingPunct="1">
              <a:spcBef>
                <a:spcPts val="600"/>
              </a:spcBef>
              <a:spcAft>
                <a:spcPts val="600"/>
              </a:spcAft>
            </a:pPr>
            <a:r>
              <a:rPr lang="da-DK" altLang="zh-CN" sz="2400" dirty="0" smtClean="0">
                <a:latin typeface="宋体" pitchFamily="2" charset="-122"/>
                <a:ea typeface="宋体" pitchFamily="2" charset="-122"/>
              </a:rPr>
              <a:t>BDO</a:t>
            </a:r>
            <a:r>
              <a:rPr lang="zh-CN" altLang="en-US" sz="2400" dirty="0" smtClean="0">
                <a:latin typeface="宋体" pitchFamily="2" charset="-122"/>
                <a:ea typeface="宋体" pitchFamily="2" charset="-122"/>
              </a:rPr>
              <a:t>的强势品牌是建立在</a:t>
            </a:r>
            <a:r>
              <a:rPr lang="da-DK" altLang="zh-CN" sz="2400" dirty="0" smtClean="0">
                <a:latin typeface="宋体" pitchFamily="2" charset="-122"/>
                <a:ea typeface="宋体" pitchFamily="2" charset="-122"/>
              </a:rPr>
              <a:t/>
            </a:r>
            <a:br>
              <a:rPr lang="da-DK" altLang="zh-CN" sz="2400" dirty="0" smtClean="0">
                <a:latin typeface="宋体" pitchFamily="2" charset="-122"/>
                <a:ea typeface="宋体" pitchFamily="2" charset="-122"/>
              </a:rPr>
            </a:br>
            <a:r>
              <a:rPr lang="da-DK" altLang="zh-CN" sz="2400" dirty="0" smtClean="0">
                <a:latin typeface="宋体" pitchFamily="2" charset="-122"/>
                <a:ea typeface="宋体" pitchFamily="2" charset="-122"/>
              </a:rPr>
              <a:t/>
            </a:r>
            <a:br>
              <a:rPr lang="da-DK" altLang="zh-CN" sz="2400" dirty="0" smtClean="0">
                <a:latin typeface="宋体" pitchFamily="2" charset="-122"/>
                <a:ea typeface="宋体" pitchFamily="2" charset="-122"/>
              </a:rPr>
            </a:br>
            <a:r>
              <a:rPr lang="zh-CN" altLang="en-US" sz="2400" dirty="0" smtClean="0">
                <a:latin typeface="宋体" pitchFamily="2" charset="-122"/>
                <a:ea typeface="宋体" pitchFamily="2" charset="-122"/>
              </a:rPr>
              <a:t>全球声誉</a:t>
            </a:r>
            <a:endParaRPr lang="en-US" altLang="zh-CN" sz="2400" dirty="0" smtClean="0">
              <a:latin typeface="宋体" pitchFamily="2" charset="-122"/>
              <a:ea typeface="宋体" pitchFamily="2" charset="-122"/>
            </a:endParaRPr>
          </a:p>
          <a:p>
            <a:pPr marL="0" indent="0" algn="ctr" eaLnBrk="1" hangingPunct="1">
              <a:spcBef>
                <a:spcPts val="600"/>
              </a:spcBef>
              <a:spcAft>
                <a:spcPts val="600"/>
              </a:spcAft>
            </a:pPr>
            <a:r>
              <a:rPr lang="zh-CN" altLang="en-US" sz="2400" dirty="0" smtClean="0">
                <a:latin typeface="宋体" pitchFamily="2" charset="-122"/>
                <a:ea typeface="宋体" pitchFamily="2" charset="-122"/>
              </a:rPr>
              <a:t>和由优秀的人才提供的</a:t>
            </a:r>
            <a:endParaRPr lang="en-US" altLang="zh-CN" sz="2400" dirty="0" smtClean="0">
              <a:latin typeface="宋体" pitchFamily="2" charset="-122"/>
              <a:ea typeface="宋体" pitchFamily="2" charset="-122"/>
            </a:endParaRPr>
          </a:p>
          <a:p>
            <a:pPr marL="0" indent="0" algn="ctr" eaLnBrk="1" hangingPunct="1">
              <a:spcBef>
                <a:spcPts val="600"/>
              </a:spcBef>
              <a:spcAft>
                <a:spcPts val="600"/>
              </a:spcAft>
            </a:pPr>
            <a:r>
              <a:rPr lang="zh-CN" altLang="en-US" sz="2400" dirty="0" smtClean="0">
                <a:latin typeface="宋体" pitchFamily="2" charset="-122"/>
                <a:ea typeface="宋体" pitchFamily="2" charset="-122"/>
              </a:rPr>
              <a:t>卓越服务</a:t>
            </a:r>
            <a:endParaRPr lang="en-US" altLang="zh-CN" sz="2400" dirty="0" smtClean="0">
              <a:latin typeface="宋体" pitchFamily="2" charset="-122"/>
              <a:ea typeface="宋体" pitchFamily="2" charset="-122"/>
            </a:endParaRPr>
          </a:p>
          <a:p>
            <a:pPr marL="0" indent="0" algn="ctr" eaLnBrk="1" hangingPunct="1">
              <a:spcBef>
                <a:spcPts val="600"/>
              </a:spcBef>
              <a:spcAft>
                <a:spcPts val="600"/>
              </a:spcAft>
            </a:pPr>
            <a:r>
              <a:rPr lang="zh-CN" altLang="en-US" sz="2400" dirty="0" smtClean="0">
                <a:latin typeface="宋体" pitchFamily="2" charset="-122"/>
                <a:ea typeface="宋体" pitchFamily="2" charset="-122"/>
              </a:rPr>
              <a:t>的基础之上的</a:t>
            </a:r>
            <a:endParaRPr lang="da-DK" altLang="zh-CN" sz="2400" dirty="0" smtClean="0">
              <a:latin typeface="宋体" pitchFamily="2" charset="-122"/>
              <a:ea typeface="宋体" pitchFamily="2" charset="-122"/>
            </a:endParaRPr>
          </a:p>
        </p:txBody>
      </p:sp>
      <p:sp>
        <p:nvSpPr>
          <p:cNvPr id="37891" name="Rectangle 4"/>
          <p:cNvSpPr>
            <a:spLocks noGrp="1" noChangeArrowheads="1"/>
          </p:cNvSpPr>
          <p:nvPr>
            <p:ph type="title"/>
          </p:nvPr>
        </p:nvSpPr>
        <p:spPr>
          <a:xfrm>
            <a:off x="287338" y="673100"/>
            <a:ext cx="8643937" cy="971550"/>
          </a:xfrm>
        </p:spPr>
        <p:txBody>
          <a:bodyPr/>
          <a:lstStyle/>
          <a:p>
            <a:r>
              <a:rPr lang="zh-CN" altLang="en-US" dirty="0" smtClean="0">
                <a:latin typeface="宋体" pitchFamily="2" charset="-122"/>
                <a:ea typeface="宋体" pitchFamily="2" charset="-122"/>
              </a:rPr>
              <a:t>我们的品牌</a:t>
            </a:r>
            <a:endParaRPr lang="en-GB" altLang="zh-CN" dirty="0" smtClean="0">
              <a:solidFill>
                <a:schemeClr val="accent2"/>
              </a:solidFill>
              <a:latin typeface="宋体" pitchFamily="2" charset="-122"/>
              <a:ea typeface="宋体" pitchFamily="2" charset="-122"/>
            </a:endParaRPr>
          </a:p>
        </p:txBody>
      </p:sp>
      <p:sp>
        <p:nvSpPr>
          <p:cNvPr id="37892" name="Slide Number Placeholder 6"/>
          <p:cNvSpPr>
            <a:spLocks noGrp="1"/>
          </p:cNvSpPr>
          <p:nvPr>
            <p:ph type="sldNum" sz="quarter" idx="12"/>
          </p:nvPr>
        </p:nvSpPr>
        <p:spPr>
          <a:noFill/>
        </p:spPr>
        <p:txBody>
          <a:bodyPr/>
          <a:lstStyle/>
          <a:p>
            <a:r>
              <a:rPr lang="en-GB" altLang="zh-CN"/>
              <a:t>Page </a:t>
            </a:r>
            <a:fld id="{B29B446D-160E-47F0-A70C-871CC845F3EE}" type="slidenum">
              <a:rPr lang="en-GB" altLang="zh-CN"/>
              <a:pPr/>
              <a:t>28</a:t>
            </a:fld>
            <a:endParaRPr lang="en-GB" altLang="zh-CN"/>
          </a:p>
        </p:txBody>
      </p:sp>
      <p:pic>
        <p:nvPicPr>
          <p:cNvPr id="37893" name="Picture 1"/>
          <p:cNvPicPr>
            <a:picLocks noChangeAspect="1"/>
          </p:cNvPicPr>
          <p:nvPr/>
        </p:nvPicPr>
        <p:blipFill>
          <a:blip r:embed="rId3" cstate="print"/>
          <a:srcRect t="4068"/>
          <a:stretch>
            <a:fillRect/>
          </a:stretch>
        </p:blipFill>
        <p:spPr bwMode="auto">
          <a:xfrm>
            <a:off x="6249988" y="1757363"/>
            <a:ext cx="2530475" cy="3703637"/>
          </a:xfrm>
          <a:prstGeom prst="rect">
            <a:avLst/>
          </a:prstGeom>
          <a:noFill/>
          <a:ln w="9525">
            <a:noFill/>
            <a:miter lim="800000"/>
            <a:headEnd/>
            <a:tailEnd/>
          </a:ln>
        </p:spPr>
      </p:pic>
      <p:pic>
        <p:nvPicPr>
          <p:cNvPr id="37894" name="Picture 7" descr="BDO_Logo_RGB 100%"/>
          <p:cNvPicPr>
            <a:picLocks noChangeAspect="1" noChangeArrowheads="1"/>
          </p:cNvPicPr>
          <p:nvPr/>
        </p:nvPicPr>
        <p:blipFill>
          <a:blip r:embed="rId4" cstate="print"/>
          <a:srcRect/>
          <a:stretch>
            <a:fillRect/>
          </a:stretch>
        </p:blipFill>
        <p:spPr bwMode="auto">
          <a:xfrm>
            <a:off x="300038" y="1757363"/>
            <a:ext cx="1498600" cy="574675"/>
          </a:xfrm>
          <a:prstGeom prst="rect">
            <a:avLst/>
          </a:prstGeom>
          <a:noFill/>
          <a:ln w="9525">
            <a:noFill/>
            <a:miter lim="800000"/>
            <a:headEnd/>
            <a:tailEnd/>
          </a:ln>
        </p:spPr>
      </p:pic>
      <p:sp>
        <p:nvSpPr>
          <p:cNvPr id="37895"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ctrTitle"/>
          </p:nvPr>
        </p:nvSpPr>
        <p:spPr/>
        <p:txBody>
          <a:bodyPr/>
          <a:lstStyle/>
          <a:p>
            <a:r>
              <a:rPr lang="zh-CN" altLang="en-US" dirty="0" smtClean="0">
                <a:latin typeface="宋体" pitchFamily="2" charset="-122"/>
                <a:ea typeface="宋体" pitchFamily="2" charset="-122"/>
              </a:rPr>
              <a:t>创造强势</a:t>
            </a:r>
            <a:r>
              <a:rPr lang="en-US" altLang="zh-CN" dirty="0" smtClean="0">
                <a:latin typeface="宋体" pitchFamily="2" charset="-122"/>
                <a:ea typeface="宋体" pitchFamily="2" charset="-122"/>
              </a:rPr>
              <a:t>BDO</a:t>
            </a:r>
            <a:r>
              <a:rPr lang="zh-CN" altLang="en-US" dirty="0" smtClean="0">
                <a:latin typeface="宋体" pitchFamily="2" charset="-122"/>
                <a:ea typeface="宋体" pitchFamily="2" charset="-122"/>
              </a:rPr>
              <a:t>品牌</a:t>
            </a:r>
            <a:endParaRPr lang="en-GB" altLang="zh-CN" dirty="0" smtClean="0">
              <a:latin typeface="宋体" pitchFamily="2" charset="-122"/>
              <a:ea typeface="宋体" pitchFamily="2" charset="-122"/>
            </a:endParaRPr>
          </a:p>
        </p:txBody>
      </p:sp>
      <p:sp>
        <p:nvSpPr>
          <p:cNvPr id="38915" name="Slide Number Placeholder 2"/>
          <p:cNvSpPr>
            <a:spLocks noGrp="1"/>
          </p:cNvSpPr>
          <p:nvPr>
            <p:ph type="sldNum" sz="quarter" idx="12"/>
          </p:nvPr>
        </p:nvSpPr>
        <p:spPr>
          <a:noFill/>
        </p:spPr>
        <p:txBody>
          <a:bodyPr/>
          <a:lstStyle/>
          <a:p>
            <a:r>
              <a:rPr lang="en-GB" altLang="zh-CN"/>
              <a:t>Page </a:t>
            </a:r>
            <a:fld id="{6EC60983-3525-4C10-92D1-1952596F0642}" type="slidenum">
              <a:rPr lang="en-GB" altLang="zh-CN"/>
              <a:pPr/>
              <a:t>29</a:t>
            </a:fld>
            <a:endParaRPr lang="en-GB" altLang="zh-CN"/>
          </a:p>
        </p:txBody>
      </p:sp>
      <p:sp>
        <p:nvSpPr>
          <p:cNvPr id="38916"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CN" altLang="en-US" smtClean="0">
                <a:ea typeface="SimSun" pitchFamily="2" charset="-122"/>
              </a:rPr>
              <a:t>什么是品牌</a:t>
            </a:r>
            <a:r>
              <a:rPr lang="en-GB" altLang="zh-CN" smtClean="0">
                <a:ea typeface="SimSun" pitchFamily="2" charset="-122"/>
              </a:rPr>
              <a:t>?</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14339" name="Slide Number Placeholder 5"/>
          <p:cNvSpPr>
            <a:spLocks noGrp="1"/>
          </p:cNvSpPr>
          <p:nvPr>
            <p:ph type="sldNum" sz="quarter" idx="12"/>
          </p:nvPr>
        </p:nvSpPr>
        <p:spPr>
          <a:noFill/>
        </p:spPr>
        <p:txBody>
          <a:bodyPr/>
          <a:lstStyle/>
          <a:p>
            <a:r>
              <a:rPr lang="en-GB" altLang="zh-CN"/>
              <a:t>Page </a:t>
            </a:r>
            <a:fld id="{1DC49CDB-9780-46DE-9199-9563C0C84B9A}" type="slidenum">
              <a:rPr lang="en-GB" altLang="zh-CN"/>
              <a:pPr/>
              <a:t>3</a:t>
            </a:fld>
            <a:endParaRPr lang="en-GB" altLang="zh-CN"/>
          </a:p>
        </p:txBody>
      </p:sp>
      <p:pic>
        <p:nvPicPr>
          <p:cNvPr id="14340" name="Picture 3"/>
          <p:cNvPicPr>
            <a:picLocks noChangeAspect="1" noChangeArrowheads="1"/>
          </p:cNvPicPr>
          <p:nvPr/>
        </p:nvPicPr>
        <p:blipFill>
          <a:blip r:embed="rId3" cstate="print"/>
          <a:srcRect/>
          <a:stretch>
            <a:fillRect/>
          </a:stretch>
        </p:blipFill>
        <p:spPr bwMode="auto">
          <a:xfrm>
            <a:off x="6989763" y="1773238"/>
            <a:ext cx="1746250" cy="1485900"/>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2787650" y="1773238"/>
            <a:ext cx="1279525" cy="1619250"/>
          </a:xfrm>
          <a:prstGeom prst="rect">
            <a:avLst/>
          </a:prstGeom>
          <a:noFill/>
          <a:ln w="9525">
            <a:noFill/>
            <a:miter lim="800000"/>
            <a:headEnd/>
            <a:tailEnd/>
          </a:ln>
        </p:spPr>
      </p:pic>
      <p:pic>
        <p:nvPicPr>
          <p:cNvPr id="14342" name="Picture 7"/>
          <p:cNvPicPr>
            <a:picLocks noChangeAspect="1" noChangeArrowheads="1"/>
          </p:cNvPicPr>
          <p:nvPr/>
        </p:nvPicPr>
        <p:blipFill>
          <a:blip r:embed="rId5" cstate="print"/>
          <a:srcRect/>
          <a:stretch>
            <a:fillRect/>
          </a:stretch>
        </p:blipFill>
        <p:spPr bwMode="auto">
          <a:xfrm>
            <a:off x="-6818313" y="-5218113"/>
            <a:ext cx="2370138" cy="1800225"/>
          </a:xfrm>
          <a:prstGeom prst="rect">
            <a:avLst/>
          </a:prstGeom>
          <a:noFill/>
          <a:ln w="9525">
            <a:noFill/>
            <a:miter lim="800000"/>
            <a:headEnd/>
            <a:tailEnd/>
          </a:ln>
        </p:spPr>
      </p:pic>
      <p:grpSp>
        <p:nvGrpSpPr>
          <p:cNvPr id="14343" name="Group 3"/>
          <p:cNvGrpSpPr>
            <a:grpSpLocks noChangeAspect="1"/>
          </p:cNvGrpSpPr>
          <p:nvPr/>
        </p:nvGrpSpPr>
        <p:grpSpPr bwMode="auto">
          <a:xfrm>
            <a:off x="7061200" y="4038600"/>
            <a:ext cx="1604963" cy="1728788"/>
            <a:chOff x="6001071" y="3867270"/>
            <a:chExt cx="2006639" cy="2160527"/>
          </a:xfrm>
        </p:grpSpPr>
        <p:pic>
          <p:nvPicPr>
            <p:cNvPr id="14354" name="Picture 2"/>
            <p:cNvPicPr>
              <a:picLocks noChangeAspect="1" noChangeArrowheads="1"/>
            </p:cNvPicPr>
            <p:nvPr/>
          </p:nvPicPr>
          <p:blipFill>
            <a:blip r:embed="rId6" cstate="print"/>
            <a:srcRect/>
            <a:stretch>
              <a:fillRect/>
            </a:stretch>
          </p:blipFill>
          <p:spPr bwMode="auto">
            <a:xfrm>
              <a:off x="6001071" y="3867270"/>
              <a:ext cx="2006639" cy="2006639"/>
            </a:xfrm>
            <a:prstGeom prst="rect">
              <a:avLst/>
            </a:prstGeom>
            <a:noFill/>
            <a:ln w="9525">
              <a:noFill/>
              <a:miter lim="800000"/>
              <a:headEnd/>
              <a:tailEnd/>
            </a:ln>
          </p:spPr>
        </p:pic>
        <p:sp>
          <p:nvSpPr>
            <p:cNvPr id="14355" name="TextBox 2"/>
            <p:cNvSpPr txBox="1">
              <a:spLocks noChangeArrowheads="1"/>
            </p:cNvSpPr>
            <p:nvPr/>
          </p:nvSpPr>
          <p:spPr bwMode="auto">
            <a:xfrm>
              <a:off x="7596336" y="5720020"/>
              <a:ext cx="411374" cy="307777"/>
            </a:xfrm>
            <a:prstGeom prst="rect">
              <a:avLst/>
            </a:prstGeom>
            <a:solidFill>
              <a:schemeClr val="bg1"/>
            </a:solidFill>
            <a:ln w="9525">
              <a:noFill/>
              <a:miter lim="800000"/>
              <a:headEnd/>
              <a:tailEnd/>
            </a:ln>
          </p:spPr>
          <p:txBody>
            <a:bodyPr>
              <a:spAutoFit/>
            </a:bodyPr>
            <a:lstStyle/>
            <a:p>
              <a:endParaRPr lang="zh-CN" altLang="zh-CN">
                <a:ea typeface="SimSun" pitchFamily="2" charset="-122"/>
              </a:endParaRPr>
            </a:p>
          </p:txBody>
        </p:sp>
      </p:grpSp>
      <p:sp>
        <p:nvSpPr>
          <p:cNvPr id="14344" name="AutoShape 13" descr="data:image/jpeg;base64,/9j/4AAQSkZJRgABAQAAAQABAAD/2wBDAAkGBwgHBgkIBwgKCgkLDRYPDQwMDRsUFRAWIB0iIiAdHx8kKDQsJCYxJx8fLT0tMTU3Ojo6Iys/RD84QzQ5Ojf/2wBDAQoKCg0MDRoPDxo3JR8lNzc3Nzc3Nzc3Nzc3Nzc3Nzc3Nzc3Nzc3Nzc3Nzc3Nzc3Nzc3Nzc3Nzc3Nzc3Nzc3Nzf/wAARCABgAQ4DASIAAhEBAxEB/8QAHAAAAgIDAQEAAAAAAAAAAAAAAAcFBgIECAMB/8QASRAAAQMDAQIHCgwDBwUAAAAAAQACAwQFEQYSIQcTMUFRYXEUFRYyUlSBkaHRFyI2U1VydJOUscHCYpLSIyQzQnOC4SZDg4Tw/8QAGgEBAAIDAQAAAAAAAAAAAAAAAAMEAQUGAv/EAC8RAAICAQIDBwIGAwAAAAAAAAABAgMEERIFITETNEFRcYGxM2EUFSIykaEjJFL/2gAMAwEAAhEDEQA/AHghaM14tkEjop7jRxyNOHMfO0EHrBKw7/Wf6WoPxLPes6PyBIoUd3+s/wBLUH4lnvR3+s/0tQfiWe9NH5AkUKO7/Wf6WoPxLPevWmu1uqphDS19JNIRkMjna4n0ApowbiEIWACEIQAhCEAIQhACEIQAhadRdbdSymKqr6SGQDOxJO1px2Ery7/Wf6VoPxLPes6PyBIoWhFebZKSI7jRvx5M7Tj2r175UPntN9633ry5Jcmz0oyfRG0hanfKh88pvvW+9HfOh88pvvW+9Y3x8xsl5G2hanfKh88pvvW+9Zw11LM8MhqYXv8AJa8Epvj5hwkvA2EIQvR5BCEIAQhCAEIQgBCEIDmXhAY065vZc1pPdPKR/C1QOwzyG+pWDhA+XF7+0/taoFdBUv8AHH0QMdhnkN9SNhnkN9Sza1zjhrST0AZX3i5Pm3/yle+QPPi2eQ31K6cDzWjX1IQ0A9zTcg/hCp/FyfNv/lKuXBAx415SEseB3PNvLTjxRzqG9rspejB0EhCFogCEIQAhCEAIQhACEIQHP/DM1p13LloP90h5R9ZUfi2eQ31K88M3y6l+yQ/uVIW+x/pR9AWLRrGh1VhoGWs5B1lWXA6Aq3o/xqr6rf1VlXC8b79P2+DrOGL/AFYnzA6AjA6Asg0u5AT2BfeLf5LvUtVt+xebivEwwOgKwaFH/UMf+m9QXFv8l3qVg0MxzdQRktI/s3coVjFTV0fUqZrj+Hn6DMHIhfAvq6k5AEIQgBCEIAQhCAEIQgOZ+ED5cXv7T+1qgVPcIHy4vf2n9rVAroKv2R9EC88DLdrWzQRkdxy83WxPvi2eQ31Llyw3uu0/X932t8bKnYMe1IzaGycZ3egKx/Cpq7zmj/C/8qlk4tlk9yB0BxbPJb6kCNgOQ0A9S5/+FTVvnVH+F/5TB4MNW3C/W661V+ngApJWgOawRhrdnaJKq2YtlcdzAweRYSSMjbtSOa0dLjgJN6u4V6qeZ1NpnENMMg1j25e/rYDuA6yDnqS4rK+sr3vfcKuepe7ldNK5/wCZ3ehe68Kc1q3oDqXu+jJwKqDPRxjfethrg4ZaQR0hcj8TEMHi2j/apO13y7WicS224VNOR/kDyWHtadx9SllgNdJA6mQljoPhPZdJ4rZqAR09Y87MM7G4jlPMCN+y72HqzhM3IVGyuVctJA+r4SqdrzXVJpePueFram5yM2o4CcBo5nPPMOgcp9qSl71Vfb5KXXC5TGPmhiJjiH+0Hf6cqanFnateiB0uaqnDtnj4s9G2F6g5XJOyNraPjdKnLBqu92CcSW+vlMefjU87jJE7q2Sd3owp5cPaWqkCc4Zfl3L9kh/cqQp7W1+j1LfG3SOJ0JfSxxyRu37L2l2QDzjeN6gVfpi41pPyBY9H+NVfVb+qsqrWj/Gqvqt/VWVcJxvv0/b4Os4Z3WPv8k9olodqCEEA5Y/8kzNhnkN9ST1vrp7dVNqaUtEjQQC5ueVS3hjeeaaIf+ILGHl1U17ZoqcQwbr7d8OmgzNhnkN9SAxrTkNA7Aln4Y3r5+L7oKQsmoLzdK00raiJjjG5zSYhjI5M9SuQ4hTJpRTNfPht8IuUmtF9y/A4RlLWp1Tf6SokgnfFHKw4c0xBefhjevn4vugj4lSno0zK4VkNapr+RnZX1L+yayqe7Ay6uY6B+7bY3Gwek9Sv0b2uaHNII6QrVGTXcm4sqZGNZjy0mjIr5lRGo73FZ6QvJ2p37o4+k9PYqQNY3r56H7oKO/Nqpltl1JaMC6+O6PQZ2UA5Sx8Mbz8/F90Fa9KVN4r2GquMkfc7h/ZtbHgu6+xYpzYXT2xTPV+BbRDfNosiEIVwonM/CB8uL39p/a1QKnuED5cXv7T+1qgV0FX04+iAIVn4ObHQ6i1KLfc2SvpzTySYjkLDkFuN47U1Pgl0n5vW/jJPeorcqFctsgIRbkVzqIrNU2pjsU1VOyeYc7y0DZB6sjPaAnceCXSQ5YKwf+5J70i6xsTKypZACImTSNjBdkhocQ3fz7sb1mq6F+qXgDxVo0Poqs1ZUvcyTuaghdiaoxl2fJaOnnydw61V1ZrDry+6ftrLfazRsp2Oc8CSnLnFzjkkna/+wF7tU3H9HUDGm4HLIafYhr7hHNj/ABC5hBPZspWar05W6XuncVfsuDhtwysziVnTv5D0jmU98K+rfnrf+EP9ShNSatu2pmwNu7qV3c5Lo3Qw7BGRgjlOeb1KvTDIjL9b1QIJOnSXCA1ug6yruLzJW2prYiCd8+1uiPaTuPWCkus2yyNjfG17gx5Bc0Hc7G8Z7FPdRG1JMGdbV1FfWT1lZJxlRUPMkrzzuP6DkA5gAF4hCmdHWZmoNSUFsmyYZXkzAHeWNBJHpxj0r3JqEW/IG5p7QeoNQ0rau308UdM7xJqqQxteOkYBJHXjCNQ6D1Bp6ldVXCnhkpW+NNSyGRrOt2QCB14XR0bGxsaxjA1rQA1oGAAOhE0Uc0T4pWNex7S1zXDcQeZatZ1m7XwByYeXCFJ6otbbLqK42yLPF00xbHnlDCA5o9TgoxbWL3R1BY9H+NVfVb+qsqrWj/Gqvqt/VWVcDxvv0/b4Os4Z3WPv8gjBUrpmgguV3ipqoOMbmuJDTg7h0hXXwKs/zc/3zlUow7L47oGcjPqx57Jp6i1wVYNCA+EUf+k9WrwKs/zc/wB85bVs01brZVCppWyiUAty6QkYPUrdPDroWKT00RSyOKU2VShFPVo8NV6fZdafjoA1tZGPiHk2x0FLSSN8Ujo5Glr2HDmkYIKdZCqur9O93sdW0bP70wfGaP8AuD3qfPw967SC5lbhuf2T7Kzp4fYXis+mtVOttO6lrA+WFjcwkcoPk9irLgQ4gjBG7C+LT1XTqlui+ZvbqK74bZo2blXz3KsfU1LsvdyAcjRzALWwhTWmbC+8VO3IC2kjPx3eV/CEhGd1mi5tmZzrx69XySNnSOnjc5RV1Tf7mw7h86RzdiZEbQ1oDRgDcAFjBDHDCyOJgYxgw1o5gvVdJjY0aIbV1OUysqWRPc+ngCEIVkqnM/CB8uL39p/a1QKnuED5cXv7T+1qgV0FX04+i+AXrgX+W7fsc35sT85kg+Bf5bt+xzfmxPzmWqzfq+wPjxlpHSMLlCtYY66qY4YcyeRpHWHEFdYLnfhSshsurqh7GEU1fmpiIG7JPxx6Hb/9yk4fJKbj5gqKttq4ONR3a201wohQGnqYxJHt1BDsHpGycFVJMzgu19S2im7zX2XiqUPc6nqnH4rMnJY7oGckHk5t27N7IlZGGtfUEX8E+q/Jtv4l39CPgm1X5Nt/Eu/oTrkv1njpzUPulE2ADaMhnbs47cpc6k4Xe5ri6HT9NT1dKwYM820A938IHN1qlXkZM3okCtfBNqvybb+Kd/QoLU2lLtpc0wu7IAKnb4t0EhePi4yDkDHjDHYVbfhjvfNbKD+Z6+3e4XnhA0hX3Ce3wRx2qVskBh2i6U7xIB07LTnrO7lCmjZfFrtNNALZW3gnqI6bXtA6UgCVkkTc+UW7vyVSzneOQ8iyikkhlZLBI6KWNwex7eVrgcgj0q1ZHfBxB1mORBO5LfTHCvaqqkZHf3GirGjD3hjnxv6wQCR2FZal4VrRTUckdie6trHAhj9hzY2dZJAz2BaX8Pbu26AWnCRMyfXl7kjOW8exuR0tiY0+0FVtZSSPlkfJK9z5HuLnvdyucd5J6yVit3CO2KXkCx6P8aq+q39VZVWtH+NVfVb+qsq4Ljffp+3wdZwzusff5J/RBxqGD6r/AMkzcjpSWhmlgeHwSvjeORzDgj0rZ763H6Qq/vne9R4udGiva1qV83h0si3fFpchwZHSEApPd9bj9IVf3zvep3RdfWVF9jjnq55GGNxLXyFw9RKu18SjZNR29ShdwqyqtzclyGKtW4VsFBSyVFS8NYwes9A616VVRHSwPnneGRMblzjzBLDUl8lvNXuBbTRkiNmeXrPWrGXlRoj930K2FhyyZ/ZdTRulYK+vmqhE2ISOyGN/M9a1UL1ip5po5JI43OZEAXuA3NC5ttzk35nWRUa4peCPJX/RF5p5qRtvkayKeIHZA3CQdPb0qgLKKR8MrZI3Oa9py1zTvB6VLjXuizciDMxY5FexjrHJhfVX9LagZd6cRzbLKuMfHaDucOkKwLpq7I2RUonI21zqm4TXNAhfHODd55EB2fFwfSpDwc08IAPhxeuup3fytUBhdL1ujNOV1TLU1loppppnbcj3tyXHpXh8H+kvoGj/AJFs4Z0IxSaAqeBf5bt+xy/mxPzmULatKWKz1fdVstlPTT7JZtxtwdk8o9imlTyLVbPcgCr+s9MU2qbQ6jqDxcrXbcE4AJjf7jyHqKsCCoVJxeq6g5Yvlmr7FXuobpTmGYZ2edsgH+Zp5x7Rz4WguqrpaqG7UxprlSxVMJ37ErQQD0joVAuPA3Z5pC63V1bSN+aJbI0elw2vaVs6s6LWk1oBIiNgdtBjdrpwMrMDKbbeBcbW++O2eqDf+alrVwQWGkmbLXVNZXlu8RyObGz0hoBPYThSPNqXR6gVOktMV+qbiKehjLYGOAnqiPiRD9XdA9e5dE2SzUlmtEFso4sQQs2fjby485d0knJPatqioqagpmU1FBHBAwYbHG0NaPQFsLX35Ern5ICA4R9DzadrJa+ghc60Skv2hyU5J8U/w9B5ObtpC6zljZKxzJGhzXDBa4ZBHWqFfeCix3KZ09DLPbZHbyyDZdGT9Ujd6CFZozdFts/kCJRyJq/AtUcbuv0XFZ5O5Tteva/RWvS/BpZbDUNqpXS3CracskqA3ZYelrQMZ6zkqeebUlqubAirnbaq1zx09dHxU74WzGM8rWuzjPXgZx1rUwum7ppKw3erNXc7XT1NQWhpkkbk4HIPatT4P9J/QVH/ACKOOfHRbkBJaP8AGquxv6qypn02jNO0hcaW008W1ja2G4zjkyvfwYs3mEXtXNcQw55WRK2L5PzN1icTroqVbT5CpQmt4MWbzCL2o8GLN5hF7VS/KrfNf2Wfzmr/AJf9CpU/oh7Y7818h2WtheSTuA3K7+DFm8wi9qyZpq0Mzs0UYyMHl3he6uG21zUtVy9SK7itVtcobXz9Ckaq1A66T8RTuLaNh3c3GHp7FXk1vBiz+YRe1HgxZ/MIvas28Pvtm5yktTFPE8emChCL09hZ2u3z3OsZTUzcud4zuZo5yU07Vaaa2UApYWAtO95cAS885K9aG10dv2+46dkW342zzrcwrmJhKlay5spZudLIekeUULTVmnza5e6aVuaN5xjH+Gejs6FXE6Z4I54XRTND43DDmuGQQozwYs3NQRe1Vb+GOU91b0TLWLxbs4bbE20K+kqZqOoZUUzyyVhy0hM/Tt6iu9IHjDZ2DEkY5usdS++DFn8wi9q96Kx2+hnE1JTNikAxlpKlxMW+iXVaEWbmUZMf2tSXiReoGy1NXxA344ri4yRh2XEOJyCN27m3Z616abc9uYdp2BE10jOQRvyQQOjIHszzqZqqOCq2RPGH7O9pPK09R5l9pqWGmZsQRhjc5wOc9J6VcVUt+7Uodotm3Q//2Q=="/>
          <p:cNvSpPr>
            <a:spLocks noChangeAspect="1" noChangeArrowheads="1"/>
          </p:cNvSpPr>
          <p:nvPr/>
        </p:nvSpPr>
        <p:spPr bwMode="auto">
          <a:xfrm>
            <a:off x="63500" y="-382588"/>
            <a:ext cx="2200275" cy="790576"/>
          </a:xfrm>
          <a:prstGeom prst="rect">
            <a:avLst/>
          </a:prstGeom>
          <a:noFill/>
          <a:ln w="9525">
            <a:noFill/>
            <a:miter lim="800000"/>
            <a:headEnd/>
            <a:tailEnd/>
          </a:ln>
        </p:spPr>
        <p:txBody>
          <a:bodyPr/>
          <a:lstStyle/>
          <a:p>
            <a:endParaRPr lang="zh-CN" altLang="zh-CN">
              <a:ea typeface="SimSun" pitchFamily="2" charset="-122"/>
            </a:endParaRPr>
          </a:p>
        </p:txBody>
      </p:sp>
      <p:sp>
        <p:nvSpPr>
          <p:cNvPr id="14345" name="AutoShape 16" descr="data:image/jpeg;base64,/9j/4AAQSkZJRgABAQAAAQABAAD/2wBDAAkGBwgHBgkIBwgKCgkLDRYPDQwMDRsUFRAWIB0iIiAdHx8kKDQsJCYxJx8fLT0tMTU3Ojo6Iys/RD84QzQ5Ojf/2wBDAQoKCg0MDRoPDxo3JR8lNzc3Nzc3Nzc3Nzc3Nzc3Nzc3Nzc3Nzc3Nzc3Nzc3Nzc3Nzc3Nzc3Nzc3Nzc3Nzc3Nzf/wAARCABPAHgDASIAAhEBAxEB/8QAGwAAAwEBAQEBAAAAAAAAAAAAAAYHBQQDAgH/xABIEAABAwMBAwcFCwkJAQAAAAABAgMEAAURBgcSIRMxQVFhgZEUInGhsSMyNkJSYnJzdJKyFSQ1VYKiwcLRFhczQ1NUY5Sz8P/EABkBAAMBAQEAAAAAAAAAAAAAAAECAwQABf/EAC4RAAICAAQDBgUFAAAAAAAAAAECAAMEESExEjKhExQiQVFhBXGB0fAjJLHB4f/aAAwDAQACEQMRAD8AuNFFFdOhRRSzfNTvR57lqsdtfuNyQBvgDdaZyARvrPYc49dMqFjkIrOFGZjKpSUpKlKASOJJPAUq3jaBp62FSPK/K3RzoijfH3ve+us06Ovd/Ic1ZeVBo8fIoXBsdhJ4HwJ7aYbTpKxWndVDtrIdHM66OUX4qzjuq3DSnMcz7feRLWvyjIe/2igvXepLsd3T2nF8mfeuuoUsEekbqR4mvk2/aTc8qemNwkn4nKIRj7gJ9dUwDHAc1ftHvCryIB1g7uzc7k9JMBs91JI4zNSrJPP7q657SK+VbKZijlV+ST2x1H+eqjRR75cNj0EHc6fMdTJWrZrfYyT5Dfk56BvON+wmvBdu2jWQbzEmRLbTxJQ+H/3V+ce4VW6/DR75YeYA/MTu6IOUkfWSm3bTrlDf8nv1sCin3xbSWnE+lCuB9VUGw6htl+ZLltkpWpIytpXmrR6Un281el5sltvccsXKI28n4qiMKR2hQ4ipHqrS9x0bNauNtkumNve5SU8FtK+SrowfA8xHW6rRiNF8LdDJs11Gp8S9ZbqKVtB6rTqSApL4S3Pj4D6E8yh0LT2Hq6D3ZKxujIxVt5sR1deJdo015l5AdS0VpDigVJTniQMZOOzI8RXFf7xGsVqenyydxseagc61HmSO00uaFhTrhJc1VeVKEmW2URWQfNaYJB4DtwD6OPOaZa80Lnb+4rWZOEG8yr9tEuFs1FJtjUKKttp4NhairJBx29tUcJAyQAM8T21OL9qPTEXUUqNM003IloeCVyC02StWBxyePV4U4aov7Om7ambIYceQXQ3utkA5IJzx9FWtrzCBVyJ6yNT5FyzZgdJs0VO/72bd+q5n3kf1rrtu0+zTJSGJLEmIFnAddCSgHtIOR6cYpThbgM+GMMVSTlxRsu91h2aCubcHS3HQQFKCSriTgcBx5zXNYtSWq/l8WqQp7kN3lMtqRjezj3wHyTWNtTwdFSz/AMjP/omp5oPVcbSxuCpMZ5/ykN7vJEDG7v5zn6VUqw3aUFxzZ/aTtxPZ3BDtLlRWdMvUKBaU3Ke6GI5QFedxPEZAAHEnsFJUjazDS6RHtUhxsHgpbiUE93GoV0WWcol3vrr5jKNSDtH1VddPT4bNtWyEPNKUrlG97iDjrre0vq62akStMQraktjeXHdACgOsY4EejvpF2z/pa2/UK/FVsNV+uEsEjibf0C6GO1qu8+ZoyPdN1Lk1xkqISnhnJ6K647JvVlfi3VoKbdBbVkY3xgcR1EHOCOrIrm2f/A21fU/xNMVRsPC5AHnLICygk+Ugum33tNa3ZacUctSjEeOMb6Srdz6OZXdRRrPLmu7h5OfOMpCUY+VhI9tFendStwV2ORynl1WtUWRds40audVqnXsDTyFEw4yxywGcE43ln7vmjqJPXVQQhKEBKQEpSMADmAqT7MVeXa3uk5ZypTbrgz89wGq1WHFDhK1jyHWbsL4g1nqZA9Z/Dm4/ak+xNUTa98FW/taPYqp3rP4c3H7Un2JqibXvgq39rR7FVsfnp/PSZF5Lvz1mHsssVqu1qmu3KAxJWiTupU4nJA3EnFYO020wbRqJEe3x0ssuxUuKbT73eKlA46uCRTfsZ/Qtw+1/yJpe2w/CmP8AYUfjco1M3fCM9ILVUYQHLWMOqHVv7IobrqipxceIpSj0nKKw9lFnt13Xdhc4bMkNBnkw4nO7nlM48B4Vs6hBOx2Djoiw8+KKz9jUhll68IddQ2paWCkKUBvAcpnHoyPGpqSMM/D6/aUYA4lOL0/ozO2sz1uX1q2t8I0FhO62ObfUM/h3R41uWdrZ9EtbUeW/BkvlA5Z51KioqI44OPN7MUubV4q2dVuPgHclMIcQrHAkDdIH3R4imqw6O0hebYzNih5QWgFafKjlCscUkZ4EGnYouHTMkD29YqhmvfIAn3iHElM2PWLb9pk8rFZlANuJ+O0o8R28CR6RmmbbN+lrb9Qr8VbMLSWiJNzdgxH1uTGAFrbTJUccfA46cc2RnnrG2zZ/Klsz/oL/ABCilq2YhMs88vP5QNU1eHfPLfyjxs/+Btq+p/ia0b/dmLJapE+SfMaT5qelauhI7SawNM3WLZdncCfOUpLDTIzuJ3iSVEAAdpIqa6m1FcdYXRpltlfJBe7Fht8SSek9asdwHeTlrw5ttYnlBOc02YgVVADmI0n1ouE9qDWTDj438PGZIUBw4K3vWogd9FVHQemE6cthD26qdIwqQscw6kDsGT6STRSYq/tLPDsI2Fw/BX4tzJ9s+kJtGvnYbqt1LinonH5QVkfhx31aKjG1C0PWnUabpH3kMy1BxDifiPJ5x2HgFDv6qe9D6xjahipjyFoaubafdWublPno6x1jo8Ca4pDYq3LtlrJ4VxWzUtvnpM/WOgVXi7C6W2S2y+spLzToO6spxggjmOBjmOeHNWzrmwydRWZEGI6004H0uFTucYAI6AeumOisvbvmuvLtNPYJ4tObeK2gdNytNQJUeY8y6p5/lAWicAboHSB1Vl670TP1HeWpsSTGabRGS0Uu72chSjngD8qn2iiL3FnaDecaENfZnaY0SxtnS0eyXAJdQmIiO6UE4OEgZHeMip7M2TTeUWmLcozjRJ3eWbKVAdGcZz6eFVuijXibKySp3gsw1dgHENovXzSsS+2WNBnEpdjoSGn2+dCgADjPODjmqeydlV6S6QxKgPN9C1qUgn0jdPtNWOijVirahkp0gtwtVhzYayfaR2cC0zmbhcpgdkMneaaj5ShKusq4FXowB15pg1hpWNqeI2h10sSGSSy+lO9u55wR0g4HVzVuyJDMZlT0h1tppIypbigkAdpNJl92lWiAFN20G4PjmLZ3Wwe1fT3A0Ve+6wOupislFNZU6CdcnSjr+h2tOeVoS4jcBf5MkYSsKzu56h112aY0jbNOI3oqC7JUMLkugFZHUOodg781nbONQT9Qx7hJuCkZQ+EtttpwlCd3OB0+NONLY1iE1sfPWPUtbgWAfKFFFFQl5w3m1xLzb3YM5vfZcHek9BB6CKiWp9K3PS8rljvripVlqa1kbvVvY96r/wCFXuvlaEuJKVpCkqGCCMgitGHxLUnTUekzX4Zbh6GRuybS7vASlq4Nt3BocN5R3HMfSAwe8d9N0DafYX0/nSZcRXz2t8d25n2V63rZvZLiS5ESu3vH/b43D6UHh4YpQnbLbwyfzOVElJ+dltXhxHrrX+zt1PhP59Jl/d1beIfn1lDY1ppt9IUm8RkgjPuiig+vFe39q9Pfru3f9lH9ajEvR2oIiiH7cQOhQfbIP71ZT0CUwcOs7p+kk/xphgaW5X/iKcdcu6fzL0vV+nEDJvUE/ReCvZXBJ2h6YYJT+UC4rqaYWoeOMeuo1Hs1wk/4EUr/AG0D2mtWJobUkojctwQk/HW+3j1KJru54deZ+ond8vblSO0zavb0BQhW2W8ocxdKW0nwJPqpbue02/SwpMRMeCk8xQnfWO9XD1V7w9ll4dP53Nhxx8zecPhgD10w27ZVa2cKuEyTLVjilOGkHwyfXXA4Kv36/wCQ5Yyz26f7JXcLjNuToXcZb8lZV5vKrKsHsHMO6tyyaGv13KVJimIwf86VlHDsT74+GO2rJatPWi0YNvt8dlYGOUCcrP7R41p4pH+IEDKtcoyfD9c7DnMHR+mGdMQXI7chchbygtxagAM4xwHQO81v0UV57MXYs289BFCDhG0KKKKWNP/Z"/>
          <p:cNvSpPr>
            <a:spLocks noChangeAspect="1" noChangeArrowheads="1"/>
          </p:cNvSpPr>
          <p:nvPr/>
        </p:nvSpPr>
        <p:spPr bwMode="auto">
          <a:xfrm>
            <a:off x="63500" y="-357188"/>
            <a:ext cx="1143000" cy="752476"/>
          </a:xfrm>
          <a:prstGeom prst="rect">
            <a:avLst/>
          </a:prstGeom>
          <a:noFill/>
          <a:ln w="9525">
            <a:noFill/>
            <a:miter lim="800000"/>
            <a:headEnd/>
            <a:tailEnd/>
          </a:ln>
        </p:spPr>
        <p:txBody>
          <a:bodyPr/>
          <a:lstStyle/>
          <a:p>
            <a:endParaRPr lang="zh-CN" altLang="zh-CN">
              <a:ea typeface="SimSun" pitchFamily="2" charset="-122"/>
            </a:endParaRPr>
          </a:p>
        </p:txBody>
      </p:sp>
      <p:sp>
        <p:nvSpPr>
          <p:cNvPr id="14346"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14347" name="Picture 2" descr="http://t1.gstatic.com/images?q=tbn:ANd9GcSGo8pt4XLF7AkOsaoFrRz-ruoNIsRXCNzh6DxLN84wRCbCLmXwlA"/>
          <p:cNvPicPr>
            <a:picLocks noChangeAspect="1" noChangeArrowheads="1"/>
          </p:cNvPicPr>
          <p:nvPr/>
        </p:nvPicPr>
        <p:blipFill>
          <a:blip r:embed="rId7" cstate="print"/>
          <a:srcRect/>
          <a:stretch>
            <a:fillRect/>
          </a:stretch>
        </p:blipFill>
        <p:spPr bwMode="auto">
          <a:xfrm>
            <a:off x="4903788" y="4121150"/>
            <a:ext cx="1449387" cy="1522413"/>
          </a:xfrm>
          <a:prstGeom prst="rect">
            <a:avLst/>
          </a:prstGeom>
          <a:noFill/>
          <a:ln w="9525">
            <a:noFill/>
            <a:miter lim="800000"/>
            <a:headEnd/>
            <a:tailEnd/>
          </a:ln>
        </p:spPr>
      </p:pic>
      <p:pic>
        <p:nvPicPr>
          <p:cNvPr id="14348" name="Picture 4" descr="http://t2.gstatic.com/images?q=tbn:ANd9GcRbTnTOnLsKQkgdd6O1QaQEZS2EGnJ4FHZqNIQpsSkoPzqaR_iC"/>
          <p:cNvPicPr>
            <a:picLocks noChangeAspect="1" noChangeArrowheads="1"/>
          </p:cNvPicPr>
          <p:nvPr/>
        </p:nvPicPr>
        <p:blipFill>
          <a:blip r:embed="rId8" cstate="print"/>
          <a:srcRect/>
          <a:stretch>
            <a:fillRect/>
          </a:stretch>
        </p:blipFill>
        <p:spPr bwMode="auto">
          <a:xfrm>
            <a:off x="369888" y="4619625"/>
            <a:ext cx="1893887" cy="319088"/>
          </a:xfrm>
          <a:prstGeom prst="rect">
            <a:avLst/>
          </a:prstGeom>
          <a:noFill/>
          <a:ln w="9525">
            <a:noFill/>
            <a:miter lim="800000"/>
            <a:headEnd/>
            <a:tailEnd/>
          </a:ln>
        </p:spPr>
      </p:pic>
      <p:sp>
        <p:nvSpPr>
          <p:cNvPr id="14349" name="AutoShape 2" descr="data:image/jpeg;base64,/9j/4AAQSkZJRgABAQAAAQABAAD/2wCEAAkGBhMQEBUUEBQWFRUWFhQXFBQWFhQVGxQdGBYXHxgaFBQYHCYhGB0mHRoUHy8gIygpLTgtFyIxNzAqNiYrLCoBCQoKDgwOGg8PGjYhHyQqNCwuLS0pLjAwLS0yNSo0MSksNikwNS0uNSwyNSwtNSwqLCwsLTIvLC00LS4sNSksLv/AABEIAOYA2wMBIgACEQEDEQH/xAAcAAEBAAMBAQEBAAAAAAAAAAAABwUGCAQDAQL/xABVEAABAwIBBggICAoHBwUAAAABAAIDBBEFBgcSITFBCBMiNFFhcXMyNUJ0gZGysxQjUnKCobHCFTNDU1RikqLB0RcYY5O00vAkNoOFo8PTFkRklKT/xAAaAQEAAgMBAAAAAAAAAAAAAAAABAYCAwUB/8QAOhEAAQMBBQQHBgMJAAAAAAAAAAECAwQFERIhMUFRcdETMmGRweHwFCIjgaGxBhVCJDM0RFJyosLx/9oADAMBAAIRAxEAPwC4oiIAiIgCIiAIiIAiLB45llS0dxLJd/5tnKd6Rsb9IheK5GpepsiifK7DGl69hnEUoxbOzO+4po2xD5TuW71eCPUVq1XjNVVEh8ssv6oLiP2G6h6lGdVNTTM70H4fqHpfKqNTvXl9S41ePU0X42eJh6HSMB9V7rHSZfUDdtQ09ge72WlSLC8lqmpuYItMNOi4h0Y0TYGzruFjYjUelZWPNnXnbGxvbIz7t1h08i6NJP5TQMykn+rU5lE/pEoPz/8A05v8i9EOW9C/ZUxj5xLPaAU6/orrf7H+8P8AlXnlzaV7dkbXfNkZ94hOlm/pPPy2zF6s/wDk3kWKmr45ReKRjx+o5rvsK+6gVVkzVwa3wStt5QaSB9NlwPWvRhuW9bT+DO5wHkyfGDs5WseghepVXdZLjF/4fxpiglR3rel5dUU7wfO2x1hVxFn68d3D0sOseglb1h2KxVDNOCRr29LTe3URtB6ipDJGv0U4dTQz0371tyb9neepERbCGEREAREQBERAEREAREQBERAF4cXxqGkj4yd4aNw2lx6Gt2krGZW5ZRUDLeHM4ciO/wC887m/Wd28iP1+IT10xfIS99iepjWi5sNjWgaz6yo8s6MyTNTt2dZLqlOllXCzfv4czYMpM5U9RdkF4Yuo8t3znjwexvrK0+vPERNmn0mRvJDHlrjxhAuQz5R69Q61r1VlKHVEUdObt4xgdJYjT5QuGg6w3rNiegKncJEWpKS355/sLU2Bz1xSKdCa14KRvRUTU4+s14qfxmjpqPFDOXxPcYDFbTeLOD9PXxbBq8A6i521eLhGUrIYqFkLWxtJqbtYA0Gwh2gbV4eDZWWrKqP5UDX/ALEgH/cWT4THg0PbU/ZApTWNbohXZ6uaoW+Vyr9u7QynBv8AF9R5yfdRqtqScG/xfUecn3UarazIwREQBY7E8nqap/HwseflEWd6Hizh61kUXioi6mbHuYuJq3L2E5xrNI03dSSWP5uTWPRIBcekHtWkS09Vh0wuHwSDY4bHDqI5Lx1awr6vPX4fHOwsmY17Dta4X9I6D1hRn0zVzbkp3aW3ZWe5OmNv18/n3mj5L50WyWjrbMdsEw1MPzx5Hbs7Fv7XAgEG4OsEb+xSjKzNo+C8tJeSMazHtez5vyx9fbtWOyQy6koiGPvJBvZvZ1xk+zs7NqxbM5i4ZO8k1FmQVcfT0K8W+tOGm4tKLz4fiEdRG2SFwexwuCPsI3HqK9CmalXc1WrcuShERDwIiIAiIgCIiALXcssrmUEWqzpng8Wzo/Wf+qPrOrpIyWPY0yjgdNJsHgt3vcdjR1n7Lncop/tGJ1nypZT9FgH2NaP9EnXHmlw+63VTt2TZ6VCrNLlG3Xt7OYw7DqjEqkgEve46UkjtjR8px3DcAOwKoOyXhocNqWxC7jTzach8J54t3qHQ0fWday2TmTsdDCI49Z2vedr3dJ6ugbgv6ym5lU9xN7tyQw4M11Fp2o6pXo48o02b+Pghx3g/OIe9j9oK6cJPmlL3z/YULwfnEPex+0FdOEnzSl75/sKQcQ0fMDWcXjDW/nIZmeoB/wBxbZwmPBoe2p+yBTrNJV8VjVG7pkLP7xj2feVF4THg0PbU/ZAgMpwb/F9R5yfdRqtqScG/xfUecn3UaraAIiIAiIgCIiALRcuM3wn0p6UBsu18Y1CXpI6H/Ud+vWt6RYPYj0uUk0tVJSyJJGuf37FIbkrlVLh8x1Exk2liOrZqJAOx4/hY9VqoK5k8bZInBzHC7SP9ajuI6lpecPIjjmmpp2/GtF5GD8qBvA+WB6x12Wq5A5X/AAOXi5T8RIdf9m47Hjq2A9WvdriscsLsDtCyVUEdpwe0wJc9NU3+ti7dOFmRfgK/VNKkEREAREQBEWtZwMf+CUbtE2kl+LZ0i45Th2C/pIWLnI1L1N0ELp5Gxt1VbieZwspvhdSWMN4oiWttsc7yndfQOoda37IDJX4HBpyD46UAvvtYNzP4nr7AtFzbZPfCarjHi8cNndTn+QPRYu9A6VZFFgarlWRxYbYnbBG2hh0RM+XivyCxmU3MqnuJvduWTWMym5lU9xN7tymFYOO8H5xD3sftBXThJ80pe+f7CheD84h72P2grpwk+aUvfP8AYQEVyTq+Jr6WQ+RUQOP0ZGkqvcJjwaHtqfsgUNY6xBG0awrZwjKgSQ4c8bHidw+k2A/xQGa4N/i+o85Puo1W1JODf4vqPOT7qNVtAEREAREQBERAEREAUkzlZKfB5fhEQtFIeUBsY86/QHaz236Qq2vJiuGsqYXxSDkvaQeroI6wbEdi1Sx423HQs6tdSTI/Zoqdnkajmwym46I08h5cQ5BPlM2W7W6h2Eda3lQKlqJMOrb+XDIQ4DygDZw7HNv6wrxS1LZY2vYbte0OaekEXC1078TcK6oTrbo0hlSWPqvz+fnqfVERSTghERAFGs5mMcfWlgPIhGgPnHW8+uzfoKvV1WIonyO2Ma557Ggk/YoZk9SGsr42v18ZLpydYBL3+sB3rUSpXJGJtLJYETWukqX6MT/v0+5W8h8G+C0UbSLPeOMk+c4DUewaLfQs+iKU1MKXIcCaV0sjpHaqt4WMym5lU9xN7tyyaxmU3MqnuJvduXpqOO8H5xD3sftBXThJ80pe+f7CheD84h72P2grpwk+aUvfP9hAc/qrZ26rjcJwR/TTuv2iKnB+sFSlb7lhVcZgOD9LTXMP0ZWW+qyApfBv8X1HnJ91Gq2pJwb/ABfUecn3UaraAIiIAiIgCIiAIiIAiIgJRnYwfi6hk7Rqlbou+cy32tt+yVsWavF+NpDE48qF1h819y369MegL35xMN47D5LDXHaVv0fC/dL1P82eJcVXtaTqla5h7baTfrbb6ShL8ObiWyP9sspWr1meHlkWZERTSphERAaxnHrOLw6XpeWMH0nC/wC6HLTM0tHpVckhH4uI26i9wA+oOWezvT2poWfKlv8Assd/mXmzPQ8iod0ujb6g4/eUN3vTom4tMHwrIe5P1L4ohRURFMKsFjMpuZVPcTe7csmsZlNzKp7ib3bkBx3g/OIe9j9oK6cJPmlL3z/YULwfnEPex+0FdOEnzSl75/sIDn9bJiFTpYPSNPkVVaPQY6R32ly1tex1ZenbF8mVzx9JjAfYCAvnBv8AF9R5yfdRqtOdYXOodKkvBv8AF9R5yfdRql5QU4kpJ2O2Ohlab9DmOB+1AejD8RiqIxJBI2SN19F7HBzTYkGxG2xBHoXoWiZtsbp6bBKE1E8UQdGQ0ySMj0iHuuG6RF1uVViMUURlkkYyIAEyOc1rQDsOmTaxuPWgPSi0euzqx3/2KkrK2PWDNTwPdFcGxDZCOURvtq6ysrkPlxDi0DpYGuZoPLHxv0dJpsCDqJ1EHb1HoQGxovNiGJRU7OMqJGRMBAL5HtY252DScQFqs+eLCWODTVhxIBGhHPJt2C7GEX6tqA3NF/LH3AIvrAOsEHX0g6x2FfGsxGKHRM0jI9NwYzTc1uk47GtudbjrsBrQHoRF5YcThfI+JksbpGW4yNr2lzL7NNgN2+lAfapgEjHMdsc0tPYRYrn2ilNNUscdsUrSfoP1/YV0IZACG3FyCQLi5Atcgb7XHrCguV0GhXVLf7V5/aOl/FQ6pNFLV+HHXukiXRUTl4l7BX6vHg02nTQuPlRRu9bAV7FLRbyrubhcrV2BERemJOc8R5NN2y/YxevNCP8AZZu+/wC2xefPDH8XTu6HyD1tB+6vpmgl+Inb0StPrYB91Q/5j1uLS7OxUu3/AOxv6IimFWCxmU3MqnuJvduWRe8AEk2A1knVbtKwuL4nFUUFU6CRsjRDOC5jg5txG64DhqJG+yA5EwfnEPex+0FdOEnzSl75/sKF4PziHvY/aCunCT5pS98/2EBz+iIgOguD7Wsgwqrlldosjne97jfktbDGXHV1ArBnKXGcWw+pcz4ikY2rlknNgZWgPe2CPUDogcgkbtp8k5vg/wBCyfCauKUXZJM9jx0tdBGCPUStjy/yLh/AToBJK1lHA58ei5oMhhhdoCbk2cCbEgAa+hAR/JPICnxqqdHRyvgghhj03TaEkj3nwi2IOGi0uvvIFhvdYU2oyoioYq2ghoRPFhsdO4NfIwiQOAe57w9pDdEku1aRJ2AbtqyPyEoaFrJaWBrJHRNa5+k9xIIaTfScdpAOpSepxatnxHGHYfSCRsz200skugY4mxNcx7n6RDdYbpXJsBtBuEBnMk8p4sSq2T1TzFxc0LqOOKaZziahmi+HR4tvGRBzHlxGptnC+ivZmSoPg9Xi8QBAjqWtAO2wdPo7eqxXlyaqmQ11HLo08kTY/gMRhdI63KA4+nY9xJjDyyB0gDdIuc/YSs7m9o3/AIXxiXScIzUMZoWboucGkkk20rtBAsCByzcHVYDLZzsUjjoxC6BlTLUvbFT079j3k3DnC4Oi3USQRuFxe6++E5tsOp3RyR0kIkj0S14DnaLhazm6ZJuDrBOtSTPplfJ+FIGUzy00YB4weTLJZx16wbMEerrIXkzi4pWxU8cUmLmr+ENZIYYoQz4tw0mvc9tjY6rNNrjWgOhJ8UhZEZXysbGL/GF7Q3Ve/KvbcfUp7knlAzF8Qlqp2OZFRxtdRse1wuyUv0qnWNbiI9EWuAOk61l8CyIw2XC6aPijJTNAnj47Sa67wSXvAI18o6ti+WSdX8MxSoqqdjm0rKaKljeW6LZnMlkcXQjewB1r9aAn+L4jiGKY/IMIqJWNjiaA6TSiZExzGh54t7b8pxuOTpE2I1AEVzI/JCLDoNFnLleQ+onNy6eQ+E9xJJGskgX1X6SSZlieWTcJylrJaiCZ0U8cDA9rdzY4+U0GweNJpGo7j2LfI86VHKB8FE9U82tHDTzF2v5TntaxnWXOCAYpjUceOUkMo0dOlqRDIb2e98sN426rX0YidZ8oDeLz7OALYlUfOZ7pio2G5Nyz1ba3EQ3jI2kUtM06baUOtpOc+w05TYAkAAWsL6iptl9JfEag9Dmj1RsH8FEq+onEsn4c/iXf2+KFfyX5jTdxD7DVlF4MBi0aSBvRDEPUxq96kt0Q4E63yOXtUIiLI1GmZ1qbSoQ75ErD6CHN+1wWEzP1NpKhnS2Nw+iXA+0FvGVlBx9FPGNZMbi0dbeU36wFOM1EEhrHPYPixG5sjtw0iC0dZu31AqG9LpmqWekekllSxqvVXkqd63ldU/zgZ4KbDLxR/H1P5pp5MZ3ca8bD+qNfZcFa5nfzwmmLqLD3fHa2zzj8l0sjPy+l3k7ByvB/nM3mp4sNr69ulK7lwRP18XfWJZAdrztAOzbttozCsGRycyMrcVLarHpH8WbOiw9t42DeDMwH903d8o7WrfsoIGsw+oaxoa1tPMGtaAA0CJ1gANQHUsssZlNzKp7ib3bkBx3g/OIe9j9oK6cJPmlL3z/YULwfnEPex+0FdOEnzSl75/sIDn9ERAdEcG/xfUecn3Ua3bOS+2EVvm8o9bbfxWk8G/xfUecn3Uap2N4U2rppaeQkNljfG4i1wHNIuL7xe/oQH0w38TH3bPZC8WL5K0tVTvp5YhxUj9N7WExaTtLSLnGMgkk6yTt3rJQQhjGtGxoAF+oWX0QGmYdmhwyneXwQvY/QkZpiaa4EjHMda7tui42O7av5o8OZk/h0gY+SplkkLm6di+pqJtFrWi2vWQ2+02DjfUtxqKhsbHPe4Na0FznE2DQBckncALlapk1LJiFSa6RhZTNbo0DHeE8P8Opc0jklws1m/QLtQ0tYHswvIalZA1lRDFUSFzpZpJY2SGSWS3Gv5TdVyNg3ADcsscFg49s/FR8c1pY2XRbpBp8kO22/mekr2ogCIiAJZEQBQLGHfCK+XR18ZO9rfpSaLfqsrjjNeIKeWU+Qx7h2gGw9dgo1kDQGbEIQdYYTI4/MFx+9o+tQ6n3la0tFhfCjmqF2JzXkW9jbAAbBqC/pEUwq4REQBSnONlPHgFD8GozapqDI5rt8bXON5D1gWY35t/JINPrq1kET5ZTosja573Hc1oJJ9QK5AyqyglxWvkncCXSvDYo9ui29o2D0WHWSTvXlyX3maPcjVai5Lr8jccyeQP4QqjU1DdKCBwNnaxLLtDTfaBqc7taNhK6VWByMydZhtFBStI0mt5Z/OPOuRw3nXf0AdCzy9MAsZlNzKp7ib3blk1jMpuZVPcTe7cgOO8H5xD3sftBXThJ80pe+f7CheD84h72P2grpwk+aUvfP9hAQJsZIJGwWv6Sv4WWwam04Kw/Igjf/APqp2/fWJQHRHBv8X1HnJ91Gq2pJwb/F9R5yfdRqtoAiIgPxzbix1g7QjWgCw1AbB0L9RAEREAREQBERAaRnWxbi6VsIPKmdr+ayxP72gPWvBmiwqzZqgjaREzsHKf8AXoD6K1XLTGTW1zjHymtIiiA8qxtcfOcSR1EKv5PYSKWlihG1jeUelx1uP7RKhs+JKrtiFoqk9is1sH6n5r9+SGRREUwq4REQEt4QeUZp8OZTsNnVL7H5kdnP19bjGOwlSPM7hIqcZpg4XbG50x/4bS5v7+gt54TDTp0J3aNTbtvDf+C13g+StGL2O11PKG9t2H7A5AUHL/Kl7cQj4k2+C7OgvcAX36Ro6LfWqNgWMsrIGTR7HDW3exw8Jp6x/I71p2c/JTjG/CoRymC0wG9o2P7W7+r5q1LIjKs0M3LuYZLCQbdHoeB0jf0jsChdIscio7RS2LRx11Ax0Ce8xLrvunz1QtyxmU3MqnuJvduWRilDmhzSC0gEEG4IOwg7wsdlNzKp7ib3blNKnocd4PziHvY/aCunCT5pS98/2FC8H5xD3sftBXThJ80pe+f7CAlORFJxsOJt6MPe/wDYqKZ/3VqqoOZ6m41+Is+XhlW0ekxgKfIDojg3+L6jzk+6jVbUk4N/i+o85Puo1W0AREQBEX45wG3/AFfYgP1ERAEREAWo5xspvgtPxTD8bMC0W2sb5TuroHWb7lsGNYxHSQullNmt2De47mtG8n/WxRGqqZ8SrL20pJXBrW7mjcB0NaLkntKjTyYUwpqp3bHoOmk6aTqNz4r5aqbBmvye46oM7xyIfB6C8jV+yNfaWquLH4DgzKSnZCzyRrd8px8Jx7T/AC3LILZFHgbcQ7SrPa51emmicPPUIiLac4IiICeZ78knV2HacLdKWndxrWgXLm2tI1o6bWd9C29c65K5Qvw+shqYxcxPuW7NJpBD233XaXC/WuzVNctMxlHXOdLATTTOuTogOjeel0eqxPS0jpsSgNryby4osRY0007HOcNcTiGyN6Q6Im/pFx0Eqe5fZFmkeZoR8Q86wPyTj5J/VO4+jovHMrci6vCpgypZa+uOVtyyS29j+katRsRq1bFs+ReeWopfia69XSuGi9r+VIxp1HQe7whbyXG2rUWrVLGkiXHQs+ufRy425ouqbyh5AZc/BiIKg/Ek8h5/JE7j+ofq7L2o2UrgaGpI1j4PNY/8NykeUGTTWRtqqJ3HUco0mSC5Md/JfvFjcXO8WNjtz+RdfI/DK9j3FzY4X8WDr0dKKS4HVqGpaIXua7o3HYtWlgnh9ugXinrRd/fx55wfnEPex+0FdOEnzSl75/sKF4PziHvY/aCunCT5pS98/wBhTCrmp8HaMOxKoadho5AfTNCFLpoy1xadoJB9CqfBx8ZzeaP99AtAyupuKxCrZ8ipnb6pXBAXHg3+L6jzk+6jW65b5wKXCYtKd2lI4HioG205D91vS46u06lpPBzNsNqfOD7mNRbDql+I4nAa17pTPUQNlc4m7g6RrSAR4IsbAC1t1kBtdHn1rxiHwmQ6UJ5LqUGzAy/kdD9+mde46tS6Iyeyhgr6dk9M/TY70Fp3tePJcN4/gQVL84uaXDaPDKienhc2SNrSxxllda72jYXWOolajwesRkbibomvIjfC9z2X1OLNHRNukXOvrQHQ+I4jHTxPlneGRsBc97jYAD/WxcyZy86s2JzhsBdFTRODomglrnOB1SPI8roG7tuVuHCSxKQPpYQ8iJzXvcwag5wcAC7psL27SsNmRyDo8TZVGsjLzG6EMs97LaQkv4JF/BCA3rNHncFe1tLWODaoCzHmwFQB9knSN+0bwKmuR84+ER4fi88NIHRsidCY+U4lpMUbrh5N76RJvddFR4zN/wCnhU6Z4/8AB3HcZYX0/g2lpWta+lr2WQGNzm514sKYYodGWrcOSza2K+x0tvWG7T1DWp3m0z2yxTmLFJHSRSvJEztZhc477fk+oeDu1aloOR+CHFcSjgmleDO6Qvl8N1wx7yTpHWSW7T0quf1aoP0yX+7Z/mQGdzn4VUTcXPG4ywWADGa9Au8qw8MO1crsG9fmGwQYDRPra78c4aLIxbS16xEzpcbXcdgA6ASdlyHyRfhkBgNS+eMfiw9gBi23DXA+D1bty53zu5ST1eKTsldyKeSSKFg1Na1rrE2+U6wJPYNgAGlIUx4zputKVaVKZMkTam1N3rXvvzOBZ+KyKvfNU/GU8rhpU4OqJo1DiL7CBtvqdv16x0LgeOw1sDZ6Z4kjdsI3HeHDa1w3gqE5R5j4qXDZKxtTI5zImyBhY0A30dV79axuYLFZWYq2Fr3CKVkhkj8lxYwlpI6Qd417t63HMOl0REAREQBERAYrKfJuHEKV9PUNu141Hex3kvYdzh/MHUSFx/jmEPpKmWnl8OJ7mOtsOido6iLEdRXaq5HzqYpHU4xVyQkFheGhw1h3FsYwkHeCWk3QG35g8sTFUuoJjeGoDjGHaw2QN1jXue0EEdLW9JVlrsn4KSireIboiSKZzhckC0ThZoOwbdXWuUcnaww1lPI3wmTROHa17Suv8puZVPcT+7cvLkvvM0kcjVai5Lqm847wfnEPex+0FdOEnzSl75/sKF4PziHvY/aCunCT5pS98/2F6YGq8HHxnN5o/wB9AtWzr0vF4zWN6ZdP9trX/eW1cHHxnN5o/wB9AsVn3pdDGpT+cjgd/wBMN+4gKJwdPFtT5w73MaieRXjOi86pvfMVs4Oni2p84d7mNRPIrxnRedU3vmIDpjO/4krPmM96xRfg/wDjgdxN91WjO/4krPmM96xRfg/+OB3E33UBnOEpzmk7qX22rIcGj8XW/Op/slWP4SnOaTupfbashwaPxdb86n+yVAaDnp8e1fbB/h4lcI/91f8AlJ/wih+enx7V9sH+HiVwj/3V/wCUn/CIDnHI/KM4dXRVQZxnFFx0C7R0tJjm+FY28K+zcqn/AFmH/oLf/sH/AMSlmR+ThxGtipQ8RmUuGmW6Wjosc7wbi/g2271Uv6tD/wBOZ/cO/wDIgKPm1y9OMU0kxhEOhJxeiHl9+Q1176It4X1Lm7OH42rvOZ/eOXSObTII4PTSQumE2nJxmkGFluQ1trFxv4K5uzh+Nq7zmf3jkB1BiWAivwv4MX6AlgjbpgaWjqab6NxfZ0rU8h8ybcLrWVIqnSlrXjQMQZfTaR4WmenoW2YnjwoML+ElmnxUEbtAHR0tTRbSsbbehalkNnsbilaymFK6LSa86ZlD7aDSfB0B0dKApyIiAIiIASolnIz7Oil4jCnNdoO+NnID2uI8iMHUR0u37tWs+3OrimL1mlS0FHUMp9bZJdGzp+kDXdsf1nfYajJv6LcV/Qpv2R/NAe3HM8mJ1cZifMI2OFnCJjYy4bwXjlW6gQtIW1f0W4r+hTfsj+aDNZiv6FN+yP5oD+M2uAOrcUpogLtEjZJOgMjIc6/Re2j2uC6pym5lU9xN7ty1XNPm2GE05dLZ1VKBxrhrEYGsRtP1kjaeoBbfjtO6SlnYwXc+GVrRqFy5jgBc6tpCA42wfnEPex+0FdOEnzSl75/sKfYbmdxZk0bnUhAa9hJ42n1AOBP5RVjPhklVYjT07KOIyuZK9zgHRtsC2wPLcN6An/Bx8ZzeaP8AfQL94R1PbEoX7nUzR6Wyy/wIWwZk839fh9fLLWQGJjqdzA4viddxliIFmPJ2Nd6lkM+eQtXiL6V9FCZSxszZLOjbo3MZZ4bhe/L2dCA/ODiL4dUD/wCSfdRqUZSZLVGAYjE6RokayRksEliGTCN7XAG3gnUA5t7i+8EE27MjktU4fRzR1kRie6cvaC5jrji2C92OI2grcMpsmYMRpnU9S3SY7WCNTmO3PY7c4fzBuCQgOfMqM+VRX0ktM+niY2UAFzTJcWcDqubblsmYHIWdkv4QlGhGY3MhaRypdK139TdWo7+zWfpkhwfzFWvdXubJTxO+Ja3/ANxvBkb5DRsLd5BGzWbcxgAAAsBqAGq3YEBBOEpzmk7qX22rVMgsuqrBYJJYqdskVQ8NEjy6wdEDdo0TttIDrVIz45DVuIz0zqOAyhkbw8h8bbEuBHhuH1LJ5tc3rm4PLRYpBbTmkdoFzHEAsjDXtcwnRIINjt1ICB5UY/Jilc+oMYbJMYxxcek7WGMYA0G5JOiNXSV03Hg03/p4U2geP/B3E8XcX0/g2jo3va+lq22WHzfZmoMMnfPI4TyBzhA4tsImbjb84RtO7dtKoyA4+yPxv8FYlHPPE8mB0gfF4DgSx7CDpDUQTsPQq5/WUg/Q5f7xn8lsuc7NRFirDLDoxVbRyX7Gy22Nlt6g7aOsalgc2eY9lMW1GJBskw1sg1OZEel5GqR3V4I6zYgDf8kMo5a+DjpKV9Mx1jGJHAukB8rQA5Ldlidu21rE80Z0sJlp8WqjMxzBJNLJGTsex7yWuadhH2HUda62WEytyQp8TpzDUtuNZY8WD43fKY7cerYd90BFso8+ENVhslG2mka58TYw8vYQLaOuwHUvlmByTqH1ordHRgjbI3Tdq4xzmltoxvtfWdmq21ZHJrg8yCtf8Oe11LGQWaBs6p3gEbYx8rfuB8pXOlpWRMayNrWMaA1rWgANA2AAbAgPqiIgCIiAIiIAiIgCIiAIiIAiIgCIiAIiIAiIgCIiAIiIAiIgCIiAIiIAiIgCIiAIiIAiIgCIiAIiIAiIgCIiAIiIAiIgCIiAIiIAiIgCIiA//9k="/>
          <p:cNvSpPr>
            <a:spLocks noChangeAspect="1" noChangeArrowheads="1"/>
          </p:cNvSpPr>
          <p:nvPr/>
        </p:nvSpPr>
        <p:spPr bwMode="auto">
          <a:xfrm>
            <a:off x="63500" y="-1060450"/>
            <a:ext cx="2085975" cy="2190750"/>
          </a:xfrm>
          <a:prstGeom prst="rect">
            <a:avLst/>
          </a:prstGeom>
          <a:noFill/>
          <a:ln w="9525">
            <a:noFill/>
            <a:miter lim="800000"/>
            <a:headEnd/>
            <a:tailEnd/>
          </a:ln>
        </p:spPr>
        <p:txBody>
          <a:bodyPr/>
          <a:lstStyle/>
          <a:p>
            <a:endParaRPr lang="zh-CN" altLang="zh-CN">
              <a:ea typeface="SimSun" pitchFamily="2" charset="-122"/>
            </a:endParaRPr>
          </a:p>
        </p:txBody>
      </p:sp>
      <p:sp>
        <p:nvSpPr>
          <p:cNvPr id="14350" name="AutoShape 4" descr="data:image/jpeg;base64,/9j/4AAQSkZJRgABAQAAAQABAAD/2wCEAAkGBhESERUUERQUExMUFSAaGBYUFhgVGhsiFxkYFRocFxofHCcqHSEjGxgZIC8gIycpLCwtFx4xNjwsNSYsLCkBCQoKDgwOFw8PGislHiQsLCkxMjUpKikvKTUuLS0qLjYqKSwsNSwqLCwsKTQ1MDUsLCwvNSkyNSopNTUtKSkpKv/AABEIAKAAoAMBIgACEQEDEQH/xAAcAAEAAgMBAQEAAAAAAAAAAAAABgcEBQgDAQL/xABLEAACAQMABQYJCQUGBQUAAAABAgMABBEFBhIhMQcTIkFRYTI2UnF0gZGxwxQjNEJyc6Gys2KCksHCCBY1Y6LwJDNU0dIlRGSTo//EABkBAQADAQEAAAAAAAAAAAAAAAABBAUCA//EAC8RAAIBAgMGBAYDAQAAAAAAAAABAgMEESExBRIiQYHwUXHB0RMUMmGRsVKh4ST/2gAMAwEAAhEDEQA/ALxpSlAKUpQClKUApSlAKVjXekoYt8siR/bYL7zWql170evG4Q+bLe4Vy5xWrPWFCrP6It+SbN9So8nKBo4/+4UedXH9NZ9prJaS/wDLniY9gcZ9hqFOL0aOpW1aGcoNdGbKlKV2eApSlAKUpQClKUApSlAKUpQClfiedUUs5CqoySTgADrJqq9a9f5bluYtNpYydnK525M7sDG8A9nE/hXlUqxprMu2llUupYQ0Wr5Il2sXKFbWxKL89KPqoRgfabq8wyagN5rtpC8kEcbFC5wscPRJ6/C4nd3itJqkqTaVjs5kOAziQE43xqx2d37Q31qtUrrm9Pxb9wvHjG/gC0kYA7hkCvDdq1c5PBGm61nZ8NKO/LxenT/PyZOswks5ljuVbnXUPjaDHDMVG02eOQd1WTDyQL9e5b92MD3sagvLr/ikXo6fqSVfwrtW1NcitU2xdS0kl5JepX78kEXVcSDzop/7Vrb3kimH/KmjfudSh/qq06VLtqb5HMdr3cX9WPRexTDW+ldHbxzqIOtTzsfrG8D2CpFoHlXU4W7TZ/zI8kfvLxHnGasWorrDyd21yC0YEEvlIOiftLwPnGDXHwZ086b6FlX9tdcN1TSf8l37+RJLW7SVA8bK6NwZTkGvaqWjmvtET4O5SeG8xSAdY7+/cRVpauazQ3ke3GcMPDQ+Ep7+0dh669KVZT4XkypebPlQSqQe9B6P3NvSlK9zMFKUoBSlKAUJpUJ5TdZOZhEEZxJMOkRxVOB/iO7zbVcTmoRcmWLahK4qxpx5kZ131se8lFvbZaINgBeMrZ/KDw9vZiZ6l6kpZqHkw9ww3txCZ+qn8z1+atVyZaqhE+VSjpuPmwfqr5Xnb3eep9XhRpuT+JPX9GptC6jTj8pb5RWr8Xz79Dn/AFO8aJPSLj4lRJbrm9K855F/tey4yfwqW6neNEnpFx8SoFp5sXVwRxE8h9kjmrJjE+5dv8Ui9HT9SSr+Fc9cs9zzl/bP5dpE38Tuf510KKk5Z9pSlCBSlKAw9K6JiuYjFMoZT7QeoqeojtqotI6PudE3auhyv1H+q69auO3tHmIq6a1usGg47uBopOverdasODD/AHwzXhWpb6xWqNOwvnby3J5weq9T7oDTkd3AssfXuZTxUjip/wB7xg1sapzVLS0mjr1oZuijNsSjqB+q47t/HsPdVx1NGpvxz1ONoWny1Xh+l5oUpSvYzxSlKA+MwAydwFUvGp0ppPfnYd8+aNP+4HtarK170hzNhMwOCy7A/fOz7iai/JFo3dNOR1iNfV0296+yqlbjqRh1N3Z//PbVbnn9K76r8FiogAAAwAMADqxX6pSrZhHP+p3jRJ6RcfEqBae+lXH38n6jVPdTvGiT0i4+JUC079KuPv5P1GqDskWvdzzjaOft0fB/pZ1PurpoVyhpe5247D9i2Cfw3E38jXV+ak5Z9pWNo3SCTxJLEcxyKGUkYyDwODWTQgUpSgFKUoCt+VjQQ6F0o/y5P6D719YqS6g6ZNxZoWOXj+bb93GD61INbDWXRvP2s0XEsh2fOOkv4gVX/JJpDZnliPCRAwHehx7m/Cqj4Ky8Gb0X8zs9p603/Xf6LTpSlWzBFKUoCDcrc+LWJfKm/KrH34rP5NLfZ0fGfLZm/wBRHuFajlfHzVv9435akHJ+f/Trf7J/O1VI5135exuVctmU8OcvckNKUq2YZz/qd40SekXHxKgWnfpVx9/J+o1T3U7xok9IuPiVAtO/Srj7+T9Rqg7PBZiebHkHA9blvea6f1o12htHWArLLPLG7JHCm23R3DI6snO87uixOMVy5D4S+ce8V1DrVqzC8d3PmSOaS1MbSRvhgke1Jsr2ZO444ihDIlyZ673TpFE8EaWVvEkbXIdjliqKijdgsWYAqPBzvNeumdIXFwLt7e/mxbpIw5hUhjjKozxqVZWMuSjozbWQV4AHdsdFasiLRFvHZx9KZreWTLE5y0Ukjbycbl4D2VEZmEMl3LPGY8RXAkYwTohecN0kkYfObLsIUJwSJJGAAwKEFnDTLroxbktGH+TLIWlyEyY1YltnfjjwFeOrCaVZ2e/e2WMr0IrdXzknOXZ9+4bsd+/hUR14vLmLRlpaW8bSTiKF5VVOcKpFzY6Sde1LsjHWFfsNZ2jF0i+lhHcvcy20MTfOLALaFndcb8OdsBTuIzhj1YzUgkNxrT/xUkcZjFvaIWupW6mYZSNN4AbA2mJzgFRxO7G1Q1zl0iVkitmitdjpSSnBZ93RiA8JV35c7s7hwNaiPUffpBI7VY4WtligEhV+dkUTOZiSSc7UgAdulxNemq+sl9FaQ276MujcRRrHn5pITsAKG5wvuGAM4B6+NAS3RGl+ee4XAHyefm/P83HJk/x/hVXaqjmdMBBwEsierp49wqx9VtBPbrK8zBp7mUyy7GdhSVVAiZ37KqoGTvOCd3AVzZb9Obv+rb+rNVLjWD+5t7KzhcR5bj9S4qUpVswxSlKAhPKxbbVmjeRMP9QZfeRWRyX3O1YBeuORl/HaH4NW31r0YbizmjUZYplR3r0h7SMeuqv0xrG2hLQwRttX9zhyvhLACNkEjrY9Q6yM8BvrbrVbeWmBrqtCWz/hN8Slku/Nk0115TIbFhBEhubx8BYY+ot4O2RnGepQCT3DfWdqvZaQbE+kJQrnwbaEBY48+W28u3rwO/jWg5LuTv5Kvyu7Be9m6R2+kYw28jJ+ufrH1dubEqyZJz/qd40SekXHxKgWnfpVx9/J+o1T3U7xok9IuPiVAtO/Srj7+T9Rqg6MSHwl8494rrjWC3eS0uEjGXeGRVHaWRgB7TXI8PhL5x7xXY4qSGYuiLUxQRRnikaqcfsqF/lX60jeRQxPJMwWNFLMzcABvrJryuLZJBsuquuQcMAwypyDg9YIBHmocmm1WtXIkuplKzXRDbB4xxqMRRnsIUliPKdq31KUApSlAfCcVTupPz+lRJ+1JJ7drH5hVj666U5iymfOGK7C+d+iPZkn1VEOSLRvSmnI3ACNfzt/T7aqVeKrCPU3bFfCs69V8+Fd9Sy6UpVswhSlKA1WtGn0srSW4feI1yB5RO5V9bECqV5KtEPpLScl5dHbEJ5xieBkbPNjzKASB1bK1Lv7QF2VsYIxwkuN/wC4jsPxwfVWHyb6EkfQEvyc7Ms8jsccWCkJsZ6squPXXMngsT1pxUpKLeGLwx8C2La5SRQ8bBkYZDKcg+Y161VnJtrZzLfJZjhGb5sndssTvU9gJ9h89WnXFKoqkcT3vbSVrVcHpyfijn/U7xok9IuPiVCtJ223c3n7Dyv7JiP51NdTvGiT0i4+JWh0Zbc5e6RXtguyP3Szj8tehWIrD4S/aHvFdjiuOIfCXzj3iuxxUkM+0pShyKUpQClKj2uetK2cO4gzPujX3se4ficCuZSUViz1pUpVpqEFmyFcqOnednW2j3rEcsB1u24D1A487Gp/qnoX5LaxxHwsZf7Tb29nD1VAOTfVxp5jdTZKRtlS3134k9+znOe0jsNWtVegnJuo+Zr7TqRpQhZ09I5v7vvvIUpSrRhilKUBX/LboNrjRu3GCzW8gkIG87OCj+wNn92ohyM8olvbRNaXTiJdsvFI25en4Ssfq794J3bz2b7uIqsteORW3uA0tiBbz8eb4RP3Y+oe8bu0ddCT21+1NEgN3aYcMNqRU37X+YmOPfjjx7ayeTzXdpittPlnwdiTjtBRnD94HX1+fjUupevd1omcxuHMIcrNbt9Ug4Yp5LDu3H8avDRurVs9xDf2jAI6liFHRcSLuZfJO/ePcarOk4z3odTXhewqW7oXCxwXC/DwRVGp3jRJ6RcfErG1Ctec01cx+Wt0v8Rdf51k6neNEnpFx8SnJd4wSfauPztVgySt4BhlB7R7xXUmu2vEGjYNuTpSNkRxA9JyPco626vPurmnTFrzV5NH5Fw6+yQgfhU51utluNZhFPmSNpokKknGyUBKjfuGSTu7TQMn/Jtyqpf/ADNxsxXW8gDckg49DPBgOK92R14mOn9PwWUDT3D7Ea+ssepVHWx6hVDcrmr9vYXkC2acwDEH6LNnaEjAMCSSCMDh2Vsv7QE7fKbZdo7IgLBc7slyCcduABnuqSMCSanctyXFy0V2iwJI/wAw+dw6gkp7T5XDJx2E2deXscUbSSsEjQZZmOAAOsmqQ5XdTLKztLeS2hEbyS7LEMxyObZsbyesCsHX3SMp0LolTI5WRHLgsTtGPYCbXbjJxmgwJpoflztpbxopE5q3YgRTsevhmUfVDdR6uvju8tKam3c9673Ug5jG21xkBBGN+FBPRIHUdw3nf15urnJfoiW0t5JIFLyQIzHnHGSyAk42u01quWW2W00Xb29szJAZ9kptswKhHYKSSTsggHZzjcK8qlNVMMS3a3c7ZydPDFrDTTyPbRXLPYx3QtUj5uxUBEn38QfCZepD5XHrO47rURwQCCCCMgjeDnsqg73UWyXV9b4KwuTGrFjI2zlpAp6OccKnPIVePJowh3LiOdkTJzsqApCjuBJ3d9eiKsni8WWLSlKk5FKUoBXwmoTyk8pEejo9iMq93IOgh4KOG2/d2DrPdk1zxd6duJWZpJ5WZyS2ZGwc8d2cY7sYoSkbblD0lFcaTupYSDG0mAw4NsqELDuJB39dXRyHTu2ilDcEmkVPNtZ95Nc+aOsJJ5UihXbkkYKqjrJ9w6yeoA11Zqnq+tlZw26nPNr0m8pj0mPrYmoJZS2p3jRJ6RcfEpyX+MEn2rj87U1OYf3ok3j6RcfEr5yXkf3hk+1cfnagI7yiWvN6Xul7Zw38YV/51JtN+NaekxfprWBy0W4TTDHcOcjib+j+mpvyqajSiQaUsMi4iIaRQNonYGBIgPEqOK9YGeI3gRv+0B9Ot/R/iPX55f8A6Xb+jH87V91L1du9O3C3WkHL20HR2sBecwdrm12QOjk9JvUO79cv6/8AG2w/+OR/+jUBveXr6DafffBaofr1/g+hvu5Ph1ma4avacuLqOxnY3KbW3DJsKkeANkuzAdHZDYKnPEYzkVM9bOSp5tF21vFJtXFkh2M9FZNoDbXuzgYPdv40BX+j+RTSM0UcqNb7MqK65ds4cBhnoccGs/XrVqaw0LaQTlDIt47HYJI6SSEbyBWPqxrpp6WaOxt3CtGBHsvCnzax4UmQkZAUDf1k95q19dNRTf2CwSSlriPppKQFBcAg7SruCsCRgcMjjjeBgaqaXt7XQFvNdDMKRLtALt8XIHR695FSHU/WG0vIDLZqVjDlSCnN9IAE7vWN9UKuldLSoNC7C7iI+aKAMNltvLP5I8La4Y89XtqPqkmjrRYFYu2S8jeUzYyQOobgAO6pIZIKUpQgUpSgNfc6vWkjF5LeB3PFniRmON28kZNeX91LH/pLb/6I/wDxra0oDAtNA2sTbcVvDG4GNpIkU7+O8Cs+lKA8VtIw20EUN2hRnfx34pHZxqdpUUN2hQDv478V7UoDxltI2OWRWPaVB94r2pSgPK2tkjUJGqog4KoCgZ37gOG+sDSmq9ncur3EEUroMKzqGIGdrA9e+tpSgFKUoDFg0XCkrypGiyygB3AAZtncu0evFZVKUBiroyETGcRoJmQIZMDaKg5Ck9mayqUoBSlKA//Z"/>
          <p:cNvSpPr>
            <a:spLocks noChangeAspect="1" noChangeArrowheads="1"/>
          </p:cNvSpPr>
          <p:nvPr/>
        </p:nvSpPr>
        <p:spPr bwMode="auto">
          <a:xfrm>
            <a:off x="63500" y="-741363"/>
            <a:ext cx="1524000" cy="1524001"/>
          </a:xfrm>
          <a:prstGeom prst="rect">
            <a:avLst/>
          </a:prstGeom>
          <a:noFill/>
          <a:ln w="9525">
            <a:noFill/>
            <a:miter lim="800000"/>
            <a:headEnd/>
            <a:tailEnd/>
          </a:ln>
        </p:spPr>
        <p:txBody>
          <a:bodyPr/>
          <a:lstStyle/>
          <a:p>
            <a:endParaRPr lang="zh-CN" altLang="zh-CN">
              <a:ea typeface="SimSun" pitchFamily="2" charset="-122"/>
            </a:endParaRPr>
          </a:p>
        </p:txBody>
      </p:sp>
      <p:pic>
        <p:nvPicPr>
          <p:cNvPr id="14351" name="Picture 7"/>
          <p:cNvPicPr>
            <a:picLocks noChangeAspect="1"/>
          </p:cNvPicPr>
          <p:nvPr/>
        </p:nvPicPr>
        <p:blipFill>
          <a:blip r:embed="rId9" cstate="print"/>
          <a:srcRect/>
          <a:stretch>
            <a:fillRect/>
          </a:stretch>
        </p:blipFill>
        <p:spPr bwMode="auto">
          <a:xfrm>
            <a:off x="541338" y="1785938"/>
            <a:ext cx="1549400" cy="1597025"/>
          </a:xfrm>
          <a:prstGeom prst="rect">
            <a:avLst/>
          </a:prstGeom>
          <a:noFill/>
          <a:ln w="9525">
            <a:noFill/>
            <a:miter lim="800000"/>
            <a:headEnd/>
            <a:tailEnd/>
          </a:ln>
        </p:spPr>
      </p:pic>
      <p:pic>
        <p:nvPicPr>
          <p:cNvPr id="14352" name="Picture 8"/>
          <p:cNvPicPr>
            <a:picLocks noChangeAspect="1"/>
          </p:cNvPicPr>
          <p:nvPr/>
        </p:nvPicPr>
        <p:blipFill>
          <a:blip r:embed="rId10" cstate="print"/>
          <a:srcRect/>
          <a:stretch>
            <a:fillRect/>
          </a:stretch>
        </p:blipFill>
        <p:spPr bwMode="auto">
          <a:xfrm>
            <a:off x="2559050" y="4149725"/>
            <a:ext cx="1797050" cy="1179513"/>
          </a:xfrm>
          <a:prstGeom prst="rect">
            <a:avLst/>
          </a:prstGeom>
          <a:noFill/>
          <a:ln w="9525">
            <a:noFill/>
            <a:miter lim="800000"/>
            <a:headEnd/>
            <a:tailEnd/>
          </a:ln>
        </p:spPr>
      </p:pic>
      <p:pic>
        <p:nvPicPr>
          <p:cNvPr id="14353" name="Picture 9"/>
          <p:cNvPicPr>
            <a:picLocks noChangeAspect="1"/>
          </p:cNvPicPr>
          <p:nvPr/>
        </p:nvPicPr>
        <p:blipFill>
          <a:blip r:embed="rId11" cstate="print"/>
          <a:srcRect b="26381"/>
          <a:stretch>
            <a:fillRect/>
          </a:stretch>
        </p:blipFill>
        <p:spPr bwMode="auto">
          <a:xfrm>
            <a:off x="4603750" y="1916113"/>
            <a:ext cx="2049463" cy="1466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zh-CN" dirty="0" smtClean="0">
                <a:latin typeface="宋体" pitchFamily="2" charset="-122"/>
                <a:ea typeface="宋体" pitchFamily="2" charset="-122"/>
              </a:rPr>
              <a:t>BDO</a:t>
            </a:r>
            <a:r>
              <a:rPr lang="zh-CN" altLang="en-US" dirty="0" smtClean="0">
                <a:latin typeface="宋体" pitchFamily="2" charset="-122"/>
                <a:ea typeface="宋体" pitchFamily="2" charset="-122"/>
              </a:rPr>
              <a:t>品牌</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我们是谁</a:t>
            </a:r>
            <a:r>
              <a:rPr lang="en-GB" altLang="zh-CN" dirty="0" smtClean="0">
                <a:solidFill>
                  <a:srgbClr val="2EAFA4"/>
                </a:solidFill>
                <a:latin typeface="宋体" pitchFamily="2" charset="-122"/>
                <a:ea typeface="宋体" pitchFamily="2" charset="-122"/>
              </a:rPr>
              <a:t>?</a:t>
            </a:r>
            <a:r>
              <a:rPr lang="en-GB" altLang="zh-CN" dirty="0" smtClean="0">
                <a:latin typeface="宋体" pitchFamily="2" charset="-122"/>
                <a:ea typeface="宋体" pitchFamily="2" charset="-122"/>
              </a:rPr>
              <a:t>	</a:t>
            </a:r>
          </a:p>
        </p:txBody>
      </p:sp>
      <p:sp>
        <p:nvSpPr>
          <p:cNvPr id="39939" name="Content Placeholder 2"/>
          <p:cNvSpPr>
            <a:spLocks noGrp="1"/>
          </p:cNvSpPr>
          <p:nvPr>
            <p:ph idx="1"/>
          </p:nvPr>
        </p:nvSpPr>
        <p:spPr/>
        <p:txBody>
          <a:bodyPr/>
          <a:lstStyle/>
          <a:p>
            <a:pPr>
              <a:spcBef>
                <a:spcPts val="2400"/>
              </a:spcBef>
              <a:buFontTx/>
              <a:buChar char="•"/>
            </a:pPr>
            <a:r>
              <a:rPr lang="zh-CN" altLang="en-US" sz="2200" dirty="0" smtClean="0">
                <a:latin typeface="宋体" pitchFamily="2" charset="-122"/>
                <a:ea typeface="宋体" pitchFamily="2" charset="-122"/>
              </a:rPr>
              <a:t>仅仅被人知道我们的名字是不够的</a:t>
            </a:r>
            <a:endParaRPr lang="en-GB" altLang="zh-CN" sz="2200" dirty="0" smtClean="0">
              <a:latin typeface="宋体" pitchFamily="2" charset="-122"/>
              <a:ea typeface="宋体" pitchFamily="2" charset="-122"/>
            </a:endParaRPr>
          </a:p>
          <a:p>
            <a:pPr>
              <a:spcBef>
                <a:spcPts val="2400"/>
              </a:spcBef>
              <a:buFontTx/>
              <a:buChar char="•"/>
            </a:pPr>
            <a:r>
              <a:rPr lang="zh-CN" altLang="en-US" sz="2200" dirty="0" smtClean="0">
                <a:latin typeface="宋体" pitchFamily="2" charset="-122"/>
                <a:ea typeface="宋体" pitchFamily="2" charset="-122"/>
              </a:rPr>
              <a:t>我们要让人知道我们所代表的</a:t>
            </a:r>
            <a:endParaRPr lang="en-GB" altLang="zh-CN" sz="22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卓越的服务</a:t>
            </a:r>
            <a:endParaRPr lang="en-GB" altLang="zh-CN" sz="20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并由优秀的专业人才提供</a:t>
            </a:r>
            <a:endParaRPr lang="en-GB" altLang="zh-CN" sz="2000" dirty="0" smtClean="0">
              <a:latin typeface="宋体" pitchFamily="2" charset="-122"/>
              <a:ea typeface="宋体" pitchFamily="2" charset="-122"/>
            </a:endParaRPr>
          </a:p>
          <a:p>
            <a:pPr lvl="1">
              <a:spcBef>
                <a:spcPts val="2400"/>
              </a:spcBef>
            </a:pPr>
            <a:r>
              <a:rPr lang="zh-CN" altLang="en-US" sz="2200" dirty="0" smtClean="0">
                <a:latin typeface="宋体" pitchFamily="2" charset="-122"/>
                <a:ea typeface="宋体" pitchFamily="2" charset="-122"/>
              </a:rPr>
              <a:t>全球所有的</a:t>
            </a:r>
            <a:r>
              <a:rPr lang="en-US" altLang="zh-CN" sz="2200" dirty="0" smtClean="0">
                <a:latin typeface="宋体" pitchFamily="2" charset="-122"/>
                <a:ea typeface="宋体" pitchFamily="2" charset="-122"/>
              </a:rPr>
              <a:t>BDO</a:t>
            </a:r>
            <a:r>
              <a:rPr lang="zh-CN" altLang="en-US" sz="2200" dirty="0" smtClean="0">
                <a:latin typeface="宋体" pitchFamily="2" charset="-122"/>
                <a:ea typeface="宋体" pitchFamily="2" charset="-122"/>
              </a:rPr>
              <a:t>事务所共享国际声誉：</a:t>
            </a:r>
            <a:r>
              <a:rPr lang="zh-CN" altLang="en-US" sz="2200" dirty="0" smtClean="0">
                <a:solidFill>
                  <a:srgbClr val="2EAFA4"/>
                </a:solidFill>
                <a:latin typeface="宋体" pitchFamily="2" charset="-122"/>
                <a:ea typeface="宋体" pitchFamily="2" charset="-122"/>
              </a:rPr>
              <a:t>提供卓越客户服务的市场领头羊</a:t>
            </a:r>
            <a:endParaRPr lang="en-GB" altLang="zh-CN" sz="2200" dirty="0" smtClean="0">
              <a:solidFill>
                <a:srgbClr val="2EAFA4"/>
              </a:solidFill>
              <a:latin typeface="宋体" pitchFamily="2" charset="-122"/>
              <a:ea typeface="宋体" pitchFamily="2" charset="-122"/>
            </a:endParaRPr>
          </a:p>
        </p:txBody>
      </p:sp>
      <p:sp>
        <p:nvSpPr>
          <p:cNvPr id="39940"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39941" name="Slide Number Placeholder 4"/>
          <p:cNvSpPr>
            <a:spLocks noGrp="1"/>
          </p:cNvSpPr>
          <p:nvPr>
            <p:ph type="sldNum" sz="quarter" idx="12"/>
          </p:nvPr>
        </p:nvSpPr>
        <p:spPr>
          <a:noFill/>
        </p:spPr>
        <p:txBody>
          <a:bodyPr/>
          <a:lstStyle/>
          <a:p>
            <a:r>
              <a:rPr lang="en-GB" altLang="zh-CN"/>
              <a:t>Page </a:t>
            </a:r>
            <a:fld id="{139B03DF-73A7-48A3-A67C-C973DABC3698}" type="slidenum">
              <a:rPr lang="en-GB" altLang="zh-CN"/>
              <a:pPr/>
              <a:t>30</a:t>
            </a:fld>
            <a:endParaRPr lang="en-GB" altLang="zh-CN"/>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zh-CN" dirty="0" smtClean="0">
                <a:latin typeface="宋体" pitchFamily="2" charset="-122"/>
                <a:ea typeface="宋体" pitchFamily="2" charset="-122"/>
              </a:rPr>
              <a:t>BDO</a:t>
            </a:r>
            <a:r>
              <a:rPr lang="zh-CN" altLang="en-US" dirty="0" smtClean="0">
                <a:latin typeface="宋体" pitchFamily="2" charset="-122"/>
                <a:ea typeface="宋体" pitchFamily="2" charset="-122"/>
              </a:rPr>
              <a:t>品牌</a:t>
            </a:r>
            <a:r>
              <a:rPr lang="en-US" dirty="0" smtClean="0">
                <a:latin typeface="宋体" pitchFamily="2" charset="-122"/>
                <a:ea typeface="宋体" pitchFamily="2" charset="-122"/>
              </a:rPr>
              <a:t/>
            </a:r>
            <a:br>
              <a:rPr lang="en-US"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发展品牌战略</a:t>
            </a:r>
            <a:endParaRPr lang="en-US" dirty="0" smtClean="0">
              <a:solidFill>
                <a:srgbClr val="2EAFA4"/>
              </a:solidFill>
              <a:latin typeface="宋体" pitchFamily="2" charset="-122"/>
              <a:ea typeface="宋体" pitchFamily="2" charset="-122"/>
            </a:endParaRPr>
          </a:p>
        </p:txBody>
      </p:sp>
      <p:sp>
        <p:nvSpPr>
          <p:cNvPr id="40963" name="Rectangle 3"/>
          <p:cNvSpPr>
            <a:spLocks noChangeArrowheads="1"/>
          </p:cNvSpPr>
          <p:nvPr/>
        </p:nvSpPr>
        <p:spPr bwMode="auto">
          <a:xfrm>
            <a:off x="5148263" y="2060575"/>
            <a:ext cx="2690812" cy="2514600"/>
          </a:xfrm>
          <a:prstGeom prst="rect">
            <a:avLst/>
          </a:prstGeom>
          <a:noFill/>
          <a:ln w="9525">
            <a:noFill/>
            <a:miter lim="800000"/>
            <a:headEnd/>
            <a:tailEnd/>
          </a:ln>
        </p:spPr>
        <p:txBody>
          <a:bodyPr lIns="0" tIns="0" rIns="0" bIns="0"/>
          <a:lstStyle/>
          <a:p>
            <a:pPr marL="342900" indent="-342900">
              <a:spcBef>
                <a:spcPct val="20000"/>
              </a:spcBef>
              <a:buClr>
                <a:srgbClr val="E00000"/>
              </a:buClr>
            </a:pPr>
            <a:r>
              <a:rPr lang="zh-CN" altLang="en-US" sz="3200" b="0" dirty="0">
                <a:solidFill>
                  <a:srgbClr val="786860"/>
                </a:solidFill>
                <a:latin typeface="宋体" pitchFamily="2" charset="-122"/>
                <a:ea typeface="宋体" pitchFamily="2" charset="-122"/>
              </a:rPr>
              <a:t>竞争对手</a:t>
            </a:r>
            <a:endParaRPr lang="en-US" sz="3200" b="0" dirty="0">
              <a:solidFill>
                <a:srgbClr val="786860"/>
              </a:solidFill>
              <a:latin typeface="宋体" pitchFamily="2" charset="-122"/>
              <a:ea typeface="宋体" pitchFamily="2" charset="-122"/>
            </a:endParaRPr>
          </a:p>
          <a:p>
            <a:pPr marL="342900" indent="-342900">
              <a:spcBef>
                <a:spcPct val="20000"/>
              </a:spcBef>
              <a:buClr>
                <a:srgbClr val="E00000"/>
              </a:buClr>
            </a:pPr>
            <a:r>
              <a:rPr lang="zh-CN" altLang="en-US" sz="3200" b="0" dirty="0">
                <a:solidFill>
                  <a:srgbClr val="786860"/>
                </a:solidFill>
                <a:latin typeface="宋体" pitchFamily="2" charset="-122"/>
                <a:ea typeface="宋体" pitchFamily="2" charset="-122"/>
              </a:rPr>
              <a:t>客户</a:t>
            </a:r>
            <a:endParaRPr lang="en-US" sz="3200" b="0" dirty="0">
              <a:solidFill>
                <a:srgbClr val="786860"/>
              </a:solidFill>
              <a:latin typeface="宋体" pitchFamily="2" charset="-122"/>
              <a:ea typeface="宋体" pitchFamily="2" charset="-122"/>
            </a:endParaRPr>
          </a:p>
          <a:p>
            <a:pPr marL="342900" indent="-342900">
              <a:spcBef>
                <a:spcPct val="20000"/>
              </a:spcBef>
              <a:buClr>
                <a:srgbClr val="E00000"/>
              </a:buClr>
            </a:pPr>
            <a:r>
              <a:rPr lang="en-US" altLang="zh-CN" sz="3200" b="0" dirty="0">
                <a:solidFill>
                  <a:srgbClr val="786860"/>
                </a:solidFill>
                <a:latin typeface="宋体" pitchFamily="2" charset="-122"/>
                <a:ea typeface="宋体" pitchFamily="2" charset="-122"/>
              </a:rPr>
              <a:t>BDO</a:t>
            </a:r>
          </a:p>
          <a:p>
            <a:pPr marL="342900" indent="-342900">
              <a:spcBef>
                <a:spcPct val="20000"/>
              </a:spcBef>
              <a:buClr>
                <a:srgbClr val="E00000"/>
              </a:buClr>
            </a:pPr>
            <a:r>
              <a:rPr lang="zh-CN" altLang="en-US" sz="3200" b="0" dirty="0">
                <a:solidFill>
                  <a:srgbClr val="786860"/>
                </a:solidFill>
                <a:latin typeface="宋体" pitchFamily="2" charset="-122"/>
                <a:ea typeface="宋体" pitchFamily="2" charset="-122"/>
              </a:rPr>
              <a:t>将来</a:t>
            </a:r>
            <a:endParaRPr lang="en-US" sz="3200" b="0" dirty="0">
              <a:solidFill>
                <a:srgbClr val="786860"/>
              </a:solidFill>
              <a:latin typeface="宋体" pitchFamily="2" charset="-122"/>
              <a:ea typeface="宋体" pitchFamily="2" charset="-122"/>
            </a:endParaRPr>
          </a:p>
        </p:txBody>
      </p:sp>
      <p:sp>
        <p:nvSpPr>
          <p:cNvPr id="40964" name="Rectangle 4"/>
          <p:cNvSpPr>
            <a:spLocks noChangeArrowheads="1"/>
          </p:cNvSpPr>
          <p:nvPr/>
        </p:nvSpPr>
        <p:spPr bwMode="auto">
          <a:xfrm>
            <a:off x="755650" y="2060575"/>
            <a:ext cx="2663825" cy="2514600"/>
          </a:xfrm>
          <a:prstGeom prst="rect">
            <a:avLst/>
          </a:prstGeom>
          <a:noFill/>
          <a:ln w="9525">
            <a:noFill/>
            <a:miter lim="800000"/>
            <a:headEnd/>
            <a:tailEnd/>
          </a:ln>
        </p:spPr>
        <p:txBody>
          <a:bodyPr lIns="0" tIns="0" rIns="0" bIns="0"/>
          <a:lstStyle/>
          <a:p>
            <a:pPr marL="342900" indent="-342900" algn="r">
              <a:spcBef>
                <a:spcPct val="20000"/>
              </a:spcBef>
              <a:buClr>
                <a:srgbClr val="E00000"/>
              </a:buClr>
            </a:pPr>
            <a:r>
              <a:rPr lang="zh-CN" altLang="en-US" sz="3200" b="0" dirty="0">
                <a:solidFill>
                  <a:srgbClr val="786860"/>
                </a:solidFill>
                <a:latin typeface="宋体" pitchFamily="2" charset="-122"/>
                <a:ea typeface="宋体" pitchFamily="2" charset="-122"/>
              </a:rPr>
              <a:t>不同</a:t>
            </a:r>
            <a:endParaRPr lang="en-US" sz="3200" b="0" dirty="0">
              <a:solidFill>
                <a:srgbClr val="786860"/>
              </a:solidFill>
              <a:latin typeface="宋体" pitchFamily="2" charset="-122"/>
              <a:ea typeface="宋体" pitchFamily="2" charset="-122"/>
            </a:endParaRPr>
          </a:p>
          <a:p>
            <a:pPr marL="342900" indent="-342900" algn="r">
              <a:spcBef>
                <a:spcPct val="20000"/>
              </a:spcBef>
              <a:buClr>
                <a:srgbClr val="E00000"/>
              </a:buClr>
            </a:pPr>
            <a:r>
              <a:rPr lang="zh-CN" altLang="en-US" sz="3200" b="0" dirty="0">
                <a:solidFill>
                  <a:srgbClr val="786860"/>
                </a:solidFill>
                <a:latin typeface="宋体" pitchFamily="2" charset="-122"/>
                <a:ea typeface="宋体" pitchFamily="2" charset="-122"/>
              </a:rPr>
              <a:t>相关</a:t>
            </a:r>
            <a:endParaRPr lang="en-US" altLang="zh-CN" sz="3200" b="0" dirty="0">
              <a:solidFill>
                <a:srgbClr val="786860"/>
              </a:solidFill>
              <a:latin typeface="宋体" pitchFamily="2" charset="-122"/>
              <a:ea typeface="宋体" pitchFamily="2" charset="-122"/>
            </a:endParaRPr>
          </a:p>
          <a:p>
            <a:pPr marL="342900" indent="-342900" algn="r">
              <a:spcBef>
                <a:spcPct val="20000"/>
              </a:spcBef>
              <a:buClr>
                <a:srgbClr val="E00000"/>
              </a:buClr>
            </a:pPr>
            <a:r>
              <a:rPr lang="zh-CN" altLang="en-US" sz="3200" b="0" dirty="0">
                <a:solidFill>
                  <a:srgbClr val="786860"/>
                </a:solidFill>
                <a:latin typeface="宋体" pitchFamily="2" charset="-122"/>
                <a:ea typeface="宋体" pitchFamily="2" charset="-122"/>
              </a:rPr>
              <a:t>值得信赖</a:t>
            </a:r>
            <a:endParaRPr lang="en-US" sz="3200" b="0" dirty="0">
              <a:solidFill>
                <a:srgbClr val="786860"/>
              </a:solidFill>
              <a:latin typeface="宋体" pitchFamily="2" charset="-122"/>
              <a:ea typeface="宋体" pitchFamily="2" charset="-122"/>
            </a:endParaRPr>
          </a:p>
          <a:p>
            <a:pPr marL="342900" indent="-342900" algn="r">
              <a:spcBef>
                <a:spcPct val="20000"/>
              </a:spcBef>
              <a:buClr>
                <a:srgbClr val="E00000"/>
              </a:buClr>
            </a:pPr>
            <a:r>
              <a:rPr lang="zh-CN" altLang="en-US" sz="3200" b="0" dirty="0">
                <a:solidFill>
                  <a:srgbClr val="786860"/>
                </a:solidFill>
                <a:latin typeface="宋体" pitchFamily="2" charset="-122"/>
                <a:ea typeface="宋体" pitchFamily="2" charset="-122"/>
              </a:rPr>
              <a:t>可持续发展</a:t>
            </a:r>
            <a:endParaRPr lang="en-US" sz="3200" b="0" dirty="0">
              <a:solidFill>
                <a:srgbClr val="786860"/>
              </a:solidFill>
              <a:latin typeface="宋体" pitchFamily="2" charset="-122"/>
              <a:ea typeface="宋体" pitchFamily="2" charset="-122"/>
            </a:endParaRPr>
          </a:p>
        </p:txBody>
      </p:sp>
      <p:sp>
        <p:nvSpPr>
          <p:cNvPr id="40965" name="Line 5"/>
          <p:cNvSpPr>
            <a:spLocks noChangeShapeType="1"/>
          </p:cNvSpPr>
          <p:nvPr/>
        </p:nvSpPr>
        <p:spPr bwMode="auto">
          <a:xfrm flipH="1">
            <a:off x="3590925" y="2292350"/>
            <a:ext cx="1412875" cy="0"/>
          </a:xfrm>
          <a:prstGeom prst="line">
            <a:avLst/>
          </a:prstGeom>
          <a:noFill/>
          <a:ln w="28575">
            <a:solidFill>
              <a:srgbClr val="786860"/>
            </a:solidFill>
            <a:round/>
            <a:headEnd type="triangle" w="med" len="med"/>
            <a:tailEnd/>
          </a:ln>
        </p:spPr>
        <p:txBody>
          <a:bodyPr anchor="ctr">
            <a:spAutoFit/>
          </a:bodyPr>
          <a:lstStyle/>
          <a:p>
            <a:endParaRPr lang="en-GB"/>
          </a:p>
        </p:txBody>
      </p:sp>
      <p:sp>
        <p:nvSpPr>
          <p:cNvPr id="40966" name="Line 5"/>
          <p:cNvSpPr>
            <a:spLocks noChangeShapeType="1"/>
          </p:cNvSpPr>
          <p:nvPr/>
        </p:nvSpPr>
        <p:spPr bwMode="auto">
          <a:xfrm flipH="1">
            <a:off x="3590925" y="4076700"/>
            <a:ext cx="1412875" cy="0"/>
          </a:xfrm>
          <a:prstGeom prst="line">
            <a:avLst/>
          </a:prstGeom>
          <a:noFill/>
          <a:ln w="28575">
            <a:solidFill>
              <a:srgbClr val="786860"/>
            </a:solidFill>
            <a:round/>
            <a:headEnd type="triangle" w="med" len="med"/>
            <a:tailEnd/>
          </a:ln>
        </p:spPr>
        <p:txBody>
          <a:bodyPr anchor="ctr">
            <a:spAutoFit/>
          </a:bodyPr>
          <a:lstStyle/>
          <a:p>
            <a:endParaRPr lang="en-GB"/>
          </a:p>
        </p:txBody>
      </p:sp>
      <p:sp>
        <p:nvSpPr>
          <p:cNvPr id="40967" name="Line 5"/>
          <p:cNvSpPr>
            <a:spLocks noChangeShapeType="1"/>
          </p:cNvSpPr>
          <p:nvPr/>
        </p:nvSpPr>
        <p:spPr bwMode="auto">
          <a:xfrm flipH="1">
            <a:off x="3590925" y="3482975"/>
            <a:ext cx="1412875" cy="0"/>
          </a:xfrm>
          <a:prstGeom prst="line">
            <a:avLst/>
          </a:prstGeom>
          <a:noFill/>
          <a:ln w="28575">
            <a:solidFill>
              <a:srgbClr val="786860"/>
            </a:solidFill>
            <a:round/>
            <a:headEnd type="triangle" w="med" len="med"/>
            <a:tailEnd/>
          </a:ln>
        </p:spPr>
        <p:txBody>
          <a:bodyPr anchor="ctr">
            <a:spAutoFit/>
          </a:bodyPr>
          <a:lstStyle/>
          <a:p>
            <a:endParaRPr lang="en-GB"/>
          </a:p>
        </p:txBody>
      </p:sp>
      <p:sp>
        <p:nvSpPr>
          <p:cNvPr id="40968" name="Line 5"/>
          <p:cNvSpPr>
            <a:spLocks noChangeShapeType="1"/>
          </p:cNvSpPr>
          <p:nvPr/>
        </p:nvSpPr>
        <p:spPr bwMode="auto">
          <a:xfrm flipH="1">
            <a:off x="3590925" y="2887663"/>
            <a:ext cx="1412875" cy="0"/>
          </a:xfrm>
          <a:prstGeom prst="line">
            <a:avLst/>
          </a:prstGeom>
          <a:noFill/>
          <a:ln w="28575">
            <a:solidFill>
              <a:srgbClr val="786860"/>
            </a:solidFill>
            <a:round/>
            <a:headEnd type="triangle" w="med" len="med"/>
            <a:tailEnd/>
          </a:ln>
        </p:spPr>
        <p:txBody>
          <a:bodyPr anchor="ctr">
            <a:spAutoFit/>
          </a:bodyPr>
          <a:lstStyle/>
          <a:p>
            <a:endParaRPr lang="en-GB"/>
          </a:p>
        </p:txBody>
      </p:sp>
      <p:sp>
        <p:nvSpPr>
          <p:cNvPr id="40969" name="Slide Number Placeholder 8"/>
          <p:cNvSpPr>
            <a:spLocks noGrp="1"/>
          </p:cNvSpPr>
          <p:nvPr>
            <p:ph type="sldNum" sz="quarter" idx="12"/>
          </p:nvPr>
        </p:nvSpPr>
        <p:spPr>
          <a:noFill/>
        </p:spPr>
        <p:txBody>
          <a:bodyPr/>
          <a:lstStyle/>
          <a:p>
            <a:r>
              <a:rPr lang="en-GB" altLang="zh-CN"/>
              <a:t>Page </a:t>
            </a:r>
            <a:fld id="{D3C3E15A-CF93-4E32-A61C-F439FF724C26}" type="slidenum">
              <a:rPr lang="en-GB" altLang="zh-CN"/>
              <a:pPr/>
              <a:t>31</a:t>
            </a:fld>
            <a:endParaRPr lang="en-GB" altLang="zh-CN"/>
          </a:p>
        </p:txBody>
      </p:sp>
      <p:sp>
        <p:nvSpPr>
          <p:cNvPr id="40970" name="Footer Placeholder 9"/>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zh-CN" dirty="0" smtClean="0">
                <a:latin typeface="宋体" pitchFamily="2" charset="-122"/>
                <a:ea typeface="宋体" pitchFamily="2" charset="-122"/>
              </a:rPr>
              <a:t>BDO</a:t>
            </a:r>
            <a:r>
              <a:rPr lang="zh-CN" altLang="en-US" dirty="0" smtClean="0">
                <a:latin typeface="宋体" pitchFamily="2" charset="-122"/>
                <a:ea typeface="宋体" pitchFamily="2" charset="-122"/>
              </a:rPr>
              <a:t>品牌</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如何发展我们的市场定位</a:t>
            </a:r>
            <a:r>
              <a:rPr lang="en-GB" altLang="zh-CN" dirty="0" smtClean="0">
                <a:latin typeface="宋体" pitchFamily="2" charset="-122"/>
                <a:ea typeface="宋体" pitchFamily="2" charset="-122"/>
              </a:rPr>
              <a:t>	</a:t>
            </a:r>
          </a:p>
        </p:txBody>
      </p:sp>
      <p:sp>
        <p:nvSpPr>
          <p:cNvPr id="41987" name="Content Placeholder 2"/>
          <p:cNvSpPr>
            <a:spLocks noGrp="1"/>
          </p:cNvSpPr>
          <p:nvPr>
            <p:ph idx="1"/>
          </p:nvPr>
        </p:nvSpPr>
        <p:spPr/>
        <p:txBody>
          <a:bodyPr/>
          <a:lstStyle/>
          <a:p>
            <a:pPr lvl="1">
              <a:spcBef>
                <a:spcPts val="2400"/>
              </a:spcBef>
            </a:pPr>
            <a:r>
              <a:rPr lang="zh-CN" altLang="en-US" sz="2200" dirty="0" smtClean="0">
                <a:latin typeface="宋体" pitchFamily="2" charset="-122"/>
                <a:ea typeface="宋体" pitchFamily="2" charset="-122"/>
              </a:rPr>
              <a:t>独立的外部市场调研</a:t>
            </a:r>
            <a:endParaRPr lang="en-GB" altLang="zh-CN" sz="2200" dirty="0" smtClean="0">
              <a:latin typeface="宋体" pitchFamily="2" charset="-122"/>
              <a:ea typeface="宋体" pitchFamily="2" charset="-122"/>
            </a:endParaRPr>
          </a:p>
          <a:p>
            <a:pPr lvl="2">
              <a:spcBef>
                <a:spcPts val="1200"/>
              </a:spcBef>
            </a:pPr>
            <a:r>
              <a:rPr lang="zh-CN" altLang="en-US" sz="1800" dirty="0" smtClean="0">
                <a:latin typeface="宋体" pitchFamily="2" charset="-122"/>
                <a:ea typeface="宋体" pitchFamily="2" charset="-122"/>
              </a:rPr>
              <a:t>我们在“客户关系”方面得分很高</a:t>
            </a:r>
            <a:endParaRPr lang="en-GB" altLang="zh-CN" sz="1800" dirty="0" smtClean="0">
              <a:latin typeface="宋体" pitchFamily="2" charset="-122"/>
              <a:ea typeface="宋体" pitchFamily="2" charset="-122"/>
            </a:endParaRPr>
          </a:p>
          <a:p>
            <a:pPr lvl="2">
              <a:spcBef>
                <a:spcPts val="1200"/>
              </a:spcBef>
            </a:pPr>
            <a:r>
              <a:rPr lang="zh-CN" altLang="en-US" sz="1800" dirty="0" smtClean="0">
                <a:latin typeface="宋体" pitchFamily="2" charset="-122"/>
                <a:ea typeface="宋体" pitchFamily="2" charset="-122"/>
              </a:rPr>
              <a:t>但是成员所并不在意“关系”</a:t>
            </a:r>
            <a:endParaRPr lang="en-GB" altLang="zh-CN" sz="1800" dirty="0" smtClean="0">
              <a:latin typeface="宋体" pitchFamily="2" charset="-122"/>
              <a:ea typeface="宋体" pitchFamily="2" charset="-122"/>
            </a:endParaRPr>
          </a:p>
          <a:p>
            <a:pPr lvl="1">
              <a:spcBef>
                <a:spcPts val="2400"/>
              </a:spcBef>
            </a:pPr>
            <a:r>
              <a:rPr lang="zh-CN" altLang="en-US" sz="2200" dirty="0" smtClean="0">
                <a:latin typeface="宋体" pitchFamily="2" charset="-122"/>
                <a:ea typeface="宋体" pitchFamily="2" charset="-122"/>
              </a:rPr>
              <a:t>通过研讨会来获得内部意见</a:t>
            </a:r>
            <a:endParaRPr lang="en-GB" altLang="zh-CN" sz="2200" dirty="0" smtClean="0">
              <a:latin typeface="宋体" pitchFamily="2" charset="-122"/>
              <a:ea typeface="宋体" pitchFamily="2" charset="-122"/>
            </a:endParaRPr>
          </a:p>
          <a:p>
            <a:pPr lvl="1">
              <a:spcBef>
                <a:spcPts val="2400"/>
              </a:spcBef>
            </a:pPr>
            <a:r>
              <a:rPr lang="zh-CN" altLang="en-US" sz="2200" dirty="0" smtClean="0">
                <a:latin typeface="宋体" pitchFamily="2" charset="-122"/>
                <a:ea typeface="宋体" pitchFamily="2" charset="-122"/>
              </a:rPr>
              <a:t>结论</a:t>
            </a:r>
            <a:r>
              <a:rPr lang="en-GB" altLang="zh-CN" sz="2200" dirty="0" smtClean="0">
                <a:latin typeface="宋体" pitchFamily="2" charset="-122"/>
                <a:ea typeface="宋体" pitchFamily="2" charset="-122"/>
              </a:rPr>
              <a:t>:</a:t>
            </a:r>
          </a:p>
          <a:p>
            <a:pPr lvl="2">
              <a:spcBef>
                <a:spcPts val="1200"/>
              </a:spcBef>
            </a:pPr>
            <a:r>
              <a:rPr lang="zh-CN" altLang="en-US" sz="1800" dirty="0" smtClean="0">
                <a:latin typeface="宋体" pitchFamily="2" charset="-122"/>
                <a:ea typeface="宋体" pitchFamily="2" charset="-122"/>
              </a:rPr>
              <a:t>领头中层事务所</a:t>
            </a:r>
            <a:endParaRPr lang="en-GB" altLang="zh-CN" sz="1800" dirty="0" smtClean="0">
              <a:latin typeface="宋体" pitchFamily="2" charset="-122"/>
              <a:ea typeface="宋体" pitchFamily="2" charset="-122"/>
            </a:endParaRPr>
          </a:p>
          <a:p>
            <a:pPr lvl="2">
              <a:spcBef>
                <a:spcPts val="1200"/>
              </a:spcBef>
            </a:pPr>
            <a:r>
              <a:rPr lang="zh-CN" altLang="en-US" sz="1800" dirty="0" smtClean="0">
                <a:latin typeface="宋体" pitchFamily="2" charset="-122"/>
                <a:ea typeface="宋体" pitchFamily="2" charset="-122"/>
              </a:rPr>
              <a:t>不寻求成为另一个“四大”</a:t>
            </a:r>
            <a:endParaRPr lang="en-GB" altLang="zh-CN" sz="1800" dirty="0" smtClean="0">
              <a:latin typeface="宋体" pitchFamily="2" charset="-122"/>
              <a:ea typeface="宋体" pitchFamily="2" charset="-122"/>
            </a:endParaRPr>
          </a:p>
        </p:txBody>
      </p:sp>
      <p:sp>
        <p:nvSpPr>
          <p:cNvPr id="41988"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41989" name="Slide Number Placeholder 4"/>
          <p:cNvSpPr>
            <a:spLocks noGrp="1"/>
          </p:cNvSpPr>
          <p:nvPr>
            <p:ph type="sldNum" sz="quarter" idx="12"/>
          </p:nvPr>
        </p:nvSpPr>
        <p:spPr>
          <a:noFill/>
        </p:spPr>
        <p:txBody>
          <a:bodyPr/>
          <a:lstStyle/>
          <a:p>
            <a:r>
              <a:rPr lang="en-GB" altLang="zh-CN"/>
              <a:t>Page </a:t>
            </a:r>
            <a:fld id="{9B12724A-75D4-449C-BDD9-6388395F5D38}" type="slidenum">
              <a:rPr lang="en-GB" altLang="zh-CN"/>
              <a:pPr/>
              <a:t>32</a:t>
            </a:fld>
            <a:endParaRPr lang="en-GB" altLang="zh-CN"/>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zh-CN" altLang="en-US" dirty="0" smtClean="0">
                <a:latin typeface="宋体" pitchFamily="2" charset="-122"/>
                <a:ea typeface="宋体" pitchFamily="2" charset="-122"/>
              </a:rPr>
              <a:t>成就成功品牌的因素</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相关独特性</a:t>
            </a:r>
            <a:r>
              <a:rPr lang="en-GB" altLang="zh-CN" dirty="0" smtClean="0">
                <a:solidFill>
                  <a:srgbClr val="2EAFA4"/>
                </a:solidFill>
                <a:latin typeface="宋体" pitchFamily="2" charset="-122"/>
                <a:ea typeface="宋体" pitchFamily="2" charset="-122"/>
              </a:rPr>
              <a:t> </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en-GB" altLang="zh-CN" dirty="0" smtClean="0">
                <a:latin typeface="宋体" pitchFamily="2" charset="-122"/>
                <a:ea typeface="宋体" pitchFamily="2" charset="-122"/>
              </a:rPr>
              <a:t>                          </a:t>
            </a:r>
            <a:r>
              <a:rPr lang="en-GB" altLang="zh-CN" dirty="0" smtClean="0">
                <a:solidFill>
                  <a:srgbClr val="2EAFA4"/>
                </a:solidFill>
                <a:latin typeface="宋体" pitchFamily="2" charset="-122"/>
                <a:ea typeface="宋体" pitchFamily="2" charset="-122"/>
              </a:rPr>
              <a:t/>
            </a:r>
            <a:br>
              <a:rPr lang="en-GB" altLang="zh-CN" dirty="0" smtClean="0">
                <a:solidFill>
                  <a:srgbClr val="2EAFA4"/>
                </a:solidFill>
                <a:latin typeface="宋体" pitchFamily="2" charset="-122"/>
                <a:ea typeface="宋体" pitchFamily="2" charset="-122"/>
              </a:rPr>
            </a:b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endParaRPr lang="en-GB" altLang="zh-CN" dirty="0" smtClean="0">
              <a:solidFill>
                <a:srgbClr val="2EAFA4"/>
              </a:solidFill>
              <a:latin typeface="宋体" pitchFamily="2" charset="-122"/>
              <a:ea typeface="宋体" pitchFamily="2" charset="-122"/>
            </a:endParaRPr>
          </a:p>
        </p:txBody>
      </p:sp>
      <p:sp>
        <p:nvSpPr>
          <p:cNvPr id="43011" name="Rectangle 7"/>
          <p:cNvSpPr>
            <a:spLocks noGrp="1" noChangeArrowheads="1"/>
          </p:cNvSpPr>
          <p:nvPr>
            <p:ph type="body" idx="1"/>
          </p:nvPr>
        </p:nvSpPr>
        <p:spPr/>
        <p:txBody>
          <a:bodyPr/>
          <a:lstStyle/>
          <a:p>
            <a:pPr marL="342900" lvl="1" indent="-342900" eaLnBrk="1" hangingPunct="1">
              <a:spcBef>
                <a:spcPts val="2400"/>
              </a:spcBef>
            </a:pPr>
            <a:r>
              <a:rPr lang="zh-CN" altLang="en-US" sz="2200" dirty="0" smtClean="0">
                <a:latin typeface="宋体" pitchFamily="2" charset="-122"/>
                <a:ea typeface="宋体" pitchFamily="2" charset="-122"/>
              </a:rPr>
              <a:t>通过拉大与竞争对手的距离实现我们的</a:t>
            </a:r>
            <a:r>
              <a:rPr lang="zh-CN" altLang="en-US" sz="2200" dirty="0" smtClean="0">
                <a:solidFill>
                  <a:srgbClr val="2EAFA4"/>
                </a:solidFill>
                <a:latin typeface="宋体" pitchFamily="2" charset="-122"/>
                <a:ea typeface="宋体" pitchFamily="2" charset="-122"/>
              </a:rPr>
              <a:t>独特性</a:t>
            </a:r>
            <a:r>
              <a:rPr lang="en-GB" altLang="zh-CN" sz="2200" dirty="0" smtClean="0">
                <a:latin typeface="宋体" pitchFamily="2" charset="-122"/>
                <a:ea typeface="宋体" pitchFamily="2" charset="-122"/>
              </a:rPr>
              <a:t> </a:t>
            </a:r>
            <a:br>
              <a:rPr lang="en-GB" altLang="zh-CN" sz="2200" dirty="0" smtClean="0">
                <a:latin typeface="宋体" pitchFamily="2" charset="-122"/>
                <a:ea typeface="宋体" pitchFamily="2" charset="-122"/>
              </a:rPr>
            </a:br>
            <a:endParaRPr lang="en-GB" altLang="zh-CN" sz="22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通过缩小我们与客户的联系来提高我们客户的</a:t>
            </a:r>
            <a:r>
              <a:rPr lang="zh-CN" altLang="en-US" sz="2200" dirty="0" smtClean="0">
                <a:solidFill>
                  <a:srgbClr val="2EAFA4"/>
                </a:solidFill>
                <a:latin typeface="宋体" pitchFamily="2" charset="-122"/>
                <a:ea typeface="宋体" pitchFamily="2" charset="-122"/>
              </a:rPr>
              <a:t>相关性</a:t>
            </a:r>
            <a:endParaRPr lang="en-GB" altLang="zh-CN" sz="22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相关独特性是品牌成功的关键</a:t>
            </a:r>
            <a:endParaRPr lang="en-GB" altLang="zh-CN" sz="2200" b="1"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p:txBody>
      </p:sp>
      <p:sp>
        <p:nvSpPr>
          <p:cNvPr id="43012" name="Slide Number Placeholder 5"/>
          <p:cNvSpPr>
            <a:spLocks noGrp="1"/>
          </p:cNvSpPr>
          <p:nvPr>
            <p:ph type="sldNum" sz="quarter" idx="12"/>
          </p:nvPr>
        </p:nvSpPr>
        <p:spPr>
          <a:noFill/>
        </p:spPr>
        <p:txBody>
          <a:bodyPr/>
          <a:lstStyle/>
          <a:p>
            <a:r>
              <a:rPr lang="en-US" altLang="zh-CN"/>
              <a:t>Page </a:t>
            </a:r>
            <a:fld id="{4650E7B9-E3DE-423A-9CE8-148754EBC07E}" type="slidenum">
              <a:rPr lang="en-US" altLang="zh-CN"/>
              <a:pPr/>
              <a:t>33</a:t>
            </a:fld>
            <a:endParaRPr lang="en-US" altLang="zh-CN"/>
          </a:p>
        </p:txBody>
      </p:sp>
      <p:sp>
        <p:nvSpPr>
          <p:cNvPr id="43013"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43014" name="Picture 1"/>
          <p:cNvPicPr>
            <a:picLocks noChangeAspect="1"/>
          </p:cNvPicPr>
          <p:nvPr/>
        </p:nvPicPr>
        <p:blipFill>
          <a:blip r:embed="rId3" cstate="print"/>
          <a:srcRect/>
          <a:stretch>
            <a:fillRect/>
          </a:stretch>
        </p:blipFill>
        <p:spPr bwMode="auto">
          <a:xfrm>
            <a:off x="4859338" y="4445000"/>
            <a:ext cx="3841750" cy="1631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zh-CN" altLang="en-US" dirty="0" smtClean="0">
                <a:latin typeface="宋体" pitchFamily="2" charset="-122"/>
                <a:ea typeface="宋体" pitchFamily="2" charset="-122"/>
              </a:rPr>
              <a:t>我们为什么需要一个全球品牌</a:t>
            </a:r>
            <a:r>
              <a:rPr lang="en-GB" altLang="zh-CN" dirty="0" smtClean="0">
                <a:latin typeface="宋体" pitchFamily="2" charset="-122"/>
                <a:ea typeface="宋体" pitchFamily="2" charset="-122"/>
              </a:rPr>
              <a:t>?</a:t>
            </a:r>
            <a:br>
              <a:rPr lang="en-GB" altLang="zh-CN" dirty="0" smtClean="0">
                <a:latin typeface="宋体" pitchFamily="2" charset="-122"/>
                <a:ea typeface="宋体" pitchFamily="2" charset="-122"/>
              </a:rPr>
            </a:b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en-GB" altLang="zh-CN" dirty="0" smtClean="0">
                <a:latin typeface="宋体" pitchFamily="2" charset="-122"/>
                <a:ea typeface="宋体" pitchFamily="2" charset="-122"/>
              </a:rPr>
              <a:t>                          </a:t>
            </a:r>
            <a:r>
              <a:rPr lang="en-GB" altLang="zh-CN" dirty="0" smtClean="0">
                <a:solidFill>
                  <a:srgbClr val="2EAFA4"/>
                </a:solidFill>
                <a:latin typeface="宋体" pitchFamily="2" charset="-122"/>
                <a:ea typeface="宋体" pitchFamily="2" charset="-122"/>
              </a:rPr>
              <a:t/>
            </a:r>
            <a:br>
              <a:rPr lang="en-GB" altLang="zh-CN" dirty="0" smtClean="0">
                <a:solidFill>
                  <a:srgbClr val="2EAFA4"/>
                </a:solidFill>
                <a:latin typeface="宋体" pitchFamily="2" charset="-122"/>
                <a:ea typeface="宋体" pitchFamily="2" charset="-122"/>
              </a:rPr>
            </a:b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endParaRPr lang="en-GB" altLang="zh-CN" dirty="0" smtClean="0">
              <a:solidFill>
                <a:srgbClr val="2EAFA4"/>
              </a:solidFill>
              <a:latin typeface="宋体" pitchFamily="2" charset="-122"/>
              <a:ea typeface="宋体" pitchFamily="2" charset="-122"/>
            </a:endParaRPr>
          </a:p>
        </p:txBody>
      </p:sp>
      <p:sp>
        <p:nvSpPr>
          <p:cNvPr id="44035" name="Rectangle 7"/>
          <p:cNvSpPr>
            <a:spLocks noGrp="1" noChangeArrowheads="1"/>
          </p:cNvSpPr>
          <p:nvPr>
            <p:ph type="body" idx="1"/>
          </p:nvPr>
        </p:nvSpPr>
        <p:spPr/>
        <p:txBody>
          <a:bodyPr/>
          <a:lstStyle/>
          <a:p>
            <a:pPr marL="342900" lvl="1" indent="-342900" eaLnBrk="1" hangingPunct="1">
              <a:spcBef>
                <a:spcPts val="2400"/>
              </a:spcBef>
            </a:pPr>
            <a:r>
              <a:rPr lang="zh-CN" altLang="en-US" sz="2200" dirty="0" smtClean="0">
                <a:latin typeface="宋体" pitchFamily="2" charset="-122"/>
                <a:ea typeface="宋体" pitchFamily="2" charset="-122"/>
              </a:rPr>
              <a:t>市场预期</a:t>
            </a:r>
            <a:endParaRPr lang="en-US" sz="22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招聘和挽留</a:t>
            </a:r>
            <a:endParaRPr lang="en-US" sz="22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来自网络的声音</a:t>
            </a:r>
            <a:endParaRPr lang="en-US" altLang="zh-CN" sz="22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成长</a:t>
            </a:r>
            <a:endParaRPr lang="en-US" sz="2200"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p:txBody>
      </p:sp>
      <p:sp>
        <p:nvSpPr>
          <p:cNvPr id="44036" name="Slide Number Placeholder 5"/>
          <p:cNvSpPr>
            <a:spLocks noGrp="1"/>
          </p:cNvSpPr>
          <p:nvPr>
            <p:ph type="sldNum" sz="quarter" idx="12"/>
          </p:nvPr>
        </p:nvSpPr>
        <p:spPr>
          <a:noFill/>
        </p:spPr>
        <p:txBody>
          <a:bodyPr/>
          <a:lstStyle/>
          <a:p>
            <a:r>
              <a:rPr lang="en-US" altLang="zh-CN"/>
              <a:t>Page </a:t>
            </a:r>
            <a:fld id="{FC1758AA-A62D-4AF2-9BAF-3CF63507B933}" type="slidenum">
              <a:rPr lang="en-US" altLang="zh-CN"/>
              <a:pPr/>
              <a:t>34</a:t>
            </a:fld>
            <a:endParaRPr lang="en-US" altLang="zh-CN"/>
          </a:p>
        </p:txBody>
      </p:sp>
      <p:sp>
        <p:nvSpPr>
          <p:cNvPr id="44037"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44038" name="Picture 2"/>
          <p:cNvPicPr>
            <a:picLocks noChangeAspect="1"/>
          </p:cNvPicPr>
          <p:nvPr/>
        </p:nvPicPr>
        <p:blipFill>
          <a:blip r:embed="rId3" cstate="print"/>
          <a:srcRect l="1620" t="2985" r="-1041" b="-15"/>
          <a:stretch>
            <a:fillRect/>
          </a:stretch>
        </p:blipFill>
        <p:spPr bwMode="auto">
          <a:xfrm>
            <a:off x="5680075" y="1644650"/>
            <a:ext cx="2844800" cy="416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dirty="0" smtClean="0">
                <a:latin typeface="宋体" pitchFamily="2" charset="-122"/>
                <a:ea typeface="宋体" pitchFamily="2" charset="-122"/>
              </a:rPr>
              <a:t>我们为什么需要一个全球品牌</a:t>
            </a:r>
            <a:r>
              <a:rPr lang="en-GB" altLang="zh-CN" dirty="0" smtClean="0">
                <a:latin typeface="宋体" pitchFamily="2" charset="-122"/>
                <a:ea typeface="宋体" pitchFamily="2" charset="-122"/>
              </a:rPr>
              <a:t>?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市场预期</a:t>
            </a:r>
            <a:endParaRPr lang="en-US" dirty="0" smtClean="0">
              <a:solidFill>
                <a:srgbClr val="2EAFA4"/>
              </a:solidFill>
              <a:latin typeface="宋体" pitchFamily="2" charset="-122"/>
              <a:ea typeface="宋体" pitchFamily="2" charset="-122"/>
            </a:endParaRPr>
          </a:p>
        </p:txBody>
      </p:sp>
      <p:sp>
        <p:nvSpPr>
          <p:cNvPr id="45059" name="Rectangle 3"/>
          <p:cNvSpPr>
            <a:spLocks noGrp="1" noChangeArrowheads="1"/>
          </p:cNvSpPr>
          <p:nvPr>
            <p:ph type="body" idx="1"/>
          </p:nvPr>
        </p:nvSpPr>
        <p:spPr/>
        <p:txBody>
          <a:bodyPr/>
          <a:lstStyle/>
          <a:p>
            <a:pPr>
              <a:lnSpc>
                <a:spcPct val="90000"/>
              </a:lnSpc>
              <a:buFontTx/>
              <a:buChar char="•"/>
            </a:pPr>
            <a:r>
              <a:rPr lang="zh-CN" altLang="en-US" sz="2200" dirty="0" smtClean="0">
                <a:latin typeface="宋体" pitchFamily="2" charset="-122"/>
                <a:ea typeface="宋体" pitchFamily="2" charset="-122"/>
              </a:rPr>
              <a:t>全球影响力和连贯性</a:t>
            </a:r>
            <a:endParaRPr lang="en-US" sz="2200" dirty="0" smtClean="0">
              <a:latin typeface="宋体" pitchFamily="2" charset="-122"/>
              <a:ea typeface="宋体" pitchFamily="2" charset="-122"/>
            </a:endParaRPr>
          </a:p>
          <a:p>
            <a:pPr>
              <a:lnSpc>
                <a:spcPct val="90000"/>
              </a:lnSpc>
              <a:buFontTx/>
              <a:buChar char="•"/>
            </a:pPr>
            <a:endParaRPr lang="en-US" sz="2200" dirty="0" smtClean="0">
              <a:latin typeface="宋体" pitchFamily="2" charset="-122"/>
              <a:ea typeface="宋体" pitchFamily="2" charset="-122"/>
            </a:endParaRPr>
          </a:p>
          <a:p>
            <a:pPr>
              <a:lnSpc>
                <a:spcPct val="90000"/>
              </a:lnSpc>
              <a:buFontTx/>
              <a:buChar char="•"/>
            </a:pPr>
            <a:r>
              <a:rPr lang="zh-CN" altLang="en-US" sz="2200" dirty="0" smtClean="0">
                <a:latin typeface="宋体" pitchFamily="2" charset="-122"/>
                <a:ea typeface="宋体" pitchFamily="2" charset="-122"/>
              </a:rPr>
              <a:t>在世界各地提供一致的服务</a:t>
            </a:r>
            <a:endParaRPr lang="en-US" sz="2200" dirty="0" smtClean="0">
              <a:latin typeface="宋体" pitchFamily="2" charset="-122"/>
              <a:ea typeface="宋体" pitchFamily="2" charset="-122"/>
            </a:endParaRPr>
          </a:p>
          <a:p>
            <a:pPr>
              <a:lnSpc>
                <a:spcPct val="90000"/>
              </a:lnSpc>
              <a:buFontTx/>
              <a:buChar char="•"/>
            </a:pPr>
            <a:endParaRPr lang="en-US" sz="2200" dirty="0" smtClean="0">
              <a:latin typeface="宋体" pitchFamily="2" charset="-122"/>
              <a:ea typeface="宋体" pitchFamily="2" charset="-122"/>
            </a:endParaRPr>
          </a:p>
          <a:p>
            <a:pPr>
              <a:lnSpc>
                <a:spcPct val="90000"/>
              </a:lnSpc>
              <a:buFontTx/>
              <a:buChar char="•"/>
            </a:pPr>
            <a:r>
              <a:rPr lang="zh-CN" altLang="en-US" sz="2200" dirty="0" smtClean="0">
                <a:latin typeface="宋体" pitchFamily="2" charset="-122"/>
                <a:ea typeface="宋体" pitchFamily="2" charset="-122"/>
              </a:rPr>
              <a:t>全球声誉</a:t>
            </a:r>
            <a:endParaRPr lang="en-US" altLang="zh-CN" sz="2200" dirty="0" smtClean="0">
              <a:latin typeface="宋体" pitchFamily="2" charset="-122"/>
              <a:ea typeface="宋体" pitchFamily="2" charset="-122"/>
            </a:endParaRPr>
          </a:p>
          <a:p>
            <a:pPr>
              <a:lnSpc>
                <a:spcPct val="90000"/>
              </a:lnSpc>
              <a:buFontTx/>
              <a:buChar char="•"/>
            </a:pPr>
            <a:endParaRPr lang="en-US" sz="2200" dirty="0" smtClean="0">
              <a:latin typeface="宋体" pitchFamily="2" charset="-122"/>
              <a:ea typeface="宋体" pitchFamily="2" charset="-122"/>
            </a:endParaRPr>
          </a:p>
          <a:p>
            <a:pPr>
              <a:lnSpc>
                <a:spcPct val="90000"/>
              </a:lnSpc>
              <a:buFontTx/>
              <a:buChar char="•"/>
            </a:pPr>
            <a:r>
              <a:rPr lang="zh-CN" altLang="en-US" sz="2200" dirty="0" smtClean="0">
                <a:latin typeface="宋体" pitchFamily="2" charset="-122"/>
                <a:ea typeface="宋体" pitchFamily="2" charset="-122"/>
              </a:rPr>
              <a:t>更大的本地机遇</a:t>
            </a:r>
            <a:endParaRPr lang="en-US" sz="2200" dirty="0" smtClean="0">
              <a:latin typeface="宋体" pitchFamily="2" charset="-122"/>
              <a:ea typeface="宋体" pitchFamily="2" charset="-122"/>
            </a:endParaRPr>
          </a:p>
          <a:p>
            <a:pPr>
              <a:lnSpc>
                <a:spcPct val="90000"/>
              </a:lnSpc>
            </a:pPr>
            <a:endParaRPr lang="en-US" dirty="0" smtClean="0">
              <a:latin typeface="宋体" pitchFamily="2" charset="-122"/>
              <a:ea typeface="宋体" pitchFamily="2" charset="-122"/>
            </a:endParaRPr>
          </a:p>
        </p:txBody>
      </p:sp>
      <p:sp>
        <p:nvSpPr>
          <p:cNvPr id="45060" name="Slide Number Placeholder 3"/>
          <p:cNvSpPr>
            <a:spLocks noGrp="1"/>
          </p:cNvSpPr>
          <p:nvPr>
            <p:ph type="sldNum" sz="quarter" idx="12"/>
          </p:nvPr>
        </p:nvSpPr>
        <p:spPr>
          <a:noFill/>
        </p:spPr>
        <p:txBody>
          <a:bodyPr/>
          <a:lstStyle/>
          <a:p>
            <a:r>
              <a:rPr lang="en-GB" altLang="zh-CN"/>
              <a:t>Page </a:t>
            </a:r>
            <a:fld id="{3D99057F-C72C-4AC1-968C-6D00AA9A67BD}" type="slidenum">
              <a:rPr lang="en-GB" altLang="zh-CN"/>
              <a:pPr/>
              <a:t>35</a:t>
            </a:fld>
            <a:endParaRPr lang="en-GB" altLang="zh-CN"/>
          </a:p>
        </p:txBody>
      </p:sp>
      <p:sp>
        <p:nvSpPr>
          <p:cNvPr id="45061" name="Footer Placeholder 4"/>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zh-CN" altLang="en-US" dirty="0" smtClean="0">
                <a:latin typeface="宋体" pitchFamily="2" charset="-122"/>
                <a:ea typeface="宋体" pitchFamily="2" charset="-122"/>
              </a:rPr>
              <a:t>我们为什么需要一个全球品牌</a:t>
            </a:r>
            <a:r>
              <a:rPr lang="en-GB" altLang="zh-CN" dirty="0" smtClean="0">
                <a:latin typeface="宋体" pitchFamily="2" charset="-122"/>
                <a:ea typeface="宋体" pitchFamily="2" charset="-122"/>
              </a:rPr>
              <a:t>?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招聘和挽留</a:t>
            </a:r>
            <a:endParaRPr lang="en-US" dirty="0" smtClean="0">
              <a:latin typeface="宋体" pitchFamily="2" charset="-122"/>
              <a:ea typeface="宋体" pitchFamily="2" charset="-122"/>
            </a:endParaRPr>
          </a:p>
        </p:txBody>
      </p:sp>
      <p:sp>
        <p:nvSpPr>
          <p:cNvPr id="46083" name="Rectangle 3"/>
          <p:cNvSpPr>
            <a:spLocks noGrp="1" noChangeArrowheads="1"/>
          </p:cNvSpPr>
          <p:nvPr>
            <p:ph type="body" idx="1"/>
          </p:nvPr>
        </p:nvSpPr>
        <p:spPr/>
        <p:txBody>
          <a:bodyPr/>
          <a:lstStyle/>
          <a:p>
            <a:pPr>
              <a:spcBef>
                <a:spcPts val="2400"/>
              </a:spcBef>
              <a:buFontTx/>
              <a:buChar char="•"/>
            </a:pPr>
            <a:r>
              <a:rPr lang="zh-CN" altLang="en-US" sz="2200" dirty="0" smtClean="0">
                <a:latin typeface="宋体" pitchFamily="2" charset="-122"/>
                <a:ea typeface="宋体" pitchFamily="2" charset="-122"/>
              </a:rPr>
              <a:t>最大化的吸引最佳毕业生和有潜力的员工</a:t>
            </a:r>
            <a:endParaRPr lang="en-US" sz="2200" dirty="0" smtClean="0">
              <a:latin typeface="宋体" pitchFamily="2" charset="-122"/>
              <a:ea typeface="宋体" pitchFamily="2" charset="-122"/>
            </a:endParaRPr>
          </a:p>
          <a:p>
            <a:pPr>
              <a:spcBef>
                <a:spcPts val="2400"/>
              </a:spcBef>
              <a:buFontTx/>
              <a:buChar char="•"/>
            </a:pPr>
            <a:r>
              <a:rPr lang="zh-CN" altLang="en-US" sz="2200" dirty="0" smtClean="0">
                <a:latin typeface="宋体" pitchFamily="2" charset="-122"/>
                <a:ea typeface="宋体" pitchFamily="2" charset="-122"/>
              </a:rPr>
              <a:t>为他们提供更加充实的工作生活</a:t>
            </a:r>
            <a:endParaRPr lang="en-US" sz="2200" dirty="0" smtClean="0">
              <a:latin typeface="宋体" pitchFamily="2" charset="-122"/>
              <a:ea typeface="宋体" pitchFamily="2" charset="-122"/>
            </a:endParaRPr>
          </a:p>
          <a:p>
            <a:pPr>
              <a:spcBef>
                <a:spcPts val="2400"/>
              </a:spcBef>
              <a:buFontTx/>
              <a:buChar char="•"/>
            </a:pPr>
            <a:r>
              <a:rPr lang="zh-CN" altLang="en-US" sz="2200" dirty="0" smtClean="0">
                <a:latin typeface="宋体" pitchFamily="2" charset="-122"/>
                <a:ea typeface="宋体" pitchFamily="2" charset="-122"/>
              </a:rPr>
              <a:t>发展我们的员工</a:t>
            </a:r>
            <a:endParaRPr lang="en-US" altLang="zh-CN" sz="2200" dirty="0" smtClean="0">
              <a:latin typeface="宋体" pitchFamily="2" charset="-122"/>
              <a:ea typeface="宋体" pitchFamily="2" charset="-122"/>
            </a:endParaRPr>
          </a:p>
          <a:p>
            <a:pPr>
              <a:spcBef>
                <a:spcPts val="2400"/>
              </a:spcBef>
              <a:buFontTx/>
              <a:buChar char="•"/>
            </a:pPr>
            <a:endParaRPr lang="en-US" sz="2200" dirty="0" smtClean="0">
              <a:latin typeface="宋体" pitchFamily="2" charset="-122"/>
              <a:ea typeface="宋体" pitchFamily="2" charset="-122"/>
            </a:endParaRPr>
          </a:p>
        </p:txBody>
      </p:sp>
      <p:pic>
        <p:nvPicPr>
          <p:cNvPr id="46084" name="Picture 3"/>
          <p:cNvPicPr>
            <a:picLocks noChangeAspect="1"/>
          </p:cNvPicPr>
          <p:nvPr/>
        </p:nvPicPr>
        <p:blipFill>
          <a:blip r:embed="rId3" cstate="print"/>
          <a:srcRect/>
          <a:stretch>
            <a:fillRect/>
          </a:stretch>
        </p:blipFill>
        <p:spPr bwMode="auto">
          <a:xfrm>
            <a:off x="5003800" y="3429000"/>
            <a:ext cx="3706813" cy="2470150"/>
          </a:xfrm>
          <a:prstGeom prst="rect">
            <a:avLst/>
          </a:prstGeom>
          <a:noFill/>
          <a:ln w="9525">
            <a:noFill/>
            <a:miter lim="800000"/>
            <a:headEnd/>
            <a:tailEnd/>
          </a:ln>
        </p:spPr>
      </p:pic>
      <p:sp>
        <p:nvSpPr>
          <p:cNvPr id="46085" name="Slide Number Placeholder 4"/>
          <p:cNvSpPr>
            <a:spLocks noGrp="1"/>
          </p:cNvSpPr>
          <p:nvPr>
            <p:ph type="sldNum" sz="quarter" idx="12"/>
          </p:nvPr>
        </p:nvSpPr>
        <p:spPr>
          <a:noFill/>
        </p:spPr>
        <p:txBody>
          <a:bodyPr/>
          <a:lstStyle/>
          <a:p>
            <a:r>
              <a:rPr lang="en-GB" altLang="zh-CN"/>
              <a:t>Page </a:t>
            </a:r>
            <a:fld id="{BE72A7E7-C8A1-4BEC-BB94-D861D6BC54A4}" type="slidenum">
              <a:rPr lang="en-GB" altLang="zh-CN"/>
              <a:pPr/>
              <a:t>36</a:t>
            </a:fld>
            <a:endParaRPr lang="en-GB" altLang="zh-CN"/>
          </a:p>
        </p:txBody>
      </p:sp>
      <p:sp>
        <p:nvSpPr>
          <p:cNvPr id="46086" name="Footer Placeholder 5"/>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zh-CN" altLang="en-US" dirty="0" smtClean="0">
                <a:latin typeface="宋体" pitchFamily="2" charset="-122"/>
                <a:ea typeface="宋体" pitchFamily="2" charset="-122"/>
              </a:rPr>
              <a:t>我们为什么需要一个全球品牌</a:t>
            </a:r>
            <a:r>
              <a:rPr lang="en-GB" altLang="zh-CN" dirty="0" smtClean="0">
                <a:latin typeface="宋体" pitchFamily="2" charset="-122"/>
                <a:ea typeface="宋体" pitchFamily="2" charset="-122"/>
              </a:rPr>
              <a:t>?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我们的事务所需要成长</a:t>
            </a:r>
            <a:endParaRPr lang="en-US" dirty="0" smtClean="0">
              <a:latin typeface="宋体" pitchFamily="2" charset="-122"/>
              <a:ea typeface="宋体" pitchFamily="2" charset="-122"/>
            </a:endParaRPr>
          </a:p>
        </p:txBody>
      </p:sp>
      <p:sp>
        <p:nvSpPr>
          <p:cNvPr id="47107" name="Rectangle 3"/>
          <p:cNvSpPr txBox="1">
            <a:spLocks noChangeArrowheads="1"/>
          </p:cNvSpPr>
          <p:nvPr/>
        </p:nvSpPr>
        <p:spPr bwMode="auto">
          <a:xfrm>
            <a:off x="261938" y="1728788"/>
            <a:ext cx="7483475" cy="4002087"/>
          </a:xfrm>
          <a:prstGeom prst="rect">
            <a:avLst/>
          </a:prstGeom>
          <a:noFill/>
          <a:ln w="9525">
            <a:noFill/>
            <a:miter lim="800000"/>
            <a:headEnd/>
            <a:tailEnd/>
          </a:ln>
        </p:spPr>
        <p:txBody>
          <a:bodyPr lIns="0" tIns="0" rIns="0" bIns="0"/>
          <a:lstStyle/>
          <a:p>
            <a:pPr marL="342900" indent="-342900" eaLnBrk="0" hangingPunct="0">
              <a:spcBef>
                <a:spcPct val="20000"/>
              </a:spcBef>
              <a:buFont typeface="Arial" pitchFamily="34" charset="0"/>
              <a:buChar char="•"/>
            </a:pPr>
            <a:r>
              <a:rPr lang="zh-CN" altLang="en-US" sz="2200" b="0" dirty="0">
                <a:solidFill>
                  <a:srgbClr val="786860"/>
                </a:solidFill>
                <a:latin typeface="宋体" pitchFamily="2" charset="-122"/>
                <a:ea typeface="宋体" pitchFamily="2" charset="-122"/>
              </a:rPr>
              <a:t>增加我们的转介</a:t>
            </a:r>
            <a:endParaRPr lang="en-US" sz="2200" b="0" dirty="0">
              <a:solidFill>
                <a:srgbClr val="786860"/>
              </a:solidFill>
              <a:latin typeface="宋体" pitchFamily="2" charset="-122"/>
              <a:ea typeface="宋体" pitchFamily="2" charset="-122"/>
            </a:endParaRPr>
          </a:p>
          <a:p>
            <a:pPr marL="342900" indent="-342900" eaLnBrk="0" hangingPunct="0">
              <a:spcBef>
                <a:spcPct val="20000"/>
              </a:spcBef>
              <a:buFont typeface="Arial" pitchFamily="34" charset="0"/>
              <a:buChar char="•"/>
            </a:pPr>
            <a:endParaRPr lang="en-US" sz="2200" b="0" dirty="0">
              <a:solidFill>
                <a:srgbClr val="786860"/>
              </a:solidFill>
              <a:latin typeface="宋体" pitchFamily="2" charset="-122"/>
              <a:ea typeface="宋体" pitchFamily="2" charset="-122"/>
            </a:endParaRPr>
          </a:p>
          <a:p>
            <a:pPr marL="342900" indent="-342900" eaLnBrk="0" hangingPunct="0">
              <a:spcBef>
                <a:spcPct val="20000"/>
              </a:spcBef>
              <a:buFont typeface="Arial" pitchFamily="34" charset="0"/>
              <a:buChar char="•"/>
            </a:pPr>
            <a:r>
              <a:rPr lang="zh-CN" altLang="en-US" sz="2200" b="0" dirty="0">
                <a:solidFill>
                  <a:srgbClr val="786860"/>
                </a:solidFill>
                <a:latin typeface="宋体" pitchFamily="2" charset="-122"/>
                <a:ea typeface="宋体" pitchFamily="2" charset="-122"/>
              </a:rPr>
              <a:t>从国际客户那里获得当地工作</a:t>
            </a:r>
            <a:endParaRPr lang="en-US" sz="2200" b="0" dirty="0">
              <a:solidFill>
                <a:srgbClr val="786860"/>
              </a:solidFill>
              <a:latin typeface="宋体" pitchFamily="2" charset="-122"/>
              <a:ea typeface="宋体" pitchFamily="2" charset="-122"/>
            </a:endParaRPr>
          </a:p>
          <a:p>
            <a:pPr marL="342900" indent="-342900" eaLnBrk="0" hangingPunct="0">
              <a:spcBef>
                <a:spcPct val="20000"/>
              </a:spcBef>
              <a:buFont typeface="Arial" pitchFamily="34" charset="0"/>
              <a:buChar char="•"/>
            </a:pPr>
            <a:endParaRPr lang="en-US" sz="2200" b="0" dirty="0">
              <a:solidFill>
                <a:srgbClr val="786860"/>
              </a:solidFill>
              <a:latin typeface="宋体" pitchFamily="2" charset="-122"/>
              <a:ea typeface="宋体" pitchFamily="2" charset="-122"/>
            </a:endParaRPr>
          </a:p>
          <a:p>
            <a:pPr marL="342900" indent="-342900" eaLnBrk="0" hangingPunct="0">
              <a:spcBef>
                <a:spcPct val="20000"/>
              </a:spcBef>
              <a:buFont typeface="Arial" pitchFamily="34" charset="0"/>
              <a:buChar char="•"/>
            </a:pPr>
            <a:r>
              <a:rPr lang="zh-CN" altLang="en-US" sz="2200" b="0" dirty="0">
                <a:solidFill>
                  <a:srgbClr val="786860"/>
                </a:solidFill>
                <a:latin typeface="宋体" pitchFamily="2" charset="-122"/>
                <a:ea typeface="宋体" pitchFamily="2" charset="-122"/>
              </a:rPr>
              <a:t>提高我们国际工作的整体份额</a:t>
            </a:r>
            <a:endParaRPr lang="en-US" sz="2200" b="0" dirty="0">
              <a:solidFill>
                <a:srgbClr val="786860"/>
              </a:solidFill>
              <a:latin typeface="宋体" pitchFamily="2" charset="-122"/>
              <a:ea typeface="宋体" pitchFamily="2" charset="-122"/>
            </a:endParaRPr>
          </a:p>
        </p:txBody>
      </p:sp>
      <p:sp>
        <p:nvSpPr>
          <p:cNvPr id="47108" name="Slide Number Placeholder 3"/>
          <p:cNvSpPr>
            <a:spLocks noGrp="1"/>
          </p:cNvSpPr>
          <p:nvPr>
            <p:ph type="sldNum" sz="quarter" idx="12"/>
          </p:nvPr>
        </p:nvSpPr>
        <p:spPr>
          <a:noFill/>
        </p:spPr>
        <p:txBody>
          <a:bodyPr/>
          <a:lstStyle/>
          <a:p>
            <a:r>
              <a:rPr lang="en-GB" altLang="zh-CN"/>
              <a:t>Page </a:t>
            </a:r>
            <a:fld id="{717C4190-A601-4B8B-B14E-3CFA7D828DFE}" type="slidenum">
              <a:rPr lang="en-GB" altLang="zh-CN"/>
              <a:pPr/>
              <a:t>37</a:t>
            </a:fld>
            <a:endParaRPr lang="en-GB" altLang="zh-CN"/>
          </a:p>
        </p:txBody>
      </p:sp>
      <p:sp>
        <p:nvSpPr>
          <p:cNvPr id="47109" name="Footer Placeholder 5"/>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dirty="0" smtClean="0">
                <a:latin typeface="宋体" pitchFamily="2" charset="-122"/>
                <a:ea typeface="宋体" pitchFamily="2" charset="-122"/>
              </a:rPr>
              <a:t>一致的品牌</a:t>
            </a:r>
            <a:r>
              <a:rPr lang="en-GB" altLang="zh-CN" dirty="0" smtClean="0">
                <a:solidFill>
                  <a:srgbClr val="2EAFA4"/>
                </a:solidFill>
                <a:latin typeface="宋体" pitchFamily="2" charset="-122"/>
                <a:ea typeface="宋体" pitchFamily="2" charset="-122"/>
              </a:rPr>
              <a:t/>
            </a:r>
            <a:br>
              <a:rPr lang="en-GB" altLang="zh-CN" dirty="0" smtClean="0">
                <a:solidFill>
                  <a:srgbClr val="2EAFA4"/>
                </a:solidFill>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遍及全球</a:t>
            </a:r>
            <a:endParaRPr lang="en-GB" altLang="zh-CN" dirty="0" smtClean="0">
              <a:latin typeface="宋体" pitchFamily="2" charset="-122"/>
              <a:ea typeface="宋体" pitchFamily="2" charset="-122"/>
            </a:endParaRPr>
          </a:p>
        </p:txBody>
      </p:sp>
      <p:sp>
        <p:nvSpPr>
          <p:cNvPr id="48131" name="Rectangle 3"/>
          <p:cNvSpPr>
            <a:spLocks noGrp="1" noChangeArrowheads="1"/>
          </p:cNvSpPr>
          <p:nvPr>
            <p:ph idx="1"/>
          </p:nvPr>
        </p:nvSpPr>
        <p:spPr/>
        <p:txBody>
          <a:bodyPr/>
          <a:lstStyle/>
          <a:p>
            <a:pPr marL="457200" indent="-457200" eaLnBrk="1" hangingPunct="1">
              <a:spcBef>
                <a:spcPts val="2400"/>
              </a:spcBef>
              <a:buFontTx/>
              <a:buChar char="•"/>
            </a:pPr>
            <a:r>
              <a:rPr lang="zh-CN" altLang="en-US" sz="2200" dirty="0" smtClean="0">
                <a:latin typeface="宋体" pitchFamily="2" charset="-122"/>
                <a:ea typeface="宋体" pitchFamily="2" charset="-122"/>
              </a:rPr>
              <a:t>我们的品牌给了我们一个共同的身份</a:t>
            </a:r>
            <a:endParaRPr lang="en-GB" altLang="zh-CN" sz="2200" dirty="0" smtClean="0">
              <a:latin typeface="宋体" pitchFamily="2" charset="-122"/>
              <a:ea typeface="宋体" pitchFamily="2" charset="-122"/>
            </a:endParaRPr>
          </a:p>
          <a:p>
            <a:pPr marL="457200" indent="-457200" eaLnBrk="1" hangingPunct="1">
              <a:spcBef>
                <a:spcPts val="2400"/>
              </a:spcBef>
              <a:buFontTx/>
              <a:buChar char="•"/>
            </a:pPr>
            <a:r>
              <a:rPr lang="zh-CN" altLang="en-US" sz="2200" dirty="0" smtClean="0">
                <a:latin typeface="宋体" pitchFamily="2" charset="-122"/>
                <a:ea typeface="宋体" pitchFamily="2" charset="-122"/>
              </a:rPr>
              <a:t>我们的品牌为我们与客户接洽提供了一致的方式</a:t>
            </a:r>
            <a:endParaRPr lang="en-GB" altLang="zh-CN" sz="2200" dirty="0" smtClean="0">
              <a:latin typeface="宋体" pitchFamily="2" charset="-122"/>
              <a:ea typeface="宋体" pitchFamily="2" charset="-122"/>
            </a:endParaRPr>
          </a:p>
          <a:p>
            <a:pPr marL="457200" indent="-457200" eaLnBrk="1" hangingPunct="1">
              <a:spcBef>
                <a:spcPts val="2400"/>
              </a:spcBef>
              <a:buFontTx/>
              <a:buChar char="•"/>
            </a:pPr>
            <a:r>
              <a:rPr lang="zh-CN" altLang="en-US" sz="2200" dirty="0" smtClean="0">
                <a:latin typeface="宋体" pitchFamily="2" charset="-122"/>
                <a:ea typeface="宋体" pitchFamily="2" charset="-122"/>
              </a:rPr>
              <a:t>我们的品牌反应了客户的期望</a:t>
            </a:r>
            <a:r>
              <a:rPr lang="en-GB" altLang="zh-CN" sz="2200" dirty="0" smtClean="0">
                <a:latin typeface="宋体" pitchFamily="2" charset="-122"/>
                <a:ea typeface="宋体" pitchFamily="2" charset="-122"/>
              </a:rPr>
              <a:t>: </a:t>
            </a:r>
          </a:p>
          <a:p>
            <a:pPr lvl="3">
              <a:spcBef>
                <a:spcPts val="1200"/>
              </a:spcBef>
            </a:pPr>
            <a:r>
              <a:rPr lang="zh-CN" altLang="en-US" sz="2000" dirty="0" smtClean="0">
                <a:latin typeface="宋体" pitchFamily="2" charset="-122"/>
                <a:ea typeface="宋体" pitchFamily="2" charset="-122"/>
              </a:rPr>
              <a:t>一致的国际经验与国内经验一样好</a:t>
            </a:r>
            <a:endParaRPr lang="en-GB" altLang="zh-CN" sz="2000" dirty="0" smtClean="0">
              <a:latin typeface="宋体" pitchFamily="2" charset="-122"/>
              <a:ea typeface="宋体" pitchFamily="2" charset="-122"/>
            </a:endParaRPr>
          </a:p>
          <a:p>
            <a:pPr marL="457200" indent="-457200" eaLnBrk="1" hangingPunct="1">
              <a:buFontTx/>
              <a:buChar char="•"/>
            </a:pPr>
            <a:endParaRPr lang="en-GB" altLang="zh-CN" sz="2400" dirty="0" smtClean="0">
              <a:latin typeface="宋体" pitchFamily="2" charset="-122"/>
              <a:ea typeface="宋体" pitchFamily="2" charset="-122"/>
            </a:endParaRPr>
          </a:p>
        </p:txBody>
      </p:sp>
      <p:sp>
        <p:nvSpPr>
          <p:cNvPr id="48132" name="Slide Number Placeholder 5"/>
          <p:cNvSpPr>
            <a:spLocks noGrp="1"/>
          </p:cNvSpPr>
          <p:nvPr>
            <p:ph type="sldNum" sz="quarter" idx="12"/>
          </p:nvPr>
        </p:nvSpPr>
        <p:spPr>
          <a:noFill/>
        </p:spPr>
        <p:txBody>
          <a:bodyPr/>
          <a:lstStyle/>
          <a:p>
            <a:r>
              <a:rPr lang="en-GB" altLang="zh-CN"/>
              <a:t>Page </a:t>
            </a:r>
            <a:fld id="{2961256B-E045-4FF6-9CDB-51AC0AA36803}" type="slidenum">
              <a:rPr lang="en-GB" altLang="zh-CN"/>
              <a:pPr/>
              <a:t>38</a:t>
            </a:fld>
            <a:endParaRPr lang="en-GB" altLang="zh-CN"/>
          </a:p>
        </p:txBody>
      </p:sp>
      <p:sp>
        <p:nvSpPr>
          <p:cNvPr id="48133"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body" idx="1"/>
          </p:nvPr>
        </p:nvSpPr>
        <p:spPr>
          <a:xfrm>
            <a:off x="287338" y="1728788"/>
            <a:ext cx="7054850" cy="3813175"/>
          </a:xfrm>
        </p:spPr>
        <p:txBody>
          <a:bodyPr/>
          <a:lstStyle/>
          <a:p>
            <a:pPr marL="342900" lvl="1" indent="-342900" eaLnBrk="1" hangingPunct="1">
              <a:spcBef>
                <a:spcPts val="2400"/>
              </a:spcBef>
            </a:pPr>
            <a:r>
              <a:rPr lang="en-GB" altLang="zh-CN" sz="2200" dirty="0" smtClean="0">
                <a:latin typeface="宋体" pitchFamily="2" charset="-122"/>
                <a:ea typeface="宋体" pitchFamily="2" charset="-122"/>
              </a:rPr>
              <a:t>2009</a:t>
            </a:r>
            <a:r>
              <a:rPr lang="zh-CN" altLang="en-US" sz="2200" dirty="0" smtClean="0">
                <a:latin typeface="宋体" pitchFamily="2" charset="-122"/>
                <a:ea typeface="宋体" pitchFamily="2" charset="-122"/>
              </a:rPr>
              <a:t>年</a:t>
            </a:r>
            <a:r>
              <a:rPr lang="en-GB" altLang="zh-CN" sz="2200" dirty="0" smtClean="0">
                <a:latin typeface="宋体" pitchFamily="2" charset="-122"/>
                <a:ea typeface="宋体" pitchFamily="2" charset="-122"/>
              </a:rPr>
              <a:t>BDO</a:t>
            </a:r>
            <a:r>
              <a:rPr lang="zh-CN" altLang="en-US" sz="2200" dirty="0" smtClean="0">
                <a:latin typeface="宋体" pitchFamily="2" charset="-122"/>
                <a:ea typeface="宋体" pitchFamily="2" charset="-122"/>
              </a:rPr>
              <a:t>通过一个单一的全球贸易名称和共享的方式来命名</a:t>
            </a:r>
            <a:endParaRPr lang="en-GB" altLang="zh-CN" sz="2200" dirty="0" smtClean="0">
              <a:latin typeface="宋体" pitchFamily="2" charset="-122"/>
              <a:ea typeface="宋体" pitchFamily="2" charset="-122"/>
            </a:endParaRPr>
          </a:p>
          <a:p>
            <a:pPr marL="647700" lvl="2" indent="-342900" eaLnBrk="1" hangingPunct="1">
              <a:spcBef>
                <a:spcPts val="600"/>
              </a:spcBef>
              <a:buFont typeface="Arial" pitchFamily="34" charset="0"/>
              <a:buChar char="•"/>
            </a:pPr>
            <a:endParaRPr lang="en-GB" altLang="zh-CN" sz="1600" dirty="0" smtClean="0">
              <a:latin typeface="宋体" pitchFamily="2" charset="-122"/>
              <a:ea typeface="宋体" pitchFamily="2" charset="-122"/>
            </a:endParaRPr>
          </a:p>
          <a:p>
            <a:pPr marL="342900" lvl="1" indent="-342900" eaLnBrk="1" hangingPunct="1"/>
            <a:endParaRPr lang="en-GB" altLang="zh-CN" sz="2400"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p:txBody>
      </p:sp>
      <p:sp>
        <p:nvSpPr>
          <p:cNvPr id="49155" name="Slide Number Placeholder 5"/>
          <p:cNvSpPr>
            <a:spLocks noGrp="1"/>
          </p:cNvSpPr>
          <p:nvPr>
            <p:ph type="sldNum" sz="quarter" idx="12"/>
          </p:nvPr>
        </p:nvSpPr>
        <p:spPr>
          <a:noFill/>
        </p:spPr>
        <p:txBody>
          <a:bodyPr/>
          <a:lstStyle/>
          <a:p>
            <a:r>
              <a:rPr lang="en-US" altLang="zh-CN"/>
              <a:t>Page </a:t>
            </a:r>
            <a:fld id="{1CEBA844-C434-4CAB-A38F-09862AA46324}" type="slidenum">
              <a:rPr lang="en-US" altLang="zh-CN"/>
              <a:pPr/>
              <a:t>39</a:t>
            </a:fld>
            <a:endParaRPr lang="en-US" altLang="zh-CN"/>
          </a:p>
        </p:txBody>
      </p:sp>
      <p:sp>
        <p:nvSpPr>
          <p:cNvPr id="49156"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49157" name="Rectangle 2"/>
          <p:cNvSpPr txBox="1">
            <a:spLocks noChangeArrowheads="1"/>
          </p:cNvSpPr>
          <p:nvPr/>
        </p:nvSpPr>
        <p:spPr bwMode="auto">
          <a:xfrm>
            <a:off x="287338" y="673100"/>
            <a:ext cx="8643937" cy="971550"/>
          </a:xfrm>
          <a:prstGeom prst="rect">
            <a:avLst/>
          </a:prstGeom>
          <a:noFill/>
          <a:ln w="9525">
            <a:noFill/>
            <a:miter lim="800000"/>
            <a:headEnd/>
            <a:tailEnd/>
          </a:ln>
        </p:spPr>
        <p:txBody>
          <a:bodyPr lIns="0" tIns="0" rIns="0" bIns="0"/>
          <a:lstStyle/>
          <a:p>
            <a:pPr>
              <a:lnSpc>
                <a:spcPct val="105000"/>
              </a:lnSpc>
            </a:pPr>
            <a:r>
              <a:rPr lang="zh-CN" altLang="en-US" sz="2800" dirty="0">
                <a:solidFill>
                  <a:srgbClr val="ED1A3B"/>
                </a:solidFill>
                <a:latin typeface="宋体" pitchFamily="2" charset="-122"/>
                <a:ea typeface="宋体" pitchFamily="2" charset="-122"/>
              </a:rPr>
              <a:t>一致的品牌</a:t>
            </a:r>
            <a:r>
              <a:rPr lang="en-GB" altLang="zh-CN" sz="2800" dirty="0">
                <a:solidFill>
                  <a:srgbClr val="2EAFA4"/>
                </a:solidFill>
                <a:latin typeface="宋体" pitchFamily="2" charset="-122"/>
                <a:ea typeface="宋体" pitchFamily="2" charset="-122"/>
              </a:rPr>
              <a:t/>
            </a:r>
            <a:br>
              <a:rPr lang="en-GB" altLang="zh-CN" sz="2800" dirty="0">
                <a:solidFill>
                  <a:srgbClr val="2EAFA4"/>
                </a:solidFill>
                <a:latin typeface="宋体" pitchFamily="2" charset="-122"/>
                <a:ea typeface="宋体" pitchFamily="2" charset="-122"/>
              </a:rPr>
            </a:br>
            <a:r>
              <a:rPr lang="zh-CN" altLang="en-US" sz="2400" dirty="0">
                <a:solidFill>
                  <a:srgbClr val="2EAFA4"/>
                </a:solidFill>
                <a:latin typeface="宋体" pitchFamily="2" charset="-122"/>
                <a:ea typeface="宋体" pitchFamily="2" charset="-122"/>
              </a:rPr>
              <a:t>共同的身份</a:t>
            </a:r>
            <a:endParaRPr lang="en-GB" altLang="zh-CN" sz="2800" dirty="0">
              <a:solidFill>
                <a:srgbClr val="ED1A3B"/>
              </a:solidFill>
              <a:latin typeface="宋体" pitchFamily="2" charset="-122"/>
              <a:ea typeface="宋体" pitchFamily="2" charset="-122"/>
            </a:endParaRPr>
          </a:p>
        </p:txBody>
      </p:sp>
      <p:pic>
        <p:nvPicPr>
          <p:cNvPr id="49158" name="Picture 6" descr="K:\Office\MarComms\Asset bank\Wallpapers\wallpaper_1024_768.jpg"/>
          <p:cNvPicPr>
            <a:picLocks noChangeAspect="1" noChangeArrowheads="1"/>
          </p:cNvPicPr>
          <p:nvPr/>
        </p:nvPicPr>
        <p:blipFill>
          <a:blip r:embed="rId3" cstate="print"/>
          <a:srcRect/>
          <a:stretch>
            <a:fillRect/>
          </a:stretch>
        </p:blipFill>
        <p:spPr bwMode="auto">
          <a:xfrm>
            <a:off x="4284663" y="2852738"/>
            <a:ext cx="4379912" cy="3157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87338" y="1728788"/>
            <a:ext cx="8643937" cy="3813175"/>
          </a:xfrm>
        </p:spPr>
        <p:txBody>
          <a:bodyPr/>
          <a:lstStyle/>
          <a:p>
            <a:pPr marL="338138" indent="-333375" eaLnBrk="1" hangingPunct="1">
              <a:spcBef>
                <a:spcPts val="2400"/>
              </a:spcBef>
              <a:buFontTx/>
              <a:buChar char="•"/>
            </a:pPr>
            <a:r>
              <a:rPr lang="zh-CN" altLang="en-US" sz="2200" dirty="0" smtClean="0">
                <a:latin typeface="宋体" pitchFamily="2" charset="-122"/>
                <a:ea typeface="宋体" pitchFamily="2" charset="-122"/>
              </a:rPr>
              <a:t>改变客户反应的能力</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建立一个成功的企业的能力</a:t>
            </a:r>
            <a:r>
              <a:rPr lang="en-GB" altLang="zh-CN" sz="2200" dirty="0" smtClean="0">
                <a:latin typeface="宋体" pitchFamily="2" charset="-122"/>
                <a:ea typeface="宋体" pitchFamily="2" charset="-122"/>
              </a:rPr>
              <a:t>: </a:t>
            </a:r>
          </a:p>
          <a:p>
            <a:pPr lvl="3">
              <a:spcBef>
                <a:spcPts val="1200"/>
              </a:spcBef>
            </a:pPr>
            <a:r>
              <a:rPr lang="zh-CN" altLang="en-US" sz="2000" dirty="0" smtClean="0">
                <a:latin typeface="宋体" pitchFamily="2" charset="-122"/>
                <a:ea typeface="宋体" pitchFamily="2" charset="-122"/>
              </a:rPr>
              <a:t>增加市场份额</a:t>
            </a:r>
            <a:endParaRPr lang="en-GB" altLang="zh-CN" sz="20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降低风险和销售成本</a:t>
            </a:r>
            <a:endParaRPr lang="en-GB" altLang="zh-CN" sz="20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创造更高利润</a:t>
            </a:r>
            <a:endParaRPr lang="en-GB" altLang="zh-CN" sz="20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一个强势的品牌意味着更多的客户参与</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更多的客户参与意味着更多的业务和更多的收入</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以“声誉”代替“品牌”</a:t>
            </a:r>
            <a:r>
              <a:rPr lang="en-US" altLang="zh-CN" sz="2200" dirty="0" smtClean="0">
                <a:latin typeface="宋体" pitchFamily="2" charset="-122"/>
                <a:ea typeface="宋体" pitchFamily="2" charset="-122"/>
              </a:rPr>
              <a:t>…</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endParaRPr lang="en-GB" altLang="zh-CN" sz="2200" dirty="0" smtClean="0">
              <a:latin typeface="宋体" pitchFamily="2" charset="-122"/>
              <a:ea typeface="宋体" pitchFamily="2" charset="-122"/>
            </a:endParaRPr>
          </a:p>
          <a:p>
            <a:pPr marL="338138" indent="-333375" eaLnBrk="1" hangingPunct="1"/>
            <a:r>
              <a:rPr lang="en-GB" altLang="zh-CN" sz="2000" dirty="0" smtClean="0">
                <a:latin typeface="宋体" pitchFamily="2" charset="-122"/>
                <a:ea typeface="宋体" pitchFamily="2" charset="-122"/>
              </a:rPr>
              <a:t/>
            </a:r>
            <a:br>
              <a:rPr lang="en-GB" altLang="zh-CN" sz="2000" dirty="0" smtClean="0">
                <a:latin typeface="宋体" pitchFamily="2" charset="-122"/>
                <a:ea typeface="宋体" pitchFamily="2" charset="-122"/>
              </a:rPr>
            </a:br>
            <a:endParaRPr lang="en-GB" altLang="zh-CN" sz="2000" dirty="0" smtClean="0">
              <a:latin typeface="宋体" pitchFamily="2" charset="-122"/>
              <a:ea typeface="宋体" pitchFamily="2" charset="-122"/>
            </a:endParaRPr>
          </a:p>
          <a:p>
            <a:pPr marL="338138" indent="-333375" eaLnBrk="1" hangingPunct="1"/>
            <a:endParaRPr lang="en-GB" altLang="zh-CN" sz="2400" dirty="0" smtClean="0">
              <a:latin typeface="宋体" pitchFamily="2" charset="-122"/>
              <a:ea typeface="宋体" pitchFamily="2" charset="-122"/>
            </a:endParaRPr>
          </a:p>
          <a:p>
            <a:pPr marL="338138" indent="-333375" eaLnBrk="1" hangingPunct="1">
              <a:buFontTx/>
              <a:buChar char="•"/>
            </a:pPr>
            <a:endParaRPr lang="en-GB" altLang="zh-CN" sz="2400" dirty="0" smtClean="0">
              <a:latin typeface="宋体" pitchFamily="2" charset="-122"/>
              <a:ea typeface="宋体" pitchFamily="2" charset="-122"/>
            </a:endParaRPr>
          </a:p>
        </p:txBody>
      </p:sp>
      <p:sp>
        <p:nvSpPr>
          <p:cNvPr id="15363" name="Slide Number Placeholder 5"/>
          <p:cNvSpPr>
            <a:spLocks noGrp="1"/>
          </p:cNvSpPr>
          <p:nvPr>
            <p:ph type="sldNum" sz="quarter" idx="12"/>
          </p:nvPr>
        </p:nvSpPr>
        <p:spPr>
          <a:noFill/>
        </p:spPr>
        <p:txBody>
          <a:bodyPr/>
          <a:lstStyle/>
          <a:p>
            <a:r>
              <a:rPr lang="en-GB" altLang="zh-CN"/>
              <a:t>Page </a:t>
            </a:r>
            <a:fld id="{959080A3-2B76-4A6B-9864-02E45EEF89AB}" type="slidenum">
              <a:rPr lang="en-GB" altLang="zh-CN"/>
              <a:pPr/>
              <a:t>4</a:t>
            </a:fld>
            <a:endParaRPr lang="en-GB" altLang="zh-CN"/>
          </a:p>
        </p:txBody>
      </p:sp>
      <p:sp>
        <p:nvSpPr>
          <p:cNvPr id="15364" name="Rectangle 2"/>
          <p:cNvSpPr>
            <a:spLocks noGrp="1" noChangeArrowheads="1"/>
          </p:cNvSpPr>
          <p:nvPr>
            <p:ph type="title"/>
          </p:nvPr>
        </p:nvSpPr>
        <p:spPr/>
        <p:txBody>
          <a:bodyPr/>
          <a:lstStyle/>
          <a:p>
            <a:pPr eaLnBrk="1" hangingPunct="1"/>
            <a:r>
              <a:rPr lang="zh-CN" altLang="en-US" smtClean="0">
                <a:ea typeface="SimSun" pitchFamily="2" charset="-122"/>
              </a:rPr>
              <a:t>为什么品牌如此重要</a:t>
            </a:r>
            <a:r>
              <a:rPr lang="en-GB" altLang="zh-CN" smtClean="0">
                <a:ea typeface="SimSun" pitchFamily="2" charset="-122"/>
              </a:rPr>
              <a:t>?</a:t>
            </a:r>
            <a:br>
              <a:rPr lang="en-GB" altLang="zh-CN" smtClean="0">
                <a:ea typeface="SimSun" pitchFamily="2" charset="-122"/>
              </a:rPr>
            </a:b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15365"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4211638" y="4494213"/>
            <a:ext cx="2203450" cy="1812925"/>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4" cstate="print"/>
          <a:srcRect t="2766" b="4575"/>
          <a:stretch>
            <a:fillRect/>
          </a:stretch>
        </p:blipFill>
        <p:spPr bwMode="auto">
          <a:xfrm>
            <a:off x="4967288" y="4243388"/>
            <a:ext cx="2643187" cy="1530350"/>
          </a:xfrm>
          <a:prstGeom prst="rect">
            <a:avLst/>
          </a:prstGeom>
          <a:noFill/>
          <a:ln w="9525">
            <a:noFill/>
            <a:miter lim="800000"/>
            <a:headEnd/>
            <a:tailEnd/>
          </a:ln>
        </p:spPr>
      </p:pic>
      <p:sp>
        <p:nvSpPr>
          <p:cNvPr id="50180" name="Rectangle 7"/>
          <p:cNvSpPr>
            <a:spLocks noGrp="1" noChangeArrowheads="1"/>
          </p:cNvSpPr>
          <p:nvPr>
            <p:ph type="body" idx="1"/>
          </p:nvPr>
        </p:nvSpPr>
        <p:spPr>
          <a:xfrm>
            <a:off x="287338" y="1728788"/>
            <a:ext cx="7054850" cy="3813175"/>
          </a:xfrm>
        </p:spPr>
        <p:txBody>
          <a:bodyPr/>
          <a:lstStyle/>
          <a:p>
            <a:pPr marL="342900" lvl="1" indent="-342900" eaLnBrk="1" hangingPunct="1">
              <a:spcBef>
                <a:spcPts val="2400"/>
              </a:spcBef>
            </a:pPr>
            <a:r>
              <a:rPr lang="en-US" altLang="zh-CN" sz="2200" dirty="0" smtClean="0">
                <a:latin typeface="宋体" pitchFamily="2" charset="-122"/>
                <a:ea typeface="宋体" pitchFamily="2" charset="-122"/>
              </a:rPr>
              <a:t>2012</a:t>
            </a:r>
            <a:r>
              <a:rPr lang="zh-CN" altLang="en-US" sz="2200" dirty="0" smtClean="0">
                <a:latin typeface="宋体" pitchFamily="2" charset="-122"/>
                <a:ea typeface="宋体" pitchFamily="2" charset="-122"/>
              </a:rPr>
              <a:t>年继续采用</a:t>
            </a:r>
            <a:r>
              <a:rPr lang="zh-CN" altLang="en-US" sz="2200" b="1" dirty="0" smtClean="0">
                <a:latin typeface="宋体" pitchFamily="2" charset="-122"/>
                <a:ea typeface="宋体" pitchFamily="2" charset="-122"/>
              </a:rPr>
              <a:t>一个网络</a:t>
            </a:r>
            <a:r>
              <a:rPr lang="zh-CN" altLang="en-US" sz="2200" dirty="0" smtClean="0">
                <a:latin typeface="宋体" pitchFamily="2" charset="-122"/>
                <a:ea typeface="宋体" pitchFamily="2" charset="-122"/>
              </a:rPr>
              <a:t>的操作方式</a:t>
            </a:r>
            <a:r>
              <a:rPr lang="zh-CN" altLang="en-US" sz="2200" b="1" dirty="0" smtClean="0">
                <a:latin typeface="宋体" pitchFamily="2" charset="-122"/>
                <a:ea typeface="宋体" pitchFamily="2" charset="-122"/>
              </a:rPr>
              <a:t>：</a:t>
            </a:r>
            <a:endParaRPr lang="en-GB" altLang="zh-CN" sz="2200" dirty="0" smtClean="0">
              <a:latin typeface="宋体" pitchFamily="2" charset="-122"/>
              <a:ea typeface="宋体" pitchFamily="2" charset="-122"/>
            </a:endParaRPr>
          </a:p>
          <a:p>
            <a:pPr lvl="2">
              <a:spcBef>
                <a:spcPts val="1200"/>
              </a:spcBef>
            </a:pPr>
            <a:r>
              <a:rPr lang="zh-CN" altLang="en-US" sz="2000" dirty="0" smtClean="0">
                <a:latin typeface="宋体" pitchFamily="2" charset="-122"/>
                <a:ea typeface="宋体" pitchFamily="2" charset="-122"/>
              </a:rPr>
              <a:t>实现共享的市场定位</a:t>
            </a:r>
            <a:endParaRPr lang="en-GB" altLang="zh-CN" sz="2000" dirty="0" smtClean="0">
              <a:latin typeface="宋体" pitchFamily="2" charset="-122"/>
              <a:ea typeface="宋体" pitchFamily="2" charset="-122"/>
            </a:endParaRPr>
          </a:p>
          <a:p>
            <a:pPr lvl="2">
              <a:spcBef>
                <a:spcPts val="1200"/>
              </a:spcBef>
            </a:pPr>
            <a:r>
              <a:rPr lang="zh-CN" altLang="en-US" sz="2000" dirty="0" smtClean="0">
                <a:latin typeface="宋体" pitchFamily="2" charset="-122"/>
                <a:ea typeface="宋体" pitchFamily="2" charset="-122"/>
              </a:rPr>
              <a:t>统一的审计方法</a:t>
            </a:r>
            <a:r>
              <a:rPr lang="en-GB" altLang="zh-CN" sz="2000" dirty="0" smtClean="0">
                <a:latin typeface="宋体" pitchFamily="2" charset="-122"/>
                <a:ea typeface="宋体" pitchFamily="2" charset="-122"/>
              </a:rPr>
              <a:t> (</a:t>
            </a:r>
            <a:r>
              <a:rPr lang="zh-CN" altLang="en-US" sz="2000" dirty="0" smtClean="0">
                <a:latin typeface="宋体" pitchFamily="2" charset="-122"/>
                <a:ea typeface="宋体" pitchFamily="2" charset="-122"/>
              </a:rPr>
              <a:t>审计过程工具</a:t>
            </a:r>
            <a:r>
              <a:rPr lang="en-GB" altLang="zh-CN" sz="2000" dirty="0" smtClean="0">
                <a:latin typeface="宋体" pitchFamily="2" charset="-122"/>
                <a:ea typeface="宋体" pitchFamily="2" charset="-122"/>
              </a:rPr>
              <a:t>- APT)</a:t>
            </a:r>
          </a:p>
          <a:p>
            <a:pPr lvl="2">
              <a:spcBef>
                <a:spcPts val="1200"/>
              </a:spcBef>
            </a:pPr>
            <a:r>
              <a:rPr lang="zh-CN" altLang="en-US" sz="2000" dirty="0" smtClean="0">
                <a:latin typeface="宋体" pitchFamily="2" charset="-122"/>
                <a:ea typeface="宋体" pitchFamily="2" charset="-122"/>
              </a:rPr>
              <a:t>常用的工具、 方法和最佳实践经验分享</a:t>
            </a:r>
            <a:endParaRPr lang="en-GB" altLang="zh-CN" sz="2000" dirty="0" smtClean="0">
              <a:latin typeface="宋体" pitchFamily="2" charset="-122"/>
              <a:ea typeface="宋体" pitchFamily="2" charset="-122"/>
            </a:endParaRPr>
          </a:p>
          <a:p>
            <a:pPr lvl="2">
              <a:spcBef>
                <a:spcPts val="1200"/>
              </a:spcBef>
            </a:pPr>
            <a:r>
              <a:rPr lang="zh-CN" altLang="en-US" sz="2000" dirty="0" smtClean="0">
                <a:latin typeface="宋体" pitchFamily="2" charset="-122"/>
                <a:ea typeface="宋体" pitchFamily="2" charset="-122"/>
              </a:rPr>
              <a:t>面向客户和员工的一致的操作方式</a:t>
            </a:r>
            <a:endParaRPr lang="en-GB" altLang="zh-CN" sz="2000" dirty="0" smtClean="0">
              <a:latin typeface="宋体" pitchFamily="2" charset="-122"/>
              <a:ea typeface="宋体" pitchFamily="2" charset="-122"/>
            </a:endParaRPr>
          </a:p>
          <a:p>
            <a:pPr lvl="2" eaLnBrk="1" hangingPunct="1">
              <a:spcBef>
                <a:spcPts val="600"/>
              </a:spcBef>
              <a:buFont typeface="Arial" pitchFamily="34" charset="0"/>
              <a:buChar char="•"/>
            </a:pPr>
            <a:endParaRPr lang="en-GB" altLang="zh-CN" sz="1600" dirty="0" smtClean="0">
              <a:latin typeface="宋体" pitchFamily="2" charset="-122"/>
              <a:ea typeface="宋体" pitchFamily="2" charset="-122"/>
            </a:endParaRPr>
          </a:p>
          <a:p>
            <a:pPr marL="342900" lvl="1" indent="-342900" eaLnBrk="1" hangingPunct="1"/>
            <a:endParaRPr lang="en-GB" altLang="zh-CN" sz="2400"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p:txBody>
      </p:sp>
      <p:sp>
        <p:nvSpPr>
          <p:cNvPr id="50181" name="Slide Number Placeholder 5"/>
          <p:cNvSpPr>
            <a:spLocks noGrp="1"/>
          </p:cNvSpPr>
          <p:nvPr>
            <p:ph type="sldNum" sz="quarter" idx="12"/>
          </p:nvPr>
        </p:nvSpPr>
        <p:spPr>
          <a:noFill/>
        </p:spPr>
        <p:txBody>
          <a:bodyPr/>
          <a:lstStyle/>
          <a:p>
            <a:r>
              <a:rPr lang="en-US" altLang="zh-CN"/>
              <a:t>Page </a:t>
            </a:r>
            <a:fld id="{DB89FC8B-E604-43D8-8DCA-B9DBEA5777F8}" type="slidenum">
              <a:rPr lang="en-US" altLang="zh-CN"/>
              <a:pPr/>
              <a:t>40</a:t>
            </a:fld>
            <a:endParaRPr lang="en-US" altLang="zh-CN"/>
          </a:p>
        </p:txBody>
      </p:sp>
      <p:sp>
        <p:nvSpPr>
          <p:cNvPr id="50182"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50183" name="Rectangle 2"/>
          <p:cNvSpPr txBox="1">
            <a:spLocks noChangeArrowheads="1"/>
          </p:cNvSpPr>
          <p:nvPr/>
        </p:nvSpPr>
        <p:spPr bwMode="auto">
          <a:xfrm>
            <a:off x="287338" y="673100"/>
            <a:ext cx="8643937" cy="971550"/>
          </a:xfrm>
          <a:prstGeom prst="rect">
            <a:avLst/>
          </a:prstGeom>
          <a:noFill/>
          <a:ln w="9525">
            <a:noFill/>
            <a:miter lim="800000"/>
            <a:headEnd/>
            <a:tailEnd/>
          </a:ln>
        </p:spPr>
        <p:txBody>
          <a:bodyPr lIns="0" tIns="0" rIns="0" bIns="0"/>
          <a:lstStyle/>
          <a:p>
            <a:pPr>
              <a:lnSpc>
                <a:spcPct val="105000"/>
              </a:lnSpc>
            </a:pPr>
            <a:r>
              <a:rPr lang="zh-CN" altLang="en-US" sz="2800" dirty="0">
                <a:solidFill>
                  <a:srgbClr val="ED1A3B"/>
                </a:solidFill>
                <a:latin typeface="宋体" pitchFamily="2" charset="-122"/>
                <a:ea typeface="宋体" pitchFamily="2" charset="-122"/>
              </a:rPr>
              <a:t>一致的品牌</a:t>
            </a:r>
            <a:r>
              <a:rPr lang="en-GB" altLang="zh-CN" sz="2800" dirty="0">
                <a:solidFill>
                  <a:srgbClr val="2EAFA4"/>
                </a:solidFill>
                <a:latin typeface="宋体" pitchFamily="2" charset="-122"/>
                <a:ea typeface="宋体" pitchFamily="2" charset="-122"/>
              </a:rPr>
              <a:t/>
            </a:r>
            <a:br>
              <a:rPr lang="en-GB" altLang="zh-CN" sz="2800" dirty="0">
                <a:solidFill>
                  <a:srgbClr val="2EAFA4"/>
                </a:solidFill>
                <a:latin typeface="宋体" pitchFamily="2" charset="-122"/>
                <a:ea typeface="宋体" pitchFamily="2" charset="-122"/>
              </a:rPr>
            </a:br>
            <a:r>
              <a:rPr lang="zh-CN" altLang="en-US" sz="2400" dirty="0">
                <a:solidFill>
                  <a:srgbClr val="2EAFA4"/>
                </a:solidFill>
                <a:latin typeface="宋体" pitchFamily="2" charset="-122"/>
                <a:ea typeface="宋体" pitchFamily="2" charset="-122"/>
              </a:rPr>
              <a:t>共同的身份</a:t>
            </a:r>
            <a:endParaRPr lang="en-GB" altLang="zh-CN" sz="2800" dirty="0">
              <a:solidFill>
                <a:srgbClr val="ED1A3B"/>
              </a:solidFill>
              <a:latin typeface="宋体" pitchFamily="2" charset="-122"/>
              <a:ea typeface="宋体" pitchFamily="2" charset="-122"/>
            </a:endParaRPr>
          </a:p>
        </p:txBody>
      </p:sp>
      <p:pic>
        <p:nvPicPr>
          <p:cNvPr id="10" name="Picture 2"/>
          <p:cNvPicPr>
            <a:picLocks noChangeAspect="1" noChangeArrowheads="1"/>
          </p:cNvPicPr>
          <p:nvPr/>
        </p:nvPicPr>
        <p:blipFill>
          <a:blip r:embed="rId5" cstate="print"/>
          <a:srcRect/>
          <a:stretch>
            <a:fillRect/>
          </a:stretch>
        </p:blipFill>
        <p:spPr bwMode="auto">
          <a:xfrm>
            <a:off x="6084888" y="3860800"/>
            <a:ext cx="2106612" cy="209232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zh-CN" altLang="en-US" dirty="0" smtClean="0">
                <a:latin typeface="宋体" pitchFamily="2" charset="-122"/>
                <a:ea typeface="宋体" pitchFamily="2" charset="-122"/>
              </a:rPr>
              <a:t>一致的品牌</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在地方级别</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en-GB" altLang="zh-CN" dirty="0" smtClean="0">
                <a:latin typeface="宋体" pitchFamily="2" charset="-122"/>
                <a:ea typeface="宋体" pitchFamily="2" charset="-122"/>
              </a:rPr>
              <a:t>                          </a:t>
            </a:r>
            <a:r>
              <a:rPr lang="en-GB" altLang="zh-CN" dirty="0" smtClean="0">
                <a:solidFill>
                  <a:srgbClr val="2EAFA4"/>
                </a:solidFill>
                <a:latin typeface="宋体" pitchFamily="2" charset="-122"/>
                <a:ea typeface="宋体" pitchFamily="2" charset="-122"/>
              </a:rPr>
              <a:t/>
            </a:r>
            <a:br>
              <a:rPr lang="en-GB" altLang="zh-CN" dirty="0" smtClean="0">
                <a:solidFill>
                  <a:srgbClr val="2EAFA4"/>
                </a:solidFill>
                <a:latin typeface="宋体" pitchFamily="2" charset="-122"/>
                <a:ea typeface="宋体" pitchFamily="2" charset="-122"/>
              </a:rPr>
            </a:b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endParaRPr lang="en-GB" altLang="zh-CN" dirty="0" smtClean="0">
              <a:solidFill>
                <a:srgbClr val="2EAFA4"/>
              </a:solidFill>
              <a:latin typeface="宋体" pitchFamily="2" charset="-122"/>
              <a:ea typeface="宋体" pitchFamily="2" charset="-122"/>
            </a:endParaRPr>
          </a:p>
        </p:txBody>
      </p:sp>
      <p:sp>
        <p:nvSpPr>
          <p:cNvPr id="51203" name="Rectangle 7"/>
          <p:cNvSpPr>
            <a:spLocks noGrp="1" noChangeArrowheads="1"/>
          </p:cNvSpPr>
          <p:nvPr>
            <p:ph type="body" idx="1"/>
          </p:nvPr>
        </p:nvSpPr>
        <p:spPr>
          <a:xfrm>
            <a:off x="287338" y="1728788"/>
            <a:ext cx="8643937" cy="3813175"/>
          </a:xfrm>
        </p:spPr>
        <p:txBody>
          <a:bodyPr/>
          <a:lstStyle/>
          <a:p>
            <a:pPr marL="342900" lvl="1" indent="-342900" eaLnBrk="1" hangingPunct="1">
              <a:spcBef>
                <a:spcPts val="2400"/>
              </a:spcBef>
            </a:pPr>
            <a:r>
              <a:rPr lang="zh-CN" altLang="en-US" sz="2200" dirty="0" smtClean="0">
                <a:latin typeface="宋体" pitchFamily="2" charset="-122"/>
                <a:ea typeface="宋体" pitchFamily="2" charset="-122"/>
              </a:rPr>
              <a:t>提供的服务并非全球品牌等级</a:t>
            </a:r>
            <a:endParaRPr lang="en-GB" altLang="zh-CN" sz="22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服务由当地成员所提供</a:t>
            </a:r>
            <a:endParaRPr lang="en-GB" altLang="zh-CN" sz="22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地方面孔和地方声誉</a:t>
            </a:r>
            <a:endParaRPr lang="en-GB" altLang="zh-CN" sz="2000" dirty="0" smtClean="0">
              <a:latin typeface="宋体" pitchFamily="2" charset="-122"/>
              <a:ea typeface="宋体" pitchFamily="2" charset="-122"/>
            </a:endParaRPr>
          </a:p>
          <a:p>
            <a:pPr marL="342900" lvl="1" indent="-342900" eaLnBrk="1" hangingPunct="1"/>
            <a:endParaRPr lang="en-GB" altLang="zh-CN" sz="2400"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p:txBody>
      </p:sp>
      <p:sp>
        <p:nvSpPr>
          <p:cNvPr id="51204" name="Slide Number Placeholder 5"/>
          <p:cNvSpPr>
            <a:spLocks noGrp="1"/>
          </p:cNvSpPr>
          <p:nvPr>
            <p:ph type="sldNum" sz="quarter" idx="12"/>
          </p:nvPr>
        </p:nvSpPr>
        <p:spPr>
          <a:noFill/>
        </p:spPr>
        <p:txBody>
          <a:bodyPr/>
          <a:lstStyle/>
          <a:p>
            <a:r>
              <a:rPr lang="en-US" altLang="zh-CN"/>
              <a:t>Page </a:t>
            </a:r>
            <a:fld id="{F1D5ED98-FD36-4145-9A03-5BB81752E264}" type="slidenum">
              <a:rPr lang="en-US" altLang="zh-CN"/>
              <a:pPr/>
              <a:t>41</a:t>
            </a:fld>
            <a:endParaRPr lang="en-US" altLang="zh-CN"/>
          </a:p>
        </p:txBody>
      </p:sp>
      <p:sp>
        <p:nvSpPr>
          <p:cNvPr id="51205"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51206" name="Picture 1"/>
          <p:cNvPicPr>
            <a:picLocks noChangeAspect="1"/>
          </p:cNvPicPr>
          <p:nvPr/>
        </p:nvPicPr>
        <p:blipFill>
          <a:blip r:embed="rId3" cstate="print"/>
          <a:srcRect/>
          <a:stretch>
            <a:fillRect/>
          </a:stretch>
        </p:blipFill>
        <p:spPr bwMode="auto">
          <a:xfrm>
            <a:off x="5292725" y="3492500"/>
            <a:ext cx="3413125" cy="2289175"/>
          </a:xfrm>
          <a:prstGeom prst="rect">
            <a:avLst/>
          </a:prstGeom>
          <a:noFill/>
          <a:ln w="9525">
            <a:noFill/>
            <a:miter lim="800000"/>
            <a:headEnd/>
            <a:tailEnd/>
          </a:ln>
        </p:spPr>
      </p:pic>
      <p:sp>
        <p:nvSpPr>
          <p:cNvPr id="51207" name="Rectangle 7"/>
          <p:cNvSpPr txBox="1">
            <a:spLocks noChangeArrowheads="1"/>
          </p:cNvSpPr>
          <p:nvPr/>
        </p:nvSpPr>
        <p:spPr bwMode="auto">
          <a:xfrm>
            <a:off x="287338" y="3492500"/>
            <a:ext cx="5005387" cy="2084388"/>
          </a:xfrm>
          <a:prstGeom prst="rect">
            <a:avLst/>
          </a:prstGeom>
          <a:noFill/>
          <a:ln w="9525">
            <a:noFill/>
            <a:miter lim="800000"/>
            <a:headEnd/>
            <a:tailEnd/>
          </a:ln>
        </p:spPr>
        <p:txBody>
          <a:bodyPr lIns="0" tIns="0" rIns="0" bIns="0"/>
          <a:lstStyle/>
          <a:p>
            <a:pPr marL="342900" lvl="1" indent="-342900">
              <a:spcBef>
                <a:spcPts val="2400"/>
              </a:spcBef>
              <a:buFont typeface="Arial" pitchFamily="34" charset="0"/>
              <a:buChar char="•"/>
            </a:pPr>
            <a:r>
              <a:rPr lang="en-GB" altLang="zh-CN" sz="2200" b="0">
                <a:solidFill>
                  <a:srgbClr val="786860"/>
                </a:solidFill>
                <a:ea typeface="SimSun" pitchFamily="2" charset="-122"/>
              </a:rPr>
              <a:t>BDO</a:t>
            </a:r>
            <a:r>
              <a:rPr lang="zh-CN" altLang="en-US" sz="2200" b="0">
                <a:solidFill>
                  <a:srgbClr val="786860"/>
                </a:solidFill>
                <a:ea typeface="SimSun" pitchFamily="2" charset="-122"/>
              </a:rPr>
              <a:t>与更大的竞争对手的区别在于</a:t>
            </a:r>
            <a:endParaRPr lang="en-GB" altLang="zh-CN" sz="2200" b="0">
              <a:solidFill>
                <a:srgbClr val="786860"/>
              </a:solidFill>
              <a:ea typeface="SimSun" pitchFamily="2" charset="-122"/>
            </a:endParaRPr>
          </a:p>
          <a:p>
            <a:pPr marL="971550" lvl="3" indent="-328613" eaLnBrk="0" hangingPunct="0">
              <a:spcBef>
                <a:spcPts val="1200"/>
              </a:spcBef>
              <a:buFont typeface="Univers HSBCPB Con 520"/>
              <a:buChar char="-"/>
            </a:pPr>
            <a:r>
              <a:rPr lang="zh-CN" altLang="en-US" sz="2000" b="0">
                <a:solidFill>
                  <a:srgbClr val="786860"/>
                </a:solidFill>
                <a:ea typeface="SimSun" pitchFamily="2" charset="-122"/>
              </a:rPr>
              <a:t>通过地方的责任来提供全球化的优质服务</a:t>
            </a:r>
            <a:endParaRPr lang="en-GB" altLang="zh-CN" sz="2400">
              <a:solidFill>
                <a:srgbClr val="786860"/>
              </a:solidFill>
              <a:ea typeface="SimSun" pitchFamily="2"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zh-CN" altLang="en-US" dirty="0" smtClean="0">
                <a:latin typeface="宋体" pitchFamily="2" charset="-122"/>
                <a:ea typeface="宋体" pitchFamily="2" charset="-122"/>
              </a:rPr>
              <a:t>发展我们的品牌</a:t>
            </a: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r>
              <a:rPr lang="zh-CN" altLang="en-US" dirty="0" smtClean="0">
                <a:solidFill>
                  <a:srgbClr val="2EAFA4"/>
                </a:solidFill>
                <a:latin typeface="宋体" pitchFamily="2" charset="-122"/>
                <a:ea typeface="宋体" pitchFamily="2" charset="-122"/>
              </a:rPr>
              <a:t>为人所知</a:t>
            </a:r>
            <a:r>
              <a:rPr lang="en-GB" altLang="zh-CN" dirty="0" smtClean="0">
                <a:latin typeface="宋体" pitchFamily="2" charset="-122"/>
                <a:ea typeface="宋体" pitchFamily="2" charset="-122"/>
              </a:rPr>
              <a:t> </a:t>
            </a:r>
            <a:r>
              <a:rPr lang="en-GB" altLang="zh-CN" dirty="0" smtClean="0">
                <a:solidFill>
                  <a:srgbClr val="2EAFA4"/>
                </a:solidFill>
                <a:latin typeface="宋体" pitchFamily="2" charset="-122"/>
                <a:ea typeface="宋体" pitchFamily="2" charset="-122"/>
              </a:rPr>
              <a:t/>
            </a:r>
            <a:br>
              <a:rPr lang="en-GB" altLang="zh-CN" dirty="0" smtClean="0">
                <a:solidFill>
                  <a:srgbClr val="2EAFA4"/>
                </a:solidFill>
                <a:latin typeface="宋体" pitchFamily="2" charset="-122"/>
                <a:ea typeface="宋体" pitchFamily="2" charset="-122"/>
              </a:rPr>
            </a:br>
            <a:r>
              <a:rPr lang="en-GB" altLang="zh-CN" dirty="0" smtClean="0">
                <a:solidFill>
                  <a:srgbClr val="2EAFA4"/>
                </a:solidFill>
                <a:latin typeface="宋体" pitchFamily="2" charset="-122"/>
                <a:ea typeface="宋体" pitchFamily="2" charset="-122"/>
              </a:rPr>
              <a:t/>
            </a:r>
            <a:br>
              <a:rPr lang="en-GB" altLang="zh-CN" dirty="0" smtClean="0">
                <a:solidFill>
                  <a:srgbClr val="2EAFA4"/>
                </a:solidFill>
                <a:latin typeface="宋体" pitchFamily="2" charset="-122"/>
                <a:ea typeface="宋体" pitchFamily="2" charset="-122"/>
              </a:rPr>
            </a:br>
            <a:r>
              <a:rPr lang="en-GB" altLang="zh-CN" dirty="0" smtClean="0">
                <a:latin typeface="宋体" pitchFamily="2" charset="-122"/>
                <a:ea typeface="宋体" pitchFamily="2" charset="-122"/>
              </a:rPr>
              <a:t/>
            </a:r>
            <a:br>
              <a:rPr lang="en-GB" altLang="zh-CN" dirty="0" smtClean="0">
                <a:latin typeface="宋体" pitchFamily="2" charset="-122"/>
                <a:ea typeface="宋体" pitchFamily="2" charset="-122"/>
              </a:rPr>
            </a:br>
            <a:endParaRPr lang="en-GB" altLang="zh-CN" dirty="0" smtClean="0">
              <a:solidFill>
                <a:srgbClr val="2EAFA4"/>
              </a:solidFill>
              <a:latin typeface="宋体" pitchFamily="2" charset="-122"/>
              <a:ea typeface="宋体" pitchFamily="2" charset="-122"/>
            </a:endParaRPr>
          </a:p>
        </p:txBody>
      </p:sp>
      <p:sp>
        <p:nvSpPr>
          <p:cNvPr id="52227" name="Rectangle 7"/>
          <p:cNvSpPr>
            <a:spLocks noGrp="1" noChangeArrowheads="1"/>
          </p:cNvSpPr>
          <p:nvPr>
            <p:ph type="body" idx="1"/>
          </p:nvPr>
        </p:nvSpPr>
        <p:spPr>
          <a:xfrm>
            <a:off x="287338" y="1687513"/>
            <a:ext cx="5724525" cy="3813175"/>
          </a:xfrm>
        </p:spPr>
        <p:txBody>
          <a:bodyPr/>
          <a:lstStyle/>
          <a:p>
            <a:pPr marL="342900" lvl="1" indent="-342900" eaLnBrk="1" hangingPunct="1">
              <a:spcBef>
                <a:spcPts val="600"/>
              </a:spcBef>
            </a:pPr>
            <a:r>
              <a:rPr lang="zh-CN" altLang="en-US" sz="2200" dirty="0" smtClean="0">
                <a:latin typeface="宋体" pitchFamily="2" charset="-122"/>
                <a:ea typeface="宋体" pitchFamily="2" charset="-122"/>
              </a:rPr>
              <a:t>通过以下方式推广</a:t>
            </a:r>
            <a:r>
              <a:rPr lang="en-GB" altLang="zh-CN" sz="2200" dirty="0" smtClean="0">
                <a:latin typeface="宋体" pitchFamily="2" charset="-122"/>
                <a:ea typeface="宋体" pitchFamily="2" charset="-122"/>
              </a:rPr>
              <a:t>BDO</a:t>
            </a:r>
            <a:r>
              <a:rPr lang="zh-CN" altLang="en-US" sz="2200" dirty="0" smtClean="0">
                <a:latin typeface="宋体" pitchFamily="2" charset="-122"/>
                <a:ea typeface="宋体" pitchFamily="2" charset="-122"/>
              </a:rPr>
              <a:t>品牌</a:t>
            </a:r>
            <a:endParaRPr lang="en-GB" altLang="zh-CN" sz="22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协调公关活动</a:t>
            </a:r>
            <a:endParaRPr lang="en-GB" altLang="zh-CN" sz="20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思想领导</a:t>
            </a:r>
            <a:endParaRPr lang="en-GB" altLang="zh-CN" sz="2000" dirty="0" smtClean="0">
              <a:latin typeface="宋体" pitchFamily="2" charset="-122"/>
              <a:ea typeface="宋体" pitchFamily="2" charset="-122"/>
            </a:endParaRPr>
          </a:p>
          <a:p>
            <a:pPr lvl="3">
              <a:spcBef>
                <a:spcPts val="1200"/>
              </a:spcBef>
            </a:pPr>
            <a:r>
              <a:rPr lang="zh-CN" altLang="en-US" sz="2000" dirty="0" smtClean="0">
                <a:latin typeface="宋体" pitchFamily="2" charset="-122"/>
                <a:ea typeface="宋体" pitchFamily="2" charset="-122"/>
              </a:rPr>
              <a:t>参与全球和国家层面的行业辩论</a:t>
            </a:r>
            <a:endParaRPr lang="en-GB" altLang="zh-CN" sz="2000" dirty="0" smtClean="0">
              <a:latin typeface="宋体" pitchFamily="2" charset="-122"/>
              <a:ea typeface="宋体" pitchFamily="2" charset="-122"/>
            </a:endParaRPr>
          </a:p>
          <a:p>
            <a:pPr marL="342900" lvl="1" indent="-342900" eaLnBrk="1" hangingPunct="1">
              <a:spcBef>
                <a:spcPts val="2400"/>
              </a:spcBef>
            </a:pPr>
            <a:r>
              <a:rPr lang="zh-CN" altLang="en-US" sz="2200" dirty="0" smtClean="0">
                <a:latin typeface="宋体" pitchFamily="2" charset="-122"/>
                <a:ea typeface="宋体" pitchFamily="2" charset="-122"/>
              </a:rPr>
              <a:t>客户推荐</a:t>
            </a:r>
            <a:endParaRPr lang="en-GB" altLang="zh-CN" sz="2200" dirty="0" smtClean="0">
              <a:latin typeface="宋体" pitchFamily="2" charset="-122"/>
              <a:ea typeface="宋体" pitchFamily="2" charset="-122"/>
            </a:endParaRPr>
          </a:p>
          <a:p>
            <a:pPr marL="647700" lvl="2" indent="-342900" eaLnBrk="1" hangingPunct="1">
              <a:spcBef>
                <a:spcPts val="600"/>
              </a:spcBef>
              <a:buFont typeface="Arial" pitchFamily="34" charset="0"/>
              <a:buChar char="•"/>
            </a:pPr>
            <a:endParaRPr lang="en-GB" altLang="zh-CN" sz="1600" dirty="0" smtClean="0">
              <a:latin typeface="宋体" pitchFamily="2" charset="-122"/>
              <a:ea typeface="宋体" pitchFamily="2" charset="-122"/>
            </a:endParaRPr>
          </a:p>
          <a:p>
            <a:pPr marL="342900" lvl="1" indent="-342900" eaLnBrk="1" hangingPunct="1"/>
            <a:endParaRPr lang="en-GB" altLang="zh-CN" sz="2400"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a:p>
            <a:pPr marL="0" indent="0" eaLnBrk="1" hangingPunct="1"/>
            <a:endParaRPr lang="en-GB" altLang="zh-CN" sz="2400" b="1" dirty="0" smtClean="0">
              <a:latin typeface="宋体" pitchFamily="2" charset="-122"/>
              <a:ea typeface="宋体" pitchFamily="2" charset="-122"/>
            </a:endParaRPr>
          </a:p>
        </p:txBody>
      </p:sp>
      <p:sp>
        <p:nvSpPr>
          <p:cNvPr id="52228" name="Slide Number Placeholder 5"/>
          <p:cNvSpPr>
            <a:spLocks noGrp="1"/>
          </p:cNvSpPr>
          <p:nvPr>
            <p:ph type="sldNum" sz="quarter" idx="12"/>
          </p:nvPr>
        </p:nvSpPr>
        <p:spPr>
          <a:noFill/>
        </p:spPr>
        <p:txBody>
          <a:bodyPr/>
          <a:lstStyle/>
          <a:p>
            <a:r>
              <a:rPr lang="en-US" altLang="zh-CN"/>
              <a:t>Page </a:t>
            </a:r>
            <a:fld id="{80EC87DF-237D-40A5-AB38-99605980B3B0}" type="slidenum">
              <a:rPr lang="en-US" altLang="zh-CN"/>
              <a:pPr/>
              <a:t>42</a:t>
            </a:fld>
            <a:endParaRPr lang="en-US" altLang="zh-CN"/>
          </a:p>
        </p:txBody>
      </p:sp>
      <p:sp>
        <p:nvSpPr>
          <p:cNvPr id="52229"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52230" name="Picture 2"/>
          <p:cNvPicPr>
            <a:picLocks noChangeAspect="1" noChangeArrowheads="1"/>
          </p:cNvPicPr>
          <p:nvPr/>
        </p:nvPicPr>
        <p:blipFill>
          <a:blip r:embed="rId3" cstate="print"/>
          <a:srcRect/>
          <a:stretch>
            <a:fillRect/>
          </a:stretch>
        </p:blipFill>
        <p:spPr bwMode="auto">
          <a:xfrm>
            <a:off x="6372225" y="1728788"/>
            <a:ext cx="2416175" cy="3408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7338" y="673100"/>
            <a:ext cx="8856662" cy="971550"/>
          </a:xfrm>
        </p:spPr>
        <p:txBody>
          <a:bodyPr/>
          <a:lstStyle/>
          <a:p>
            <a:pPr eaLnBrk="1" hangingPunct="1"/>
            <a:r>
              <a:rPr lang="zh-CN" altLang="en-US" smtClean="0">
                <a:ea typeface="SimSun" pitchFamily="2" charset="-122"/>
              </a:rPr>
              <a:t>发展我们的品牌</a:t>
            </a:r>
            <a:r>
              <a:rPr lang="en-GB" altLang="zh-CN" smtClean="0">
                <a:ea typeface="SimSun" pitchFamily="2" charset="-122"/>
              </a:rPr>
              <a:t/>
            </a:r>
            <a:br>
              <a:rPr lang="en-GB" altLang="zh-CN" smtClean="0">
                <a:ea typeface="SimSun" pitchFamily="2" charset="-122"/>
              </a:rPr>
            </a:br>
            <a:r>
              <a:rPr lang="zh-CN" altLang="en-US" smtClean="0">
                <a:solidFill>
                  <a:srgbClr val="2EAFA4"/>
                </a:solidFill>
                <a:ea typeface="SimSun" pitchFamily="2" charset="-122"/>
              </a:rPr>
              <a:t>一个一致的全球品牌</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53251" name="Rectangle 3"/>
          <p:cNvSpPr>
            <a:spLocks noGrp="1" noChangeArrowheads="1"/>
          </p:cNvSpPr>
          <p:nvPr>
            <p:ph idx="1"/>
          </p:nvPr>
        </p:nvSpPr>
        <p:spPr/>
        <p:txBody>
          <a:bodyPr/>
          <a:lstStyle/>
          <a:p>
            <a:pPr marL="457200" indent="-457200" eaLnBrk="1" hangingPunct="1">
              <a:spcBef>
                <a:spcPts val="1800"/>
              </a:spcBef>
              <a:buFontTx/>
              <a:buChar char="•"/>
            </a:pPr>
            <a:r>
              <a:rPr lang="zh-CN" altLang="en-US" sz="2200" smtClean="0">
                <a:ea typeface="SimSun" pitchFamily="2" charset="-122"/>
              </a:rPr>
              <a:t>一个统一的品牌代表性</a:t>
            </a:r>
            <a:endParaRPr lang="en-GB" altLang="zh-CN" sz="2200" smtClean="0">
              <a:ea typeface="SimSun" pitchFamily="2" charset="-122"/>
            </a:endParaRPr>
          </a:p>
          <a:p>
            <a:pPr lvl="3">
              <a:spcBef>
                <a:spcPts val="1200"/>
              </a:spcBef>
            </a:pPr>
            <a:r>
              <a:rPr lang="zh-CN" altLang="en-US" sz="2000" smtClean="0">
                <a:ea typeface="SimSun" pitchFamily="2" charset="-122"/>
              </a:rPr>
              <a:t>遍及全球的一个视觉标识</a:t>
            </a:r>
            <a:endParaRPr lang="en-GB" altLang="zh-CN" sz="2000" smtClean="0">
              <a:ea typeface="SimSun" pitchFamily="2" charset="-122"/>
            </a:endParaRPr>
          </a:p>
          <a:p>
            <a:pPr lvl="3">
              <a:spcBef>
                <a:spcPts val="1200"/>
              </a:spcBef>
            </a:pPr>
            <a:r>
              <a:rPr lang="zh-CN" altLang="en-US" sz="2000" smtClean="0">
                <a:ea typeface="SimSun" pitchFamily="2" charset="-122"/>
              </a:rPr>
              <a:t>在所有的沟通中使用相同的语调</a:t>
            </a:r>
            <a:endParaRPr lang="en-GB" altLang="zh-CN" sz="2000" smtClean="0">
              <a:ea typeface="SimSun" pitchFamily="2" charset="-122"/>
            </a:endParaRPr>
          </a:p>
          <a:p>
            <a:pPr lvl="3">
              <a:spcBef>
                <a:spcPts val="1200"/>
              </a:spcBef>
            </a:pPr>
            <a:r>
              <a:rPr lang="zh-CN" altLang="en-US" sz="2000" smtClean="0">
                <a:ea typeface="SimSun" pitchFamily="2" charset="-122"/>
              </a:rPr>
              <a:t>相似的语言</a:t>
            </a:r>
            <a:r>
              <a:rPr lang="en-GB" altLang="zh-CN" sz="2000" smtClean="0">
                <a:ea typeface="SimSun" pitchFamily="2" charset="-122"/>
              </a:rPr>
              <a:t> “</a:t>
            </a:r>
            <a:r>
              <a:rPr lang="zh-CN" altLang="en-US" sz="2000" smtClean="0">
                <a:ea typeface="SimSun" pitchFamily="2" charset="-122"/>
              </a:rPr>
              <a:t>对您重要的</a:t>
            </a:r>
            <a:r>
              <a:rPr lang="en-GB" altLang="zh-CN" sz="2000" smtClean="0">
                <a:ea typeface="SimSun" pitchFamily="2" charset="-122"/>
              </a:rPr>
              <a:t>, </a:t>
            </a:r>
            <a:r>
              <a:rPr lang="zh-CN" altLang="en-US" sz="2000" smtClean="0">
                <a:ea typeface="SimSun" pitchFamily="2" charset="-122"/>
              </a:rPr>
              <a:t>对我们同样重要</a:t>
            </a:r>
            <a:r>
              <a:rPr lang="en-GB" altLang="zh-CN" sz="2000" smtClean="0">
                <a:ea typeface="SimSun" pitchFamily="2" charset="-122"/>
              </a:rPr>
              <a:t>”</a:t>
            </a:r>
          </a:p>
          <a:p>
            <a:pPr marL="457200" lvl="1" indent="-457200" eaLnBrk="1" hangingPunct="1">
              <a:spcBef>
                <a:spcPts val="1800"/>
              </a:spcBef>
            </a:pPr>
            <a:r>
              <a:rPr lang="zh-CN" altLang="en-US" sz="2200" smtClean="0">
                <a:ea typeface="SimSun" pitchFamily="2" charset="-122"/>
              </a:rPr>
              <a:t>在世界各地与客户的每一个接触点均可看到熟悉的</a:t>
            </a:r>
            <a:r>
              <a:rPr lang="en-GB" altLang="zh-CN" sz="2200" smtClean="0">
                <a:ea typeface="SimSun" pitchFamily="2" charset="-122"/>
              </a:rPr>
              <a:t>BDO</a:t>
            </a:r>
            <a:r>
              <a:rPr lang="zh-CN" altLang="en-US" sz="2200" smtClean="0">
                <a:ea typeface="SimSun" pitchFamily="2" charset="-122"/>
              </a:rPr>
              <a:t>标志</a:t>
            </a:r>
            <a:r>
              <a:rPr lang="en-GB" altLang="zh-CN" sz="2200" smtClean="0">
                <a:ea typeface="SimSun" pitchFamily="2" charset="-122"/>
              </a:rPr>
              <a:t> : </a:t>
            </a:r>
          </a:p>
          <a:p>
            <a:pPr lvl="3">
              <a:spcBef>
                <a:spcPts val="1200"/>
              </a:spcBef>
            </a:pPr>
            <a:r>
              <a:rPr lang="zh-CN" altLang="en-US" sz="2000" smtClean="0">
                <a:ea typeface="SimSun" pitchFamily="2" charset="-122"/>
              </a:rPr>
              <a:t>我们的出版物</a:t>
            </a:r>
            <a:endParaRPr lang="en-GB" altLang="zh-CN" sz="2000" smtClean="0">
              <a:ea typeface="SimSun" pitchFamily="2" charset="-122"/>
            </a:endParaRPr>
          </a:p>
          <a:p>
            <a:pPr lvl="3">
              <a:spcBef>
                <a:spcPts val="1200"/>
              </a:spcBef>
            </a:pPr>
            <a:r>
              <a:rPr lang="zh-CN" altLang="en-US" sz="2000" smtClean="0">
                <a:ea typeface="SimSun" pitchFamily="2" charset="-122"/>
              </a:rPr>
              <a:t>我们的推广活动</a:t>
            </a:r>
            <a:endParaRPr lang="en-US" altLang="zh-CN" sz="2000" smtClean="0">
              <a:ea typeface="SimSun" pitchFamily="2" charset="-122"/>
            </a:endParaRPr>
          </a:p>
          <a:p>
            <a:pPr lvl="3">
              <a:spcBef>
                <a:spcPts val="1200"/>
              </a:spcBef>
            </a:pPr>
            <a:r>
              <a:rPr lang="zh-CN" altLang="en-US" sz="2000" smtClean="0">
                <a:ea typeface="SimSun" pitchFamily="2" charset="-122"/>
              </a:rPr>
              <a:t>我们的网站</a:t>
            </a:r>
            <a:endParaRPr lang="en-GB" altLang="zh-CN" sz="2400" smtClean="0">
              <a:ea typeface="SimSun" pitchFamily="2" charset="-122"/>
            </a:endParaRPr>
          </a:p>
          <a:p>
            <a:pPr marL="457200" indent="-457200" eaLnBrk="1" hangingPunct="1">
              <a:buFontTx/>
              <a:buChar char="•"/>
            </a:pPr>
            <a:endParaRPr lang="en-GB" altLang="zh-CN" sz="2400" smtClean="0">
              <a:ea typeface="SimSun" pitchFamily="2" charset="-122"/>
            </a:endParaRPr>
          </a:p>
        </p:txBody>
      </p:sp>
      <p:sp>
        <p:nvSpPr>
          <p:cNvPr id="53252" name="Slide Number Placeholder 5"/>
          <p:cNvSpPr>
            <a:spLocks noGrp="1"/>
          </p:cNvSpPr>
          <p:nvPr>
            <p:ph type="sldNum" sz="quarter" idx="12"/>
          </p:nvPr>
        </p:nvSpPr>
        <p:spPr>
          <a:noFill/>
        </p:spPr>
        <p:txBody>
          <a:bodyPr/>
          <a:lstStyle/>
          <a:p>
            <a:r>
              <a:rPr lang="en-GB" altLang="zh-CN"/>
              <a:t>Page </a:t>
            </a:r>
            <a:fld id="{652ABF92-021B-4492-A650-D37837FF8CF0}" type="slidenum">
              <a:rPr lang="en-GB" altLang="zh-CN"/>
              <a:pPr/>
              <a:t>43</a:t>
            </a:fld>
            <a:endParaRPr lang="en-GB" altLang="zh-CN"/>
          </a:p>
        </p:txBody>
      </p:sp>
      <p:sp>
        <p:nvSpPr>
          <p:cNvPr id="53253"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p:spPr>
        <p:txBody>
          <a:bodyPr/>
          <a:lstStyle/>
          <a:p>
            <a:r>
              <a:rPr lang="en-GB" altLang="zh-CN"/>
              <a:t>Page </a:t>
            </a:r>
            <a:fld id="{06534C9F-2B32-423F-ACA8-A5E9346A7922}" type="slidenum">
              <a:rPr lang="en-GB" altLang="zh-CN"/>
              <a:pPr/>
              <a:t>44</a:t>
            </a:fld>
            <a:endParaRPr lang="en-GB" altLang="zh-CN"/>
          </a:p>
        </p:txBody>
      </p:sp>
      <p:pic>
        <p:nvPicPr>
          <p:cNvPr id="54275" name="Picture 2"/>
          <p:cNvPicPr>
            <a:picLocks noChangeAspect="1" noChangeArrowheads="1"/>
          </p:cNvPicPr>
          <p:nvPr/>
        </p:nvPicPr>
        <p:blipFill>
          <a:blip r:embed="rId3" cstate="print"/>
          <a:srcRect t="2303" b="3909"/>
          <a:stretch>
            <a:fillRect/>
          </a:stretch>
        </p:blipFill>
        <p:spPr bwMode="auto">
          <a:xfrm>
            <a:off x="0" y="698500"/>
            <a:ext cx="8870950" cy="5200650"/>
          </a:xfrm>
          <a:prstGeom prst="rect">
            <a:avLst/>
          </a:prstGeom>
          <a:noFill/>
          <a:ln w="9525">
            <a:noFill/>
            <a:miter lim="800000"/>
            <a:headEnd/>
            <a:tailEnd/>
          </a:ln>
        </p:spPr>
      </p:pic>
      <p:sp>
        <p:nvSpPr>
          <p:cNvPr id="54276"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r>
              <a:rPr lang="en-GB" altLang="zh-CN"/>
              <a:t>Page </a:t>
            </a:r>
            <a:fld id="{57336970-BC16-4FFF-BECE-C2A17D07F1A3}" type="slidenum">
              <a:rPr lang="en-GB" altLang="zh-CN"/>
              <a:pPr/>
              <a:t>45</a:t>
            </a:fld>
            <a:endParaRPr lang="en-GB" altLang="zh-CN"/>
          </a:p>
        </p:txBody>
      </p:sp>
      <p:pic>
        <p:nvPicPr>
          <p:cNvPr id="55299" name="Picture 4"/>
          <p:cNvPicPr>
            <a:picLocks noChangeAspect="1" noChangeArrowheads="1"/>
          </p:cNvPicPr>
          <p:nvPr/>
        </p:nvPicPr>
        <p:blipFill>
          <a:blip r:embed="rId3" cstate="print"/>
          <a:srcRect t="2443" b="3609"/>
          <a:stretch>
            <a:fillRect/>
          </a:stretch>
        </p:blipFill>
        <p:spPr bwMode="auto">
          <a:xfrm>
            <a:off x="0" y="735013"/>
            <a:ext cx="8870950" cy="5208587"/>
          </a:xfrm>
          <a:prstGeom prst="rect">
            <a:avLst/>
          </a:prstGeom>
          <a:noFill/>
          <a:ln w="9525">
            <a:noFill/>
            <a:miter lim="800000"/>
            <a:headEnd/>
            <a:tailEnd/>
          </a:ln>
        </p:spPr>
      </p:pic>
      <p:sp>
        <p:nvSpPr>
          <p:cNvPr id="55300"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2"/>
          </p:nvPr>
        </p:nvSpPr>
        <p:spPr>
          <a:noFill/>
        </p:spPr>
        <p:txBody>
          <a:bodyPr/>
          <a:lstStyle/>
          <a:p>
            <a:r>
              <a:rPr lang="en-GB" altLang="zh-CN"/>
              <a:t>Page </a:t>
            </a:r>
            <a:fld id="{DD50B1EA-5D68-4E3A-9C94-6F2E15A119C6}" type="slidenum">
              <a:rPr lang="en-GB" altLang="zh-CN"/>
              <a:pPr/>
              <a:t>46</a:t>
            </a:fld>
            <a:endParaRPr lang="en-GB" altLang="zh-CN"/>
          </a:p>
        </p:txBody>
      </p:sp>
      <p:pic>
        <p:nvPicPr>
          <p:cNvPr id="56323" name="Picture 2"/>
          <p:cNvPicPr>
            <a:picLocks noChangeAspect="1" noChangeArrowheads="1"/>
          </p:cNvPicPr>
          <p:nvPr/>
        </p:nvPicPr>
        <p:blipFill>
          <a:blip r:embed="rId3" cstate="print"/>
          <a:srcRect t="2281" b="3609"/>
          <a:stretch>
            <a:fillRect/>
          </a:stretch>
        </p:blipFill>
        <p:spPr bwMode="auto">
          <a:xfrm>
            <a:off x="0" y="725488"/>
            <a:ext cx="8870950" cy="5218112"/>
          </a:xfrm>
          <a:prstGeom prst="rect">
            <a:avLst/>
          </a:prstGeom>
          <a:noFill/>
          <a:ln w="9525">
            <a:noFill/>
            <a:miter lim="800000"/>
            <a:headEnd/>
            <a:tailEnd/>
          </a:ln>
        </p:spPr>
      </p:pic>
      <p:sp>
        <p:nvSpPr>
          <p:cNvPr id="56324"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r>
              <a:rPr lang="en-GB" altLang="zh-CN"/>
              <a:t>Page </a:t>
            </a:r>
            <a:fld id="{BD0B54D2-E869-4071-A708-BD743037E213}" type="slidenum">
              <a:rPr lang="en-GB" altLang="zh-CN"/>
              <a:pPr/>
              <a:t>47</a:t>
            </a:fld>
            <a:endParaRPr lang="en-GB" altLang="zh-CN"/>
          </a:p>
        </p:txBody>
      </p:sp>
      <p:pic>
        <p:nvPicPr>
          <p:cNvPr id="57347" name="Picture 2"/>
          <p:cNvPicPr>
            <a:picLocks noChangeAspect="1" noChangeArrowheads="1"/>
          </p:cNvPicPr>
          <p:nvPr/>
        </p:nvPicPr>
        <p:blipFill>
          <a:blip r:embed="rId3" cstate="print"/>
          <a:srcRect t="2142" b="3586"/>
          <a:stretch>
            <a:fillRect/>
          </a:stretch>
        </p:blipFill>
        <p:spPr bwMode="auto">
          <a:xfrm>
            <a:off x="0" y="720725"/>
            <a:ext cx="8870950" cy="5226050"/>
          </a:xfrm>
          <a:prstGeom prst="rect">
            <a:avLst/>
          </a:prstGeom>
          <a:noFill/>
          <a:ln w="9525">
            <a:noFill/>
            <a:miter lim="800000"/>
            <a:headEnd/>
            <a:tailEnd/>
          </a:ln>
        </p:spPr>
      </p:pic>
      <p:sp>
        <p:nvSpPr>
          <p:cNvPr id="57348"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a:noFill/>
        </p:spPr>
        <p:txBody>
          <a:bodyPr/>
          <a:lstStyle/>
          <a:p>
            <a:r>
              <a:rPr lang="en-GB" altLang="zh-CN"/>
              <a:t>Page </a:t>
            </a:r>
            <a:fld id="{B26370F1-120F-41B7-AE4C-88F90E161E0E}" type="slidenum">
              <a:rPr lang="en-GB" altLang="zh-CN"/>
              <a:pPr/>
              <a:t>48</a:t>
            </a:fld>
            <a:endParaRPr lang="en-GB" altLang="zh-CN"/>
          </a:p>
        </p:txBody>
      </p:sp>
      <p:pic>
        <p:nvPicPr>
          <p:cNvPr id="58371" name="Picture 2"/>
          <p:cNvPicPr>
            <a:picLocks noChangeAspect="1" noChangeArrowheads="1"/>
          </p:cNvPicPr>
          <p:nvPr/>
        </p:nvPicPr>
        <p:blipFill>
          <a:blip r:embed="rId3" cstate="print"/>
          <a:srcRect t="2766" b="3609"/>
          <a:stretch>
            <a:fillRect/>
          </a:stretch>
        </p:blipFill>
        <p:spPr bwMode="auto">
          <a:xfrm>
            <a:off x="0" y="752475"/>
            <a:ext cx="8859838" cy="5184775"/>
          </a:xfrm>
          <a:prstGeom prst="rect">
            <a:avLst/>
          </a:prstGeom>
          <a:noFill/>
          <a:ln w="9525">
            <a:noFill/>
            <a:miter lim="800000"/>
            <a:headEnd/>
            <a:tailEnd/>
          </a:ln>
        </p:spPr>
      </p:pic>
      <p:sp>
        <p:nvSpPr>
          <p:cNvPr id="58372"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p:spPr>
        <p:txBody>
          <a:bodyPr/>
          <a:lstStyle/>
          <a:p>
            <a:r>
              <a:rPr lang="en-GB" altLang="zh-CN"/>
              <a:t>Page </a:t>
            </a:r>
            <a:fld id="{FA29FCF4-5A56-4774-835E-070F0FA16E62}" type="slidenum">
              <a:rPr lang="en-GB" altLang="zh-CN"/>
              <a:pPr/>
              <a:t>49</a:t>
            </a:fld>
            <a:endParaRPr lang="en-GB" altLang="zh-CN"/>
          </a:p>
        </p:txBody>
      </p:sp>
      <p:pic>
        <p:nvPicPr>
          <p:cNvPr id="59395" name="Picture 3"/>
          <p:cNvPicPr>
            <a:picLocks noChangeAspect="1" noChangeArrowheads="1"/>
          </p:cNvPicPr>
          <p:nvPr/>
        </p:nvPicPr>
        <p:blipFill>
          <a:blip r:embed="rId3" cstate="print"/>
          <a:srcRect t="2281" b="3609"/>
          <a:stretch>
            <a:fillRect/>
          </a:stretch>
        </p:blipFill>
        <p:spPr bwMode="auto">
          <a:xfrm>
            <a:off x="0" y="725488"/>
            <a:ext cx="8870950" cy="5218112"/>
          </a:xfrm>
          <a:prstGeom prst="rect">
            <a:avLst/>
          </a:prstGeom>
          <a:noFill/>
          <a:ln w="9525">
            <a:noFill/>
            <a:miter lim="800000"/>
            <a:headEnd/>
            <a:tailEnd/>
          </a:ln>
        </p:spPr>
      </p:pic>
      <p:sp>
        <p:nvSpPr>
          <p:cNvPr id="59396"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zh-CN" altLang="en-US" smtClean="0">
                <a:ea typeface="SimSun" pitchFamily="2" charset="-122"/>
              </a:rPr>
              <a:t>为什么品牌塑造如此热门</a:t>
            </a:r>
            <a:r>
              <a:rPr lang="en-GB" altLang="zh-CN" smtClean="0">
                <a:ea typeface="SimSun" pitchFamily="2" charset="-122"/>
              </a:rPr>
              <a:t>?</a:t>
            </a:r>
            <a:endParaRPr lang="nl-NL" altLang="zh-CN" smtClean="0">
              <a:ea typeface="SimSun" pitchFamily="2" charset="-122"/>
            </a:endParaRPr>
          </a:p>
        </p:txBody>
      </p:sp>
      <p:sp>
        <p:nvSpPr>
          <p:cNvPr id="16387" name="Content Placeholder 2"/>
          <p:cNvSpPr>
            <a:spLocks noGrp="1"/>
          </p:cNvSpPr>
          <p:nvPr>
            <p:ph idx="1"/>
          </p:nvPr>
        </p:nvSpPr>
        <p:spPr/>
        <p:txBody>
          <a:bodyPr/>
          <a:lstStyle/>
          <a:p>
            <a:pPr marL="338138" indent="-333375" eaLnBrk="1" hangingPunct="1">
              <a:spcBef>
                <a:spcPts val="2400"/>
              </a:spcBef>
              <a:buFontTx/>
              <a:buChar char="•"/>
            </a:pPr>
            <a:r>
              <a:rPr lang="zh-CN" altLang="en-US" sz="2200" dirty="0" smtClean="0">
                <a:latin typeface="宋体" pitchFamily="2" charset="-122"/>
                <a:ea typeface="宋体" pitchFamily="2" charset="-122"/>
              </a:rPr>
              <a:t>人们的选择太多而时间太少</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大部分产品有类似的质量和功能</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我们倾向于购买可信任的产品</a:t>
            </a:r>
            <a:endParaRPr lang="en-GB" altLang="zh-CN" sz="2200" dirty="0" smtClean="0">
              <a:latin typeface="宋体" pitchFamily="2" charset="-122"/>
              <a:ea typeface="宋体" pitchFamily="2" charset="-122"/>
            </a:endParaRPr>
          </a:p>
          <a:p>
            <a:pPr marL="338138" indent="-333375" eaLnBrk="1" hangingPunct="1">
              <a:spcBef>
                <a:spcPts val="2400"/>
              </a:spcBef>
              <a:buFontTx/>
              <a:buChar char="•"/>
            </a:pPr>
            <a:r>
              <a:rPr lang="zh-CN" altLang="en-US" sz="2200" dirty="0" smtClean="0">
                <a:latin typeface="宋体" pitchFamily="2" charset="-122"/>
                <a:ea typeface="宋体" pitchFamily="2" charset="-122"/>
              </a:rPr>
              <a:t>信任感来自于满足和超越客户的期望</a:t>
            </a:r>
            <a:endParaRPr lang="en-GB" altLang="zh-CN" sz="2200" dirty="0" smtClean="0">
              <a:latin typeface="宋体" pitchFamily="2" charset="-122"/>
              <a:ea typeface="宋体" pitchFamily="2" charset="-122"/>
            </a:endParaRPr>
          </a:p>
          <a:p>
            <a:pPr marL="338138" indent="-333375"/>
            <a:endParaRPr lang="nl-NL" dirty="0" smtClean="0">
              <a:latin typeface="宋体" pitchFamily="2" charset="-122"/>
              <a:ea typeface="宋体" pitchFamily="2" charset="-122"/>
            </a:endParaRPr>
          </a:p>
        </p:txBody>
      </p:sp>
      <p:sp>
        <p:nvSpPr>
          <p:cNvPr id="16388"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16389" name="Slide Number Placeholder 4"/>
          <p:cNvSpPr>
            <a:spLocks noGrp="1"/>
          </p:cNvSpPr>
          <p:nvPr>
            <p:ph type="sldNum" sz="quarter" idx="12"/>
          </p:nvPr>
        </p:nvSpPr>
        <p:spPr>
          <a:noFill/>
        </p:spPr>
        <p:txBody>
          <a:bodyPr/>
          <a:lstStyle/>
          <a:p>
            <a:r>
              <a:rPr lang="en-GB" altLang="zh-CN"/>
              <a:t>Page </a:t>
            </a:r>
            <a:fld id="{C6F80E2D-4D08-4154-A95F-EDD7324705DF}" type="slidenum">
              <a:rPr lang="en-GB" altLang="zh-CN"/>
              <a:pPr/>
              <a:t>5</a:t>
            </a:fld>
            <a:endParaRPr lang="en-GB" altLang="zh-CN"/>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2"/>
          </p:nvPr>
        </p:nvSpPr>
        <p:spPr>
          <a:noFill/>
        </p:spPr>
        <p:txBody>
          <a:bodyPr/>
          <a:lstStyle/>
          <a:p>
            <a:r>
              <a:rPr lang="en-GB" altLang="zh-CN"/>
              <a:t>Page </a:t>
            </a:r>
            <a:fld id="{C86CACD5-7C8D-40CC-BA9F-D7E6A07EAD5F}" type="slidenum">
              <a:rPr lang="en-GB" altLang="zh-CN"/>
              <a:pPr/>
              <a:t>50</a:t>
            </a:fld>
            <a:endParaRPr lang="en-GB" altLang="zh-CN"/>
          </a:p>
        </p:txBody>
      </p:sp>
      <p:sp>
        <p:nvSpPr>
          <p:cNvPr id="60419" name="Rectangle 5"/>
          <p:cNvSpPr>
            <a:spLocks noGrp="1" noChangeAspect="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60420" name="Picture 3"/>
          <p:cNvPicPr>
            <a:picLocks noChangeAspect="1" noChangeArrowheads="1"/>
          </p:cNvPicPr>
          <p:nvPr/>
        </p:nvPicPr>
        <p:blipFill>
          <a:blip r:embed="rId3" cstate="print"/>
          <a:srcRect t="5014" b="3720"/>
          <a:stretch>
            <a:fillRect/>
          </a:stretch>
        </p:blipFill>
        <p:spPr bwMode="auto">
          <a:xfrm>
            <a:off x="0" y="720725"/>
            <a:ext cx="8961438" cy="511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The importance of brand and branding - 2012</a:t>
            </a:r>
            <a:endParaRPr lang="en-GB"/>
          </a:p>
        </p:txBody>
      </p:sp>
      <p:sp>
        <p:nvSpPr>
          <p:cNvPr id="5" name="Slide Number Placeholder 4"/>
          <p:cNvSpPr>
            <a:spLocks noGrp="1"/>
          </p:cNvSpPr>
          <p:nvPr>
            <p:ph type="sldNum" sz="quarter" idx="12"/>
          </p:nvPr>
        </p:nvSpPr>
        <p:spPr/>
        <p:txBody>
          <a:bodyPr/>
          <a:lstStyle/>
          <a:p>
            <a:r>
              <a:rPr lang="en-GB" smtClean="0"/>
              <a:t>Page </a:t>
            </a:r>
            <a:fld id="{91B9F36F-CAB4-414E-B880-C93A3C567F96}" type="slidenum">
              <a:rPr lang="en-GB" smtClean="0"/>
              <a:pPr/>
              <a:t>51</a:t>
            </a:fld>
            <a:endParaRPr lang="en-GB"/>
          </a:p>
        </p:txBody>
      </p:sp>
      <p:pic>
        <p:nvPicPr>
          <p:cNvPr id="128002" name="Picture 2"/>
          <p:cNvPicPr>
            <a:picLocks noGrp="1" noChangeAspect="1" noChangeArrowheads="1"/>
          </p:cNvPicPr>
          <p:nvPr>
            <p:ph idx="1"/>
          </p:nvPr>
        </p:nvPicPr>
        <p:blipFill>
          <a:blip r:embed="rId2" cstate="print"/>
          <a:srcRect/>
          <a:stretch>
            <a:fillRect/>
          </a:stretch>
        </p:blipFill>
        <p:spPr bwMode="auto">
          <a:xfrm>
            <a:off x="179512" y="620688"/>
            <a:ext cx="8964488" cy="5581773"/>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ctrTitle"/>
          </p:nvPr>
        </p:nvSpPr>
        <p:spPr/>
        <p:txBody>
          <a:bodyPr/>
          <a:lstStyle/>
          <a:p>
            <a:r>
              <a:rPr lang="zh-CN" altLang="en-US" dirty="0" smtClean="0">
                <a:latin typeface="宋体" pitchFamily="2" charset="-122"/>
                <a:ea typeface="宋体" pitchFamily="2" charset="-122"/>
              </a:rPr>
              <a:t>帮助我们的事务所与</a:t>
            </a:r>
            <a:r>
              <a:rPr lang="en-US" altLang="zh-CN" dirty="0" smtClean="0">
                <a:latin typeface="宋体" pitchFamily="2" charset="-122"/>
                <a:ea typeface="宋体" pitchFamily="2" charset="-122"/>
              </a:rPr>
              <a:t>BDO</a:t>
            </a:r>
            <a:r>
              <a:rPr lang="zh-CN" altLang="en-US" dirty="0" smtClean="0">
                <a:latin typeface="宋体" pitchFamily="2" charset="-122"/>
                <a:ea typeface="宋体" pitchFamily="2" charset="-122"/>
              </a:rPr>
              <a:t>品牌看齐</a:t>
            </a:r>
            <a:endParaRPr lang="en-GB" altLang="zh-CN" dirty="0" smtClean="0">
              <a:latin typeface="宋体" pitchFamily="2" charset="-122"/>
              <a:ea typeface="宋体" pitchFamily="2" charset="-122"/>
            </a:endParaRPr>
          </a:p>
        </p:txBody>
      </p:sp>
      <p:sp>
        <p:nvSpPr>
          <p:cNvPr id="61443" name="Slide Number Placeholder 2"/>
          <p:cNvSpPr>
            <a:spLocks noGrp="1"/>
          </p:cNvSpPr>
          <p:nvPr>
            <p:ph type="sldNum" sz="quarter" idx="12"/>
          </p:nvPr>
        </p:nvSpPr>
        <p:spPr>
          <a:noFill/>
        </p:spPr>
        <p:txBody>
          <a:bodyPr/>
          <a:lstStyle/>
          <a:p>
            <a:r>
              <a:rPr lang="en-GB" altLang="zh-CN"/>
              <a:t>Page </a:t>
            </a:r>
            <a:fld id="{B9BFCB6E-3F74-43E4-8009-1372CD032E39}" type="slidenum">
              <a:rPr lang="en-GB" altLang="zh-CN"/>
              <a:pPr/>
              <a:t>52</a:t>
            </a:fld>
            <a:endParaRPr lang="en-GB" altLang="zh-CN"/>
          </a:p>
        </p:txBody>
      </p:sp>
      <p:sp>
        <p:nvSpPr>
          <p:cNvPr id="61444"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zh-CN" altLang="en-US" smtClean="0">
                <a:ea typeface="SimSun" pitchFamily="2" charset="-122"/>
              </a:rPr>
              <a:t>一个网络</a:t>
            </a:r>
            <a:r>
              <a:rPr lang="en-GB" altLang="zh-CN" smtClean="0">
                <a:ea typeface="SimSun" pitchFamily="2" charset="-122"/>
              </a:rPr>
              <a:t/>
            </a:r>
            <a:br>
              <a:rPr lang="en-GB" altLang="zh-CN" smtClean="0">
                <a:ea typeface="SimSun" pitchFamily="2" charset="-122"/>
              </a:rPr>
            </a:br>
            <a:r>
              <a:rPr lang="zh-CN" altLang="en-US" smtClean="0">
                <a:solidFill>
                  <a:srgbClr val="2EAFA4"/>
                </a:solidFill>
                <a:ea typeface="SimSun" pitchFamily="2" charset="-122"/>
              </a:rPr>
              <a:t>一致的客户服务</a:t>
            </a:r>
            <a:endParaRPr lang="en-GB" altLang="zh-CN" smtClean="0">
              <a:ea typeface="SimSun" pitchFamily="2" charset="-122"/>
            </a:endParaRPr>
          </a:p>
        </p:txBody>
      </p:sp>
      <p:sp>
        <p:nvSpPr>
          <p:cNvPr id="62467" name="Rectangle 3"/>
          <p:cNvSpPr>
            <a:spLocks noGrp="1" noChangeArrowheads="1"/>
          </p:cNvSpPr>
          <p:nvPr>
            <p:ph idx="1"/>
          </p:nvPr>
        </p:nvSpPr>
        <p:spPr/>
        <p:txBody>
          <a:bodyPr/>
          <a:lstStyle/>
          <a:p>
            <a:pPr marL="457200" indent="-457200" eaLnBrk="1" hangingPunct="1">
              <a:spcBef>
                <a:spcPts val="2400"/>
              </a:spcBef>
              <a:buFontTx/>
              <a:buChar char="•"/>
            </a:pPr>
            <a:r>
              <a:rPr lang="zh-CN" altLang="en-US" sz="2400" smtClean="0">
                <a:ea typeface="SimSun" pitchFamily="2" charset="-122"/>
              </a:rPr>
              <a:t>帮助获得业务和提供服务的全球性的工具，例如投标支持工具箱、审计过程工具</a:t>
            </a:r>
            <a:r>
              <a:rPr lang="en-GB" altLang="zh-CN" sz="2400" smtClean="0">
                <a:ea typeface="SimSun" pitchFamily="2" charset="-122"/>
              </a:rPr>
              <a:t/>
            </a:r>
            <a:br>
              <a:rPr lang="en-GB" altLang="zh-CN" sz="2400" smtClean="0">
                <a:ea typeface="SimSun" pitchFamily="2" charset="-122"/>
              </a:rPr>
            </a:br>
            <a:endParaRPr lang="en-GB" altLang="zh-CN" sz="2400" smtClean="0">
              <a:ea typeface="SimSun" pitchFamily="2" charset="-122"/>
            </a:endParaRPr>
          </a:p>
          <a:p>
            <a:pPr marL="457200" indent="-457200" eaLnBrk="1" hangingPunct="1">
              <a:spcBef>
                <a:spcPts val="2400"/>
              </a:spcBef>
              <a:buFontTx/>
              <a:buChar char="•"/>
            </a:pPr>
            <a:r>
              <a:rPr lang="zh-CN" altLang="en-US" sz="2400" smtClean="0">
                <a:ea typeface="SimSun" pitchFamily="2" charset="-122"/>
              </a:rPr>
              <a:t>全球和地区的服务主管</a:t>
            </a:r>
            <a:endParaRPr lang="en-GB" altLang="zh-CN" sz="2400" smtClean="0">
              <a:ea typeface="SimSun" pitchFamily="2" charset="-122"/>
            </a:endParaRPr>
          </a:p>
          <a:p>
            <a:pPr marL="457200" indent="-457200" eaLnBrk="1" hangingPunct="1">
              <a:spcBef>
                <a:spcPts val="2400"/>
              </a:spcBef>
              <a:buFontTx/>
              <a:buChar char="•"/>
            </a:pPr>
            <a:r>
              <a:rPr lang="zh-CN" altLang="en-US" sz="2400" smtClean="0">
                <a:ea typeface="SimSun" pitchFamily="2" charset="-122"/>
              </a:rPr>
              <a:t>卓越中心</a:t>
            </a:r>
            <a:endParaRPr lang="en-GB" altLang="zh-CN" sz="2400" smtClean="0">
              <a:ea typeface="SimSun" pitchFamily="2" charset="-122"/>
            </a:endParaRPr>
          </a:p>
          <a:p>
            <a:pPr marL="457200" indent="-457200" eaLnBrk="1" hangingPunct="1">
              <a:spcBef>
                <a:spcPts val="2400"/>
              </a:spcBef>
              <a:buFontTx/>
              <a:buChar char="•"/>
            </a:pPr>
            <a:r>
              <a:rPr lang="zh-CN" altLang="en-US" sz="2400" smtClean="0">
                <a:ea typeface="SimSun" pitchFamily="2" charset="-122"/>
              </a:rPr>
              <a:t>制定服务标准</a:t>
            </a:r>
            <a:endParaRPr lang="en-GB" altLang="zh-CN" sz="2400" smtClean="0">
              <a:ea typeface="SimSun" pitchFamily="2" charset="-122"/>
            </a:endParaRPr>
          </a:p>
          <a:p>
            <a:pPr marL="457200" indent="-457200" eaLnBrk="1" hangingPunct="1">
              <a:spcBef>
                <a:spcPts val="2400"/>
              </a:spcBef>
              <a:buFontTx/>
              <a:buChar char="•"/>
            </a:pPr>
            <a:endParaRPr lang="en-GB" altLang="zh-CN" sz="2400" smtClean="0">
              <a:ea typeface="SimSun" pitchFamily="2" charset="-122"/>
            </a:endParaRPr>
          </a:p>
          <a:p>
            <a:pPr marL="457200" indent="-457200" eaLnBrk="1" hangingPunct="1">
              <a:buFontTx/>
              <a:buChar char="•"/>
            </a:pPr>
            <a:endParaRPr lang="en-GB" altLang="zh-CN" sz="2400" b="1" smtClean="0">
              <a:ea typeface="SimSun" pitchFamily="2" charset="-122"/>
            </a:endParaRPr>
          </a:p>
          <a:p>
            <a:pPr marL="457200" indent="-457200" eaLnBrk="1" hangingPunct="1"/>
            <a:endParaRPr lang="en-GB" altLang="zh-CN" sz="2400" b="1" smtClean="0">
              <a:ea typeface="SimSun" pitchFamily="2" charset="-122"/>
            </a:endParaRPr>
          </a:p>
        </p:txBody>
      </p:sp>
      <p:sp>
        <p:nvSpPr>
          <p:cNvPr id="62468" name="Slide Number Placeholder 5"/>
          <p:cNvSpPr>
            <a:spLocks noGrp="1"/>
          </p:cNvSpPr>
          <p:nvPr>
            <p:ph type="sldNum" sz="quarter" idx="12"/>
          </p:nvPr>
        </p:nvSpPr>
        <p:spPr>
          <a:noFill/>
        </p:spPr>
        <p:txBody>
          <a:bodyPr/>
          <a:lstStyle/>
          <a:p>
            <a:r>
              <a:rPr lang="en-GB" altLang="zh-CN"/>
              <a:t>Page </a:t>
            </a:r>
            <a:fld id="{127982AE-2888-4577-89A6-FB00BF2AD247}" type="slidenum">
              <a:rPr lang="en-GB" altLang="zh-CN"/>
              <a:pPr/>
              <a:t>53</a:t>
            </a:fld>
            <a:endParaRPr lang="en-GB" altLang="zh-CN"/>
          </a:p>
        </p:txBody>
      </p:sp>
      <p:sp>
        <p:nvSpPr>
          <p:cNvPr id="62469"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62470" name="Picture 1"/>
          <p:cNvPicPr>
            <a:picLocks noChangeAspect="1"/>
          </p:cNvPicPr>
          <p:nvPr/>
        </p:nvPicPr>
        <p:blipFill>
          <a:blip r:embed="rId3" cstate="print"/>
          <a:srcRect/>
          <a:stretch>
            <a:fillRect/>
          </a:stretch>
        </p:blipFill>
        <p:spPr bwMode="auto">
          <a:xfrm>
            <a:off x="5219700" y="3387725"/>
            <a:ext cx="3502025" cy="2344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87338" y="673100"/>
            <a:ext cx="8856662" cy="971550"/>
          </a:xfrm>
        </p:spPr>
        <p:txBody>
          <a:bodyPr/>
          <a:lstStyle/>
          <a:p>
            <a:pPr eaLnBrk="1" hangingPunct="1"/>
            <a:r>
              <a:rPr lang="zh-CN" altLang="en-US" smtClean="0">
                <a:ea typeface="SimSun" pitchFamily="2" charset="-122"/>
              </a:rPr>
              <a:t>一个网络</a:t>
            </a:r>
            <a:r>
              <a:rPr lang="en-GB" altLang="zh-CN" smtClean="0">
                <a:ea typeface="SimSun" pitchFamily="2" charset="-122"/>
              </a:rPr>
              <a:t/>
            </a:r>
            <a:br>
              <a:rPr lang="en-GB" altLang="zh-CN" smtClean="0">
                <a:ea typeface="SimSun" pitchFamily="2" charset="-122"/>
              </a:rPr>
            </a:br>
            <a:r>
              <a:rPr lang="en-GB" altLang="zh-CN" smtClean="0">
                <a:solidFill>
                  <a:srgbClr val="2EAFA4"/>
                </a:solidFill>
                <a:ea typeface="SimSun" pitchFamily="2" charset="-122"/>
              </a:rPr>
              <a:t>BDO</a:t>
            </a:r>
            <a:r>
              <a:rPr lang="zh-CN" altLang="en-US" smtClean="0">
                <a:solidFill>
                  <a:srgbClr val="2EAFA4"/>
                </a:solidFill>
                <a:ea typeface="SimSun" pitchFamily="2" charset="-122"/>
              </a:rPr>
              <a:t>品牌中心</a:t>
            </a:r>
            <a:r>
              <a:rPr lang="en-GB" altLang="zh-CN" smtClean="0">
                <a:solidFill>
                  <a:srgbClr val="2EAFA4"/>
                </a:solidFill>
                <a:ea typeface="SimSun" pitchFamily="2" charset="-122"/>
              </a:rPr>
              <a:t/>
            </a:r>
            <a:br>
              <a:rPr lang="en-GB" altLang="zh-CN" smtClean="0">
                <a:solidFill>
                  <a:srgbClr val="2EAFA4"/>
                </a:solidFill>
                <a:ea typeface="SimSun" pitchFamily="2" charset="-122"/>
              </a:rPr>
            </a:b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63491" name="Rectangle 3"/>
          <p:cNvSpPr>
            <a:spLocks noGrp="1" noChangeArrowheads="1"/>
          </p:cNvSpPr>
          <p:nvPr>
            <p:ph idx="1"/>
          </p:nvPr>
        </p:nvSpPr>
        <p:spPr/>
        <p:txBody>
          <a:bodyPr/>
          <a:lstStyle/>
          <a:p>
            <a:pPr marL="0" indent="-457200" eaLnBrk="1" hangingPunct="1">
              <a:spcBef>
                <a:spcPts val="2400"/>
              </a:spcBef>
              <a:buFontTx/>
              <a:buChar char="•"/>
            </a:pPr>
            <a:r>
              <a:rPr lang="zh-CN" altLang="en-US" sz="2400" dirty="0" smtClean="0">
                <a:ea typeface="SimSun" pitchFamily="2" charset="-122"/>
              </a:rPr>
              <a:t>向所有的成员所提供我们的品牌资产</a:t>
            </a:r>
            <a:endParaRPr lang="en-GB" altLang="zh-CN" sz="2400" dirty="0" smtClean="0">
              <a:ea typeface="SimSun" pitchFamily="2" charset="-122"/>
            </a:endParaRPr>
          </a:p>
          <a:p>
            <a:pPr lvl="3">
              <a:spcBef>
                <a:spcPts val="1800"/>
              </a:spcBef>
            </a:pPr>
            <a:r>
              <a:rPr lang="zh-CN" altLang="en-US" sz="2000" dirty="0" smtClean="0">
                <a:ea typeface="SimSun" pitchFamily="2" charset="-122"/>
              </a:rPr>
              <a:t>徽标文件</a:t>
            </a:r>
            <a:endParaRPr lang="en-GB" altLang="zh-CN" sz="2000" dirty="0" smtClean="0">
              <a:ea typeface="SimSun" pitchFamily="2" charset="-122"/>
            </a:endParaRPr>
          </a:p>
          <a:p>
            <a:pPr lvl="3">
              <a:spcBef>
                <a:spcPts val="1800"/>
              </a:spcBef>
            </a:pPr>
            <a:r>
              <a:rPr lang="zh-CN" altLang="en-US" sz="2000" dirty="0" smtClean="0">
                <a:ea typeface="SimSun" pitchFamily="2" charset="-122"/>
              </a:rPr>
              <a:t>艺术品</a:t>
            </a:r>
            <a:endParaRPr lang="en-GB" altLang="zh-CN" sz="2000" dirty="0" smtClean="0">
              <a:ea typeface="SimSun" pitchFamily="2" charset="-122"/>
            </a:endParaRPr>
          </a:p>
          <a:p>
            <a:pPr lvl="3">
              <a:spcBef>
                <a:spcPts val="1800"/>
              </a:spcBef>
            </a:pPr>
            <a:r>
              <a:rPr lang="en-GB" altLang="zh-CN" sz="2000" dirty="0" smtClean="0">
                <a:ea typeface="SimSun" pitchFamily="2" charset="-122"/>
              </a:rPr>
              <a:t>MS Office</a:t>
            </a:r>
            <a:r>
              <a:rPr lang="zh-CN" altLang="en-US" sz="2000" dirty="0" smtClean="0">
                <a:ea typeface="SimSun" pitchFamily="2" charset="-122"/>
              </a:rPr>
              <a:t>模板</a:t>
            </a:r>
            <a:endParaRPr lang="en-GB" altLang="zh-CN" sz="2000" dirty="0" smtClean="0">
              <a:ea typeface="SimSun" pitchFamily="2" charset="-122"/>
            </a:endParaRPr>
          </a:p>
          <a:p>
            <a:pPr lvl="3">
              <a:spcBef>
                <a:spcPts val="1800"/>
              </a:spcBef>
            </a:pPr>
            <a:r>
              <a:rPr lang="zh-CN" altLang="en-US" sz="2000" dirty="0" smtClean="0">
                <a:ea typeface="SimSun" pitchFamily="2" charset="-122"/>
              </a:rPr>
              <a:t>最佳实践分享</a:t>
            </a:r>
            <a:endParaRPr lang="en-GB" altLang="zh-CN" sz="2000" dirty="0" smtClean="0">
              <a:ea typeface="SimSun" pitchFamily="2" charset="-122"/>
            </a:endParaRPr>
          </a:p>
          <a:p>
            <a:pPr marL="0" lvl="1" indent="-463550" eaLnBrk="1" hangingPunct="1">
              <a:spcBef>
                <a:spcPts val="2400"/>
              </a:spcBef>
            </a:pPr>
            <a:r>
              <a:rPr lang="zh-CN" altLang="en-US" sz="2400" dirty="0" smtClean="0">
                <a:ea typeface="SimSun" pitchFamily="2" charset="-122"/>
              </a:rPr>
              <a:t>为每项资产提供索引</a:t>
            </a:r>
            <a:endParaRPr lang="en-GB" altLang="zh-CN" sz="2400" dirty="0" smtClean="0">
              <a:ea typeface="SimSun" pitchFamily="2" charset="-122"/>
            </a:endParaRPr>
          </a:p>
          <a:p>
            <a:pPr marL="0" lvl="1" indent="-463550" eaLnBrk="1" hangingPunct="1">
              <a:spcBef>
                <a:spcPts val="2400"/>
              </a:spcBef>
            </a:pPr>
            <a:r>
              <a:rPr lang="zh-CN" altLang="en-US" sz="2400" dirty="0" smtClean="0">
                <a:ea typeface="SimSun" pitchFamily="2" charset="-122"/>
              </a:rPr>
              <a:t>每个成员所配有一个训练有素的品牌中心经理</a:t>
            </a:r>
            <a:endParaRPr lang="en-GB" altLang="zh-CN" sz="2400" dirty="0" smtClean="0">
              <a:ea typeface="SimSun" pitchFamily="2" charset="-122"/>
            </a:endParaRPr>
          </a:p>
          <a:p>
            <a:pPr marL="0" indent="-457200" eaLnBrk="1" hangingPunct="1">
              <a:buFontTx/>
              <a:buChar char="•"/>
            </a:pPr>
            <a:endParaRPr lang="en-GB" altLang="zh-CN" sz="2400" b="1" dirty="0" smtClean="0">
              <a:ea typeface="SimSun" pitchFamily="2" charset="-122"/>
            </a:endParaRPr>
          </a:p>
        </p:txBody>
      </p:sp>
      <p:sp>
        <p:nvSpPr>
          <p:cNvPr id="63492" name="Slide Number Placeholder 5"/>
          <p:cNvSpPr>
            <a:spLocks noGrp="1"/>
          </p:cNvSpPr>
          <p:nvPr>
            <p:ph type="sldNum" sz="quarter" idx="12"/>
          </p:nvPr>
        </p:nvSpPr>
        <p:spPr>
          <a:noFill/>
        </p:spPr>
        <p:txBody>
          <a:bodyPr/>
          <a:lstStyle/>
          <a:p>
            <a:r>
              <a:rPr lang="en-GB" altLang="zh-CN"/>
              <a:t>Page </a:t>
            </a:r>
            <a:fld id="{C1092454-7D00-4C73-B228-16BEF09842CC}" type="slidenum">
              <a:rPr lang="en-GB" altLang="zh-CN"/>
              <a:pPr/>
              <a:t>54</a:t>
            </a:fld>
            <a:endParaRPr lang="en-GB" altLang="zh-CN"/>
          </a:p>
        </p:txBody>
      </p:sp>
      <p:sp>
        <p:nvSpPr>
          <p:cNvPr id="63493"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87338" y="673100"/>
            <a:ext cx="8856662" cy="971550"/>
          </a:xfrm>
        </p:spPr>
        <p:txBody>
          <a:bodyPr/>
          <a:lstStyle/>
          <a:p>
            <a:pPr eaLnBrk="1" hangingPunct="1"/>
            <a:r>
              <a:rPr lang="zh-CN" altLang="en-US" smtClean="0">
                <a:ea typeface="SimSun" pitchFamily="2" charset="-122"/>
              </a:rPr>
              <a:t>一个网络</a:t>
            </a:r>
            <a:r>
              <a:rPr lang="en-GB" altLang="zh-CN" smtClean="0">
                <a:ea typeface="SimSun" pitchFamily="2" charset="-122"/>
              </a:rPr>
              <a:t/>
            </a:r>
            <a:br>
              <a:rPr lang="en-GB" altLang="zh-CN" smtClean="0">
                <a:ea typeface="SimSun" pitchFamily="2" charset="-122"/>
              </a:rPr>
            </a:br>
            <a:r>
              <a:rPr lang="zh-CN" altLang="en-US" smtClean="0">
                <a:solidFill>
                  <a:srgbClr val="2EAFA4"/>
                </a:solidFill>
                <a:ea typeface="SimSun" pitchFamily="2" charset="-122"/>
              </a:rPr>
              <a:t>品牌教育</a:t>
            </a:r>
            <a:r>
              <a:rPr lang="en-GB" altLang="zh-CN" smtClean="0">
                <a:solidFill>
                  <a:srgbClr val="2EAFA4"/>
                </a:solidFill>
                <a:ea typeface="SimSun" pitchFamily="2" charset="-122"/>
              </a:rPr>
              <a:t/>
            </a:r>
            <a:br>
              <a:rPr lang="en-GB" altLang="zh-CN" smtClean="0">
                <a:solidFill>
                  <a:srgbClr val="2EAFA4"/>
                </a:solidFill>
                <a:ea typeface="SimSun" pitchFamily="2" charset="-122"/>
              </a:rPr>
            </a:br>
            <a:r>
              <a:rPr lang="en-GB" altLang="zh-CN" smtClean="0">
                <a:solidFill>
                  <a:srgbClr val="2EAFA4"/>
                </a:solidFill>
                <a:ea typeface="SimSun" pitchFamily="2" charset="-122"/>
              </a:rPr>
              <a:t/>
            </a:r>
            <a:br>
              <a:rPr lang="en-GB" altLang="zh-CN" smtClean="0">
                <a:solidFill>
                  <a:srgbClr val="2EAFA4"/>
                </a:solidFill>
                <a:ea typeface="SimSun" pitchFamily="2" charset="-122"/>
              </a:rPr>
            </a:b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64515" name="Rectangle 3"/>
          <p:cNvSpPr>
            <a:spLocks noGrp="1" noChangeArrowheads="1"/>
          </p:cNvSpPr>
          <p:nvPr>
            <p:ph idx="1"/>
          </p:nvPr>
        </p:nvSpPr>
        <p:spPr/>
        <p:txBody>
          <a:bodyPr/>
          <a:lstStyle/>
          <a:p>
            <a:pPr eaLnBrk="1" hangingPunct="1">
              <a:spcBef>
                <a:spcPts val="2400"/>
              </a:spcBef>
              <a:buFontTx/>
              <a:buChar char="•"/>
            </a:pPr>
            <a:r>
              <a:rPr lang="zh-CN" altLang="en-US" sz="2400" smtClean="0">
                <a:ea typeface="SimSun" pitchFamily="2" charset="-122"/>
              </a:rPr>
              <a:t>将品牌定位纳入我们的学习和发展项目中</a:t>
            </a:r>
            <a:endParaRPr lang="en-GB" altLang="zh-CN" sz="2400" smtClean="0">
              <a:ea typeface="SimSun" pitchFamily="2" charset="-122"/>
            </a:endParaRPr>
          </a:p>
          <a:p>
            <a:pPr eaLnBrk="1" hangingPunct="1">
              <a:spcBef>
                <a:spcPts val="2400"/>
              </a:spcBef>
              <a:buFontTx/>
              <a:buChar char="•"/>
            </a:pPr>
            <a:r>
              <a:rPr lang="zh-CN" altLang="en-US" sz="2400" smtClean="0">
                <a:ea typeface="SimSun" pitchFamily="2" charset="-122"/>
              </a:rPr>
              <a:t>会议的举行帮助建立和传达一致的信息</a:t>
            </a:r>
            <a:endParaRPr lang="en-GB" altLang="zh-CN" sz="2400" smtClean="0">
              <a:ea typeface="SimSun" pitchFamily="2" charset="-122"/>
            </a:endParaRPr>
          </a:p>
          <a:p>
            <a:pPr eaLnBrk="1" hangingPunct="1">
              <a:spcBef>
                <a:spcPts val="2400"/>
              </a:spcBef>
              <a:buFontTx/>
              <a:buChar char="•"/>
            </a:pPr>
            <a:r>
              <a:rPr lang="zh-CN" altLang="en-US" sz="2400" smtClean="0">
                <a:ea typeface="SimSun" pitchFamily="2" charset="-122"/>
              </a:rPr>
              <a:t>人力资源框架</a:t>
            </a:r>
            <a:endParaRPr lang="en-GB" altLang="zh-CN" sz="2400" smtClean="0">
              <a:ea typeface="SimSun" pitchFamily="2" charset="-122"/>
            </a:endParaRPr>
          </a:p>
          <a:p>
            <a:pPr eaLnBrk="1" hangingPunct="1">
              <a:spcBef>
                <a:spcPts val="2400"/>
              </a:spcBef>
              <a:buFontTx/>
              <a:buChar char="•"/>
            </a:pPr>
            <a:r>
              <a:rPr lang="zh-CN" altLang="en-US" sz="2400" smtClean="0">
                <a:ea typeface="SimSun" pitchFamily="2" charset="-122"/>
              </a:rPr>
              <a:t>区域支持</a:t>
            </a:r>
            <a:endParaRPr lang="en-GB" altLang="zh-CN" sz="2400" smtClean="0">
              <a:ea typeface="SimSun" pitchFamily="2" charset="-122"/>
            </a:endParaRPr>
          </a:p>
          <a:p>
            <a:pPr eaLnBrk="1" hangingPunct="1">
              <a:spcBef>
                <a:spcPts val="2400"/>
              </a:spcBef>
            </a:pPr>
            <a:endParaRPr lang="en-GB" altLang="zh-CN" sz="2400" smtClean="0">
              <a:ea typeface="SimSun" pitchFamily="2" charset="-122"/>
            </a:endParaRPr>
          </a:p>
          <a:p>
            <a:pPr eaLnBrk="1" hangingPunct="1">
              <a:buFontTx/>
              <a:buChar char="•"/>
            </a:pPr>
            <a:endParaRPr lang="en-GB" altLang="zh-CN" sz="2400" smtClean="0">
              <a:ea typeface="SimSun" pitchFamily="2" charset="-122"/>
            </a:endParaRPr>
          </a:p>
          <a:p>
            <a:pPr eaLnBrk="1" hangingPunct="1">
              <a:buFontTx/>
              <a:buChar char="•"/>
            </a:pPr>
            <a:endParaRPr lang="en-GB" altLang="zh-CN" sz="2400" b="1" smtClean="0">
              <a:ea typeface="SimSun" pitchFamily="2" charset="-122"/>
            </a:endParaRPr>
          </a:p>
          <a:p>
            <a:pPr eaLnBrk="1" hangingPunct="1">
              <a:buFontTx/>
              <a:buChar char="•"/>
            </a:pPr>
            <a:endParaRPr lang="en-GB" altLang="zh-CN" sz="2400" b="1" smtClean="0">
              <a:ea typeface="SimSun" pitchFamily="2" charset="-122"/>
            </a:endParaRPr>
          </a:p>
        </p:txBody>
      </p:sp>
      <p:sp>
        <p:nvSpPr>
          <p:cNvPr id="64516" name="Slide Number Placeholder 5"/>
          <p:cNvSpPr>
            <a:spLocks noGrp="1"/>
          </p:cNvSpPr>
          <p:nvPr>
            <p:ph type="sldNum" sz="quarter" idx="12"/>
          </p:nvPr>
        </p:nvSpPr>
        <p:spPr>
          <a:noFill/>
        </p:spPr>
        <p:txBody>
          <a:bodyPr/>
          <a:lstStyle/>
          <a:p>
            <a:r>
              <a:rPr lang="en-GB" altLang="zh-CN"/>
              <a:t>Page </a:t>
            </a:r>
            <a:fld id="{06F0B1A4-11BF-4248-AF87-023314725ADB}" type="slidenum">
              <a:rPr lang="en-GB" altLang="zh-CN"/>
              <a:pPr/>
              <a:t>55</a:t>
            </a:fld>
            <a:endParaRPr lang="en-GB" altLang="zh-CN"/>
          </a:p>
        </p:txBody>
      </p:sp>
      <p:pic>
        <p:nvPicPr>
          <p:cNvPr id="64517" name="Picture 1" descr="JIP0002910.jpg"/>
          <p:cNvPicPr>
            <a:picLocks noChangeAspect="1"/>
          </p:cNvPicPr>
          <p:nvPr/>
        </p:nvPicPr>
        <p:blipFill>
          <a:blip r:embed="rId3" cstate="print"/>
          <a:srcRect/>
          <a:stretch>
            <a:fillRect/>
          </a:stretch>
        </p:blipFill>
        <p:spPr bwMode="auto">
          <a:xfrm>
            <a:off x="6516688" y="3571875"/>
            <a:ext cx="2228850" cy="2228850"/>
          </a:xfrm>
          <a:prstGeom prst="rect">
            <a:avLst/>
          </a:prstGeom>
          <a:noFill/>
          <a:ln w="9525">
            <a:noFill/>
            <a:miter lim="800000"/>
            <a:headEnd/>
            <a:tailEnd/>
          </a:ln>
        </p:spPr>
      </p:pic>
      <p:sp>
        <p:nvSpPr>
          <p:cNvPr id="64518"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7338" y="673100"/>
            <a:ext cx="8856662" cy="971550"/>
          </a:xfrm>
        </p:spPr>
        <p:txBody>
          <a:bodyPr/>
          <a:lstStyle/>
          <a:p>
            <a:pPr eaLnBrk="1" hangingPunct="1"/>
            <a:r>
              <a:rPr lang="zh-CN" altLang="en-US" smtClean="0">
                <a:ea typeface="SimSun" pitchFamily="2" charset="-122"/>
              </a:rPr>
              <a:t>一个网络</a:t>
            </a:r>
            <a:r>
              <a:rPr lang="en-GB" altLang="zh-CN" smtClean="0">
                <a:ea typeface="SimSun" pitchFamily="2" charset="-122"/>
              </a:rPr>
              <a:t/>
            </a:r>
            <a:br>
              <a:rPr lang="en-GB" altLang="zh-CN" smtClean="0">
                <a:ea typeface="SimSun" pitchFamily="2" charset="-122"/>
              </a:rPr>
            </a:br>
            <a:r>
              <a:rPr lang="zh-CN" altLang="en-US" smtClean="0">
                <a:solidFill>
                  <a:srgbClr val="2EAFA4"/>
                </a:solidFill>
                <a:ea typeface="SimSun" pitchFamily="2" charset="-122"/>
              </a:rPr>
              <a:t>我们的员工</a:t>
            </a:r>
            <a:endParaRPr lang="en-GB" altLang="zh-CN" smtClean="0">
              <a:ea typeface="SimSun" pitchFamily="2" charset="-122"/>
            </a:endParaRPr>
          </a:p>
        </p:txBody>
      </p:sp>
      <p:sp>
        <p:nvSpPr>
          <p:cNvPr id="65539" name="Rectangle 3"/>
          <p:cNvSpPr>
            <a:spLocks noGrp="1" noChangeArrowheads="1"/>
          </p:cNvSpPr>
          <p:nvPr>
            <p:ph idx="1"/>
          </p:nvPr>
        </p:nvSpPr>
        <p:spPr>
          <a:xfrm>
            <a:off x="287338" y="1643063"/>
            <a:ext cx="5797550" cy="3813175"/>
          </a:xfrm>
        </p:spPr>
        <p:txBody>
          <a:bodyPr/>
          <a:lstStyle/>
          <a:p>
            <a:pPr eaLnBrk="1" hangingPunct="1">
              <a:spcBef>
                <a:spcPts val="2400"/>
              </a:spcBef>
              <a:buFontTx/>
              <a:buChar char="•"/>
            </a:pPr>
            <a:r>
              <a:rPr lang="zh-CN" altLang="en-US" sz="2200" dirty="0" smtClean="0">
                <a:latin typeface="宋体" pitchFamily="2" charset="-122"/>
                <a:ea typeface="宋体" pitchFamily="2" charset="-122"/>
              </a:rPr>
              <a:t>我们的全球文化建立在尊重和了解当地的文化需求和差异基础上</a:t>
            </a:r>
            <a:r>
              <a:rPr lang="en-GB" altLang="zh-CN" sz="2200" dirty="0" smtClean="0">
                <a:latin typeface="宋体" pitchFamily="2" charset="-122"/>
                <a:ea typeface="宋体" pitchFamily="2" charset="-122"/>
              </a:rPr>
              <a:t>: </a:t>
            </a:r>
            <a:br>
              <a:rPr lang="en-GB" altLang="zh-CN" sz="2200" dirty="0" smtClean="0">
                <a:latin typeface="宋体" pitchFamily="2" charset="-122"/>
                <a:ea typeface="宋体" pitchFamily="2" charset="-122"/>
              </a:rPr>
            </a:br>
            <a:r>
              <a:rPr lang="zh-CN" altLang="en-US" sz="2200" dirty="0" smtClean="0">
                <a:solidFill>
                  <a:srgbClr val="2EAFA4"/>
                </a:solidFill>
                <a:latin typeface="宋体" pitchFamily="2" charset="-122"/>
                <a:ea typeface="宋体" pitchFamily="2" charset="-122"/>
              </a:rPr>
              <a:t>我们的员工把我们的品牌带入生活</a:t>
            </a:r>
            <a:endParaRPr lang="en-GB" altLang="zh-CN" sz="2200" dirty="0" smtClean="0">
              <a:solidFill>
                <a:srgbClr val="2EAFA4"/>
              </a:solidFill>
              <a:latin typeface="宋体" pitchFamily="2" charset="-122"/>
              <a:ea typeface="宋体" pitchFamily="2" charset="-122"/>
            </a:endParaRPr>
          </a:p>
          <a:p>
            <a:pPr eaLnBrk="1" hangingPunct="1">
              <a:spcBef>
                <a:spcPts val="2400"/>
              </a:spcBef>
              <a:buFontTx/>
              <a:buChar char="•"/>
            </a:pPr>
            <a:r>
              <a:rPr lang="zh-CN" altLang="en-US" sz="2200" dirty="0" smtClean="0">
                <a:latin typeface="宋体" pitchFamily="2" charset="-122"/>
                <a:ea typeface="宋体" pitchFamily="2" charset="-122"/>
              </a:rPr>
              <a:t>招聘、培养和留住合适的人才是关键</a:t>
            </a:r>
            <a:endParaRPr lang="en-US" altLang="zh-CN" sz="2200" dirty="0" smtClean="0">
              <a:latin typeface="宋体" pitchFamily="2" charset="-122"/>
              <a:ea typeface="宋体" pitchFamily="2" charset="-122"/>
            </a:endParaRPr>
          </a:p>
          <a:p>
            <a:pPr eaLnBrk="1" hangingPunct="1">
              <a:spcBef>
                <a:spcPts val="2400"/>
              </a:spcBef>
              <a:buFontTx/>
              <a:buChar char="•"/>
            </a:pPr>
            <a:r>
              <a:rPr lang="zh-CN" altLang="en-US" sz="2200" dirty="0" smtClean="0">
                <a:latin typeface="宋体" pitchFamily="2" charset="-122"/>
                <a:ea typeface="宋体" pitchFamily="2" charset="-122"/>
              </a:rPr>
              <a:t>我们的员工具备提供始终如一的卓越服务的能力和信心</a:t>
            </a:r>
            <a:endParaRPr lang="en-GB" altLang="zh-CN" sz="2400" b="1" dirty="0" smtClean="0">
              <a:latin typeface="宋体" pitchFamily="2" charset="-122"/>
              <a:ea typeface="宋体" pitchFamily="2" charset="-122"/>
            </a:endParaRPr>
          </a:p>
          <a:p>
            <a:pPr eaLnBrk="1" hangingPunct="1">
              <a:buFontTx/>
              <a:buChar char="•"/>
            </a:pPr>
            <a:endParaRPr lang="en-GB" altLang="zh-CN" sz="2400" b="1" dirty="0" smtClean="0">
              <a:latin typeface="宋体" pitchFamily="2" charset="-122"/>
              <a:ea typeface="宋体" pitchFamily="2" charset="-122"/>
            </a:endParaRPr>
          </a:p>
        </p:txBody>
      </p:sp>
      <p:sp>
        <p:nvSpPr>
          <p:cNvPr id="65540" name="Slide Number Placeholder 5"/>
          <p:cNvSpPr>
            <a:spLocks noGrp="1"/>
          </p:cNvSpPr>
          <p:nvPr>
            <p:ph type="sldNum" sz="quarter" idx="12"/>
          </p:nvPr>
        </p:nvSpPr>
        <p:spPr>
          <a:noFill/>
        </p:spPr>
        <p:txBody>
          <a:bodyPr/>
          <a:lstStyle/>
          <a:p>
            <a:r>
              <a:rPr lang="en-GB" altLang="zh-CN"/>
              <a:t>Page </a:t>
            </a:r>
            <a:fld id="{06A11C6A-8EE9-45E7-A87D-633E5FF6E221}" type="slidenum">
              <a:rPr lang="en-GB" altLang="zh-CN"/>
              <a:pPr/>
              <a:t>56</a:t>
            </a:fld>
            <a:endParaRPr lang="en-GB" altLang="zh-CN"/>
          </a:p>
        </p:txBody>
      </p:sp>
      <p:sp>
        <p:nvSpPr>
          <p:cNvPr id="65541"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pic>
        <p:nvPicPr>
          <p:cNvPr id="65542" name="Picture 1"/>
          <p:cNvPicPr>
            <a:picLocks noChangeAspect="1"/>
          </p:cNvPicPr>
          <p:nvPr/>
        </p:nvPicPr>
        <p:blipFill>
          <a:blip r:embed="rId3" cstate="print"/>
          <a:srcRect/>
          <a:stretch>
            <a:fillRect/>
          </a:stretch>
        </p:blipFill>
        <p:spPr bwMode="auto">
          <a:xfrm>
            <a:off x="6372225" y="2249488"/>
            <a:ext cx="2382838" cy="357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87338" y="673100"/>
            <a:ext cx="8856662" cy="971550"/>
          </a:xfrm>
        </p:spPr>
        <p:txBody>
          <a:bodyPr/>
          <a:lstStyle/>
          <a:p>
            <a:pPr eaLnBrk="1" hangingPunct="1"/>
            <a:r>
              <a:rPr lang="zh-CN" altLang="en-US" smtClean="0">
                <a:ea typeface="SimSun" pitchFamily="2" charset="-122"/>
              </a:rPr>
              <a:t>一个网络</a:t>
            </a:r>
            <a:r>
              <a:rPr lang="en-GB" altLang="zh-CN" smtClean="0">
                <a:ea typeface="SimSun" pitchFamily="2" charset="-122"/>
              </a:rPr>
              <a:t/>
            </a:r>
            <a:br>
              <a:rPr lang="en-GB" altLang="zh-CN" smtClean="0">
                <a:ea typeface="SimSun" pitchFamily="2" charset="-122"/>
              </a:rPr>
            </a:br>
            <a:r>
              <a:rPr lang="zh-CN" altLang="en-US" smtClean="0">
                <a:solidFill>
                  <a:srgbClr val="2EAFA4"/>
                </a:solidFill>
                <a:ea typeface="SimSun" pitchFamily="2" charset="-122"/>
              </a:rPr>
              <a:t>每一个人的责任</a:t>
            </a:r>
            <a:endParaRPr lang="en-GB" altLang="zh-CN" smtClean="0">
              <a:ea typeface="SimSun" pitchFamily="2" charset="-122"/>
            </a:endParaRPr>
          </a:p>
        </p:txBody>
      </p:sp>
      <p:sp>
        <p:nvSpPr>
          <p:cNvPr id="66563" name="Slide Number Placeholder 5"/>
          <p:cNvSpPr>
            <a:spLocks noGrp="1"/>
          </p:cNvSpPr>
          <p:nvPr>
            <p:ph type="sldNum" sz="quarter" idx="12"/>
          </p:nvPr>
        </p:nvSpPr>
        <p:spPr>
          <a:noFill/>
        </p:spPr>
        <p:txBody>
          <a:bodyPr/>
          <a:lstStyle/>
          <a:p>
            <a:r>
              <a:rPr lang="en-GB" altLang="zh-CN"/>
              <a:t>Page </a:t>
            </a:r>
            <a:fld id="{86B61202-D874-4DE1-A614-50B7912FA16E}" type="slidenum">
              <a:rPr lang="en-GB" altLang="zh-CN"/>
              <a:pPr/>
              <a:t>57</a:t>
            </a:fld>
            <a:endParaRPr lang="en-GB" altLang="zh-CN"/>
          </a:p>
        </p:txBody>
      </p:sp>
      <p:sp>
        <p:nvSpPr>
          <p:cNvPr id="66564"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66565" name="Content Placeholder 2"/>
          <p:cNvSpPr>
            <a:spLocks noGrp="1"/>
          </p:cNvSpPr>
          <p:nvPr>
            <p:ph idx="1"/>
          </p:nvPr>
        </p:nvSpPr>
        <p:spPr/>
        <p:txBody>
          <a:bodyPr/>
          <a:lstStyle/>
          <a:p>
            <a:pPr algn="ctr"/>
            <a:endParaRPr lang="en-GB" altLang="zh-CN" smtClean="0">
              <a:solidFill>
                <a:srgbClr val="ED1A3B"/>
              </a:solidFill>
              <a:ea typeface="SimSun" pitchFamily="2" charset="-122"/>
            </a:endParaRPr>
          </a:p>
          <a:p>
            <a:r>
              <a:rPr lang="en-GB" altLang="zh-CN" sz="2800" smtClean="0">
                <a:solidFill>
                  <a:srgbClr val="D1108C"/>
                </a:solidFill>
                <a:ea typeface="SimSun" pitchFamily="2" charset="-122"/>
              </a:rPr>
              <a:t>“ </a:t>
            </a:r>
            <a:r>
              <a:rPr lang="zh-CN" altLang="en-US" sz="2800" smtClean="0">
                <a:solidFill>
                  <a:srgbClr val="D1108C"/>
                </a:solidFill>
                <a:ea typeface="SimSun" pitchFamily="2" charset="-122"/>
              </a:rPr>
              <a:t>我们就是我们重复所做的一切。</a:t>
            </a:r>
            <a:r>
              <a:rPr lang="en-GB" altLang="zh-CN" sz="2800" smtClean="0">
                <a:solidFill>
                  <a:srgbClr val="D1108C"/>
                </a:solidFill>
                <a:ea typeface="SimSun" pitchFamily="2" charset="-122"/>
              </a:rPr>
              <a:t/>
            </a:r>
            <a:br>
              <a:rPr lang="en-GB" altLang="zh-CN" sz="2800" smtClean="0">
                <a:solidFill>
                  <a:srgbClr val="D1108C"/>
                </a:solidFill>
                <a:ea typeface="SimSun" pitchFamily="2" charset="-122"/>
              </a:rPr>
            </a:br>
            <a:r>
              <a:rPr lang="zh-CN" altLang="en-US" sz="2800" smtClean="0">
                <a:solidFill>
                  <a:srgbClr val="D1108C"/>
                </a:solidFill>
                <a:ea typeface="SimSun" pitchFamily="2" charset="-122"/>
              </a:rPr>
              <a:t>所以优秀并不是一种行为而是一种习惯。</a:t>
            </a:r>
            <a:r>
              <a:rPr lang="en-GB" altLang="zh-CN" sz="2800" smtClean="0">
                <a:solidFill>
                  <a:srgbClr val="D1108C"/>
                </a:solidFill>
                <a:ea typeface="SimSun" pitchFamily="2" charset="-122"/>
              </a:rPr>
              <a:t> ”</a:t>
            </a:r>
          </a:p>
          <a:p>
            <a:r>
              <a:rPr lang="en-GB" altLang="zh-CN" smtClean="0">
                <a:solidFill>
                  <a:srgbClr val="2EAFA4"/>
                </a:solidFill>
                <a:ea typeface="SimSun" pitchFamily="2" charset="-122"/>
              </a:rPr>
              <a:t>Aristotle</a:t>
            </a:r>
          </a:p>
          <a:p>
            <a:pPr algn="ctr"/>
            <a:endParaRPr lang="en-GB" altLang="zh-CN" smtClean="0">
              <a:solidFill>
                <a:srgbClr val="ED1A3B"/>
              </a:solidFill>
              <a:ea typeface="SimSun" pitchFamily="2" charset="-122"/>
            </a:endParaRPr>
          </a:p>
          <a:p>
            <a:r>
              <a:rPr lang="en-GB" altLang="zh-CN" sz="2800" smtClean="0">
                <a:solidFill>
                  <a:srgbClr val="D1108C"/>
                </a:solidFill>
                <a:ea typeface="SimSun" pitchFamily="2" charset="-122"/>
              </a:rPr>
              <a:t>“</a:t>
            </a:r>
            <a:r>
              <a:rPr lang="zh-CN" altLang="en-US" sz="2800" smtClean="0">
                <a:solidFill>
                  <a:srgbClr val="D1108C"/>
                </a:solidFill>
                <a:ea typeface="SimSun" pitchFamily="2" charset="-122"/>
              </a:rPr>
              <a:t>如果你创建了一种行为，你就创造了一种习惯</a:t>
            </a:r>
            <a:r>
              <a:rPr lang="en-GB" altLang="zh-CN" sz="2800" smtClean="0">
                <a:solidFill>
                  <a:srgbClr val="D1108C"/>
                </a:solidFill>
                <a:ea typeface="SimSun" pitchFamily="2" charset="-122"/>
              </a:rPr>
              <a:t/>
            </a:r>
            <a:br>
              <a:rPr lang="en-GB" altLang="zh-CN" sz="2800" smtClean="0">
                <a:solidFill>
                  <a:srgbClr val="D1108C"/>
                </a:solidFill>
                <a:ea typeface="SimSun" pitchFamily="2" charset="-122"/>
              </a:rPr>
            </a:br>
            <a:r>
              <a:rPr lang="zh-CN" altLang="en-US" sz="2800" smtClean="0">
                <a:solidFill>
                  <a:srgbClr val="D1108C"/>
                </a:solidFill>
                <a:ea typeface="SimSun" pitchFamily="2" charset="-122"/>
              </a:rPr>
              <a:t>如果你创建了一种习惯，你就创造了一种性格</a:t>
            </a:r>
            <a:r>
              <a:rPr lang="en-GB" altLang="zh-CN" sz="2800" smtClean="0">
                <a:solidFill>
                  <a:srgbClr val="D1108C"/>
                </a:solidFill>
                <a:ea typeface="SimSun" pitchFamily="2" charset="-122"/>
              </a:rPr>
              <a:t/>
            </a:r>
            <a:br>
              <a:rPr lang="en-GB" altLang="zh-CN" sz="2800" smtClean="0">
                <a:solidFill>
                  <a:srgbClr val="D1108C"/>
                </a:solidFill>
                <a:ea typeface="SimSun" pitchFamily="2" charset="-122"/>
              </a:rPr>
            </a:br>
            <a:r>
              <a:rPr lang="zh-CN" altLang="en-US" sz="2800" smtClean="0">
                <a:solidFill>
                  <a:srgbClr val="D1108C"/>
                </a:solidFill>
                <a:ea typeface="SimSun" pitchFamily="2" charset="-122"/>
              </a:rPr>
              <a:t>如果你创建了一种性格，你就创造了一种命运</a:t>
            </a:r>
            <a:r>
              <a:rPr lang="en-GB" altLang="zh-CN" sz="2800" smtClean="0">
                <a:solidFill>
                  <a:srgbClr val="D1108C"/>
                </a:solidFill>
                <a:ea typeface="SimSun" pitchFamily="2" charset="-122"/>
              </a:rPr>
              <a:t>”</a:t>
            </a:r>
          </a:p>
          <a:p>
            <a:r>
              <a:rPr lang="en-GB" altLang="zh-CN" smtClean="0">
                <a:solidFill>
                  <a:srgbClr val="2EAFA4"/>
                </a:solidFill>
                <a:ea typeface="SimSun" pitchFamily="2" charset="-122"/>
              </a:rPr>
              <a:t>Andre Maurois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ctrTitle"/>
          </p:nvPr>
        </p:nvSpPr>
        <p:spPr/>
        <p:txBody>
          <a:bodyPr/>
          <a:lstStyle/>
          <a:p>
            <a:pPr eaLnBrk="1" hangingPunct="1"/>
            <a:r>
              <a:rPr lang="zh-CN" altLang="en-US" smtClean="0">
                <a:ea typeface="SimSun" pitchFamily="2" charset="-122"/>
              </a:rPr>
              <a:t>品牌的重要性和品牌塑造</a:t>
            </a:r>
            <a:r>
              <a:rPr lang="en-US" smtClean="0"/>
              <a:t/>
            </a:r>
            <a:br>
              <a:rPr lang="en-US" smtClean="0"/>
            </a:br>
            <a:endParaRPr lang="en-GB" altLang="zh-CN" smtClean="0">
              <a:ea typeface="SimSun" pitchFamily="2" charset="-122"/>
            </a:endParaRPr>
          </a:p>
        </p:txBody>
      </p:sp>
      <p:sp>
        <p:nvSpPr>
          <p:cNvPr id="67587" name="Rectangle 7"/>
          <p:cNvSpPr>
            <a:spLocks noGrp="1" noChangeArrowheads="1"/>
          </p:cNvSpPr>
          <p:nvPr>
            <p:ph type="subTitle" idx="1"/>
          </p:nvPr>
        </p:nvSpPr>
        <p:spPr/>
        <p:txBody>
          <a:bodyPr/>
          <a:lstStyle/>
          <a:p>
            <a:pPr eaLnBrk="1" hangingPunct="1"/>
            <a:endParaRPr lang="en-GB" altLang="zh-CN" dirty="0" smtClean="0">
              <a:ea typeface="SimSun" pitchFamily="2" charset="-122"/>
            </a:endParaRPr>
          </a:p>
          <a:p>
            <a:pPr eaLnBrk="1" hangingPunct="1"/>
            <a:endParaRPr lang="en-GB" altLang="zh-CN" dirty="0" smtClean="0">
              <a:ea typeface="SimSun" pitchFamily="2" charset="-122"/>
            </a:endParaRPr>
          </a:p>
          <a:p>
            <a:pPr eaLnBrk="1" hangingPunct="1"/>
            <a:endParaRPr lang="en-GB" altLang="zh-CN" dirty="0" smtClean="0">
              <a:ea typeface="SimSun" pitchFamily="2" charset="-122"/>
            </a:endParaRPr>
          </a:p>
          <a:p>
            <a:pPr eaLnBrk="1" hangingPunct="1"/>
            <a:r>
              <a:rPr lang="zh-CN" altLang="en-US" dirty="0" smtClean="0">
                <a:ea typeface="SimSun" pitchFamily="2" charset="-122"/>
              </a:rPr>
              <a:t>谢谢大家</a:t>
            </a:r>
            <a:endParaRPr lang="en-GB" altLang="zh-CN" dirty="0" smtClean="0">
              <a:ea typeface="SimSun" pitchFamily="2" charset="-122"/>
            </a:endParaRPr>
          </a:p>
          <a:p>
            <a:pPr eaLnBrk="1" hangingPunct="1"/>
            <a:endParaRPr lang="en-GB" altLang="zh-CN" dirty="0" smtClean="0">
              <a:ea typeface="SimSun" pitchFamily="2" charset="-122"/>
            </a:endParaRPr>
          </a:p>
          <a:p>
            <a:pPr lvl="0" eaLnBrk="1" hangingPunct="1"/>
            <a:r>
              <a:rPr lang="zh-CN" altLang="en-US" dirty="0">
                <a:solidFill>
                  <a:srgbClr val="FFFFFF"/>
                </a:solidFill>
                <a:ea typeface="SimSun" pitchFamily="2" charset="-122"/>
              </a:rPr>
              <a:t>马丁</a:t>
            </a:r>
            <a:r>
              <a:rPr lang="en-US" altLang="zh-CN" dirty="0">
                <a:solidFill>
                  <a:srgbClr val="FFFFFF"/>
                </a:solidFill>
                <a:ea typeface="SimSun" pitchFamily="2" charset="-122"/>
              </a:rPr>
              <a:t>·</a:t>
            </a:r>
            <a:r>
              <a:rPr lang="zh-CN" altLang="en-US" dirty="0">
                <a:solidFill>
                  <a:srgbClr val="FFFFFF"/>
                </a:solidFill>
                <a:ea typeface="SimSun" pitchFamily="2" charset="-122"/>
              </a:rPr>
              <a:t>凡</a:t>
            </a:r>
            <a:r>
              <a:rPr lang="en-US" altLang="zh-CN" dirty="0">
                <a:solidFill>
                  <a:srgbClr val="FFFFFF"/>
                </a:solidFill>
                <a:ea typeface="SimSun" pitchFamily="2" charset="-122"/>
              </a:rPr>
              <a:t>·</a:t>
            </a:r>
            <a:r>
              <a:rPr lang="zh-CN" altLang="en-US" dirty="0">
                <a:solidFill>
                  <a:srgbClr val="FFFFFF"/>
                </a:solidFill>
                <a:ea typeface="SimSun" pitchFamily="2" charset="-122"/>
              </a:rPr>
              <a:t>洛克尔</a:t>
            </a:r>
            <a:endParaRPr lang="en-GB" altLang="zh-CN" dirty="0">
              <a:solidFill>
                <a:srgbClr val="FFFFFF"/>
              </a:solidFill>
              <a:ea typeface="SimSun" pitchFamily="2" charset="-122"/>
            </a:endParaRPr>
          </a:p>
          <a:p>
            <a:pPr eaLnBrk="1" hangingPunct="1"/>
            <a:r>
              <a:rPr lang="en-GB" altLang="zh-CN" sz="1600" dirty="0" smtClean="0">
                <a:ea typeface="SimSun" pitchFamily="2" charset="-122"/>
              </a:rPr>
              <a:t>2012</a:t>
            </a:r>
            <a:r>
              <a:rPr lang="zh-CN" altLang="en-US" sz="1600" dirty="0" smtClean="0">
                <a:ea typeface="SimSun" pitchFamily="2" charset="-122"/>
              </a:rPr>
              <a:t>年</a:t>
            </a:r>
            <a:r>
              <a:rPr lang="en-US" altLang="zh-CN" sz="1600" dirty="0" smtClean="0">
                <a:ea typeface="SimSun" pitchFamily="2" charset="-122"/>
              </a:rPr>
              <a:t>2</a:t>
            </a:r>
            <a:r>
              <a:rPr lang="zh-CN" altLang="en-US" sz="1600" dirty="0" smtClean="0">
                <a:ea typeface="SimSun" pitchFamily="2" charset="-122"/>
              </a:rPr>
              <a:t>月</a:t>
            </a:r>
            <a:endParaRPr lang="en-GB" altLang="zh-CN" sz="1600" dirty="0" smtClean="0">
              <a:ea typeface="SimSun" pitchFamily="2" charset="-122"/>
            </a:endParaRPr>
          </a:p>
          <a:p>
            <a:pPr eaLnBrk="1" hangingPunct="1"/>
            <a:endParaRPr lang="en-GB" altLang="zh-CN" dirty="0" smtClean="0">
              <a:ea typeface="SimSun"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CN" altLang="en-US" smtClean="0">
                <a:ea typeface="SimSun" pitchFamily="2" charset="-122"/>
              </a:rPr>
              <a:t>什么是品牌</a:t>
            </a:r>
            <a:r>
              <a:rPr lang="en-GB" altLang="zh-CN" smtClean="0">
                <a:ea typeface="SimSun" pitchFamily="2" charset="-122"/>
              </a:rPr>
              <a:t>?</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17411" name="Rectangle 3"/>
          <p:cNvSpPr>
            <a:spLocks noGrp="1" noChangeArrowheads="1"/>
          </p:cNvSpPr>
          <p:nvPr>
            <p:ph idx="1"/>
          </p:nvPr>
        </p:nvSpPr>
        <p:spPr>
          <a:xfrm>
            <a:off x="287338" y="1728788"/>
            <a:ext cx="8428037" cy="3813175"/>
          </a:xfrm>
        </p:spPr>
        <p:txBody>
          <a:bodyPr/>
          <a:lstStyle/>
          <a:p>
            <a:pPr lvl="1">
              <a:spcBef>
                <a:spcPts val="2400"/>
              </a:spcBef>
            </a:pPr>
            <a:r>
              <a:rPr lang="zh-CN" altLang="en-US" sz="2200" smtClean="0">
                <a:ea typeface="SimSun" pitchFamily="2" charset="-122"/>
              </a:rPr>
              <a:t>不只是一个标志</a:t>
            </a:r>
            <a:endParaRPr lang="en-US" altLang="zh-CN" sz="2200" smtClean="0">
              <a:ea typeface="SimSun" pitchFamily="2" charset="-122"/>
            </a:endParaRPr>
          </a:p>
          <a:p>
            <a:pPr lvl="1">
              <a:spcBef>
                <a:spcPts val="2400"/>
              </a:spcBef>
            </a:pPr>
            <a:r>
              <a:rPr lang="zh-CN" altLang="en-US" sz="2200" smtClean="0">
                <a:ea typeface="SimSun" pitchFamily="2" charset="-122"/>
              </a:rPr>
              <a:t>品牌不是一种身份，不是一个产品</a:t>
            </a:r>
            <a:endParaRPr lang="en-GB" altLang="zh-CN" sz="2200" smtClean="0">
              <a:ea typeface="SimSun" pitchFamily="2" charset="-122"/>
            </a:endParaRPr>
          </a:p>
          <a:p>
            <a:pPr lvl="1">
              <a:spcBef>
                <a:spcPts val="2400"/>
              </a:spcBef>
            </a:pPr>
            <a:r>
              <a:rPr lang="zh-CN" altLang="en-US" sz="2200" smtClean="0">
                <a:ea typeface="SimSun" pitchFamily="2" charset="-122"/>
              </a:rPr>
              <a:t>是一个承诺</a:t>
            </a:r>
            <a:endParaRPr lang="en-GB" altLang="zh-CN" sz="2200" smtClean="0">
              <a:ea typeface="SimSun" pitchFamily="2" charset="-122"/>
            </a:endParaRPr>
          </a:p>
          <a:p>
            <a:pPr lvl="1">
              <a:spcBef>
                <a:spcPts val="2400"/>
              </a:spcBef>
            </a:pPr>
            <a:r>
              <a:rPr lang="zh-CN" altLang="en-US" sz="2200" smtClean="0">
                <a:ea typeface="SimSun" pitchFamily="2" charset="-122"/>
              </a:rPr>
              <a:t>实现承诺的保证</a:t>
            </a:r>
            <a:endParaRPr lang="en-GB" altLang="zh-CN" sz="2200" smtClean="0">
              <a:ea typeface="SimSun" pitchFamily="2" charset="-122"/>
            </a:endParaRPr>
          </a:p>
          <a:p>
            <a:pPr lvl="1">
              <a:spcBef>
                <a:spcPts val="2400"/>
              </a:spcBef>
            </a:pPr>
            <a:r>
              <a:rPr lang="zh-CN" altLang="en-US" sz="2200" smtClean="0">
                <a:ea typeface="SimSun" pitchFamily="2" charset="-122"/>
              </a:rPr>
              <a:t>客户选择这个品牌因为他们有这个保证</a:t>
            </a:r>
            <a:endParaRPr lang="en-GB" altLang="zh-CN" sz="2200" smtClean="0">
              <a:ea typeface="SimSun" pitchFamily="2" charset="-122"/>
            </a:endParaRPr>
          </a:p>
          <a:p>
            <a:pPr lvl="1">
              <a:spcBef>
                <a:spcPts val="2400"/>
              </a:spcBef>
            </a:pPr>
            <a:r>
              <a:rPr lang="zh-CN" altLang="en-US" sz="2200" smtClean="0">
                <a:ea typeface="SimSun" pitchFamily="2" charset="-122"/>
              </a:rPr>
              <a:t>信任的建立是随着时间的推移和客户不断的转向他们认为有保证的品牌</a:t>
            </a:r>
            <a:endParaRPr lang="en-GB" altLang="zh-CN" sz="2200" smtClean="0">
              <a:ea typeface="SimSun" pitchFamily="2" charset="-122"/>
            </a:endParaRPr>
          </a:p>
          <a:p>
            <a:pPr lvl="1">
              <a:spcBef>
                <a:spcPts val="2400"/>
              </a:spcBef>
            </a:pPr>
            <a:endParaRPr lang="en-GB" altLang="zh-CN" sz="2400" smtClean="0">
              <a:ea typeface="SimSun" pitchFamily="2" charset="-122"/>
            </a:endParaRPr>
          </a:p>
          <a:p>
            <a:pPr marL="0" indent="-457200" eaLnBrk="1" hangingPunct="1"/>
            <a:endParaRPr lang="en-GB" altLang="zh-CN" sz="2400" smtClean="0">
              <a:ea typeface="SimSun" pitchFamily="2" charset="-122"/>
            </a:endParaRPr>
          </a:p>
          <a:p>
            <a:pPr marL="0" indent="-457200" eaLnBrk="1" hangingPunct="1">
              <a:buFontTx/>
              <a:buChar char="•"/>
            </a:pPr>
            <a:endParaRPr lang="en-GB" altLang="zh-CN" sz="2400" smtClean="0">
              <a:ea typeface="SimSun" pitchFamily="2" charset="-122"/>
            </a:endParaRPr>
          </a:p>
        </p:txBody>
      </p:sp>
      <p:sp>
        <p:nvSpPr>
          <p:cNvPr id="17412" name="Slide Number Placeholder 5"/>
          <p:cNvSpPr>
            <a:spLocks noGrp="1"/>
          </p:cNvSpPr>
          <p:nvPr>
            <p:ph type="sldNum" sz="quarter" idx="12"/>
          </p:nvPr>
        </p:nvSpPr>
        <p:spPr>
          <a:noFill/>
        </p:spPr>
        <p:txBody>
          <a:bodyPr/>
          <a:lstStyle/>
          <a:p>
            <a:r>
              <a:rPr lang="en-GB" altLang="zh-CN"/>
              <a:t>Page </a:t>
            </a:r>
            <a:fld id="{08C9D3AC-FC01-47AE-9F55-406F375717C9}" type="slidenum">
              <a:rPr lang="en-GB" altLang="zh-CN"/>
              <a:pPr/>
              <a:t>6</a:t>
            </a:fld>
            <a:endParaRPr lang="en-GB" altLang="zh-CN"/>
          </a:p>
        </p:txBody>
      </p:sp>
      <p:sp>
        <p:nvSpPr>
          <p:cNvPr id="17413"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CN" altLang="en-US" smtClean="0">
                <a:ea typeface="SimSun" pitchFamily="2" charset="-122"/>
              </a:rPr>
              <a:t>什么是品牌</a:t>
            </a:r>
            <a:r>
              <a:rPr lang="en-GB" altLang="zh-CN" smtClean="0">
                <a:ea typeface="SimSun" pitchFamily="2" charset="-122"/>
              </a:rPr>
              <a:t>?</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en-GB" altLang="zh-CN" smtClean="0">
              <a:ea typeface="SimSun" pitchFamily="2" charset="-122"/>
            </a:endParaRPr>
          </a:p>
        </p:txBody>
      </p:sp>
      <p:sp>
        <p:nvSpPr>
          <p:cNvPr id="18435" name="Rectangle 3"/>
          <p:cNvSpPr>
            <a:spLocks noGrp="1" noChangeArrowheads="1"/>
          </p:cNvSpPr>
          <p:nvPr>
            <p:ph idx="1"/>
          </p:nvPr>
        </p:nvSpPr>
        <p:spPr>
          <a:xfrm>
            <a:off x="287338" y="1728788"/>
            <a:ext cx="8428037" cy="3813175"/>
          </a:xfrm>
        </p:spPr>
        <p:txBody>
          <a:bodyPr/>
          <a:lstStyle/>
          <a:p>
            <a:pPr lvl="1">
              <a:spcBef>
                <a:spcPts val="2400"/>
              </a:spcBef>
            </a:pPr>
            <a:r>
              <a:rPr lang="zh-CN" altLang="en-US" sz="2200" smtClean="0">
                <a:ea typeface="SimSun" pitchFamily="2" charset="-122"/>
              </a:rPr>
              <a:t>在客户头脑中存在的一个复杂的实体</a:t>
            </a:r>
            <a:endParaRPr lang="en-GB" altLang="zh-CN" sz="2200" smtClean="0">
              <a:ea typeface="SimSun" pitchFamily="2" charset="-122"/>
            </a:endParaRPr>
          </a:p>
          <a:p>
            <a:pPr lvl="1">
              <a:spcBef>
                <a:spcPts val="2400"/>
              </a:spcBef>
            </a:pPr>
            <a:r>
              <a:rPr lang="zh-CN" altLang="en-US" sz="2200" smtClean="0">
                <a:ea typeface="SimSun" pitchFamily="2" charset="-122"/>
              </a:rPr>
              <a:t>关键不是</a:t>
            </a:r>
            <a:r>
              <a:rPr lang="zh-CN" altLang="en-US" sz="2200" b="1" smtClean="0">
                <a:ea typeface="SimSun" pitchFamily="2" charset="-122"/>
              </a:rPr>
              <a:t>我们</a:t>
            </a:r>
            <a:r>
              <a:rPr lang="zh-CN" altLang="en-US" sz="2200" smtClean="0">
                <a:ea typeface="SimSun" pitchFamily="2" charset="-122"/>
              </a:rPr>
              <a:t>的想法，而是</a:t>
            </a:r>
            <a:r>
              <a:rPr lang="zh-CN" altLang="en-US" sz="2200" b="1" smtClean="0">
                <a:ea typeface="SimSun" pitchFamily="2" charset="-122"/>
              </a:rPr>
              <a:t>客户</a:t>
            </a:r>
            <a:r>
              <a:rPr lang="zh-CN" altLang="en-US" sz="2200" smtClean="0">
                <a:ea typeface="SimSun" pitchFamily="2" charset="-122"/>
              </a:rPr>
              <a:t>的想法</a:t>
            </a:r>
            <a:endParaRPr lang="en-GB" altLang="zh-CN" sz="2200" smtClean="0">
              <a:ea typeface="SimSun" pitchFamily="2" charset="-122"/>
            </a:endParaRPr>
          </a:p>
          <a:p>
            <a:pPr lvl="1">
              <a:spcBef>
                <a:spcPts val="2400"/>
              </a:spcBef>
            </a:pPr>
            <a:r>
              <a:rPr lang="zh-CN" altLang="en-US" sz="2200" smtClean="0">
                <a:ea typeface="SimSun" pitchFamily="2" charset="-122"/>
              </a:rPr>
              <a:t>也不是</a:t>
            </a:r>
            <a:r>
              <a:rPr lang="zh-CN" altLang="en-US" sz="2200" b="1" smtClean="0">
                <a:ea typeface="SimSun" pitchFamily="2" charset="-122"/>
              </a:rPr>
              <a:t>你</a:t>
            </a:r>
            <a:r>
              <a:rPr lang="zh-CN" altLang="en-US" sz="2200" smtClean="0">
                <a:ea typeface="SimSun" pitchFamily="2" charset="-122"/>
              </a:rPr>
              <a:t>怎么说，而是</a:t>
            </a:r>
            <a:r>
              <a:rPr lang="zh-CN" altLang="en-US" sz="2200" b="1" smtClean="0">
                <a:ea typeface="SimSun" pitchFamily="2" charset="-122"/>
              </a:rPr>
              <a:t>他们</a:t>
            </a:r>
            <a:r>
              <a:rPr lang="zh-CN" altLang="en-US" sz="2200" smtClean="0">
                <a:ea typeface="SimSun" pitchFamily="2" charset="-122"/>
              </a:rPr>
              <a:t>怎么说</a:t>
            </a:r>
            <a:endParaRPr lang="en-GB" altLang="zh-CN" sz="2200" smtClean="0">
              <a:ea typeface="SimSun" pitchFamily="2" charset="-122"/>
            </a:endParaRPr>
          </a:p>
          <a:p>
            <a:pPr lvl="1">
              <a:spcBef>
                <a:spcPts val="2400"/>
              </a:spcBef>
            </a:pPr>
            <a:r>
              <a:rPr lang="zh-CN" altLang="en-US" sz="2200" smtClean="0">
                <a:ea typeface="SimSun" pitchFamily="2" charset="-122"/>
              </a:rPr>
              <a:t>是人们对于一个产品，服务和组织的直觉</a:t>
            </a:r>
            <a:endParaRPr lang="en-GB" altLang="zh-CN" sz="2200" smtClean="0">
              <a:ea typeface="SimSun" pitchFamily="2" charset="-122"/>
            </a:endParaRPr>
          </a:p>
          <a:p>
            <a:pPr lvl="1">
              <a:spcBef>
                <a:spcPts val="2400"/>
              </a:spcBef>
            </a:pPr>
            <a:r>
              <a:rPr lang="zh-CN" altLang="en-US" sz="2200" smtClean="0">
                <a:ea typeface="SimSun" pitchFamily="2" charset="-122"/>
              </a:rPr>
              <a:t>是与客户所有接触点的总和</a:t>
            </a:r>
            <a:endParaRPr lang="en-GB" altLang="zh-CN" sz="2200" smtClean="0">
              <a:ea typeface="SimSun" pitchFamily="2" charset="-122"/>
            </a:endParaRPr>
          </a:p>
          <a:p>
            <a:pPr lvl="1">
              <a:spcBef>
                <a:spcPts val="2400"/>
              </a:spcBef>
            </a:pPr>
            <a:r>
              <a:rPr lang="zh-CN" altLang="en-US" sz="2200" smtClean="0">
                <a:ea typeface="SimSun" pitchFamily="2" charset="-122"/>
              </a:rPr>
              <a:t>总而言之</a:t>
            </a:r>
            <a:r>
              <a:rPr lang="en-GB" altLang="zh-CN" sz="2200" smtClean="0">
                <a:ea typeface="SimSun" pitchFamily="2" charset="-122"/>
              </a:rPr>
              <a:t>, </a:t>
            </a:r>
            <a:r>
              <a:rPr lang="zh-CN" altLang="en-US" sz="2200" b="1" smtClean="0">
                <a:ea typeface="SimSun" pitchFamily="2" charset="-122"/>
              </a:rPr>
              <a:t>始终如一</a:t>
            </a:r>
            <a:endParaRPr lang="en-GB" altLang="zh-CN" sz="2200" b="1" smtClean="0">
              <a:ea typeface="SimSun" pitchFamily="2" charset="-122"/>
            </a:endParaRPr>
          </a:p>
          <a:p>
            <a:pPr marL="0" indent="-457200" eaLnBrk="1" hangingPunct="1"/>
            <a:endParaRPr lang="en-GB" altLang="zh-CN" sz="2400" smtClean="0">
              <a:ea typeface="SimSun" pitchFamily="2" charset="-122"/>
            </a:endParaRPr>
          </a:p>
          <a:p>
            <a:pPr marL="0" indent="-457200" eaLnBrk="1" hangingPunct="1">
              <a:buFontTx/>
              <a:buChar char="•"/>
            </a:pPr>
            <a:endParaRPr lang="en-GB" altLang="zh-CN" sz="2400" smtClean="0">
              <a:ea typeface="SimSun" pitchFamily="2" charset="-122"/>
            </a:endParaRPr>
          </a:p>
        </p:txBody>
      </p:sp>
      <p:sp>
        <p:nvSpPr>
          <p:cNvPr id="18436" name="Slide Number Placeholder 5"/>
          <p:cNvSpPr>
            <a:spLocks noGrp="1"/>
          </p:cNvSpPr>
          <p:nvPr>
            <p:ph type="sldNum" sz="quarter" idx="12"/>
          </p:nvPr>
        </p:nvSpPr>
        <p:spPr>
          <a:noFill/>
        </p:spPr>
        <p:txBody>
          <a:bodyPr/>
          <a:lstStyle/>
          <a:p>
            <a:r>
              <a:rPr lang="en-GB" altLang="zh-CN"/>
              <a:t>Page </a:t>
            </a:r>
            <a:fld id="{3958716F-3727-4FDB-858A-7B57053CF559}" type="slidenum">
              <a:rPr lang="en-GB" altLang="zh-CN"/>
              <a:pPr/>
              <a:t>7</a:t>
            </a:fld>
            <a:endParaRPr lang="en-GB" altLang="zh-CN"/>
          </a:p>
        </p:txBody>
      </p:sp>
      <p:sp>
        <p:nvSpPr>
          <p:cNvPr id="18437" name="Rectangle 5"/>
          <p:cNvSpPr>
            <a:spLocks noGrp="1" noChangeArrowheads="1"/>
          </p:cNvSpPr>
          <p:nvPr>
            <p:ph type="ftr" sz="quarter" idx="11"/>
          </p:nvPr>
        </p:nvSpPr>
        <p:spPr>
          <a:noFill/>
        </p:spPr>
        <p:txBody>
          <a:bodyPr/>
          <a:lstStyle/>
          <a:p>
            <a:r>
              <a:rPr lang="zh-CN" altLang="en-US"/>
              <a:t>品牌的重要性和品牌塑造</a:t>
            </a:r>
            <a:r>
              <a:rPr lang="en-US" altLang="zh-CN"/>
              <a:t>- 2012</a:t>
            </a:r>
            <a:endParaRPr lang="en-GB" altLang="zh-CN"/>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zh-CN" altLang="en-US" smtClean="0">
                <a:ea typeface="SimSun" pitchFamily="2" charset="-122"/>
              </a:rPr>
              <a:t>什么是品牌一致性</a:t>
            </a:r>
            <a:r>
              <a:rPr lang="en-GB" altLang="zh-CN" smtClean="0">
                <a:ea typeface="SimSun" pitchFamily="2" charset="-122"/>
              </a:rPr>
              <a:t>?</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nl-NL" altLang="zh-CN" smtClean="0">
              <a:ea typeface="SimSun" pitchFamily="2" charset="-122"/>
            </a:endParaRPr>
          </a:p>
        </p:txBody>
      </p:sp>
      <p:sp>
        <p:nvSpPr>
          <p:cNvPr id="19459" name="Content Placeholder 2"/>
          <p:cNvSpPr>
            <a:spLocks noGrp="1"/>
          </p:cNvSpPr>
          <p:nvPr>
            <p:ph idx="1"/>
          </p:nvPr>
        </p:nvSpPr>
        <p:spPr/>
        <p:txBody>
          <a:bodyPr/>
          <a:lstStyle/>
          <a:p>
            <a:pPr lvl="1">
              <a:spcBef>
                <a:spcPts val="2400"/>
              </a:spcBef>
            </a:pPr>
            <a:r>
              <a:rPr lang="zh-CN" altLang="en-US" sz="2200" smtClean="0">
                <a:ea typeface="SimSun" pitchFamily="2" charset="-122"/>
              </a:rPr>
              <a:t>“一致性”意味着“事物之间或是零部件之间的和谐统一或是协调一致”</a:t>
            </a:r>
            <a:endParaRPr lang="en-GB" altLang="zh-CN" sz="2200" smtClean="0">
              <a:ea typeface="SimSun" pitchFamily="2" charset="-122"/>
            </a:endParaRPr>
          </a:p>
          <a:p>
            <a:pPr lvl="1">
              <a:spcBef>
                <a:spcPts val="2400"/>
              </a:spcBef>
            </a:pPr>
            <a:r>
              <a:rPr lang="zh-CN" altLang="en-US" sz="2200" smtClean="0">
                <a:ea typeface="SimSun" pitchFamily="2" charset="-122"/>
              </a:rPr>
              <a:t>品牌一致性意味着在品牌的代表性上协调一致</a:t>
            </a:r>
            <a:endParaRPr lang="en-GB" altLang="zh-CN" sz="2200" smtClean="0">
              <a:ea typeface="SimSun" pitchFamily="2" charset="-122"/>
            </a:endParaRPr>
          </a:p>
          <a:p>
            <a:pPr lvl="1">
              <a:spcBef>
                <a:spcPts val="2400"/>
              </a:spcBef>
            </a:pPr>
            <a:r>
              <a:rPr lang="zh-CN" altLang="en-US" sz="2200" smtClean="0">
                <a:ea typeface="SimSun" pitchFamily="2" charset="-122"/>
              </a:rPr>
              <a:t>品牌一致性意味着在世界的任何一个地方该品牌具备一致的推广方式</a:t>
            </a:r>
            <a:endParaRPr lang="en-GB" altLang="zh-CN" sz="2200" smtClean="0">
              <a:ea typeface="SimSun" pitchFamily="2" charset="-122"/>
            </a:endParaRPr>
          </a:p>
          <a:p>
            <a:pPr lvl="1">
              <a:spcBef>
                <a:spcPts val="2400"/>
              </a:spcBef>
            </a:pPr>
            <a:r>
              <a:rPr lang="zh-CN" altLang="en-US" sz="2200" smtClean="0">
                <a:ea typeface="SimSun" pitchFamily="2" charset="-122"/>
              </a:rPr>
              <a:t>这需要纪律，理解和协议</a:t>
            </a:r>
            <a:endParaRPr lang="en-GB" altLang="zh-CN" sz="2200" smtClean="0">
              <a:ea typeface="SimSun" pitchFamily="2" charset="-122"/>
            </a:endParaRPr>
          </a:p>
          <a:p>
            <a:endParaRPr lang="nl-NL" smtClean="0"/>
          </a:p>
        </p:txBody>
      </p:sp>
      <p:sp>
        <p:nvSpPr>
          <p:cNvPr id="19460"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19461" name="Slide Number Placeholder 4"/>
          <p:cNvSpPr>
            <a:spLocks noGrp="1"/>
          </p:cNvSpPr>
          <p:nvPr>
            <p:ph type="sldNum" sz="quarter" idx="12"/>
          </p:nvPr>
        </p:nvSpPr>
        <p:spPr>
          <a:noFill/>
        </p:spPr>
        <p:txBody>
          <a:bodyPr/>
          <a:lstStyle/>
          <a:p>
            <a:r>
              <a:rPr lang="en-GB" altLang="zh-CN"/>
              <a:t>Page </a:t>
            </a:r>
            <a:fld id="{D76315C3-FAED-4FD6-9788-101BA490254E}" type="slidenum">
              <a:rPr lang="en-GB" altLang="zh-CN"/>
              <a:pPr/>
              <a:t>8</a:t>
            </a:fld>
            <a:endParaRPr lang="en-GB" altLang="zh-CN"/>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zh-CN" altLang="en-US" smtClean="0">
                <a:ea typeface="SimSun" pitchFamily="2" charset="-122"/>
              </a:rPr>
              <a:t>为什么品牌一致性如此重要</a:t>
            </a:r>
            <a:r>
              <a:rPr lang="en-GB" altLang="zh-CN" smtClean="0">
                <a:ea typeface="SimSun" pitchFamily="2" charset="-122"/>
              </a:rPr>
              <a:t>?</a:t>
            </a:r>
            <a:r>
              <a:rPr lang="en-GB" altLang="zh-CN" smtClean="0">
                <a:solidFill>
                  <a:srgbClr val="2EAFA4"/>
                </a:solidFill>
                <a:ea typeface="SimSun" pitchFamily="2" charset="-122"/>
              </a:rPr>
              <a:t/>
            </a:r>
            <a:br>
              <a:rPr lang="en-GB" altLang="zh-CN" smtClean="0">
                <a:solidFill>
                  <a:srgbClr val="2EAFA4"/>
                </a:solidFill>
                <a:ea typeface="SimSun" pitchFamily="2" charset="-122"/>
              </a:rPr>
            </a:br>
            <a:endParaRPr lang="nl-NL" altLang="zh-CN" smtClean="0">
              <a:ea typeface="SimSun" pitchFamily="2" charset="-122"/>
            </a:endParaRPr>
          </a:p>
        </p:txBody>
      </p:sp>
      <p:sp>
        <p:nvSpPr>
          <p:cNvPr id="20483" name="Content Placeholder 2"/>
          <p:cNvSpPr>
            <a:spLocks noGrp="1"/>
          </p:cNvSpPr>
          <p:nvPr>
            <p:ph idx="1"/>
          </p:nvPr>
        </p:nvSpPr>
        <p:spPr/>
        <p:txBody>
          <a:bodyPr/>
          <a:lstStyle/>
          <a:p>
            <a:pPr lvl="1">
              <a:spcBef>
                <a:spcPts val="2400"/>
              </a:spcBef>
            </a:pPr>
            <a:r>
              <a:rPr lang="zh-CN" altLang="en-US" sz="2200" smtClean="0">
                <a:ea typeface="SimSun" pitchFamily="2" charset="-122"/>
              </a:rPr>
              <a:t>不一致的品牌意味着不一致的产品</a:t>
            </a:r>
            <a:r>
              <a:rPr lang="en-GB" altLang="zh-CN" sz="2200" smtClean="0">
                <a:ea typeface="SimSun" pitchFamily="2" charset="-122"/>
              </a:rPr>
              <a:t>/</a:t>
            </a:r>
            <a:r>
              <a:rPr lang="zh-CN" altLang="en-US" sz="2200" smtClean="0">
                <a:ea typeface="SimSun" pitchFamily="2" charset="-122"/>
              </a:rPr>
              <a:t>服务</a:t>
            </a:r>
            <a:r>
              <a:rPr lang="en-GB" altLang="zh-CN" sz="2200" smtClean="0">
                <a:ea typeface="SimSun" pitchFamily="2" charset="-122"/>
              </a:rPr>
              <a:t>?</a:t>
            </a:r>
          </a:p>
          <a:p>
            <a:pPr lvl="1">
              <a:spcBef>
                <a:spcPts val="2400"/>
              </a:spcBef>
            </a:pPr>
            <a:r>
              <a:rPr lang="zh-CN" altLang="en-US" sz="2200" smtClean="0">
                <a:ea typeface="SimSun" pitchFamily="2" charset="-122"/>
              </a:rPr>
              <a:t>客户期望一致的体验</a:t>
            </a:r>
            <a:r>
              <a:rPr lang="en-GB" altLang="zh-CN" sz="2200" smtClean="0">
                <a:ea typeface="SimSun" pitchFamily="2" charset="-122"/>
              </a:rPr>
              <a:t>– </a:t>
            </a:r>
            <a:r>
              <a:rPr lang="zh-CN" altLang="en-US" sz="2200" smtClean="0">
                <a:ea typeface="SimSun" pitchFamily="2" charset="-122"/>
              </a:rPr>
              <a:t>国内和国际</a:t>
            </a:r>
            <a:endParaRPr lang="en-GB" altLang="zh-CN" sz="2200" smtClean="0">
              <a:ea typeface="SimSun" pitchFamily="2" charset="-122"/>
            </a:endParaRPr>
          </a:p>
          <a:p>
            <a:pPr lvl="1">
              <a:spcBef>
                <a:spcPts val="2400"/>
              </a:spcBef>
            </a:pPr>
            <a:r>
              <a:rPr lang="zh-CN" altLang="en-US" sz="2200" smtClean="0">
                <a:ea typeface="SimSun" pitchFamily="2" charset="-122"/>
              </a:rPr>
              <a:t>为了保护（国际）客户群</a:t>
            </a:r>
            <a:endParaRPr lang="en-GB" altLang="zh-CN" sz="2200" smtClean="0">
              <a:ea typeface="SimSun" pitchFamily="2" charset="-122"/>
            </a:endParaRPr>
          </a:p>
          <a:p>
            <a:pPr lvl="1">
              <a:spcBef>
                <a:spcPts val="2400"/>
              </a:spcBef>
            </a:pPr>
            <a:r>
              <a:rPr lang="zh-CN" altLang="en-US" sz="2200" smtClean="0">
                <a:ea typeface="SimSun" pitchFamily="2" charset="-122"/>
              </a:rPr>
              <a:t>客户期望和竞争对手实力增长</a:t>
            </a:r>
            <a:endParaRPr lang="en-GB" altLang="zh-CN" sz="2200" smtClean="0">
              <a:ea typeface="SimSun" pitchFamily="2" charset="-122"/>
            </a:endParaRPr>
          </a:p>
          <a:p>
            <a:pPr lvl="1">
              <a:spcBef>
                <a:spcPts val="2400"/>
              </a:spcBef>
            </a:pPr>
            <a:r>
              <a:rPr lang="zh-CN" altLang="en-US" sz="2200" smtClean="0">
                <a:ea typeface="SimSun" pitchFamily="2" charset="-122"/>
              </a:rPr>
              <a:t>一致性创造效率</a:t>
            </a:r>
            <a:endParaRPr lang="en-GB" altLang="zh-CN" sz="2200" smtClean="0">
              <a:ea typeface="SimSun" pitchFamily="2" charset="-122"/>
            </a:endParaRPr>
          </a:p>
          <a:p>
            <a:endParaRPr lang="nl-NL" smtClean="0"/>
          </a:p>
        </p:txBody>
      </p:sp>
      <p:sp>
        <p:nvSpPr>
          <p:cNvPr id="20484" name="Footer Placeholder 3"/>
          <p:cNvSpPr>
            <a:spLocks noGrp="1"/>
          </p:cNvSpPr>
          <p:nvPr>
            <p:ph type="ftr" sz="quarter" idx="11"/>
          </p:nvPr>
        </p:nvSpPr>
        <p:spPr>
          <a:noFill/>
        </p:spPr>
        <p:txBody>
          <a:bodyPr/>
          <a:lstStyle/>
          <a:p>
            <a:r>
              <a:rPr lang="zh-CN" altLang="en-US"/>
              <a:t>品牌的重要性和品牌塑造</a:t>
            </a:r>
            <a:r>
              <a:rPr lang="en-US" altLang="zh-CN"/>
              <a:t>- 2012</a:t>
            </a:r>
            <a:endParaRPr lang="en-GB" altLang="zh-CN"/>
          </a:p>
        </p:txBody>
      </p:sp>
      <p:sp>
        <p:nvSpPr>
          <p:cNvPr id="20485" name="Slide Number Placeholder 4"/>
          <p:cNvSpPr>
            <a:spLocks noGrp="1"/>
          </p:cNvSpPr>
          <p:nvPr>
            <p:ph type="sldNum" sz="quarter" idx="12"/>
          </p:nvPr>
        </p:nvSpPr>
        <p:spPr>
          <a:noFill/>
        </p:spPr>
        <p:txBody>
          <a:bodyPr/>
          <a:lstStyle/>
          <a:p>
            <a:r>
              <a:rPr lang="en-GB" altLang="zh-CN"/>
              <a:t>Page </a:t>
            </a:r>
            <a:fld id="{9379DE28-7D87-43BF-8A6E-F9BBDB15AB30}" type="slidenum">
              <a:rPr lang="en-GB" altLang="zh-CN"/>
              <a:pPr/>
              <a:t>9</a:t>
            </a:fld>
            <a:endParaRPr lang="en-GB" altLang="zh-CN"/>
          </a:p>
        </p:txBody>
      </p:sp>
    </p:spTree>
  </p:cSld>
  <p:clrMapOvr>
    <a:masterClrMapping/>
  </p:clrMapOvr>
  <p:transition/>
</p:sld>
</file>

<file path=ppt/theme/theme1.xml><?xml version="1.0" encoding="utf-8"?>
<a:theme xmlns:a="http://schemas.openxmlformats.org/drawingml/2006/main" name="BDO_PowerPoint_2007_ws_310709">
  <a:themeElements>
    <a:clrScheme name="BDO 2011">
      <a:dk1>
        <a:srgbClr val="ED1A3B"/>
      </a:dk1>
      <a:lt1>
        <a:srgbClr val="FFFFFF"/>
      </a:lt1>
      <a:dk2>
        <a:srgbClr val="FFFFFF"/>
      </a:dk2>
      <a:lt2>
        <a:srgbClr val="FFFFFF"/>
      </a:lt2>
      <a:accent1>
        <a:srgbClr val="62CAE3"/>
      </a:accent1>
      <a:accent2>
        <a:srgbClr val="98002E"/>
      </a:accent2>
      <a:accent3>
        <a:srgbClr val="2EB0A4"/>
      </a:accent3>
      <a:accent4>
        <a:srgbClr val="685040"/>
      </a:accent4>
      <a:accent5>
        <a:srgbClr val="FFE39C"/>
      </a:accent5>
      <a:accent6>
        <a:srgbClr val="F6A1A8"/>
      </a:accent6>
      <a:hlink>
        <a:srgbClr val="FFFFFF"/>
      </a:hlink>
      <a:folHlink>
        <a:srgbClr val="FFFFFF"/>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3125</TotalTime>
  <Words>3412</Words>
  <Application>Microsoft Office PowerPoint</Application>
  <PresentationFormat>全屏显示(4:3)</PresentationFormat>
  <Paragraphs>597</Paragraphs>
  <Slides>58</Slides>
  <Notes>54</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58</vt:i4>
      </vt:variant>
    </vt:vector>
  </HeadingPairs>
  <TitlesOfParts>
    <vt:vector size="61" baseType="lpstr">
      <vt:lpstr>BDO_PowerPoint_2007_ws_310709</vt:lpstr>
      <vt:lpstr>Microsoft Office Excel 97-2003 工作表</vt:lpstr>
      <vt:lpstr>Worksheet</vt:lpstr>
      <vt:lpstr>品牌的重要性和品牌塑造</vt:lpstr>
      <vt:lpstr>品牌的重要性</vt:lpstr>
      <vt:lpstr>什么是品牌? </vt:lpstr>
      <vt:lpstr>为什么品牌如此重要?  </vt:lpstr>
      <vt:lpstr>为什么品牌塑造如此热门?</vt:lpstr>
      <vt:lpstr>什么是品牌? </vt:lpstr>
      <vt:lpstr>什么是品牌? </vt:lpstr>
      <vt:lpstr>什么是品牌一致性? </vt:lpstr>
      <vt:lpstr>为什么品牌一致性如此重要? </vt:lpstr>
      <vt:lpstr>为什么一致性如此重要? 试想 </vt:lpstr>
      <vt:lpstr>为什么一致性如此重要? 情感的维系 </vt:lpstr>
      <vt:lpstr>为什么品牌如此重要? 高级 </vt:lpstr>
      <vt:lpstr>为什么品牌如此重要? 忠诚度 </vt:lpstr>
      <vt:lpstr>塑造一个品牌</vt:lpstr>
      <vt:lpstr>塑造一个品牌 与众不同  </vt:lpstr>
      <vt:lpstr>塑造一个品牌 与众不同  </vt:lpstr>
      <vt:lpstr>塑造一个品牌 携手合作  </vt:lpstr>
      <vt:lpstr>塑造一个品牌 携手合作  </vt:lpstr>
      <vt:lpstr>塑造一个品牌 创新出奇  </vt:lpstr>
      <vt:lpstr>塑造一个品牌 创新出奇  </vt:lpstr>
      <vt:lpstr>塑造一个品牌 验证确认  </vt:lpstr>
      <vt:lpstr>塑造一个品牌 精心培养 </vt:lpstr>
      <vt:lpstr>BDO – 简介</vt:lpstr>
      <vt:lpstr>BDO全球  截至2011年9月30日</vt:lpstr>
      <vt:lpstr>我们的涵盖区域 截至2011年9月30日 </vt:lpstr>
      <vt:lpstr>全球增长 收益</vt:lpstr>
      <vt:lpstr>收益 2011年服务项目收入  </vt:lpstr>
      <vt:lpstr>我们的品牌</vt:lpstr>
      <vt:lpstr>创造强势BDO品牌</vt:lpstr>
      <vt:lpstr>BDO品牌 我们是谁? </vt:lpstr>
      <vt:lpstr>BDO品牌 发展品牌战略</vt:lpstr>
      <vt:lpstr>BDO品牌 如何发展我们的市场定位 </vt:lpstr>
      <vt:lpstr>成就成功品牌的因素 相关独特性                              </vt:lpstr>
      <vt:lpstr>我们为什么需要一个全球品牌?                              </vt:lpstr>
      <vt:lpstr>我们为什么需要一个全球品牌?  市场预期</vt:lpstr>
      <vt:lpstr>我们为什么需要一个全球品牌?  招聘和挽留</vt:lpstr>
      <vt:lpstr>我们为什么需要一个全球品牌?  我们的事务所需要成长</vt:lpstr>
      <vt:lpstr>一致的品牌 遍及全球</vt:lpstr>
      <vt:lpstr>幻灯片 39</vt:lpstr>
      <vt:lpstr>幻灯片 40</vt:lpstr>
      <vt:lpstr>一致的品牌 在地方级别                             </vt:lpstr>
      <vt:lpstr>发展我们的品牌 为人所知    </vt:lpstr>
      <vt:lpstr>发展我们的品牌 一个一致的全球品牌 </vt:lpstr>
      <vt:lpstr>幻灯片 44</vt:lpstr>
      <vt:lpstr>幻灯片 45</vt:lpstr>
      <vt:lpstr>幻灯片 46</vt:lpstr>
      <vt:lpstr>幻灯片 47</vt:lpstr>
      <vt:lpstr>幻灯片 48</vt:lpstr>
      <vt:lpstr>幻灯片 49</vt:lpstr>
      <vt:lpstr>幻灯片 50</vt:lpstr>
      <vt:lpstr>幻灯片 51</vt:lpstr>
      <vt:lpstr>帮助我们的事务所与BDO品牌看齐</vt:lpstr>
      <vt:lpstr>一个网络 一致的客户服务</vt:lpstr>
      <vt:lpstr>一个网络 BDO品牌中心  </vt:lpstr>
      <vt:lpstr>一个网络 品牌教育   </vt:lpstr>
      <vt:lpstr>一个网络 我们的员工</vt:lpstr>
      <vt:lpstr>一个网络 每一个人的责任</vt:lpstr>
      <vt:lpstr>品牌的重要性和品牌塑造 </vt:lpstr>
    </vt:vector>
  </TitlesOfParts>
  <Company>BDO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javila</dc:creator>
  <cp:lastModifiedBy>123</cp:lastModifiedBy>
  <cp:revision>354</cp:revision>
  <cp:lastPrinted>2012-02-06T15:34:30Z</cp:lastPrinted>
  <dcterms:created xsi:type="dcterms:W3CDTF">2010-10-05T12:20:33Z</dcterms:created>
  <dcterms:modified xsi:type="dcterms:W3CDTF">2012-02-13T06:12:06Z</dcterms:modified>
</cp:coreProperties>
</file>