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9" r:id="rId1"/>
    <p:sldMasterId id="2147483654" r:id="rId2"/>
    <p:sldMasterId id="2147483651" r:id="rId3"/>
    <p:sldMasterId id="2147483652" r:id="rId4"/>
  </p:sldMasterIdLst>
  <p:notesMasterIdLst>
    <p:notesMasterId r:id="rId22"/>
  </p:notesMasterIdLst>
  <p:sldIdLst>
    <p:sldId id="256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57" r:id="rId21"/>
  </p:sldIdLst>
  <p:sldSz cx="9144000" cy="6858000" type="screen4x3"/>
  <p:notesSz cx="6805613" cy="99393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C85"/>
    <a:srgbClr val="660000"/>
    <a:srgbClr val="DDDDDD"/>
    <a:srgbClr val="CC0000"/>
    <a:srgbClr val="59AE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4660"/>
  </p:normalViewPr>
  <p:slideViewPr>
    <p:cSldViewPr>
      <p:cViewPr varScale="1">
        <p:scale>
          <a:sx n="67" d="100"/>
          <a:sy n="67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EF9161-CE4F-4AFC-9707-62FD568E7D77}" type="datetimeFigureOut">
              <a:rPr lang="en-GB" smtClean="0"/>
              <a:t>23/03/2012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692A2-C914-465E-9AEE-6C9FDEAA3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565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r>
              <a:rPr lang="en-GB" altLang="zh-CN" sz="1200">
                <a:solidFill>
                  <a:schemeClr val="tx1"/>
                </a:solidFill>
              </a:rPr>
              <a:t>anna.crilly@icaew.com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50AA023C-71D6-4918-A534-C5AFDED5A67F}" type="slidenum">
              <a:rPr lang="en-GB" altLang="zh-CN" sz="1200">
                <a:solidFill>
                  <a:schemeClr val="tx1"/>
                </a:solidFill>
              </a:rPr>
              <a:pPr eaLnBrk="1" hangingPunct="1"/>
              <a:t>3</a:t>
            </a:fld>
            <a:endParaRPr lang="en-GB" altLang="zh-CN" sz="1200">
              <a:solidFill>
                <a:schemeClr val="tx1"/>
              </a:solidFill>
            </a:endParaRPr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9925" y="558800"/>
            <a:ext cx="5467350" cy="4100513"/>
          </a:xfrm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57738"/>
            <a:ext cx="4989513" cy="4471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zh-CN" smtClean="0"/>
          </a:p>
          <a:p>
            <a:pPr eaLnBrk="1" hangingPunct="1"/>
            <a:endParaRPr lang="en-GB" altLang="zh-CN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r>
              <a:rPr lang="en-GB" altLang="zh-CN" sz="1200">
                <a:solidFill>
                  <a:schemeClr val="tx1"/>
                </a:solidFill>
              </a:rPr>
              <a:t>anna.crilly@icaew.com</a:t>
            </a:r>
          </a:p>
        </p:txBody>
      </p:sp>
      <p:sp>
        <p:nvSpPr>
          <p:cNvPr id="3891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7A1A209C-46BC-4B0E-A379-86F2B369C090}" type="slidenum">
              <a:rPr lang="en-GB" altLang="zh-CN" sz="1200">
                <a:solidFill>
                  <a:schemeClr val="tx1"/>
                </a:solidFill>
              </a:rPr>
              <a:pPr eaLnBrk="1" hangingPunct="1"/>
              <a:t>12</a:t>
            </a:fld>
            <a:endParaRPr lang="en-GB" altLang="zh-CN" sz="1200">
              <a:solidFill>
                <a:schemeClr val="tx1"/>
              </a:solidFill>
            </a:endParaRPr>
          </a:p>
        </p:txBody>
      </p:sp>
      <p:sp>
        <p:nvSpPr>
          <p:cNvPr id="389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9925" y="558800"/>
            <a:ext cx="5467350" cy="4100513"/>
          </a:xfrm>
          <a:ln/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57738"/>
            <a:ext cx="4989513" cy="4471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zh-CN" smtClean="0"/>
          </a:p>
          <a:p>
            <a:pPr eaLnBrk="1" hangingPunct="1"/>
            <a:endParaRPr lang="en-GB" altLang="zh-CN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r>
              <a:rPr lang="en-GB" altLang="zh-CN" sz="1200">
                <a:solidFill>
                  <a:schemeClr val="tx1"/>
                </a:solidFill>
              </a:rPr>
              <a:t>anna.crilly@icaew.com</a:t>
            </a:r>
          </a:p>
        </p:txBody>
      </p:sp>
      <p:sp>
        <p:nvSpPr>
          <p:cNvPr id="3993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F84DE8AE-88B6-4849-952C-DCCCFBFD72C2}" type="slidenum">
              <a:rPr lang="en-GB" altLang="zh-CN" sz="1200">
                <a:solidFill>
                  <a:schemeClr val="tx1"/>
                </a:solidFill>
              </a:rPr>
              <a:pPr eaLnBrk="1" hangingPunct="1"/>
              <a:t>13</a:t>
            </a:fld>
            <a:endParaRPr lang="en-GB" altLang="zh-CN" sz="1200">
              <a:solidFill>
                <a:schemeClr val="tx1"/>
              </a:solidFill>
            </a:endParaRPr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9925" y="558800"/>
            <a:ext cx="5467350" cy="4100513"/>
          </a:xfrm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57738"/>
            <a:ext cx="4989513" cy="4471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zh-CN" smtClean="0"/>
          </a:p>
          <a:p>
            <a:pPr eaLnBrk="1" hangingPunct="1"/>
            <a:endParaRPr lang="en-GB" altLang="zh-CN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r>
              <a:rPr lang="en-GB" altLang="zh-CN" sz="1200">
                <a:solidFill>
                  <a:schemeClr val="tx1"/>
                </a:solidFill>
              </a:rPr>
              <a:t>anna.crilly@icaew.com</a:t>
            </a:r>
          </a:p>
        </p:txBody>
      </p:sp>
      <p:sp>
        <p:nvSpPr>
          <p:cNvPr id="409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36B45E35-A7F6-47AA-A9F5-55AD1BF998CE}" type="slidenum">
              <a:rPr lang="en-GB" altLang="zh-CN" sz="1200">
                <a:solidFill>
                  <a:schemeClr val="tx1"/>
                </a:solidFill>
              </a:rPr>
              <a:pPr eaLnBrk="1" hangingPunct="1"/>
              <a:t>14</a:t>
            </a:fld>
            <a:endParaRPr lang="en-GB" altLang="zh-CN" sz="1200">
              <a:solidFill>
                <a:schemeClr val="tx1"/>
              </a:solidFill>
            </a:endParaRPr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9925" y="558800"/>
            <a:ext cx="5467350" cy="4100513"/>
          </a:xfrm>
          <a:ln/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57738"/>
            <a:ext cx="4989513" cy="4471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zh-CN" smtClean="0"/>
          </a:p>
          <a:p>
            <a:pPr eaLnBrk="1" hangingPunct="1"/>
            <a:endParaRPr lang="en-GB" altLang="zh-CN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r>
              <a:rPr lang="en-GB" altLang="zh-CN" sz="1200">
                <a:solidFill>
                  <a:schemeClr val="tx1"/>
                </a:solidFill>
              </a:rPr>
              <a:t>anna.crilly@icaew.com</a:t>
            </a:r>
          </a:p>
        </p:txBody>
      </p:sp>
      <p:sp>
        <p:nvSpPr>
          <p:cNvPr id="4198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98CD9C7B-3BD6-4ECE-BE22-6E55401E2319}" type="slidenum">
              <a:rPr lang="en-GB" altLang="zh-CN" sz="1200">
                <a:solidFill>
                  <a:schemeClr val="tx1"/>
                </a:solidFill>
              </a:rPr>
              <a:pPr eaLnBrk="1" hangingPunct="1"/>
              <a:t>15</a:t>
            </a:fld>
            <a:endParaRPr lang="en-GB" altLang="zh-CN" sz="1200">
              <a:solidFill>
                <a:schemeClr val="tx1"/>
              </a:solidFill>
            </a:endParaRPr>
          </a:p>
        </p:txBody>
      </p:sp>
      <p:sp>
        <p:nvSpPr>
          <p:cNvPr id="419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9925" y="558800"/>
            <a:ext cx="5467350" cy="4100513"/>
          </a:xfrm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57738"/>
            <a:ext cx="4989513" cy="4471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zh-CN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r>
              <a:rPr lang="en-GB" altLang="zh-CN" sz="1200">
                <a:solidFill>
                  <a:schemeClr val="tx1"/>
                </a:solidFill>
              </a:rPr>
              <a:t>anna.crilly@icaew.com</a:t>
            </a:r>
          </a:p>
        </p:txBody>
      </p:sp>
      <p:sp>
        <p:nvSpPr>
          <p:cNvPr id="430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0335B30D-BC08-4348-B735-F462AB340A3E}" type="slidenum">
              <a:rPr lang="en-GB" altLang="zh-CN" sz="1200">
                <a:solidFill>
                  <a:schemeClr val="tx1"/>
                </a:solidFill>
              </a:rPr>
              <a:pPr eaLnBrk="1" hangingPunct="1"/>
              <a:t>16</a:t>
            </a:fld>
            <a:endParaRPr lang="en-GB" altLang="zh-CN" sz="1200">
              <a:solidFill>
                <a:schemeClr val="tx1"/>
              </a:solidFill>
            </a:endParaRPr>
          </a:p>
        </p:txBody>
      </p:sp>
      <p:sp>
        <p:nvSpPr>
          <p:cNvPr id="430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9925" y="558800"/>
            <a:ext cx="5467350" cy="4100513"/>
          </a:xfrm>
          <a:ln/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57738"/>
            <a:ext cx="4989513" cy="4471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zh-CN" smtClean="0"/>
          </a:p>
          <a:p>
            <a:pPr eaLnBrk="1" hangingPunct="1"/>
            <a:endParaRPr lang="en-GB" altLang="zh-CN" smtClean="0"/>
          </a:p>
          <a:p>
            <a:pPr eaLnBrk="1" hangingPunct="1"/>
            <a:endParaRPr lang="en-GB" altLang="zh-C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r>
              <a:rPr lang="en-GB" altLang="zh-CN" sz="1200">
                <a:solidFill>
                  <a:schemeClr val="tx1"/>
                </a:solidFill>
              </a:rPr>
              <a:t>anna.crilly@icaew.com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7D5F8889-1CB9-432C-BED4-3901909F3D4A}" type="slidenum">
              <a:rPr lang="en-GB" altLang="zh-CN" sz="1200">
                <a:solidFill>
                  <a:schemeClr val="tx1"/>
                </a:solidFill>
              </a:rPr>
              <a:pPr eaLnBrk="1" hangingPunct="1"/>
              <a:t>4</a:t>
            </a:fld>
            <a:endParaRPr lang="en-GB" altLang="zh-CN" sz="1200">
              <a:solidFill>
                <a:schemeClr val="tx1"/>
              </a:solidFill>
            </a:endParaRPr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9925" y="558800"/>
            <a:ext cx="5467350" cy="4100513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57738"/>
            <a:ext cx="4989513" cy="4471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zh-CN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r>
              <a:rPr lang="en-GB" altLang="zh-CN" sz="1200">
                <a:solidFill>
                  <a:schemeClr val="tx1"/>
                </a:solidFill>
              </a:rPr>
              <a:t>anna.crilly@icaew.com</a:t>
            </a:r>
          </a:p>
        </p:txBody>
      </p:sp>
      <p:sp>
        <p:nvSpPr>
          <p:cNvPr id="3174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00F1B927-7827-4450-996F-3C54C9DEBC69}" type="slidenum">
              <a:rPr lang="en-GB" altLang="zh-CN" sz="1200">
                <a:solidFill>
                  <a:schemeClr val="tx1"/>
                </a:solidFill>
              </a:rPr>
              <a:pPr eaLnBrk="1" hangingPunct="1"/>
              <a:t>5</a:t>
            </a:fld>
            <a:endParaRPr lang="en-GB" altLang="zh-CN" sz="1200">
              <a:solidFill>
                <a:schemeClr val="tx1"/>
              </a:solidFill>
            </a:endParaRPr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9925" y="558800"/>
            <a:ext cx="5467350" cy="4100513"/>
          </a:xfrm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57738"/>
            <a:ext cx="4989513" cy="4471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zh-CN" smtClean="0"/>
          </a:p>
          <a:p>
            <a:pPr eaLnBrk="1" hangingPunct="1"/>
            <a:endParaRPr lang="en-GB" altLang="zh-CN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r>
              <a:rPr lang="en-GB" altLang="zh-CN" sz="1200">
                <a:solidFill>
                  <a:schemeClr val="tx1"/>
                </a:solidFill>
              </a:rPr>
              <a:t>anna.crilly@icaew.com</a:t>
            </a:r>
          </a:p>
        </p:txBody>
      </p:sp>
      <p:sp>
        <p:nvSpPr>
          <p:cNvPr id="3277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34FE0390-7B09-464C-A4EC-81469A10A647}" type="slidenum">
              <a:rPr lang="en-GB" altLang="zh-CN" sz="1200">
                <a:solidFill>
                  <a:schemeClr val="tx1"/>
                </a:solidFill>
              </a:rPr>
              <a:pPr eaLnBrk="1" hangingPunct="1"/>
              <a:t>6</a:t>
            </a:fld>
            <a:endParaRPr lang="en-GB" altLang="zh-CN" sz="1200">
              <a:solidFill>
                <a:schemeClr val="tx1"/>
              </a:solidFill>
            </a:endParaRPr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9925" y="558800"/>
            <a:ext cx="5467350" cy="4100513"/>
          </a:xfrm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57738"/>
            <a:ext cx="4989513" cy="4471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zh-CN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r>
              <a:rPr lang="en-GB" altLang="zh-CN" sz="1200">
                <a:solidFill>
                  <a:schemeClr val="tx1"/>
                </a:solidFill>
              </a:rPr>
              <a:t>anna.crilly@icaew.com</a:t>
            </a:r>
          </a:p>
        </p:txBody>
      </p:sp>
      <p:sp>
        <p:nvSpPr>
          <p:cNvPr id="3379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4AC91EFB-0F8B-47C0-8654-573B7481951C}" type="slidenum">
              <a:rPr lang="en-GB" altLang="zh-CN" sz="1200">
                <a:solidFill>
                  <a:schemeClr val="tx1"/>
                </a:solidFill>
              </a:rPr>
              <a:pPr eaLnBrk="1" hangingPunct="1"/>
              <a:t>7</a:t>
            </a:fld>
            <a:endParaRPr lang="en-GB" altLang="zh-CN" sz="1200">
              <a:solidFill>
                <a:schemeClr val="tx1"/>
              </a:solidFill>
            </a:endParaRPr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9925" y="558800"/>
            <a:ext cx="5467350" cy="4100513"/>
          </a:xfrm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57738"/>
            <a:ext cx="4989513" cy="4471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zh-CN" smtClean="0"/>
          </a:p>
          <a:p>
            <a:pPr eaLnBrk="1" hangingPunct="1"/>
            <a:endParaRPr lang="en-GB" altLang="zh-CN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r>
              <a:rPr lang="en-GB" altLang="zh-CN" sz="1200">
                <a:solidFill>
                  <a:schemeClr val="tx1"/>
                </a:solidFill>
              </a:rPr>
              <a:t>anna.crilly@icaew.com</a:t>
            </a:r>
          </a:p>
        </p:txBody>
      </p:sp>
      <p:sp>
        <p:nvSpPr>
          <p:cNvPr id="3481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6DF894DD-8608-45A6-A58B-F6490368189F}" type="slidenum">
              <a:rPr lang="en-GB" altLang="zh-CN" sz="1200">
                <a:solidFill>
                  <a:schemeClr val="tx1"/>
                </a:solidFill>
              </a:rPr>
              <a:pPr eaLnBrk="1" hangingPunct="1"/>
              <a:t>8</a:t>
            </a:fld>
            <a:endParaRPr lang="en-GB" altLang="zh-CN" sz="1200">
              <a:solidFill>
                <a:schemeClr val="tx1"/>
              </a:solidFill>
            </a:endParaRPr>
          </a:p>
        </p:txBody>
      </p:sp>
      <p:sp>
        <p:nvSpPr>
          <p:cNvPr id="348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9925" y="558800"/>
            <a:ext cx="5467350" cy="4100513"/>
          </a:xfrm>
          <a:ln/>
        </p:spPr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57738"/>
            <a:ext cx="4989513" cy="4471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zh-CN" smtClean="0"/>
          </a:p>
          <a:p>
            <a:pPr eaLnBrk="1" hangingPunct="1"/>
            <a:endParaRPr lang="en-GB" altLang="zh-CN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r>
              <a:rPr lang="en-GB" altLang="zh-CN" sz="1200">
                <a:solidFill>
                  <a:schemeClr val="tx1"/>
                </a:solidFill>
              </a:rPr>
              <a:t>anna.crilly@icaew.com</a:t>
            </a:r>
          </a:p>
        </p:txBody>
      </p:sp>
      <p:sp>
        <p:nvSpPr>
          <p:cNvPr id="3584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F3DD31F2-F77C-4CDA-B3E2-B87AE6ADA992}" type="slidenum">
              <a:rPr lang="en-GB" altLang="zh-CN" sz="1200">
                <a:solidFill>
                  <a:schemeClr val="tx1"/>
                </a:solidFill>
              </a:rPr>
              <a:pPr eaLnBrk="1" hangingPunct="1"/>
              <a:t>9</a:t>
            </a:fld>
            <a:endParaRPr lang="en-GB" altLang="zh-CN" sz="1200">
              <a:solidFill>
                <a:schemeClr val="tx1"/>
              </a:solidFill>
            </a:endParaRPr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9925" y="558800"/>
            <a:ext cx="5467350" cy="4100513"/>
          </a:xfrm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57738"/>
            <a:ext cx="4989513" cy="4471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zh-CN" smtClean="0"/>
          </a:p>
          <a:p>
            <a:pPr eaLnBrk="1" hangingPunct="1"/>
            <a:endParaRPr lang="en-GB" altLang="zh-CN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r>
              <a:rPr lang="en-GB" altLang="zh-CN" sz="1200">
                <a:solidFill>
                  <a:schemeClr val="tx1"/>
                </a:solidFill>
              </a:rPr>
              <a:t>anna.crilly@icaew.com</a:t>
            </a:r>
          </a:p>
        </p:txBody>
      </p:sp>
      <p:sp>
        <p:nvSpPr>
          <p:cNvPr id="3686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5ABDF4C3-F47C-4441-B39E-B352EF9E1604}" type="slidenum">
              <a:rPr lang="en-GB" altLang="zh-CN" sz="1200">
                <a:solidFill>
                  <a:schemeClr val="tx1"/>
                </a:solidFill>
              </a:rPr>
              <a:pPr eaLnBrk="1" hangingPunct="1"/>
              <a:t>10</a:t>
            </a:fld>
            <a:endParaRPr lang="en-GB" altLang="zh-CN" sz="1200">
              <a:solidFill>
                <a:schemeClr val="tx1"/>
              </a:solidFill>
            </a:endParaRPr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9925" y="558800"/>
            <a:ext cx="5467350" cy="4100513"/>
          </a:xfrm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57738"/>
            <a:ext cx="4989513" cy="4471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zh-CN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r>
              <a:rPr lang="en-GB" altLang="zh-CN" sz="1200">
                <a:solidFill>
                  <a:schemeClr val="tx1"/>
                </a:solidFill>
              </a:rPr>
              <a:t>anna.crilly@icaew.com</a:t>
            </a:r>
          </a:p>
        </p:txBody>
      </p:sp>
      <p:sp>
        <p:nvSpPr>
          <p:cNvPr id="3789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BF4AC501-7203-4B0E-BEBE-84D3C0EBE99B}" type="slidenum">
              <a:rPr lang="en-GB" altLang="zh-CN" sz="1200">
                <a:solidFill>
                  <a:schemeClr val="tx1"/>
                </a:solidFill>
              </a:rPr>
              <a:pPr eaLnBrk="1" hangingPunct="1"/>
              <a:t>11</a:t>
            </a:fld>
            <a:endParaRPr lang="en-GB" altLang="zh-CN" sz="1200">
              <a:solidFill>
                <a:schemeClr val="tx1"/>
              </a:solidFill>
            </a:endParaRPr>
          </a:p>
        </p:txBody>
      </p:sp>
      <p:sp>
        <p:nvSpPr>
          <p:cNvPr id="378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9925" y="558800"/>
            <a:ext cx="5467350" cy="4100513"/>
          </a:xfrm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57738"/>
            <a:ext cx="4989513" cy="4471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red-cityscap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1" descr="Approved-shield-30x15-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2047875" cy="273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-1588" y="6159500"/>
            <a:ext cx="9144001" cy="365125"/>
            <a:chOff x="0" y="3609"/>
            <a:chExt cx="5760" cy="230"/>
          </a:xfrm>
        </p:grpSpPr>
        <p:sp>
          <p:nvSpPr>
            <p:cNvPr id="7" name="Rectangle 19"/>
            <p:cNvSpPr>
              <a:spLocks noChangeArrowheads="1"/>
            </p:cNvSpPr>
            <p:nvPr userDrawn="1"/>
          </p:nvSpPr>
          <p:spPr bwMode="auto">
            <a:xfrm>
              <a:off x="0" y="3612"/>
              <a:ext cx="5760" cy="227"/>
            </a:xfrm>
            <a:prstGeom prst="rect">
              <a:avLst/>
            </a:prstGeom>
            <a:gradFill rotWithShape="1">
              <a:gsLst>
                <a:gs pos="0">
                  <a:srgbClr val="660000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pPr>
                <a:lnSpc>
                  <a:spcPct val="125000"/>
                </a:lnSpc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8" name="Text Box 20"/>
            <p:cNvSpPr txBox="1">
              <a:spLocks noChangeArrowheads="1"/>
            </p:cNvSpPr>
            <p:nvPr userDrawn="1"/>
          </p:nvSpPr>
          <p:spPr bwMode="auto">
            <a:xfrm>
              <a:off x="170" y="3609"/>
              <a:ext cx="130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72000" rIns="72000" bIns="72000">
              <a:spAutoFit/>
            </a:bodyPr>
            <a:lstStyle>
              <a:lvl1pPr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sz="1000"/>
                <a:t>BUSINESS WITH CONFIDENCE</a:t>
              </a:r>
            </a:p>
          </p:txBody>
        </p:sp>
        <p:sp>
          <p:nvSpPr>
            <p:cNvPr id="9" name="Text Box 21"/>
            <p:cNvSpPr txBox="1">
              <a:spLocks noChangeArrowheads="1"/>
            </p:cNvSpPr>
            <p:nvPr userDrawn="1"/>
          </p:nvSpPr>
          <p:spPr bwMode="auto">
            <a:xfrm>
              <a:off x="2925" y="3612"/>
              <a:ext cx="2653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72000" rIns="72000" bIns="72000">
              <a:spAutoFit/>
            </a:bodyPr>
            <a:lstStyle>
              <a:lvl1pPr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algn="r" eaLnBrk="1" hangingPunct="1"/>
              <a:r>
                <a:rPr lang="en-GB" sz="1000"/>
                <a:t>icaew.com</a:t>
              </a:r>
            </a:p>
          </p:txBody>
        </p:sp>
      </p:grp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 bwMode="gray">
          <a:xfrm>
            <a:off x="539750" y="2662238"/>
            <a:ext cx="8064500" cy="1127125"/>
          </a:xfrm>
        </p:spPr>
        <p:txBody>
          <a:bodyPr/>
          <a:lstStyle>
            <a:lvl1pPr>
              <a:defRPr sz="3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539750" y="3933825"/>
            <a:ext cx="8064500" cy="1008063"/>
          </a:xfrm>
        </p:spPr>
        <p:txBody>
          <a:bodyPr/>
          <a:lstStyle>
            <a:lvl1pPr marL="0" indent="0">
              <a:buFont typeface="Times" charset="0"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211915311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358775"/>
            <a:ext cx="8208963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539750" y="1258888"/>
            <a:ext cx="8208963" cy="47625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269835903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•"/>
              <a:tabLst/>
              <a:defRPr/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/>
            </a:lvl2pPr>
            <a:lvl3pPr marL="108585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/>
            </a:lvl3pPr>
            <a:lvl4pPr marL="14287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/>
            </a:lvl4pPr>
            <a:lvl5pPr marL="17716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253968470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•"/>
              <a:tabLst/>
              <a:defRPr sz="2800"/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 sz="2400"/>
            </a:lvl2pPr>
            <a:lvl3pPr marL="108585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 sz="2000"/>
            </a:lvl3pPr>
            <a:lvl4pPr marL="14287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 sz="1800"/>
            </a:lvl4pPr>
            <a:lvl5pPr marL="17716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•"/>
              <a:tabLst/>
              <a:defRPr sz="2800"/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 sz="2400"/>
            </a:lvl2pPr>
            <a:lvl3pPr marL="108585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 sz="2000"/>
            </a:lvl3pPr>
            <a:lvl4pPr marL="14287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 sz="1800"/>
            </a:lvl4pPr>
            <a:lvl5pPr marL="17716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8742536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20530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0857196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•"/>
              <a:tabLst/>
              <a:defRPr/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/>
            </a:lvl2pPr>
            <a:lvl3pPr marL="108585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/>
            </a:lvl3pPr>
            <a:lvl4pPr marL="14287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/>
            </a:lvl4pPr>
            <a:lvl5pPr marL="17716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02248887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9413" y="358775"/>
            <a:ext cx="2090737" cy="5767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58775"/>
            <a:ext cx="6119813" cy="5767388"/>
          </a:xfrm>
          <a:prstGeom prst="rect">
            <a:avLst/>
          </a:prstGeom>
        </p:spPr>
        <p:txBody>
          <a:bodyPr vert="eaVert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•"/>
              <a:tabLst/>
              <a:defRPr/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/>
            </a:lvl2pPr>
            <a:lvl3pPr marL="108585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/>
            </a:lvl3pPr>
            <a:lvl4pPr marL="14287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/>
            </a:lvl4pPr>
            <a:lvl5pPr marL="17716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97619856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58775"/>
            <a:ext cx="8362950" cy="5767388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•"/>
              <a:tabLst/>
              <a:defRPr/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/>
            </a:lvl2pPr>
            <a:lvl3pPr marL="108585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/>
            </a:lvl3pPr>
            <a:lvl4pPr marL="14287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/>
            </a:lvl4pPr>
            <a:lvl5pPr marL="17716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31654660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•"/>
              <a:tabLst/>
              <a:defRPr>
                <a:solidFill>
                  <a:schemeClr val="bg1"/>
                </a:solidFill>
              </a:defRPr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>
                <a:solidFill>
                  <a:schemeClr val="bg1"/>
                </a:solidFill>
              </a:defRPr>
            </a:lvl2pPr>
            <a:lvl3pPr marL="108585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>
                <a:solidFill>
                  <a:schemeClr val="bg1"/>
                </a:solidFill>
              </a:defRPr>
            </a:lvl3pPr>
            <a:lvl4pPr marL="14287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>
                <a:solidFill>
                  <a:schemeClr val="bg1"/>
                </a:solidFill>
              </a:defRPr>
            </a:lvl4pPr>
            <a:lvl5pPr marL="17716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491248474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•"/>
              <a:tabLst/>
              <a:defRPr sz="2800">
                <a:solidFill>
                  <a:schemeClr val="bg1"/>
                </a:solidFill>
              </a:defRPr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 sz="2400">
                <a:solidFill>
                  <a:schemeClr val="bg1"/>
                </a:solidFill>
              </a:defRPr>
            </a:lvl2pPr>
            <a:lvl3pPr marL="108585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 sz="2000">
                <a:solidFill>
                  <a:schemeClr val="bg1"/>
                </a:solidFill>
              </a:defRPr>
            </a:lvl3pPr>
            <a:lvl4pPr marL="14287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 sz="1800">
                <a:solidFill>
                  <a:schemeClr val="bg1"/>
                </a:solidFill>
              </a:defRPr>
            </a:lvl4pPr>
            <a:lvl5pPr marL="17716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 smtClean="0"/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•"/>
              <a:tabLst/>
              <a:defRPr sz="2800">
                <a:solidFill>
                  <a:schemeClr val="bg1"/>
                </a:solidFill>
              </a:defRPr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 sz="2400">
                <a:solidFill>
                  <a:schemeClr val="bg1"/>
                </a:solidFill>
              </a:defRPr>
            </a:lvl2pPr>
            <a:lvl3pPr marL="108585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 sz="2000">
                <a:solidFill>
                  <a:schemeClr val="bg1"/>
                </a:solidFill>
              </a:defRPr>
            </a:lvl3pPr>
            <a:lvl4pPr marL="14287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 sz="1800">
                <a:solidFill>
                  <a:schemeClr val="bg1"/>
                </a:solidFill>
              </a:defRPr>
            </a:lvl4pPr>
            <a:lvl5pPr marL="17716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95971279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367735"/>
      </p:ext>
    </p:extLst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86155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984828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•"/>
              <a:tabLst/>
              <a:defRPr>
                <a:solidFill>
                  <a:schemeClr val="bg1"/>
                </a:solidFill>
              </a:defRPr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>
                <a:solidFill>
                  <a:schemeClr val="bg1"/>
                </a:solidFill>
              </a:defRPr>
            </a:lvl2pPr>
            <a:lvl3pPr marL="108585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>
                <a:solidFill>
                  <a:schemeClr val="bg1"/>
                </a:solidFill>
              </a:defRPr>
            </a:lvl3pPr>
            <a:lvl4pPr marL="14287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>
                <a:solidFill>
                  <a:schemeClr val="bg1"/>
                </a:solidFill>
              </a:defRPr>
            </a:lvl4pPr>
            <a:lvl5pPr marL="17716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8232913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9413" y="358775"/>
            <a:ext cx="2090737" cy="5767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58775"/>
            <a:ext cx="6119813" cy="5767388"/>
          </a:xfrm>
          <a:prstGeom prst="rect">
            <a:avLst/>
          </a:prstGeom>
        </p:spPr>
        <p:txBody>
          <a:bodyPr vert="eaVert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•"/>
              <a:tabLst/>
              <a:defRPr>
                <a:solidFill>
                  <a:schemeClr val="bg1"/>
                </a:solidFill>
              </a:defRPr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>
                <a:solidFill>
                  <a:schemeClr val="bg1"/>
                </a:solidFill>
              </a:defRPr>
            </a:lvl2pPr>
            <a:lvl3pPr marL="108585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>
                <a:solidFill>
                  <a:schemeClr val="bg1"/>
                </a:solidFill>
              </a:defRPr>
            </a:lvl3pPr>
            <a:lvl4pPr marL="14287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>
                <a:solidFill>
                  <a:schemeClr val="bg1"/>
                </a:solidFill>
              </a:defRPr>
            </a:lvl4pPr>
            <a:lvl5pPr marL="17716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847780500"/>
      </p:ext>
    </p:extLst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8857938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258888"/>
            <a:ext cx="4027488" cy="47625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•"/>
              <a:tabLst/>
              <a:defRPr sz="2800"/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 sz="2400"/>
            </a:lvl2pPr>
            <a:lvl3pPr marL="108585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 sz="2000"/>
            </a:lvl3pPr>
            <a:lvl4pPr marL="14287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 sz="1800"/>
            </a:lvl4pPr>
            <a:lvl5pPr marL="17716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8" y="1258888"/>
            <a:ext cx="4029075" cy="47625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•"/>
              <a:tabLst/>
              <a:defRPr sz="2800"/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 sz="2400"/>
            </a:lvl2pPr>
            <a:lvl3pPr marL="108585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 sz="2000"/>
            </a:lvl3pPr>
            <a:lvl4pPr marL="14287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 sz="1800"/>
            </a:lvl4pPr>
            <a:lvl5pPr marL="17716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33356969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392380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0976663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295878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7663" y="358775"/>
            <a:ext cx="2051050" cy="5662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50" y="358775"/>
            <a:ext cx="6005513" cy="5662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24162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358775"/>
            <a:ext cx="8208963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9750" y="1258888"/>
            <a:ext cx="4027488" cy="4762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8" y="1258888"/>
            <a:ext cx="4029075" cy="4762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803844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358775"/>
            <a:ext cx="8208963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9750" y="1258888"/>
            <a:ext cx="8208963" cy="47625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69752839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358775"/>
            <a:ext cx="8208963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258888"/>
            <a:ext cx="8208963" cy="476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grpSp>
        <p:nvGrpSpPr>
          <p:cNvPr id="1028" name="Group 8"/>
          <p:cNvGrpSpPr>
            <a:grpSpLocks/>
          </p:cNvGrpSpPr>
          <p:nvPr/>
        </p:nvGrpSpPr>
        <p:grpSpPr bwMode="auto">
          <a:xfrm>
            <a:off x="-1588" y="6159500"/>
            <a:ext cx="9144001" cy="365125"/>
            <a:chOff x="0" y="3609"/>
            <a:chExt cx="5760" cy="230"/>
          </a:xfrm>
        </p:grpSpPr>
        <p:sp>
          <p:nvSpPr>
            <p:cNvPr id="1030" name="Rectangle 9"/>
            <p:cNvSpPr>
              <a:spLocks noChangeArrowheads="1"/>
            </p:cNvSpPr>
            <p:nvPr userDrawn="1"/>
          </p:nvSpPr>
          <p:spPr bwMode="auto">
            <a:xfrm>
              <a:off x="0" y="3612"/>
              <a:ext cx="5760" cy="227"/>
            </a:xfrm>
            <a:prstGeom prst="rect">
              <a:avLst/>
            </a:prstGeom>
            <a:gradFill rotWithShape="1">
              <a:gsLst>
                <a:gs pos="0">
                  <a:srgbClr val="660000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pPr>
                <a:lnSpc>
                  <a:spcPct val="125000"/>
                </a:lnSpc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1031" name="Text Box 10"/>
            <p:cNvSpPr txBox="1">
              <a:spLocks noChangeArrowheads="1"/>
            </p:cNvSpPr>
            <p:nvPr userDrawn="1"/>
          </p:nvSpPr>
          <p:spPr bwMode="auto">
            <a:xfrm>
              <a:off x="170" y="3609"/>
              <a:ext cx="130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72000" rIns="72000" bIns="72000">
              <a:spAutoFit/>
            </a:bodyPr>
            <a:lstStyle>
              <a:lvl1pPr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sz="1000"/>
                <a:t>BUSINESS WITH CONFIDENCE</a:t>
              </a:r>
            </a:p>
          </p:txBody>
        </p:sp>
        <p:sp>
          <p:nvSpPr>
            <p:cNvPr id="1032" name="Text Box 11"/>
            <p:cNvSpPr txBox="1">
              <a:spLocks noChangeArrowheads="1"/>
            </p:cNvSpPr>
            <p:nvPr userDrawn="1"/>
          </p:nvSpPr>
          <p:spPr bwMode="auto">
            <a:xfrm>
              <a:off x="2925" y="3612"/>
              <a:ext cx="2653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72000" rIns="72000" bIns="72000">
              <a:spAutoFit/>
            </a:bodyPr>
            <a:lstStyle>
              <a:lvl1pPr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algn="r" eaLnBrk="1" hangingPunct="1"/>
              <a:r>
                <a:rPr lang="en-GB" sz="1000"/>
                <a:t>icaew.com</a:t>
              </a:r>
            </a:p>
          </p:txBody>
        </p:sp>
      </p:grpSp>
      <p:sp>
        <p:nvSpPr>
          <p:cNvPr id="1029" name="Text Box 12"/>
          <p:cNvSpPr txBox="1">
            <a:spLocks noChangeArrowheads="1"/>
          </p:cNvSpPr>
          <p:nvPr/>
        </p:nvSpPr>
        <p:spPr bwMode="auto">
          <a:xfrm>
            <a:off x="268288" y="6524625"/>
            <a:ext cx="7381875" cy="299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>
            <a:lvl1pPr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800" dirty="0" smtClean="0">
                <a:solidFill>
                  <a:schemeClr val="tx1"/>
                </a:solidFill>
              </a:rPr>
              <a:t>© </a:t>
            </a:r>
            <a:r>
              <a:rPr lang="en-GB" sz="800" dirty="0">
                <a:solidFill>
                  <a:schemeClr val="tx1"/>
                </a:solidFill>
              </a:rPr>
              <a:t>ICAEW </a:t>
            </a:r>
            <a:r>
              <a:rPr lang="en-GB" sz="800" dirty="0" smtClean="0">
                <a:solidFill>
                  <a:schemeClr val="tx1"/>
                </a:solidFill>
              </a:rPr>
              <a:t>2012</a:t>
            </a:r>
            <a:endParaRPr lang="en-GB" sz="8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</p:sldLayoutIdLst>
  <p:transition spd="med"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ct val="30000"/>
        </a:spcAft>
        <a:buClr>
          <a:schemeClr val="accent1"/>
        </a:buClr>
        <a:buFont typeface="Times" pitchFamily="18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0"/>
        </a:spcBef>
        <a:spcAft>
          <a:spcPct val="30000"/>
        </a:spcAft>
        <a:buClr>
          <a:schemeClr val="accent1"/>
        </a:buClr>
        <a:buFont typeface="Times" pitchFamily="18" charset="0"/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0"/>
        </a:spcBef>
        <a:spcAft>
          <a:spcPct val="30000"/>
        </a:spcAft>
        <a:buClr>
          <a:schemeClr val="accent1"/>
        </a:buClr>
        <a:buFont typeface="Times" pitchFamily="18" charset="0"/>
        <a:buChar char="–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chemeClr val="accent1"/>
        </a:buClr>
        <a:buFont typeface="Times" pitchFamily="18" charset="0"/>
        <a:defRPr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chemeClr val="accent1"/>
        </a:buClr>
        <a:buFont typeface="Times" pitchFamily="18" charset="0"/>
        <a:defRPr sz="20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chemeClr val="accent1"/>
        </a:buClr>
        <a:buFont typeface="Times" charset="0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chemeClr val="accent1"/>
        </a:buClr>
        <a:buFont typeface="Times" charset="0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chemeClr val="accent1"/>
        </a:buClr>
        <a:buFont typeface="Times" charset="0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chemeClr val="accent1"/>
        </a:buClr>
        <a:buFont typeface="Times" charset="0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tIns="72000" rIns="72000" bIns="72000" anchor="ctr"/>
          <a:lstStyle/>
          <a:p>
            <a:pPr>
              <a:lnSpc>
                <a:spcPct val="125000"/>
              </a:lnSpc>
              <a:spcBef>
                <a:spcPct val="50000"/>
              </a:spcBef>
            </a:pPr>
            <a:endParaRPr lang="en-US"/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358775"/>
            <a:ext cx="82804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grpSp>
        <p:nvGrpSpPr>
          <p:cNvPr id="2052" name="Group 5"/>
          <p:cNvGrpSpPr>
            <a:grpSpLocks/>
          </p:cNvGrpSpPr>
          <p:nvPr/>
        </p:nvGrpSpPr>
        <p:grpSpPr bwMode="auto">
          <a:xfrm>
            <a:off x="-1588" y="6159500"/>
            <a:ext cx="9144001" cy="365125"/>
            <a:chOff x="0" y="3609"/>
            <a:chExt cx="5760" cy="230"/>
          </a:xfrm>
        </p:grpSpPr>
        <p:sp>
          <p:nvSpPr>
            <p:cNvPr id="2054" name="Rectangle 6"/>
            <p:cNvSpPr>
              <a:spLocks noChangeArrowheads="1"/>
            </p:cNvSpPr>
            <p:nvPr userDrawn="1"/>
          </p:nvSpPr>
          <p:spPr bwMode="auto">
            <a:xfrm>
              <a:off x="0" y="3612"/>
              <a:ext cx="5760" cy="227"/>
            </a:xfrm>
            <a:prstGeom prst="rect">
              <a:avLst/>
            </a:prstGeom>
            <a:gradFill rotWithShape="1">
              <a:gsLst>
                <a:gs pos="0">
                  <a:srgbClr val="660000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pPr>
                <a:lnSpc>
                  <a:spcPct val="125000"/>
                </a:lnSpc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055" name="Text Box 7"/>
            <p:cNvSpPr txBox="1">
              <a:spLocks noChangeArrowheads="1"/>
            </p:cNvSpPr>
            <p:nvPr userDrawn="1"/>
          </p:nvSpPr>
          <p:spPr bwMode="auto">
            <a:xfrm>
              <a:off x="170" y="3609"/>
              <a:ext cx="130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72000" rIns="72000" bIns="72000">
              <a:spAutoFit/>
            </a:bodyPr>
            <a:lstStyle>
              <a:lvl1pPr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sz="1000"/>
                <a:t>BUSINESS WITH CONFIDENCE</a:t>
              </a:r>
            </a:p>
          </p:txBody>
        </p:sp>
        <p:sp>
          <p:nvSpPr>
            <p:cNvPr id="2056" name="Text Box 8"/>
            <p:cNvSpPr txBox="1">
              <a:spLocks noChangeArrowheads="1"/>
            </p:cNvSpPr>
            <p:nvPr userDrawn="1"/>
          </p:nvSpPr>
          <p:spPr bwMode="auto">
            <a:xfrm>
              <a:off x="2925" y="3612"/>
              <a:ext cx="2653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72000" rIns="72000" bIns="72000">
              <a:spAutoFit/>
            </a:bodyPr>
            <a:lstStyle>
              <a:lvl1pPr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algn="r" eaLnBrk="1" hangingPunct="1"/>
              <a:r>
                <a:rPr lang="en-GB" sz="1000"/>
                <a:t>icaew.com</a:t>
              </a:r>
            </a:p>
          </p:txBody>
        </p:sp>
      </p:grpSp>
      <p:sp>
        <p:nvSpPr>
          <p:cNvPr id="2053" name="Text Box 9"/>
          <p:cNvSpPr txBox="1">
            <a:spLocks noChangeArrowheads="1"/>
          </p:cNvSpPr>
          <p:nvPr/>
        </p:nvSpPr>
        <p:spPr bwMode="auto">
          <a:xfrm>
            <a:off x="268288" y="6524625"/>
            <a:ext cx="7381875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>
            <a:lvl1pPr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800" dirty="0" smtClean="0">
                <a:solidFill>
                  <a:schemeClr val="bg1"/>
                </a:solidFill>
              </a:rPr>
              <a:t>© ICAEW 2012</a:t>
            </a:r>
            <a:endParaRPr lang="en-GB" sz="8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</p:sldLayoutIdLst>
  <p:transition spd="med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tIns="72000" rIns="72000" bIns="72000" anchor="ctr"/>
          <a:lstStyle/>
          <a:p>
            <a:pPr>
              <a:lnSpc>
                <a:spcPct val="125000"/>
              </a:lnSpc>
              <a:spcBef>
                <a:spcPct val="50000"/>
              </a:spcBef>
            </a:pPr>
            <a:endParaRPr lang="en-US"/>
          </a:p>
        </p:txBody>
      </p:sp>
      <p:sp>
        <p:nvSpPr>
          <p:cNvPr id="3075" name="Rectangle 8"/>
          <p:cNvSpPr>
            <a:spLocks noGrp="1" noChangeArrowheads="1"/>
          </p:cNvSpPr>
          <p:nvPr>
            <p:ph type="title"/>
          </p:nvPr>
        </p:nvSpPr>
        <p:spPr bwMode="gray">
          <a:xfrm>
            <a:off x="539750" y="358775"/>
            <a:ext cx="82804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grpSp>
        <p:nvGrpSpPr>
          <p:cNvPr id="3076" name="Group 12"/>
          <p:cNvGrpSpPr>
            <a:grpSpLocks/>
          </p:cNvGrpSpPr>
          <p:nvPr/>
        </p:nvGrpSpPr>
        <p:grpSpPr bwMode="auto">
          <a:xfrm>
            <a:off x="-1588" y="6159500"/>
            <a:ext cx="9144001" cy="365125"/>
            <a:chOff x="0" y="3609"/>
            <a:chExt cx="5760" cy="230"/>
          </a:xfrm>
        </p:grpSpPr>
        <p:sp>
          <p:nvSpPr>
            <p:cNvPr id="3078" name="Rectangle 13"/>
            <p:cNvSpPr>
              <a:spLocks noChangeArrowheads="1"/>
            </p:cNvSpPr>
            <p:nvPr userDrawn="1"/>
          </p:nvSpPr>
          <p:spPr bwMode="auto">
            <a:xfrm>
              <a:off x="0" y="3612"/>
              <a:ext cx="5760" cy="227"/>
            </a:xfrm>
            <a:prstGeom prst="rect">
              <a:avLst/>
            </a:prstGeom>
            <a:gradFill rotWithShape="1">
              <a:gsLst>
                <a:gs pos="0">
                  <a:srgbClr val="660000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pPr>
                <a:lnSpc>
                  <a:spcPct val="125000"/>
                </a:lnSpc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3079" name="Text Box 14"/>
            <p:cNvSpPr txBox="1">
              <a:spLocks noChangeArrowheads="1"/>
            </p:cNvSpPr>
            <p:nvPr userDrawn="1"/>
          </p:nvSpPr>
          <p:spPr bwMode="auto">
            <a:xfrm>
              <a:off x="170" y="3609"/>
              <a:ext cx="130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72000" rIns="72000" bIns="72000">
              <a:spAutoFit/>
            </a:bodyPr>
            <a:lstStyle>
              <a:lvl1pPr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sz="1000"/>
                <a:t>BUSINESS WITH CONFIDENCE</a:t>
              </a:r>
            </a:p>
          </p:txBody>
        </p:sp>
        <p:sp>
          <p:nvSpPr>
            <p:cNvPr id="3080" name="Text Box 15"/>
            <p:cNvSpPr txBox="1">
              <a:spLocks noChangeArrowheads="1"/>
            </p:cNvSpPr>
            <p:nvPr userDrawn="1"/>
          </p:nvSpPr>
          <p:spPr bwMode="auto">
            <a:xfrm>
              <a:off x="2925" y="3612"/>
              <a:ext cx="2653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72000" rIns="72000" bIns="72000">
              <a:spAutoFit/>
            </a:bodyPr>
            <a:lstStyle>
              <a:lvl1pPr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algn="r" eaLnBrk="1" hangingPunct="1"/>
              <a:r>
                <a:rPr lang="en-GB" sz="1000"/>
                <a:t>icaew.com</a:t>
              </a:r>
            </a:p>
          </p:txBody>
        </p:sp>
      </p:grpSp>
      <p:sp>
        <p:nvSpPr>
          <p:cNvPr id="3077" name="Text Box 16"/>
          <p:cNvSpPr txBox="1">
            <a:spLocks noChangeArrowheads="1"/>
          </p:cNvSpPr>
          <p:nvPr/>
        </p:nvSpPr>
        <p:spPr bwMode="auto">
          <a:xfrm>
            <a:off x="268288" y="6524625"/>
            <a:ext cx="7381875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>
            <a:lvl1pPr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800" dirty="0" smtClean="0">
                <a:solidFill>
                  <a:schemeClr val="bg1"/>
                </a:solidFill>
              </a:rPr>
              <a:t>© ICAEW 2012</a:t>
            </a:r>
            <a:endParaRPr lang="en-GB" sz="8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</p:sldLayoutIdLst>
  <p:transition spd="med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1" descr="red-cityscap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8" descr="Approved-shield-30x15-rg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892175"/>
            <a:ext cx="2695575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10"/>
          <p:cNvSpPr txBox="1">
            <a:spLocks noChangeArrowheads="1"/>
          </p:cNvSpPr>
          <p:nvPr/>
        </p:nvSpPr>
        <p:spPr bwMode="gray">
          <a:xfrm>
            <a:off x="2530475" y="2028825"/>
            <a:ext cx="6119813" cy="1239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tIns="72000" rIns="72000" bIns="72000"/>
          <a:lstStyle>
            <a:lvl1pPr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sz="2800"/>
              <a:t>A world leader of the</a:t>
            </a:r>
          </a:p>
          <a:p>
            <a:pPr eaLnBrk="1" hangingPunct="1">
              <a:spcBef>
                <a:spcPct val="0"/>
              </a:spcBef>
            </a:pPr>
            <a:r>
              <a:rPr lang="en-GB" sz="2800"/>
              <a:t>accountancy and finance profession</a:t>
            </a:r>
          </a:p>
        </p:txBody>
      </p:sp>
      <p:grpSp>
        <p:nvGrpSpPr>
          <p:cNvPr id="4101" name="Group 12"/>
          <p:cNvGrpSpPr>
            <a:grpSpLocks/>
          </p:cNvGrpSpPr>
          <p:nvPr/>
        </p:nvGrpSpPr>
        <p:grpSpPr bwMode="auto">
          <a:xfrm>
            <a:off x="-1588" y="6159515"/>
            <a:ext cx="9144001" cy="365126"/>
            <a:chOff x="0" y="3609"/>
            <a:chExt cx="5760" cy="230"/>
          </a:xfrm>
        </p:grpSpPr>
        <p:sp>
          <p:nvSpPr>
            <p:cNvPr id="4102" name="Rectangle 13"/>
            <p:cNvSpPr>
              <a:spLocks noChangeArrowheads="1"/>
            </p:cNvSpPr>
            <p:nvPr userDrawn="1"/>
          </p:nvSpPr>
          <p:spPr bwMode="auto">
            <a:xfrm>
              <a:off x="0" y="3612"/>
              <a:ext cx="5760" cy="227"/>
            </a:xfrm>
            <a:prstGeom prst="rect">
              <a:avLst/>
            </a:prstGeom>
            <a:gradFill rotWithShape="1">
              <a:gsLst>
                <a:gs pos="0">
                  <a:srgbClr val="660000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pPr>
                <a:lnSpc>
                  <a:spcPct val="125000"/>
                </a:lnSpc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4103" name="Text Box 14"/>
            <p:cNvSpPr txBox="1">
              <a:spLocks noChangeArrowheads="1"/>
            </p:cNvSpPr>
            <p:nvPr userDrawn="1"/>
          </p:nvSpPr>
          <p:spPr bwMode="auto">
            <a:xfrm>
              <a:off x="170" y="3609"/>
              <a:ext cx="130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72000" rIns="72000" bIns="72000">
              <a:spAutoFit/>
            </a:bodyPr>
            <a:lstStyle>
              <a:lvl1pPr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sz="1000" dirty="0"/>
                <a:t>BUSINESS WITH CONFIDENCE</a:t>
              </a:r>
            </a:p>
          </p:txBody>
        </p:sp>
        <p:sp>
          <p:nvSpPr>
            <p:cNvPr id="4104" name="Text Box 15"/>
            <p:cNvSpPr txBox="1">
              <a:spLocks noChangeArrowheads="1"/>
            </p:cNvSpPr>
            <p:nvPr userDrawn="1"/>
          </p:nvSpPr>
          <p:spPr bwMode="auto">
            <a:xfrm>
              <a:off x="2925" y="3612"/>
              <a:ext cx="2653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72000" rIns="72000" bIns="72000">
              <a:spAutoFit/>
            </a:bodyPr>
            <a:lstStyle>
              <a:lvl1pPr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algn="r" eaLnBrk="1" hangingPunct="1"/>
              <a:r>
                <a:rPr lang="en-GB" sz="1000" dirty="0"/>
                <a:t>icaew.com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</p:sldLayoutIdLst>
  <p:transition spd="med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CC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CC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CC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CC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CC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CC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CC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CC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CC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aew.com/en/technical/audit-and-assurance/professional-scepticis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539552" y="3429000"/>
            <a:ext cx="8064500" cy="1584176"/>
          </a:xfrm>
        </p:spPr>
        <p:txBody>
          <a:bodyPr/>
          <a:lstStyle/>
          <a:p>
            <a:pPr algn="ctr"/>
            <a:r>
              <a:rPr lang="en-GB" altLang="zh-CN" sz="2600" dirty="0">
                <a:ea typeface="SimSun" pitchFamily="2" charset="-122"/>
              </a:rPr>
              <a:t>Michael </a:t>
            </a:r>
            <a:r>
              <a:rPr lang="en-GB" altLang="zh-CN" sz="2600" dirty="0" err="1">
                <a:ea typeface="SimSun" pitchFamily="2" charset="-122"/>
              </a:rPr>
              <a:t>Izza</a:t>
            </a:r>
            <a:endParaRPr lang="en-GB" altLang="zh-CN" sz="2600" dirty="0">
              <a:ea typeface="SimSun" pitchFamily="2" charset="-122"/>
            </a:endParaRPr>
          </a:p>
          <a:p>
            <a:pPr algn="ctr"/>
            <a:r>
              <a:rPr lang="en-GB" altLang="zh-CN" sz="2600" dirty="0" smtClean="0">
                <a:ea typeface="SimSun" pitchFamily="2" charset="-122"/>
              </a:rPr>
              <a:t>Chief Executive</a:t>
            </a:r>
          </a:p>
          <a:p>
            <a:pPr algn="ctr"/>
            <a:r>
              <a:rPr lang="en-GB" altLang="zh-CN" sz="2600" dirty="0">
                <a:ea typeface="SimSun" pitchFamily="2" charset="-122"/>
              </a:rPr>
              <a:t>ICAEW</a:t>
            </a:r>
          </a:p>
          <a:p>
            <a:pPr algn="ctr" eaLnBrk="1" hangingPunct="1">
              <a:buFont typeface="Times" pitchFamily="18" charset="0"/>
              <a:buNone/>
            </a:pPr>
            <a:endParaRPr lang="en-US" dirty="0" smtClean="0"/>
          </a:p>
        </p:txBody>
      </p:sp>
      <p:sp>
        <p:nvSpPr>
          <p:cNvPr id="6147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1619672" y="1916832"/>
            <a:ext cx="6120680" cy="1127125"/>
          </a:xfrm>
        </p:spPr>
        <p:txBody>
          <a:bodyPr/>
          <a:lstStyle/>
          <a:p>
            <a:pPr algn="ctr"/>
            <a:r>
              <a:rPr lang="en-GB" altLang="zh-CN" sz="3600" dirty="0">
                <a:ea typeface="SimSun" pitchFamily="2" charset="-122"/>
              </a:rPr>
              <a:t>Cross Border Audit Quality</a:t>
            </a:r>
            <a:endParaRPr lang="en-US" sz="360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zh-CN" dirty="0" smtClean="0">
                <a:ea typeface="SimSun" pitchFamily="2" charset="-122"/>
              </a:rPr>
              <a:t>ICAEW Initiatives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08100"/>
            <a:ext cx="8456613" cy="4621213"/>
          </a:xfrm>
        </p:spPr>
        <p:txBody>
          <a:bodyPr/>
          <a:lstStyle/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Paper identifies 5 features of national environments affecting audited financial statement:</a:t>
            </a:r>
          </a:p>
          <a:p>
            <a:pPr lvl="1" eaLnBrk="1" hangingPunct="1"/>
            <a:r>
              <a:rPr lang="en-US" altLang="zh-CN" sz="1800" dirty="0" smtClean="0">
                <a:ea typeface="SimSun" pitchFamily="2" charset="-122"/>
              </a:rPr>
              <a:t>Political, economic and business environment</a:t>
            </a:r>
          </a:p>
          <a:p>
            <a:pPr lvl="1" eaLnBrk="1" hangingPunct="1"/>
            <a:r>
              <a:rPr lang="en-US" altLang="zh-CN" sz="1800" dirty="0" smtClean="0">
                <a:ea typeface="SimSun" pitchFamily="2" charset="-122"/>
              </a:rPr>
              <a:t>Legal framework</a:t>
            </a:r>
          </a:p>
          <a:p>
            <a:pPr lvl="1" eaLnBrk="1" hangingPunct="1"/>
            <a:r>
              <a:rPr lang="en-US" altLang="zh-CN" sz="1800" dirty="0" smtClean="0">
                <a:ea typeface="SimSun" pitchFamily="2" charset="-122"/>
              </a:rPr>
              <a:t>Education</a:t>
            </a:r>
          </a:p>
          <a:p>
            <a:pPr lvl="1" eaLnBrk="1" hangingPunct="1"/>
            <a:r>
              <a:rPr lang="en-US" altLang="zh-CN" sz="1800" dirty="0" smtClean="0">
                <a:ea typeface="SimSun" pitchFamily="2" charset="-122"/>
              </a:rPr>
              <a:t>Culture</a:t>
            </a:r>
          </a:p>
          <a:p>
            <a:pPr lvl="1" eaLnBrk="1" hangingPunct="1"/>
            <a:r>
              <a:rPr lang="en-US" altLang="zh-CN" sz="1800" dirty="0" smtClean="0">
                <a:ea typeface="SimSun" pitchFamily="2" charset="-122"/>
              </a:rPr>
              <a:t>Perception of audit</a:t>
            </a: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GB" altLang="zh-CN" sz="2000" dirty="0" smtClean="0">
              <a:ea typeface="SimSun" pitchFamily="2" charset="-122"/>
            </a:endParaRPr>
          </a:p>
        </p:txBody>
      </p:sp>
      <p:sp>
        <p:nvSpPr>
          <p:cNvPr id="20484" name="Text Box 7"/>
          <p:cNvSpPr txBox="1">
            <a:spLocks noChangeArrowheads="1"/>
          </p:cNvSpPr>
          <p:nvPr/>
        </p:nvSpPr>
        <p:spPr bwMode="auto">
          <a:xfrm>
            <a:off x="8459788" y="4292600"/>
            <a:ext cx="1428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72000" rIns="72000" bIns="720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50000"/>
              </a:spcBef>
            </a:pPr>
            <a:endParaRPr lang="zh-CN" altLang="zh-CN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90856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zh-CN" dirty="0" smtClean="0">
                <a:ea typeface="SimSun" pitchFamily="2" charset="-122"/>
              </a:rPr>
              <a:t>ICAEW Initiatives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08100"/>
            <a:ext cx="8456613" cy="4621213"/>
          </a:xfrm>
        </p:spPr>
        <p:txBody>
          <a:bodyPr/>
          <a:lstStyle/>
          <a:p>
            <a:pPr eaLnBrk="1" hangingPunct="1">
              <a:buFont typeface="Times" pitchFamily="18" charset="0"/>
              <a:buNone/>
            </a:pPr>
            <a:r>
              <a:rPr lang="en-US" altLang="zh-CN" sz="2400" b="1" dirty="0" smtClean="0">
                <a:ea typeface="SimSun" pitchFamily="2" charset="-122"/>
              </a:rPr>
              <a:t>Paper suggests practical solutions to deal with</a:t>
            </a:r>
          </a:p>
          <a:p>
            <a:pPr eaLnBrk="1" hangingPunct="1">
              <a:buFont typeface="Times" pitchFamily="18" charset="0"/>
              <a:buNone/>
            </a:pPr>
            <a:r>
              <a:rPr lang="en-US" altLang="zh-CN" sz="2400" b="1" dirty="0" smtClean="0">
                <a:ea typeface="SimSun" pitchFamily="2" charset="-122"/>
              </a:rPr>
              <a:t>challenges: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Share experience</a:t>
            </a:r>
          </a:p>
          <a:p>
            <a:pPr lvl="1" eaLnBrk="1" hangingPunct="1"/>
            <a:r>
              <a:rPr lang="en-US" altLang="zh-CN" sz="1800" dirty="0" smtClean="0">
                <a:ea typeface="SimSun" pitchFamily="2" charset="-122"/>
              </a:rPr>
              <a:t>Develop consistent vision of audit quality</a:t>
            </a:r>
          </a:p>
          <a:p>
            <a:pPr lvl="1" eaLnBrk="1" hangingPunct="1"/>
            <a:r>
              <a:rPr lang="en-US" altLang="zh-CN" sz="1800" dirty="0" smtClean="0">
                <a:ea typeface="SimSun" pitchFamily="2" charset="-122"/>
              </a:rPr>
              <a:t>International </a:t>
            </a:r>
            <a:r>
              <a:rPr lang="en-US" altLang="zh-CN" sz="1800" dirty="0" err="1" smtClean="0">
                <a:ea typeface="SimSun" pitchFamily="2" charset="-122"/>
              </a:rPr>
              <a:t>secondments</a:t>
            </a:r>
            <a:r>
              <a:rPr lang="en-US" altLang="zh-CN" sz="1800" dirty="0" smtClean="0">
                <a:ea typeface="SimSun" pitchFamily="2" charset="-122"/>
              </a:rPr>
              <a:t>/exchange/education/forums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Acknowledge national differences within international standards</a:t>
            </a:r>
          </a:p>
          <a:p>
            <a:pPr lvl="1" eaLnBrk="1" hangingPunct="1"/>
            <a:r>
              <a:rPr lang="en-US" altLang="zh-CN" sz="1800" dirty="0" smtClean="0">
                <a:ea typeface="SimSun" pitchFamily="2" charset="-122"/>
              </a:rPr>
              <a:t>How national differences affect audit risk</a:t>
            </a:r>
          </a:p>
          <a:p>
            <a:pPr lvl="1" eaLnBrk="1" hangingPunct="1"/>
            <a:r>
              <a:rPr lang="en-US" altLang="zh-CN" sz="1800" dirty="0" smtClean="0">
                <a:ea typeface="SimSun" pitchFamily="2" charset="-122"/>
              </a:rPr>
              <a:t>Support auditors in exercising professional </a:t>
            </a:r>
            <a:r>
              <a:rPr lang="en-US" altLang="zh-CN" sz="1800" dirty="0" err="1" smtClean="0">
                <a:ea typeface="SimSun" pitchFamily="2" charset="-122"/>
              </a:rPr>
              <a:t>judgement</a:t>
            </a:r>
            <a:endParaRPr lang="en-US" altLang="zh-CN" sz="1800" dirty="0" smtClean="0">
              <a:ea typeface="SimSun" pitchFamily="2" charset="-122"/>
            </a:endParaRP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Promote role of audit in economic development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Support research into national differences</a:t>
            </a:r>
            <a:endParaRPr lang="en-US" altLang="zh-CN" sz="18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GB" altLang="zh-CN" sz="2000" dirty="0" smtClean="0">
              <a:ea typeface="SimSun" pitchFamily="2" charset="-122"/>
            </a:endParaRPr>
          </a:p>
        </p:txBody>
      </p:sp>
      <p:sp>
        <p:nvSpPr>
          <p:cNvPr id="21508" name="Text Box 7"/>
          <p:cNvSpPr txBox="1">
            <a:spLocks noChangeArrowheads="1"/>
          </p:cNvSpPr>
          <p:nvPr/>
        </p:nvSpPr>
        <p:spPr bwMode="auto">
          <a:xfrm>
            <a:off x="8459788" y="4292600"/>
            <a:ext cx="1428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72000" rIns="72000" bIns="720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50000"/>
              </a:spcBef>
            </a:pPr>
            <a:endParaRPr lang="zh-CN" altLang="zh-CN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28385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zh-CN" dirty="0" smtClean="0">
                <a:ea typeface="SimSun" pitchFamily="2" charset="-122"/>
              </a:rPr>
              <a:t>ICAEW Online Training Videos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08100"/>
            <a:ext cx="8456613" cy="4621213"/>
          </a:xfrm>
        </p:spPr>
        <p:txBody>
          <a:bodyPr/>
          <a:lstStyle/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Promote cross border audit 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Examining professional </a:t>
            </a:r>
            <a:r>
              <a:rPr lang="en-US" altLang="zh-CN" sz="2000" dirty="0" err="1" smtClean="0">
                <a:ea typeface="SimSun" pitchFamily="2" charset="-122"/>
              </a:rPr>
              <a:t>scepticism</a:t>
            </a:r>
            <a:r>
              <a:rPr lang="en-US" altLang="zh-CN" sz="2000" dirty="0" smtClean="0">
                <a:ea typeface="SimSun" pitchFamily="2" charset="-122"/>
              </a:rPr>
              <a:t> / key audit issues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Featuring short talks by POAB regulator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Based upon audit inspection findings / ICAEW audit experts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Help with training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Reinforce best practice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  <a:hlinkClick r:id="rId3"/>
              </a:rPr>
              <a:t>http://www.icaew.com/en/technical/audit-and-assurance/professional-scepticism</a:t>
            </a:r>
            <a:endParaRPr lang="en-US" altLang="zh-CN" sz="2000" dirty="0" smtClean="0">
              <a:ea typeface="SimSun" pitchFamily="2" charset="-122"/>
            </a:endParaRPr>
          </a:p>
          <a:p>
            <a:pPr marL="0" indent="0" eaLnBrk="1" hangingPunct="1">
              <a:buNone/>
            </a:pPr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800" dirty="0" smtClean="0">
              <a:ea typeface="SimSun" pitchFamily="2" charset="-122"/>
            </a:endParaRPr>
          </a:p>
          <a:p>
            <a:pPr eaLnBrk="1" hangingPunct="1"/>
            <a:endParaRPr lang="en-US" altLang="zh-CN" sz="2800" dirty="0" smtClean="0">
              <a:ea typeface="SimSun" pitchFamily="2" charset="-122"/>
            </a:endParaRPr>
          </a:p>
          <a:p>
            <a:pPr eaLnBrk="1" hangingPunct="1"/>
            <a:endParaRPr lang="en-US" altLang="zh-CN" sz="2800" dirty="0" smtClean="0">
              <a:ea typeface="SimSun" pitchFamily="2" charset="-122"/>
            </a:endParaRPr>
          </a:p>
          <a:p>
            <a:pPr eaLnBrk="1" hangingPunct="1"/>
            <a:endParaRPr lang="en-US" altLang="zh-CN" sz="2800" dirty="0" smtClean="0">
              <a:ea typeface="SimSun" pitchFamily="2" charset="-122"/>
            </a:endParaRPr>
          </a:p>
          <a:p>
            <a:pPr eaLnBrk="1" hangingPunct="1"/>
            <a:endParaRPr lang="en-US" altLang="zh-CN" sz="2800" dirty="0" smtClean="0">
              <a:ea typeface="SimSun" pitchFamily="2" charset="-122"/>
            </a:endParaRPr>
          </a:p>
          <a:p>
            <a:pPr eaLnBrk="1" hangingPunct="1"/>
            <a:endParaRPr lang="en-US" altLang="zh-CN" sz="2800" dirty="0" smtClean="0">
              <a:ea typeface="SimSun" pitchFamily="2" charset="-122"/>
            </a:endParaRPr>
          </a:p>
          <a:p>
            <a:pPr eaLnBrk="1" hangingPunct="1"/>
            <a:endParaRPr lang="en-GB" altLang="zh-CN" sz="2800" dirty="0" smtClean="0">
              <a:ea typeface="SimSun" pitchFamily="2" charset="-122"/>
            </a:endParaRPr>
          </a:p>
        </p:txBody>
      </p:sp>
      <p:sp>
        <p:nvSpPr>
          <p:cNvPr id="22532" name="Text Box 7"/>
          <p:cNvSpPr txBox="1">
            <a:spLocks noChangeArrowheads="1"/>
          </p:cNvSpPr>
          <p:nvPr/>
        </p:nvSpPr>
        <p:spPr bwMode="auto">
          <a:xfrm>
            <a:off x="8459788" y="4292600"/>
            <a:ext cx="1428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72000" rIns="72000" bIns="720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50000"/>
              </a:spcBef>
            </a:pPr>
            <a:endParaRPr lang="zh-CN" altLang="zh-CN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4203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zh-CN" dirty="0" smtClean="0">
                <a:ea typeface="SimSun" pitchFamily="2" charset="-122"/>
              </a:rPr>
              <a:t>ICAEW Audit and Assurance Faculty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08100"/>
            <a:ext cx="8456613" cy="4621213"/>
          </a:xfrm>
        </p:spPr>
        <p:txBody>
          <a:bodyPr/>
          <a:lstStyle/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Publications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Technical guidance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ISA implementation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Quality control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Related parties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Group audits </a:t>
            </a: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800" dirty="0" smtClean="0">
              <a:ea typeface="SimSun" pitchFamily="2" charset="-122"/>
            </a:endParaRPr>
          </a:p>
          <a:p>
            <a:pPr eaLnBrk="1" hangingPunct="1"/>
            <a:endParaRPr lang="en-US" altLang="zh-CN" sz="2800" dirty="0" smtClean="0">
              <a:ea typeface="SimSun" pitchFamily="2" charset="-122"/>
            </a:endParaRPr>
          </a:p>
          <a:p>
            <a:pPr eaLnBrk="1" hangingPunct="1"/>
            <a:endParaRPr lang="en-US" altLang="zh-CN" sz="2800" dirty="0" smtClean="0">
              <a:ea typeface="SimSun" pitchFamily="2" charset="-122"/>
            </a:endParaRPr>
          </a:p>
          <a:p>
            <a:pPr eaLnBrk="1" hangingPunct="1"/>
            <a:endParaRPr lang="en-US" altLang="zh-CN" sz="2800" dirty="0" smtClean="0">
              <a:ea typeface="SimSun" pitchFamily="2" charset="-122"/>
            </a:endParaRPr>
          </a:p>
          <a:p>
            <a:pPr eaLnBrk="1" hangingPunct="1"/>
            <a:endParaRPr lang="en-US" altLang="zh-CN" sz="2800" dirty="0" smtClean="0">
              <a:ea typeface="SimSun" pitchFamily="2" charset="-122"/>
            </a:endParaRPr>
          </a:p>
          <a:p>
            <a:pPr eaLnBrk="1" hangingPunct="1"/>
            <a:endParaRPr lang="en-US" altLang="zh-CN" sz="2800" dirty="0" smtClean="0">
              <a:ea typeface="SimSun" pitchFamily="2" charset="-122"/>
            </a:endParaRPr>
          </a:p>
          <a:p>
            <a:pPr eaLnBrk="1" hangingPunct="1"/>
            <a:endParaRPr lang="en-GB" altLang="zh-CN" sz="2800" dirty="0" smtClean="0">
              <a:ea typeface="SimSun" pitchFamily="2" charset="-122"/>
            </a:endParaRPr>
          </a:p>
        </p:txBody>
      </p:sp>
      <p:sp>
        <p:nvSpPr>
          <p:cNvPr id="23556" name="Text Box 7"/>
          <p:cNvSpPr txBox="1">
            <a:spLocks noChangeArrowheads="1"/>
          </p:cNvSpPr>
          <p:nvPr/>
        </p:nvSpPr>
        <p:spPr bwMode="auto">
          <a:xfrm>
            <a:off x="8459788" y="4292600"/>
            <a:ext cx="1428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72000" rIns="72000" bIns="720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50000"/>
              </a:spcBef>
            </a:pPr>
            <a:endParaRPr lang="zh-CN" altLang="zh-CN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3188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58775"/>
            <a:ext cx="8208963" cy="1141413"/>
          </a:xfrm>
          <a:noFill/>
        </p:spPr>
        <p:txBody>
          <a:bodyPr/>
          <a:lstStyle/>
          <a:p>
            <a:pPr eaLnBrk="1" hangingPunct="1"/>
            <a:r>
              <a:rPr lang="en-GB" altLang="zh-CN" dirty="0" smtClean="0">
                <a:ea typeface="SimSun" pitchFamily="2" charset="-122"/>
              </a:rPr>
              <a:t>ICAEW 2010 Report -</a:t>
            </a:r>
            <a:br>
              <a:rPr lang="en-GB" altLang="zh-CN" dirty="0" smtClean="0">
                <a:ea typeface="SimSun" pitchFamily="2" charset="-122"/>
              </a:rPr>
            </a:br>
            <a:r>
              <a:rPr lang="en-GB" altLang="zh-CN" dirty="0" smtClean="0">
                <a:ea typeface="SimSun" pitchFamily="2" charset="-122"/>
              </a:rPr>
              <a:t>Audit of Banks: Lessons from the Crisis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571625"/>
            <a:ext cx="8456612" cy="4500563"/>
          </a:xfrm>
        </p:spPr>
        <p:txBody>
          <a:bodyPr/>
          <a:lstStyle/>
          <a:p>
            <a:pPr eaLnBrk="1" hangingPunct="1">
              <a:buFont typeface="Times" pitchFamily="18" charset="0"/>
              <a:buNone/>
            </a:pPr>
            <a:r>
              <a:rPr lang="en-US" altLang="zh-CN" sz="2400" dirty="0" smtClean="0">
                <a:ea typeface="SimSun" pitchFamily="2" charset="-122"/>
              </a:rPr>
              <a:t>Recommendations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Risk information – audited summary risk statements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Guide to good practice – audit committee reporting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Confirm key areas of </a:t>
            </a:r>
            <a:r>
              <a:rPr lang="en-US" altLang="zh-CN" sz="2000" dirty="0" err="1" smtClean="0">
                <a:ea typeface="SimSun" pitchFamily="2" charset="-122"/>
              </a:rPr>
              <a:t>judgement</a:t>
            </a:r>
            <a:r>
              <a:rPr lang="en-US" altLang="zh-CN" sz="2000" dirty="0" smtClean="0">
                <a:ea typeface="SimSun" pitchFamily="2" charset="-122"/>
              </a:rPr>
              <a:t> with auditors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Set out in critical accounting estimates</a:t>
            </a:r>
          </a:p>
          <a:p>
            <a:pPr eaLnBrk="1" hangingPunct="1"/>
            <a:r>
              <a:rPr lang="en-US" altLang="zh-CN" sz="2000" dirty="0" err="1" smtClean="0">
                <a:ea typeface="SimSun" pitchFamily="2" charset="-122"/>
              </a:rPr>
              <a:t>Judgements</a:t>
            </a:r>
            <a:r>
              <a:rPr lang="en-US" altLang="zh-CN" sz="2000" dirty="0" smtClean="0">
                <a:ea typeface="SimSun" pitchFamily="2" charset="-122"/>
              </a:rPr>
              <a:t> disclosures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Auditors involvement – front sections Annual Report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Frequent dialogue auditors / bank supervisors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Dialogue auditors / audit committees</a:t>
            </a:r>
          </a:p>
          <a:p>
            <a:pPr eaLnBrk="1" hangingPunct="1">
              <a:buFont typeface="Times" pitchFamily="18" charset="0"/>
              <a:buNone/>
            </a:pPr>
            <a:endParaRPr lang="en-GB" altLang="zh-CN" sz="3200" dirty="0" smtClean="0">
              <a:ea typeface="SimSun" pitchFamily="2" charset="-122"/>
            </a:endParaRPr>
          </a:p>
        </p:txBody>
      </p:sp>
      <p:sp>
        <p:nvSpPr>
          <p:cNvPr id="24580" name="Text Box 7"/>
          <p:cNvSpPr txBox="1">
            <a:spLocks noChangeArrowheads="1"/>
          </p:cNvSpPr>
          <p:nvPr/>
        </p:nvSpPr>
        <p:spPr bwMode="auto">
          <a:xfrm>
            <a:off x="8459788" y="4292600"/>
            <a:ext cx="1428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72000" rIns="72000" bIns="720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50000"/>
              </a:spcBef>
            </a:pPr>
            <a:endParaRPr lang="zh-CN" altLang="zh-CN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60099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58775"/>
            <a:ext cx="8208963" cy="784225"/>
          </a:xfrm>
          <a:noFill/>
        </p:spPr>
        <p:txBody>
          <a:bodyPr/>
          <a:lstStyle/>
          <a:p>
            <a:pPr eaLnBrk="1" hangingPunct="1"/>
            <a:r>
              <a:rPr lang="en-GB" altLang="zh-CN" dirty="0" smtClean="0">
                <a:ea typeface="SimSun" pitchFamily="2" charset="-122"/>
              </a:rPr>
              <a:t>Cross border quality initiatives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9883" y="1237828"/>
            <a:ext cx="8456613" cy="5143500"/>
          </a:xfrm>
        </p:spPr>
        <p:txBody>
          <a:bodyPr/>
          <a:lstStyle/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Kick-started by Sarbanes-Oxley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Developed by many countries globally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EC Statutory Audit Directive 2006 – monitoring regimes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EC Transposition Report (Feb 12) – strengthen oversight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Investor protection requirements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Australia, Canada, China, Croatia, Japan</a:t>
            </a:r>
            <a:r>
              <a:rPr lang="en-US" altLang="zh-CN" sz="2000" smtClean="0">
                <a:ea typeface="SimSun" pitchFamily="2" charset="-122"/>
              </a:rPr>
              <a:t>, </a:t>
            </a:r>
            <a:r>
              <a:rPr lang="en-US" altLang="zh-CN" sz="2000" smtClean="0">
                <a:ea typeface="SimSun" pitchFamily="2" charset="-122"/>
              </a:rPr>
              <a:t>Singapore, South </a:t>
            </a:r>
            <a:r>
              <a:rPr lang="en-US" altLang="zh-CN" sz="2000" dirty="0" smtClean="0">
                <a:ea typeface="SimSun" pitchFamily="2" charset="-122"/>
              </a:rPr>
              <a:t>Africa, South Korea, Switzerland, USA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Cross-border cooperation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Consistent oversight / Monitoring </a:t>
            </a:r>
            <a:r>
              <a:rPr lang="en-US" altLang="zh-CN" sz="2000" dirty="0" err="1" smtClean="0">
                <a:ea typeface="SimSun" pitchFamily="2" charset="-122"/>
              </a:rPr>
              <a:t>programme</a:t>
            </a:r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Raise audit quality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Emphasis on training and best practice</a:t>
            </a:r>
          </a:p>
        </p:txBody>
      </p:sp>
      <p:sp>
        <p:nvSpPr>
          <p:cNvPr id="25604" name="Text Box 7"/>
          <p:cNvSpPr txBox="1">
            <a:spLocks noChangeArrowheads="1"/>
          </p:cNvSpPr>
          <p:nvPr/>
        </p:nvSpPr>
        <p:spPr bwMode="auto">
          <a:xfrm>
            <a:off x="8459788" y="4292600"/>
            <a:ext cx="1428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72000" rIns="72000" bIns="720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50000"/>
              </a:spcBef>
            </a:pPr>
            <a:endParaRPr lang="zh-CN" altLang="zh-CN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9978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58775"/>
            <a:ext cx="8208963" cy="784225"/>
          </a:xfrm>
          <a:noFill/>
        </p:spPr>
        <p:txBody>
          <a:bodyPr/>
          <a:lstStyle/>
          <a:p>
            <a:pPr eaLnBrk="1" hangingPunct="1"/>
            <a:r>
              <a:rPr lang="en-GB" altLang="zh-CN" dirty="0" smtClean="0">
                <a:ea typeface="SimSun" pitchFamily="2" charset="-122"/>
              </a:rPr>
              <a:t>Conclusion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214438"/>
            <a:ext cx="8456613" cy="5143500"/>
          </a:xfrm>
        </p:spPr>
        <p:txBody>
          <a:bodyPr/>
          <a:lstStyle/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Quick overview of some issues in UK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Audit quality and some challenges to EU audit profession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Audit profession in China is very young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Process of listing in other countries is fairly new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Challenges in the market in UK/China can be overcome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In UK, transparency + working with regulators = Market Confidence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Investors still flocking to China in large numbers!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Economic growth in China speaks for itself! </a:t>
            </a:r>
          </a:p>
        </p:txBody>
      </p:sp>
      <p:sp>
        <p:nvSpPr>
          <p:cNvPr id="26628" name="Text Box 7"/>
          <p:cNvSpPr txBox="1">
            <a:spLocks noChangeArrowheads="1"/>
          </p:cNvSpPr>
          <p:nvPr/>
        </p:nvSpPr>
        <p:spPr bwMode="auto">
          <a:xfrm>
            <a:off x="8459788" y="4292600"/>
            <a:ext cx="1428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72000" rIns="72000" bIns="720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50000"/>
              </a:spcBef>
            </a:pPr>
            <a:endParaRPr lang="zh-CN" altLang="zh-CN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92889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zh-CN" dirty="0" smtClean="0">
                <a:ea typeface="SimSun" pitchFamily="2" charset="-122"/>
              </a:rPr>
              <a:t>Introducing ICAEW</a:t>
            </a:r>
          </a:p>
        </p:txBody>
      </p:sp>
      <p:sp>
        <p:nvSpPr>
          <p:cNvPr id="16387" name="Rectangle 11"/>
          <p:cNvSpPr>
            <a:spLocks noGrp="1" noChangeArrowheads="1"/>
          </p:cNvSpPr>
          <p:nvPr>
            <p:ph type="body" sz="half" idx="1"/>
          </p:nvPr>
        </p:nvSpPr>
        <p:spPr>
          <a:xfrm>
            <a:off x="539552" y="1196752"/>
            <a:ext cx="5760640" cy="4786312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US" altLang="zh-CN" sz="2000" dirty="0" smtClean="0">
                <a:ea typeface="SimSun" pitchFamily="2" charset="-122"/>
              </a:rPr>
              <a:t>The Institute of Chartered Accountants in England and Wales</a:t>
            </a:r>
          </a:p>
          <a:p>
            <a:pPr eaLnBrk="1" hangingPunct="1">
              <a:spcAft>
                <a:spcPct val="20000"/>
              </a:spcAft>
            </a:pPr>
            <a:r>
              <a:rPr lang="en-GB" altLang="zh-CN" sz="2000" dirty="0" smtClean="0">
                <a:ea typeface="SimSun" pitchFamily="2" charset="-122"/>
              </a:rPr>
              <a:t>Established 1880</a:t>
            </a:r>
          </a:p>
          <a:p>
            <a:pPr eaLnBrk="1" hangingPunct="1">
              <a:spcAft>
                <a:spcPct val="20000"/>
              </a:spcAft>
            </a:pPr>
            <a:r>
              <a:rPr lang="en-GB" altLang="zh-CN" sz="2000" dirty="0" smtClean="0">
                <a:ea typeface="SimSun" pitchFamily="2" charset="-122"/>
              </a:rPr>
              <a:t>Over 138,000 ICAEW members working in more than 160 countries</a:t>
            </a:r>
          </a:p>
          <a:p>
            <a:pPr eaLnBrk="1" hangingPunct="1">
              <a:spcAft>
                <a:spcPct val="20000"/>
              </a:spcAft>
            </a:pPr>
            <a:r>
              <a:rPr lang="en-GB" altLang="zh-CN" sz="2000" dirty="0" smtClean="0">
                <a:ea typeface="SimSun" pitchFamily="2" charset="-122"/>
              </a:rPr>
              <a:t>Over 16,000 students studying for the ACA around the world</a:t>
            </a:r>
          </a:p>
          <a:p>
            <a:pPr eaLnBrk="1" hangingPunct="1">
              <a:spcAft>
                <a:spcPct val="20000"/>
              </a:spcAft>
            </a:pPr>
            <a:r>
              <a:rPr lang="en-GB" altLang="zh-CN" sz="2000" dirty="0" smtClean="0">
                <a:ea typeface="SimSun" pitchFamily="2" charset="-122"/>
              </a:rPr>
              <a:t>Early presidents of the ICAEW formed today’s Big 4</a:t>
            </a:r>
          </a:p>
          <a:p>
            <a:pPr eaLnBrk="1" hangingPunct="1">
              <a:spcAft>
                <a:spcPct val="20000"/>
              </a:spcAft>
            </a:pPr>
            <a:r>
              <a:rPr lang="en-GB" altLang="zh-CN" sz="2000" dirty="0" smtClean="0">
                <a:ea typeface="SimSun" pitchFamily="2" charset="-122"/>
              </a:rPr>
              <a:t>Key influence in the UK, Europe and internationally</a:t>
            </a:r>
          </a:p>
          <a:p>
            <a:pPr marL="579438" lvl="1" indent="-179388">
              <a:spcAft>
                <a:spcPct val="10000"/>
              </a:spcAft>
            </a:pPr>
            <a:r>
              <a:rPr lang="en-GB" altLang="zh-CN" sz="1400" dirty="0" smtClean="0">
                <a:ea typeface="SimSun" pitchFamily="2" charset="-122"/>
              </a:rPr>
              <a:t>Founders of the Global Accounting Alliance (GAA), and EU Common Content scheme</a:t>
            </a:r>
          </a:p>
          <a:p>
            <a:pPr marL="579438" lvl="1" indent="-179388">
              <a:spcAft>
                <a:spcPct val="10000"/>
              </a:spcAft>
            </a:pPr>
            <a:r>
              <a:rPr lang="en-GB" altLang="zh-CN" sz="1400" dirty="0" smtClean="0">
                <a:ea typeface="SimSun" pitchFamily="2" charset="-122"/>
              </a:rPr>
              <a:t>ICAEW is the only international professional body to be invited to join the World Economic Forum in Davos </a:t>
            </a:r>
          </a:p>
          <a:p>
            <a:pPr marL="579438" lvl="1" indent="-179388" eaLnBrk="1" hangingPunct="1">
              <a:spcAft>
                <a:spcPct val="20000"/>
              </a:spcAft>
            </a:pPr>
            <a:endParaRPr lang="en-GB" altLang="zh-CN" sz="1600" dirty="0" smtClean="0">
              <a:ea typeface="SimSun" pitchFamily="2" charset="-122"/>
            </a:endParaRPr>
          </a:p>
        </p:txBody>
      </p:sp>
      <p:pic>
        <p:nvPicPr>
          <p:cNvPr id="12292" name="Picture 13" descr="ICAEW_flag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9" t="6029" r="14587" b="19257"/>
          <a:stretch>
            <a:fillRect/>
          </a:stretch>
        </p:blipFill>
        <p:spPr bwMode="auto">
          <a:xfrm>
            <a:off x="6361624" y="1268760"/>
            <a:ext cx="2530856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572775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zh-CN" dirty="0" smtClean="0">
                <a:ea typeface="SimSun" pitchFamily="2" charset="-122"/>
              </a:rPr>
              <a:t>Cross Border Audit Quality</a:t>
            </a:r>
            <a:endParaRPr lang="en-GB" altLang="zh-CN" dirty="0" smtClean="0">
              <a:ea typeface="SimSun" pitchFamily="2" charset="-122"/>
            </a:endParaRPr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08100"/>
            <a:ext cx="8456613" cy="4621213"/>
          </a:xfrm>
        </p:spPr>
        <p:txBody>
          <a:bodyPr/>
          <a:lstStyle/>
          <a:p>
            <a:pPr eaLnBrk="1" hangingPunct="1">
              <a:buFont typeface="Times" pitchFamily="18" charset="0"/>
              <a:buNone/>
            </a:pPr>
            <a:r>
              <a:rPr lang="en-GB" altLang="zh-CN" sz="2400" b="1" dirty="0" smtClean="0">
                <a:ea typeface="SimSun" pitchFamily="2" charset="-122"/>
              </a:rPr>
              <a:t>Past 12 months</a:t>
            </a:r>
          </a:p>
          <a:p>
            <a:pPr eaLnBrk="1" hangingPunct="1"/>
            <a:r>
              <a:rPr lang="en-GB" altLang="zh-CN" sz="2000" dirty="0" smtClean="0">
                <a:ea typeface="SimSun" pitchFamily="2" charset="-122"/>
              </a:rPr>
              <a:t>Escalation of law suits against Chinese companies listed in US</a:t>
            </a:r>
          </a:p>
          <a:p>
            <a:pPr eaLnBrk="1" hangingPunct="1"/>
            <a:r>
              <a:rPr lang="en-GB" altLang="zh-CN" sz="2000" dirty="0" smtClean="0">
                <a:ea typeface="SimSun" pitchFamily="2" charset="-122"/>
              </a:rPr>
              <a:t>From 1 in 2009 to 39 in 2011 (1/3 of all securities law suits)</a:t>
            </a:r>
          </a:p>
          <a:p>
            <a:pPr eaLnBrk="1" hangingPunct="1"/>
            <a:r>
              <a:rPr lang="en-GB" altLang="zh-CN" sz="2000" dirty="0" smtClean="0">
                <a:ea typeface="SimSun" pitchFamily="2" charset="-122"/>
              </a:rPr>
              <a:t>In late 2011, 58 Chinese companies faced de-listing in US</a:t>
            </a:r>
          </a:p>
          <a:p>
            <a:pPr eaLnBrk="1" hangingPunct="1"/>
            <a:r>
              <a:rPr lang="en-GB" altLang="zh-CN" sz="2000" dirty="0" smtClean="0">
                <a:ea typeface="SimSun" pitchFamily="2" charset="-122"/>
              </a:rPr>
              <a:t>Short-sellers taking advantage to short stocks</a:t>
            </a:r>
          </a:p>
          <a:p>
            <a:pPr eaLnBrk="1" hangingPunct="1">
              <a:buFont typeface="Times" pitchFamily="18" charset="0"/>
              <a:buNone/>
            </a:pPr>
            <a:endParaRPr lang="en-GB" altLang="zh-CN" sz="2000" dirty="0" smtClean="0">
              <a:ea typeface="SimSun" pitchFamily="2" charset="-122"/>
            </a:endParaRPr>
          </a:p>
          <a:p>
            <a:pPr eaLnBrk="1" hangingPunct="1"/>
            <a:endParaRPr lang="en-GB" altLang="zh-CN" sz="2000" dirty="0" smtClean="0">
              <a:ea typeface="SimSun" pitchFamily="2" charset="-122"/>
            </a:endParaRPr>
          </a:p>
        </p:txBody>
      </p:sp>
      <p:sp>
        <p:nvSpPr>
          <p:cNvPr id="13316" name="Text Box 7"/>
          <p:cNvSpPr txBox="1">
            <a:spLocks noChangeArrowheads="1"/>
          </p:cNvSpPr>
          <p:nvPr/>
        </p:nvSpPr>
        <p:spPr bwMode="auto">
          <a:xfrm>
            <a:off x="8459788" y="4292600"/>
            <a:ext cx="1428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72000" rIns="72000" bIns="720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50000"/>
              </a:spcBef>
            </a:pPr>
            <a:endParaRPr lang="zh-CN" altLang="zh-CN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5849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386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zh-CN" dirty="0" smtClean="0">
                <a:ea typeface="SimSun" pitchFamily="2" charset="-122"/>
              </a:rPr>
              <a:t>Cross Border Audit Quality</a:t>
            </a:r>
            <a:endParaRPr lang="en-GB" altLang="zh-CN" dirty="0" smtClean="0">
              <a:ea typeface="SimSun" pitchFamily="2" charset="-122"/>
            </a:endParaRPr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08100"/>
            <a:ext cx="8456613" cy="4621213"/>
          </a:xfrm>
        </p:spPr>
        <p:txBody>
          <a:bodyPr/>
          <a:lstStyle/>
          <a:p>
            <a:pPr eaLnBrk="1" hangingPunct="1">
              <a:buFont typeface="Times" pitchFamily="18" charset="0"/>
              <a:buNone/>
            </a:pPr>
            <a:r>
              <a:rPr lang="en-GB" altLang="zh-CN" sz="2400" b="1" dirty="0" smtClean="0">
                <a:ea typeface="SimSun" pitchFamily="2" charset="-122"/>
              </a:rPr>
              <a:t>Challenges</a:t>
            </a:r>
          </a:p>
          <a:p>
            <a:pPr eaLnBrk="1" hangingPunct="1"/>
            <a:r>
              <a:rPr lang="en-GB" altLang="zh-CN" sz="2000" dirty="0" smtClean="0">
                <a:ea typeface="SimSun" pitchFamily="2" charset="-122"/>
              </a:rPr>
              <a:t>In future, Chinese companies and auditors face stringent regulation</a:t>
            </a:r>
          </a:p>
          <a:p>
            <a:pPr eaLnBrk="1" hangingPunct="1"/>
            <a:r>
              <a:rPr lang="en-GB" altLang="zh-CN" sz="2000" dirty="0" smtClean="0">
                <a:ea typeface="SimSun" pitchFamily="2" charset="-122"/>
              </a:rPr>
              <a:t>Crackdown on reverse takeovers in US</a:t>
            </a:r>
          </a:p>
          <a:p>
            <a:pPr eaLnBrk="1" hangingPunct="1"/>
            <a:r>
              <a:rPr lang="en-GB" altLang="zh-CN" sz="2000" dirty="0" smtClean="0">
                <a:ea typeface="SimSun" pitchFamily="2" charset="-122"/>
              </a:rPr>
              <a:t>SEC tightening listing standards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PCAOB seek to inspect audit firms of Chinese issuers of US securities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Ban uninspected Chinese audit firms working for US registrants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PCAOB seek to reach pact with CSRC</a:t>
            </a:r>
          </a:p>
          <a:p>
            <a:pPr eaLnBrk="1" hangingPunct="1"/>
            <a:r>
              <a:rPr lang="en-GB" altLang="zh-CN" sz="2000" dirty="0" smtClean="0">
                <a:ea typeface="SimSun" pitchFamily="2" charset="-122"/>
              </a:rPr>
              <a:t>Bad publicity for Chinese companies, including good ones</a:t>
            </a: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GB" altLang="zh-CN" sz="2000" dirty="0" smtClean="0">
              <a:ea typeface="SimSun" pitchFamily="2" charset="-122"/>
            </a:endParaRPr>
          </a:p>
        </p:txBody>
      </p:sp>
      <p:sp>
        <p:nvSpPr>
          <p:cNvPr id="14340" name="Text Box 7"/>
          <p:cNvSpPr txBox="1">
            <a:spLocks noChangeArrowheads="1"/>
          </p:cNvSpPr>
          <p:nvPr/>
        </p:nvSpPr>
        <p:spPr bwMode="auto">
          <a:xfrm>
            <a:off x="8459788" y="4292600"/>
            <a:ext cx="1428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72000" rIns="72000" bIns="720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50000"/>
              </a:spcBef>
            </a:pPr>
            <a:endParaRPr lang="zh-CN" altLang="zh-CN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59612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zh-CN" dirty="0" smtClean="0">
                <a:ea typeface="SimSun" pitchFamily="2" charset="-122"/>
              </a:rPr>
              <a:t>What are the real issues?</a:t>
            </a:r>
            <a:endParaRPr lang="en-GB" altLang="zh-CN" dirty="0" smtClean="0">
              <a:ea typeface="SimSun" pitchFamily="2" charset="-122"/>
            </a:endParaRPr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08100"/>
            <a:ext cx="8456613" cy="4621213"/>
          </a:xfrm>
        </p:spPr>
        <p:txBody>
          <a:bodyPr/>
          <a:lstStyle/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Exposing misunderstanding between 2 countries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Different rules governing audit and accounting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Different understanding of how to interpret standards</a:t>
            </a: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GB" altLang="zh-CN" sz="2000" dirty="0" smtClean="0">
              <a:ea typeface="SimSun" pitchFamily="2" charset="-122"/>
            </a:endParaRPr>
          </a:p>
        </p:txBody>
      </p:sp>
      <p:sp>
        <p:nvSpPr>
          <p:cNvPr id="15364" name="Text Box 7"/>
          <p:cNvSpPr txBox="1">
            <a:spLocks noChangeArrowheads="1"/>
          </p:cNvSpPr>
          <p:nvPr/>
        </p:nvSpPr>
        <p:spPr bwMode="auto">
          <a:xfrm>
            <a:off x="8459788" y="4292600"/>
            <a:ext cx="1428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72000" rIns="72000" bIns="720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50000"/>
              </a:spcBef>
            </a:pPr>
            <a:endParaRPr lang="zh-CN" altLang="zh-CN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63809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zh-CN" dirty="0" smtClean="0">
                <a:ea typeface="SimSun" pitchFamily="2" charset="-122"/>
              </a:rPr>
              <a:t>What can be done?</a:t>
            </a:r>
            <a:endParaRPr lang="en-GB" altLang="zh-CN" dirty="0" smtClean="0">
              <a:ea typeface="SimSun" pitchFamily="2" charset="-122"/>
            </a:endParaRPr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08100"/>
            <a:ext cx="8456613" cy="4621213"/>
          </a:xfrm>
        </p:spPr>
        <p:txBody>
          <a:bodyPr/>
          <a:lstStyle/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Vigilance and transparency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Ignorance of the law is no excuse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Complex listing rules in US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Companies need proper advice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Argument for greater convergence  of US/China accounting rules</a:t>
            </a: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GB" altLang="zh-CN" sz="2000" dirty="0" smtClean="0">
              <a:ea typeface="SimSun" pitchFamily="2" charset="-122"/>
            </a:endParaRPr>
          </a:p>
        </p:txBody>
      </p:sp>
      <p:sp>
        <p:nvSpPr>
          <p:cNvPr id="16388" name="Text Box 7"/>
          <p:cNvSpPr txBox="1">
            <a:spLocks noChangeArrowheads="1"/>
          </p:cNvSpPr>
          <p:nvPr/>
        </p:nvSpPr>
        <p:spPr bwMode="auto">
          <a:xfrm>
            <a:off x="8459788" y="4292600"/>
            <a:ext cx="1428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72000" rIns="72000" bIns="720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50000"/>
              </a:spcBef>
            </a:pPr>
            <a:endParaRPr lang="zh-CN" altLang="zh-CN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81321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zh-CN" dirty="0" smtClean="0">
                <a:ea typeface="SimSun" pitchFamily="2" charset="-122"/>
              </a:rPr>
              <a:t>Audit profession in China</a:t>
            </a:r>
            <a:endParaRPr lang="en-GB" altLang="zh-CN" dirty="0" smtClean="0">
              <a:ea typeface="SimSun" pitchFamily="2" charset="-122"/>
            </a:endParaRPr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08100"/>
            <a:ext cx="8456613" cy="4621213"/>
          </a:xfrm>
        </p:spPr>
        <p:txBody>
          <a:bodyPr/>
          <a:lstStyle/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Still young - &lt; 30 years old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Developing &amp; learning all the time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Cross border audits throw up some difficult issues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Experienced professionals less likely to make mistakes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Raise knowledge of international business and standards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Foreign investors in China unfamiliar with some issues in China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Market perception important for China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Invest in improving governance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Transparent financial reporting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This approach helps stop investors “shorting” your stocks </a:t>
            </a: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GB" altLang="zh-CN" sz="2000" dirty="0" smtClean="0">
              <a:ea typeface="SimSun" pitchFamily="2" charset="-122"/>
            </a:endParaRPr>
          </a:p>
        </p:txBody>
      </p:sp>
      <p:sp>
        <p:nvSpPr>
          <p:cNvPr id="17412" name="Text Box 7"/>
          <p:cNvSpPr txBox="1">
            <a:spLocks noChangeArrowheads="1"/>
          </p:cNvSpPr>
          <p:nvPr/>
        </p:nvSpPr>
        <p:spPr bwMode="auto">
          <a:xfrm>
            <a:off x="8459788" y="4292600"/>
            <a:ext cx="1428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72000" rIns="72000" bIns="720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50000"/>
              </a:spcBef>
            </a:pPr>
            <a:endParaRPr lang="zh-CN" altLang="zh-CN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38493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zh-CN" dirty="0" smtClean="0">
                <a:ea typeface="SimSun" pitchFamily="2" charset="-122"/>
              </a:rPr>
              <a:t>Audit profession /landscape overseas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08100"/>
            <a:ext cx="8456613" cy="4621213"/>
          </a:xfrm>
        </p:spPr>
        <p:txBody>
          <a:bodyPr/>
          <a:lstStyle/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In UK/EU/US, auditors/regulators faced criticism over banking crisis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Legislation on its way on Audit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Change how practices operate in Europe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Affect regulation of profession, e.g. role of Big 4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UK profession – opportunity to take self-critical look at ourselves</a:t>
            </a: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GB" altLang="zh-CN" sz="2000" dirty="0" smtClean="0">
              <a:ea typeface="SimSun" pitchFamily="2" charset="-122"/>
            </a:endParaRP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8459788" y="4292600"/>
            <a:ext cx="1428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72000" rIns="72000" bIns="720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50000"/>
              </a:spcBef>
            </a:pPr>
            <a:endParaRPr lang="zh-CN" altLang="zh-CN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04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zh-CN" dirty="0" smtClean="0">
                <a:ea typeface="SimSun" pitchFamily="2" charset="-122"/>
              </a:rPr>
              <a:t>ICAEW Initiatives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08100"/>
            <a:ext cx="8456613" cy="4621213"/>
          </a:xfrm>
        </p:spPr>
        <p:txBody>
          <a:bodyPr/>
          <a:lstStyle/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Improving audit quality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In 2002, work with UK </a:t>
            </a:r>
            <a:r>
              <a:rPr lang="en-US" altLang="zh-CN" sz="2000" dirty="0" err="1" smtClean="0">
                <a:ea typeface="SimSun" pitchFamily="2" charset="-122"/>
              </a:rPr>
              <a:t>Govt</a:t>
            </a:r>
            <a:r>
              <a:rPr lang="en-US" altLang="zh-CN" sz="2000" dirty="0" smtClean="0">
                <a:ea typeface="SimSun" pitchFamily="2" charset="-122"/>
              </a:rPr>
              <a:t> on Audit Quality Forum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Highly regarded “International Consistency” issued in Oct 2010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How IAASB standards applied internationally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Exposed some limitations in Standards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Way auditors and audited entities worked together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Ability of auditors to identify/address risk of material misstatement</a:t>
            </a:r>
          </a:p>
          <a:p>
            <a:pPr eaLnBrk="1" hangingPunct="1"/>
            <a:r>
              <a:rPr lang="en-US" altLang="zh-CN" sz="2000" dirty="0" err="1" smtClean="0">
                <a:ea typeface="SimSun" pitchFamily="2" charset="-122"/>
              </a:rPr>
              <a:t>Recognises</a:t>
            </a:r>
            <a:r>
              <a:rPr lang="en-US" altLang="zh-CN" sz="2000" dirty="0" smtClean="0">
                <a:ea typeface="SimSun" pitchFamily="2" charset="-122"/>
              </a:rPr>
              <a:t> that achieving audit quality is challenging</a:t>
            </a:r>
          </a:p>
          <a:p>
            <a:pPr eaLnBrk="1" hangingPunct="1"/>
            <a:r>
              <a:rPr lang="en-US" altLang="zh-CN" sz="2000" dirty="0" smtClean="0">
                <a:ea typeface="SimSun" pitchFamily="2" charset="-122"/>
              </a:rPr>
              <a:t>No country’s culture guarantees either success or failure</a:t>
            </a: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GB" altLang="zh-CN" sz="2000" dirty="0" smtClean="0">
              <a:ea typeface="SimSun" pitchFamily="2" charset="-122"/>
            </a:endParaRPr>
          </a:p>
        </p:txBody>
      </p:sp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8459788" y="4292600"/>
            <a:ext cx="1428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72000" rIns="72000" bIns="720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50000"/>
              </a:spcBef>
            </a:pPr>
            <a:endParaRPr lang="zh-CN" altLang="zh-CN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81366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AEW presentation">
  <a:themeElements>
    <a:clrScheme name="ICAEW presentation 3">
      <a:dk1>
        <a:srgbClr val="000000"/>
      </a:dk1>
      <a:lt1>
        <a:srgbClr val="FFFFFF"/>
      </a:lt1>
      <a:dk2>
        <a:srgbClr val="CC0000"/>
      </a:dk2>
      <a:lt2>
        <a:srgbClr val="999999"/>
      </a:lt2>
      <a:accent1>
        <a:srgbClr val="CC0000"/>
      </a:accent1>
      <a:accent2>
        <a:srgbClr val="C0C0C0"/>
      </a:accent2>
      <a:accent3>
        <a:srgbClr val="FFFFFF"/>
      </a:accent3>
      <a:accent4>
        <a:srgbClr val="000000"/>
      </a:accent4>
      <a:accent5>
        <a:srgbClr val="E2AAAA"/>
      </a:accent5>
      <a:accent6>
        <a:srgbClr val="AEAEAE"/>
      </a:accent6>
      <a:hlink>
        <a:srgbClr val="660000"/>
      </a:hlink>
      <a:folHlink>
        <a:srgbClr val="006A8D"/>
      </a:folHlink>
    </a:clrScheme>
    <a:fontScheme name="ICAEW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2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2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CAEW presentation 1">
        <a:dk1>
          <a:srgbClr val="000000"/>
        </a:dk1>
        <a:lt1>
          <a:srgbClr val="FFFFFF"/>
        </a:lt1>
        <a:dk2>
          <a:srgbClr val="000000"/>
        </a:dk2>
        <a:lt2>
          <a:srgbClr val="999999"/>
        </a:lt2>
        <a:accent1>
          <a:srgbClr val="CC000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C8C8C8"/>
        </a:accent6>
        <a:hlink>
          <a:srgbClr val="6600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AEW presentation 2">
        <a:dk1>
          <a:srgbClr val="000000"/>
        </a:dk1>
        <a:lt1>
          <a:srgbClr val="FFFFFF"/>
        </a:lt1>
        <a:dk2>
          <a:srgbClr val="CC0000"/>
        </a:dk2>
        <a:lt2>
          <a:srgbClr val="999999"/>
        </a:lt2>
        <a:accent1>
          <a:srgbClr val="CC0000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AEAEAE"/>
        </a:accent6>
        <a:hlink>
          <a:srgbClr val="660000"/>
        </a:hlink>
        <a:folHlink>
          <a:srgbClr val="007C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AEW presentation 3">
        <a:dk1>
          <a:srgbClr val="000000"/>
        </a:dk1>
        <a:lt1>
          <a:srgbClr val="FFFFFF"/>
        </a:lt1>
        <a:dk2>
          <a:srgbClr val="CC0000"/>
        </a:dk2>
        <a:lt2>
          <a:srgbClr val="999999"/>
        </a:lt2>
        <a:accent1>
          <a:srgbClr val="CC0000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AEAEAE"/>
        </a:accent6>
        <a:hlink>
          <a:srgbClr val="660000"/>
        </a:hlink>
        <a:folHlink>
          <a:srgbClr val="006A8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mage">
  <a:themeElements>
    <a:clrScheme name="Image 13">
      <a:dk1>
        <a:srgbClr val="000000"/>
      </a:dk1>
      <a:lt1>
        <a:srgbClr val="FFFFFF"/>
      </a:lt1>
      <a:dk2>
        <a:srgbClr val="CC0000"/>
      </a:dk2>
      <a:lt2>
        <a:srgbClr val="999999"/>
      </a:lt2>
      <a:accent1>
        <a:srgbClr val="CC0000"/>
      </a:accent1>
      <a:accent2>
        <a:srgbClr val="C0C0C0"/>
      </a:accent2>
      <a:accent3>
        <a:srgbClr val="FFFFFF"/>
      </a:accent3>
      <a:accent4>
        <a:srgbClr val="000000"/>
      </a:accent4>
      <a:accent5>
        <a:srgbClr val="E2AAAA"/>
      </a:accent5>
      <a:accent6>
        <a:srgbClr val="AEAEAE"/>
      </a:accent6>
      <a:hlink>
        <a:srgbClr val="660000"/>
      </a:hlink>
      <a:folHlink>
        <a:srgbClr val="007C85"/>
      </a:folHlink>
    </a:clrScheme>
    <a:fontScheme name="Im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2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2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m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age 13">
        <a:dk1>
          <a:srgbClr val="000000"/>
        </a:dk1>
        <a:lt1>
          <a:srgbClr val="FFFFFF"/>
        </a:lt1>
        <a:dk2>
          <a:srgbClr val="CC0000"/>
        </a:dk2>
        <a:lt2>
          <a:srgbClr val="999999"/>
        </a:lt2>
        <a:accent1>
          <a:srgbClr val="CC0000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AEAEAE"/>
        </a:accent6>
        <a:hlink>
          <a:srgbClr val="660000"/>
        </a:hlink>
        <a:folHlink>
          <a:srgbClr val="007C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age 14">
        <a:dk1>
          <a:srgbClr val="000000"/>
        </a:dk1>
        <a:lt1>
          <a:srgbClr val="FFFFFF"/>
        </a:lt1>
        <a:dk2>
          <a:srgbClr val="CC0000"/>
        </a:dk2>
        <a:lt2>
          <a:srgbClr val="999999"/>
        </a:lt2>
        <a:accent1>
          <a:srgbClr val="CC0000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AEAEAE"/>
        </a:accent6>
        <a:hlink>
          <a:srgbClr val="660000"/>
        </a:hlink>
        <a:folHlink>
          <a:srgbClr val="006A8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ivider">
  <a:themeElements>
    <a:clrScheme name="Divider 13">
      <a:dk1>
        <a:srgbClr val="000000"/>
      </a:dk1>
      <a:lt1>
        <a:srgbClr val="FFFFFF"/>
      </a:lt1>
      <a:dk2>
        <a:srgbClr val="CC0000"/>
      </a:dk2>
      <a:lt2>
        <a:srgbClr val="999999"/>
      </a:lt2>
      <a:accent1>
        <a:srgbClr val="CC0000"/>
      </a:accent1>
      <a:accent2>
        <a:srgbClr val="C0C0C0"/>
      </a:accent2>
      <a:accent3>
        <a:srgbClr val="FFFFFF"/>
      </a:accent3>
      <a:accent4>
        <a:srgbClr val="000000"/>
      </a:accent4>
      <a:accent5>
        <a:srgbClr val="E2AAAA"/>
      </a:accent5>
      <a:accent6>
        <a:srgbClr val="AEAEAE"/>
      </a:accent6>
      <a:hlink>
        <a:srgbClr val="660000"/>
      </a:hlink>
      <a:folHlink>
        <a:srgbClr val="007C85"/>
      </a:folHlink>
    </a:clrScheme>
    <a:fontScheme name="Divid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2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2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vid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vid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vid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vid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vid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vid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vid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vider 13">
        <a:dk1>
          <a:srgbClr val="000000"/>
        </a:dk1>
        <a:lt1>
          <a:srgbClr val="FFFFFF"/>
        </a:lt1>
        <a:dk2>
          <a:srgbClr val="CC0000"/>
        </a:dk2>
        <a:lt2>
          <a:srgbClr val="999999"/>
        </a:lt2>
        <a:accent1>
          <a:srgbClr val="CC0000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AEAEAE"/>
        </a:accent6>
        <a:hlink>
          <a:srgbClr val="660000"/>
        </a:hlink>
        <a:folHlink>
          <a:srgbClr val="007C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4">
        <a:dk1>
          <a:srgbClr val="000000"/>
        </a:dk1>
        <a:lt1>
          <a:srgbClr val="FFFFFF"/>
        </a:lt1>
        <a:dk2>
          <a:srgbClr val="CC0000"/>
        </a:dk2>
        <a:lt2>
          <a:srgbClr val="999999"/>
        </a:lt2>
        <a:accent1>
          <a:srgbClr val="CC0000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AEAEAE"/>
        </a:accent6>
        <a:hlink>
          <a:srgbClr val="660000"/>
        </a:hlink>
        <a:folHlink>
          <a:srgbClr val="006A8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End">
  <a:themeElements>
    <a:clrScheme name="End 13">
      <a:dk1>
        <a:srgbClr val="000000"/>
      </a:dk1>
      <a:lt1>
        <a:srgbClr val="FFFFFF"/>
      </a:lt1>
      <a:dk2>
        <a:srgbClr val="CC0000"/>
      </a:dk2>
      <a:lt2>
        <a:srgbClr val="999999"/>
      </a:lt2>
      <a:accent1>
        <a:srgbClr val="CC0000"/>
      </a:accent1>
      <a:accent2>
        <a:srgbClr val="C0C0C0"/>
      </a:accent2>
      <a:accent3>
        <a:srgbClr val="FFFFFF"/>
      </a:accent3>
      <a:accent4>
        <a:srgbClr val="000000"/>
      </a:accent4>
      <a:accent5>
        <a:srgbClr val="E2AAAA"/>
      </a:accent5>
      <a:accent6>
        <a:srgbClr val="AEAEAE"/>
      </a:accent6>
      <a:hlink>
        <a:srgbClr val="660000"/>
      </a:hlink>
      <a:folHlink>
        <a:srgbClr val="007C85"/>
      </a:folHlink>
    </a:clrScheme>
    <a:fontScheme name="E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2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2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n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13">
        <a:dk1>
          <a:srgbClr val="000000"/>
        </a:dk1>
        <a:lt1>
          <a:srgbClr val="FFFFFF"/>
        </a:lt1>
        <a:dk2>
          <a:srgbClr val="CC0000"/>
        </a:dk2>
        <a:lt2>
          <a:srgbClr val="999999"/>
        </a:lt2>
        <a:accent1>
          <a:srgbClr val="CC0000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AEAEAE"/>
        </a:accent6>
        <a:hlink>
          <a:srgbClr val="660000"/>
        </a:hlink>
        <a:folHlink>
          <a:srgbClr val="007C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d 14">
        <a:dk1>
          <a:srgbClr val="000000"/>
        </a:dk1>
        <a:lt1>
          <a:srgbClr val="FFFFFF"/>
        </a:lt1>
        <a:dk2>
          <a:srgbClr val="CC0000"/>
        </a:dk2>
        <a:lt2>
          <a:srgbClr val="999999"/>
        </a:lt2>
        <a:accent1>
          <a:srgbClr val="CC0000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AEAEAE"/>
        </a:accent6>
        <a:hlink>
          <a:srgbClr val="660000"/>
        </a:hlink>
        <a:folHlink>
          <a:srgbClr val="006A8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ICAEW presentation</Template>
  <TotalTime>0</TotalTime>
  <Words>799</Words>
  <Application>Microsoft Office PowerPoint</Application>
  <PresentationFormat>全屏显示(4:3)</PresentationFormat>
  <Paragraphs>199</Paragraphs>
  <Slides>17</Slides>
  <Notes>14</Notes>
  <HiddenSlides>0</HiddenSlides>
  <MMClips>0</MMClips>
  <ScaleCrop>false</ScaleCrop>
  <HeadingPairs>
    <vt:vector size="4" baseType="variant">
      <vt:variant>
        <vt:lpstr>主题</vt:lpstr>
      </vt:variant>
      <vt:variant>
        <vt:i4>4</vt:i4>
      </vt:variant>
      <vt:variant>
        <vt:lpstr>幻灯片标题</vt:lpstr>
      </vt:variant>
      <vt:variant>
        <vt:i4>17</vt:i4>
      </vt:variant>
    </vt:vector>
  </HeadingPairs>
  <TitlesOfParts>
    <vt:vector size="21" baseType="lpstr">
      <vt:lpstr>ICAEW presentation</vt:lpstr>
      <vt:lpstr>Image</vt:lpstr>
      <vt:lpstr>Divider</vt:lpstr>
      <vt:lpstr>End</vt:lpstr>
      <vt:lpstr>Cross Border Audit Quality</vt:lpstr>
      <vt:lpstr>Introducing ICAEW</vt:lpstr>
      <vt:lpstr>Cross Border Audit Quality</vt:lpstr>
      <vt:lpstr>Cross Border Audit Quality</vt:lpstr>
      <vt:lpstr>What are the real issues?</vt:lpstr>
      <vt:lpstr>What can be done?</vt:lpstr>
      <vt:lpstr>Audit profession in China</vt:lpstr>
      <vt:lpstr>Audit profession /landscape overseas</vt:lpstr>
      <vt:lpstr>ICAEW Initiatives</vt:lpstr>
      <vt:lpstr>ICAEW Initiatives</vt:lpstr>
      <vt:lpstr>ICAEW Initiatives</vt:lpstr>
      <vt:lpstr>ICAEW Online Training Videos</vt:lpstr>
      <vt:lpstr>ICAEW Audit and Assurance Faculty</vt:lpstr>
      <vt:lpstr>ICAEW 2010 Report - Audit of Banks: Lessons from the Crisis</vt:lpstr>
      <vt:lpstr>Cross border quality initiatives</vt:lpstr>
      <vt:lpstr>Conclusion</vt:lpstr>
      <vt:lpstr>PowerPoint 演示文稿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2012-03-20T09:43:00Z</dcterms:created>
  <dcterms:modified xsi:type="dcterms:W3CDTF">2012-03-23T03:06:19Z</dcterms:modified>
</cp:coreProperties>
</file>