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54" r:id="rId2"/>
    <p:sldMasterId id="2147483651" r:id="rId3"/>
    <p:sldMasterId id="2147483652" r:id="rId4"/>
  </p:sldMasterIdLst>
  <p:notesMasterIdLst>
    <p:notesMasterId r:id="rId22"/>
  </p:notesMasterIdLst>
  <p:sldIdLst>
    <p:sldId id="256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7" r:id="rId21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85"/>
    <a:srgbClr val="660000"/>
    <a:srgbClr val="DDDDDD"/>
    <a:srgbClr val="CC0000"/>
    <a:srgbClr val="59A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67" d="100"/>
          <a:sy n="67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F9161-CE4F-4AFC-9707-62FD568E7D77}" type="datetimeFigureOut">
              <a:rPr lang="en-GB" smtClean="0"/>
              <a:t>23/03/2012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692A2-C914-465E-9AEE-6C9FDEAA3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6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50AA023C-71D6-4918-A534-C5AFDED5A67F}" type="slidenum">
              <a:rPr lang="en-GB" altLang="zh-CN" sz="1200">
                <a:solidFill>
                  <a:schemeClr val="tx1"/>
                </a:solidFill>
              </a:rPr>
              <a:pPr eaLnBrk="1" hangingPunct="1"/>
              <a:t>3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7A1A209C-46BC-4B0E-A379-86F2B369C090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12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F84DE8AE-88B6-4849-952C-DCCCFBFD72C2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13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36B45E35-A7F6-47AA-A9F5-55AD1BF998CE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14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98CD9C7B-3BD6-4ECE-BE22-6E55401E2319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15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0335B30D-BC08-4348-B735-F462AB340A3E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16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7D5F8889-1CB9-432C-BED4-3901909F3D4A}" type="slidenum">
              <a:rPr lang="en-GB" altLang="zh-CN" sz="1200">
                <a:solidFill>
                  <a:schemeClr val="tx1"/>
                </a:solidFill>
              </a:rPr>
              <a:pPr eaLnBrk="1" hangingPunct="1"/>
              <a:t>4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00F1B927-7827-4450-996F-3C54C9DEBC69}" type="slidenum">
              <a:rPr lang="en-GB" altLang="zh-CN" sz="1200">
                <a:solidFill>
                  <a:schemeClr val="tx1"/>
                </a:solidFill>
              </a:rPr>
              <a:pPr eaLnBrk="1" hangingPunct="1"/>
              <a:t>5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34FE0390-7B09-464C-A4EC-81469A10A647}" type="slidenum">
              <a:rPr lang="en-GB" altLang="zh-CN" sz="1200">
                <a:solidFill>
                  <a:schemeClr val="tx1"/>
                </a:solidFill>
              </a:rPr>
              <a:pPr eaLnBrk="1" hangingPunct="1"/>
              <a:t>6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4AC91EFB-0F8B-47C0-8654-573B7481951C}" type="slidenum">
              <a:rPr lang="en-GB" altLang="zh-CN" sz="1200">
                <a:solidFill>
                  <a:schemeClr val="tx1"/>
                </a:solidFill>
              </a:rPr>
              <a:pPr eaLnBrk="1" hangingPunct="1"/>
              <a:t>7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6DF894DD-8608-45A6-A58B-F6490368189F}" type="slidenum">
              <a:rPr lang="en-GB" altLang="zh-CN" sz="1200">
                <a:solidFill>
                  <a:schemeClr val="tx1"/>
                </a:solidFill>
              </a:rPr>
              <a:pPr eaLnBrk="1" hangingPunct="1"/>
              <a:t>8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F3DD31F2-F77C-4CDA-B3E2-B87AE6ADA992}" type="slidenum">
              <a:rPr lang="en-GB" altLang="zh-CN" sz="1200">
                <a:solidFill>
                  <a:schemeClr val="tx1"/>
                </a:solidFill>
              </a:rPr>
              <a:pPr eaLnBrk="1" hangingPunct="1"/>
              <a:t>9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5ABDF4C3-F47C-4441-B39E-B352EF9E1604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10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BF4AC501-7203-4B0E-BEBE-84D3C0EBE99B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11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ed-citysc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pproved-shield-30x15-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204787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7" name="Rectangle 19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" name="Text Box 20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9" name="Text Box 21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539750" y="2662238"/>
            <a:ext cx="8064500" cy="1127125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9750" y="3933825"/>
            <a:ext cx="8064500" cy="1008063"/>
          </a:xfrm>
        </p:spPr>
        <p:txBody>
          <a:bodyPr/>
          <a:lstStyle>
            <a:lvl1pPr marL="0" indent="0">
              <a:buFont typeface="Times" charset="0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21191531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58775"/>
            <a:ext cx="82089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258888"/>
            <a:ext cx="8208963" cy="47625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6983590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5396847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874253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2053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85719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224888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358775"/>
            <a:ext cx="2090737" cy="5767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8775"/>
            <a:ext cx="6119813" cy="5767388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761985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58775"/>
            <a:ext cx="8362950" cy="576738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3165466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9124847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9597127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6773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6155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8482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232913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358775"/>
            <a:ext cx="2090737" cy="5767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8775"/>
            <a:ext cx="6119813" cy="5767388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47780500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85793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258888"/>
            <a:ext cx="4027488" cy="47625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258888"/>
            <a:ext cx="4029075" cy="47625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335696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923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97666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9587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358775"/>
            <a:ext cx="205105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358775"/>
            <a:ext cx="6005513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416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58775"/>
            <a:ext cx="82089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258888"/>
            <a:ext cx="4027488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258888"/>
            <a:ext cx="4029075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0384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58775"/>
            <a:ext cx="82089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258888"/>
            <a:ext cx="8208963" cy="47625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752839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58775"/>
            <a:ext cx="82089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58888"/>
            <a:ext cx="820896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1030" name="Rectangle 9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31" name="Text Box 10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1032" name="Text Box 11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268288" y="6524625"/>
            <a:ext cx="7381875" cy="29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chemeClr val="tx1"/>
                </a:solidFill>
              </a:rPr>
              <a:t>© </a:t>
            </a:r>
            <a:r>
              <a:rPr lang="en-GB" sz="800" dirty="0">
                <a:solidFill>
                  <a:schemeClr val="tx1"/>
                </a:solidFill>
              </a:rPr>
              <a:t>ICAEW </a:t>
            </a:r>
            <a:r>
              <a:rPr lang="en-GB" sz="800" dirty="0" smtClean="0">
                <a:solidFill>
                  <a:schemeClr val="tx1"/>
                </a:solidFill>
              </a:rPr>
              <a:t>2012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18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18" charset="0"/>
        <a:buChar char="–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pitchFamily="18" charset="0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pitchFamily="18" charset="0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/>
          <a:p>
            <a:pPr>
              <a:lnSpc>
                <a:spcPct val="125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58775"/>
            <a:ext cx="8280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2054" name="Rectangle 6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55" name="Text Box 7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268288" y="6524625"/>
            <a:ext cx="73818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chemeClr val="bg1"/>
                </a:solidFill>
              </a:rPr>
              <a:t>© ICAEW 2012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/>
          <a:p>
            <a:pPr>
              <a:lnSpc>
                <a:spcPct val="125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358775"/>
            <a:ext cx="8280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076" name="Group 12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3078" name="Rectangle 13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079" name="Text Box 14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3080" name="Text Box 15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3077" name="Text Box 16"/>
          <p:cNvSpPr txBox="1">
            <a:spLocks noChangeArrowheads="1"/>
          </p:cNvSpPr>
          <p:nvPr/>
        </p:nvSpPr>
        <p:spPr bwMode="auto">
          <a:xfrm>
            <a:off x="268288" y="6524625"/>
            <a:ext cx="73818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chemeClr val="bg1"/>
                </a:solidFill>
              </a:rPr>
              <a:t>© ICAEW 2012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red-citysc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Approved-shield-30x15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892175"/>
            <a:ext cx="2695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0"/>
          <p:cNvSpPr txBox="1">
            <a:spLocks noChangeArrowheads="1"/>
          </p:cNvSpPr>
          <p:nvPr/>
        </p:nvSpPr>
        <p:spPr bwMode="gray">
          <a:xfrm>
            <a:off x="2530475" y="2028825"/>
            <a:ext cx="6119813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sz="2800"/>
              <a:t>A world leader of the</a:t>
            </a:r>
          </a:p>
          <a:p>
            <a:pPr eaLnBrk="1" hangingPunct="1">
              <a:spcBef>
                <a:spcPct val="0"/>
              </a:spcBef>
            </a:pPr>
            <a:r>
              <a:rPr lang="en-GB" sz="2800"/>
              <a:t>accountancy and finance profession</a:t>
            </a:r>
          </a:p>
        </p:txBody>
      </p:sp>
      <p:grpSp>
        <p:nvGrpSpPr>
          <p:cNvPr id="4101" name="Group 12"/>
          <p:cNvGrpSpPr>
            <a:grpSpLocks/>
          </p:cNvGrpSpPr>
          <p:nvPr/>
        </p:nvGrpSpPr>
        <p:grpSpPr bwMode="auto">
          <a:xfrm>
            <a:off x="-1588" y="6159515"/>
            <a:ext cx="9144001" cy="365126"/>
            <a:chOff x="0" y="3609"/>
            <a:chExt cx="5760" cy="230"/>
          </a:xfrm>
        </p:grpSpPr>
        <p:sp>
          <p:nvSpPr>
            <p:cNvPr id="4102" name="Rectangle 13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103" name="Text Box 14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 dirty="0"/>
                <a:t>BUSINESS WITH CONFIDENCE</a:t>
              </a:r>
            </a:p>
          </p:txBody>
        </p:sp>
        <p:sp>
          <p:nvSpPr>
            <p:cNvPr id="4104" name="Text Box 15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 dirty="0"/>
                <a:t>icaew.com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ew.com/en/technical/audit-and-assurance/professional-scepticis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429000"/>
            <a:ext cx="8064500" cy="1584176"/>
          </a:xfrm>
        </p:spPr>
        <p:txBody>
          <a:bodyPr/>
          <a:lstStyle/>
          <a:p>
            <a:pPr algn="ctr"/>
            <a:r>
              <a:rPr lang="en-GB" altLang="zh-CN" sz="2600" dirty="0">
                <a:ea typeface="SimSun" pitchFamily="2" charset="-122"/>
              </a:rPr>
              <a:t>Michael </a:t>
            </a:r>
            <a:r>
              <a:rPr lang="en-GB" altLang="zh-CN" sz="2600" dirty="0" err="1">
                <a:ea typeface="SimSun" pitchFamily="2" charset="-122"/>
              </a:rPr>
              <a:t>Izza</a:t>
            </a:r>
            <a:endParaRPr lang="en-GB" altLang="zh-CN" sz="2600" dirty="0">
              <a:ea typeface="SimSun" pitchFamily="2" charset="-122"/>
            </a:endParaRPr>
          </a:p>
          <a:p>
            <a:pPr algn="ctr"/>
            <a:r>
              <a:rPr lang="en-GB" altLang="zh-CN" sz="2600" dirty="0" smtClean="0">
                <a:ea typeface="SimSun" pitchFamily="2" charset="-122"/>
              </a:rPr>
              <a:t>Chief Executive</a:t>
            </a:r>
          </a:p>
          <a:p>
            <a:pPr algn="ctr"/>
            <a:r>
              <a:rPr lang="en-GB" altLang="zh-CN" sz="2600" dirty="0">
                <a:ea typeface="SimSun" pitchFamily="2" charset="-122"/>
              </a:rPr>
              <a:t>ICAEW</a:t>
            </a:r>
          </a:p>
          <a:p>
            <a:pPr algn="ctr" eaLnBrk="1" hangingPunct="1">
              <a:buFont typeface="Times" pitchFamily="18" charset="0"/>
              <a:buNone/>
            </a:pPr>
            <a:endParaRPr lang="en-US" dirty="0" smtClean="0"/>
          </a:p>
        </p:txBody>
      </p:sp>
      <p:sp>
        <p:nvSpPr>
          <p:cNvPr id="6147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619672" y="1916832"/>
            <a:ext cx="6120680" cy="1127125"/>
          </a:xfrm>
        </p:spPr>
        <p:txBody>
          <a:bodyPr/>
          <a:lstStyle/>
          <a:p>
            <a:pPr algn="ctr"/>
            <a:r>
              <a:rPr lang="en-GB" altLang="zh-CN" sz="3600" dirty="0">
                <a:ea typeface="SimSun" pitchFamily="2" charset="-122"/>
              </a:rPr>
              <a:t>Cross Border Audit Quality</a:t>
            </a:r>
            <a:endParaRPr lang="en-US" sz="3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ICAEW Initiatives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Paper identifies 5 features of national environments affecting audited financial statement: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Political, economic and business environment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Legal framework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Education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Culture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Perception of audit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085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ICAEW Initiatives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altLang="zh-CN" sz="2400" b="1" dirty="0" smtClean="0">
                <a:ea typeface="SimSun" pitchFamily="2" charset="-122"/>
              </a:rPr>
              <a:t>Paper suggests practical solutions to deal with</a:t>
            </a:r>
          </a:p>
          <a:p>
            <a:pPr eaLnBrk="1" hangingPunct="1">
              <a:buFont typeface="Times" pitchFamily="18" charset="0"/>
              <a:buNone/>
            </a:pPr>
            <a:r>
              <a:rPr lang="en-US" altLang="zh-CN" sz="2400" b="1" dirty="0" smtClean="0">
                <a:ea typeface="SimSun" pitchFamily="2" charset="-122"/>
              </a:rPr>
              <a:t>challenges: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Share experience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Develop consistent vision of audit quality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International </a:t>
            </a:r>
            <a:r>
              <a:rPr lang="en-US" altLang="zh-CN" sz="1800" dirty="0" err="1" smtClean="0">
                <a:ea typeface="SimSun" pitchFamily="2" charset="-122"/>
              </a:rPr>
              <a:t>secondments</a:t>
            </a:r>
            <a:r>
              <a:rPr lang="en-US" altLang="zh-CN" sz="1800" dirty="0" smtClean="0">
                <a:ea typeface="SimSun" pitchFamily="2" charset="-122"/>
              </a:rPr>
              <a:t>/exchange/education/forums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Acknowledge national differences within international standards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How national differences affect audit risk</a:t>
            </a:r>
          </a:p>
          <a:p>
            <a:pPr lvl="1" eaLnBrk="1" hangingPunct="1"/>
            <a:r>
              <a:rPr lang="en-US" altLang="zh-CN" sz="1800" dirty="0" smtClean="0">
                <a:ea typeface="SimSun" pitchFamily="2" charset="-122"/>
              </a:rPr>
              <a:t>Support auditors in exercising professional </a:t>
            </a:r>
            <a:r>
              <a:rPr lang="en-US" altLang="zh-CN" sz="1800" dirty="0" err="1" smtClean="0">
                <a:ea typeface="SimSun" pitchFamily="2" charset="-122"/>
              </a:rPr>
              <a:t>judgement</a:t>
            </a:r>
            <a:endParaRPr lang="en-US" altLang="zh-CN" sz="18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Promote role of audit in economic development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Support research into national differences</a:t>
            </a:r>
            <a:endParaRPr lang="en-US" altLang="zh-CN" sz="18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83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ICAEW Online Training Videos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Promote cross border audit 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Examining professional </a:t>
            </a:r>
            <a:r>
              <a:rPr lang="en-US" altLang="zh-CN" sz="2000" dirty="0" err="1" smtClean="0">
                <a:ea typeface="SimSun" pitchFamily="2" charset="-122"/>
              </a:rPr>
              <a:t>scepticism</a:t>
            </a:r>
            <a:r>
              <a:rPr lang="en-US" altLang="zh-CN" sz="2000" dirty="0" smtClean="0">
                <a:ea typeface="SimSun" pitchFamily="2" charset="-122"/>
              </a:rPr>
              <a:t> / key audit issues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Featuring short talks by POAB regulator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Based upon audit inspection findings / ICAEW audit experts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Help with training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Reinforce best practice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  <a:hlinkClick r:id="rId3"/>
              </a:rPr>
              <a:t>http://www.icaew.com/en/technical/audit-and-assurance/professional-scepticism</a:t>
            </a:r>
            <a:endParaRPr lang="en-US" altLang="zh-CN" sz="2000" dirty="0" smtClean="0">
              <a:ea typeface="SimSun" pitchFamily="2" charset="-122"/>
            </a:endParaRPr>
          </a:p>
          <a:p>
            <a:pPr marL="0" indent="0" eaLnBrk="1" hangingPunct="1">
              <a:buNone/>
            </a:pPr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GB" altLang="zh-CN" sz="2800" dirty="0" smtClean="0">
              <a:ea typeface="SimSun" pitchFamily="2" charset="-122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2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ICAEW Audit and Assurance Faculty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Publications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Technical guidance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ISA implementation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Quality control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Related parties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Group audits 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US" altLang="zh-CN" sz="2800" dirty="0" smtClean="0">
              <a:ea typeface="SimSun" pitchFamily="2" charset="-122"/>
            </a:endParaRPr>
          </a:p>
          <a:p>
            <a:pPr eaLnBrk="1" hangingPunct="1"/>
            <a:endParaRPr lang="en-GB" altLang="zh-CN" sz="2800" dirty="0" smtClean="0">
              <a:ea typeface="SimSun" pitchFamily="2" charset="-122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18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58775"/>
            <a:ext cx="8208963" cy="1141413"/>
          </a:xfrm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ICAEW 2010 Report -</a:t>
            </a:r>
            <a:br>
              <a:rPr lang="en-GB" altLang="zh-CN" dirty="0" smtClean="0">
                <a:ea typeface="SimSun" pitchFamily="2" charset="-122"/>
              </a:rPr>
            </a:br>
            <a:r>
              <a:rPr lang="en-GB" altLang="zh-CN" dirty="0" smtClean="0">
                <a:ea typeface="SimSun" pitchFamily="2" charset="-122"/>
              </a:rPr>
              <a:t>Audit of Banks: Lessons from the Crisis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71625"/>
            <a:ext cx="8456612" cy="4500563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US" altLang="zh-CN" sz="2400" dirty="0" smtClean="0">
                <a:ea typeface="SimSun" pitchFamily="2" charset="-122"/>
              </a:rPr>
              <a:t>Recommendations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Risk information – audited summary risk statements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Guide to good practice – audit committee reporting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Confirm key areas of </a:t>
            </a:r>
            <a:r>
              <a:rPr lang="en-US" altLang="zh-CN" sz="2000" dirty="0" err="1" smtClean="0">
                <a:ea typeface="SimSun" pitchFamily="2" charset="-122"/>
              </a:rPr>
              <a:t>judgement</a:t>
            </a:r>
            <a:r>
              <a:rPr lang="en-US" altLang="zh-CN" sz="2000" dirty="0" smtClean="0">
                <a:ea typeface="SimSun" pitchFamily="2" charset="-122"/>
              </a:rPr>
              <a:t> with auditors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Set out in critical accounting estimates</a:t>
            </a:r>
          </a:p>
          <a:p>
            <a:pPr eaLnBrk="1" hangingPunct="1"/>
            <a:r>
              <a:rPr lang="en-US" altLang="zh-CN" sz="2000" dirty="0" err="1" smtClean="0">
                <a:ea typeface="SimSun" pitchFamily="2" charset="-122"/>
              </a:rPr>
              <a:t>Judgements</a:t>
            </a:r>
            <a:r>
              <a:rPr lang="en-US" altLang="zh-CN" sz="2000" dirty="0" smtClean="0">
                <a:ea typeface="SimSun" pitchFamily="2" charset="-122"/>
              </a:rPr>
              <a:t> disclosures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Auditors involvement – front sections Annual Report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Frequent dialogue auditors / bank supervisors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Dialogue auditors / audit committees</a:t>
            </a:r>
          </a:p>
          <a:p>
            <a:pPr eaLnBrk="1" hangingPunct="1">
              <a:buFont typeface="Times" pitchFamily="18" charset="0"/>
              <a:buNone/>
            </a:pPr>
            <a:endParaRPr lang="en-GB" altLang="zh-CN" sz="3200" dirty="0" smtClean="0">
              <a:ea typeface="SimSun" pitchFamily="2" charset="-122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00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58775"/>
            <a:ext cx="8208963" cy="784225"/>
          </a:xfrm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Cross border quality initiatives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883" y="1237828"/>
            <a:ext cx="8456613" cy="5143500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Kick-started by Sarbanes-Oxley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Developed by many countries globally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EC Statutory Audit Directive 2006 – monitoring regimes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EC Transposition Report (Feb 12) – strengthen oversight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Investor protection requirements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Australia, Canada, China, Croatia, Japan</a:t>
            </a:r>
            <a:r>
              <a:rPr lang="en-US" altLang="zh-CN" sz="2000" smtClean="0">
                <a:ea typeface="SimSun" pitchFamily="2" charset="-122"/>
              </a:rPr>
              <a:t>, </a:t>
            </a:r>
            <a:r>
              <a:rPr lang="en-US" altLang="zh-CN" sz="2000" smtClean="0">
                <a:ea typeface="SimSun" pitchFamily="2" charset="-122"/>
              </a:rPr>
              <a:t>Singapore, South </a:t>
            </a:r>
            <a:r>
              <a:rPr lang="en-US" altLang="zh-CN" sz="2000" dirty="0" smtClean="0">
                <a:ea typeface="SimSun" pitchFamily="2" charset="-122"/>
              </a:rPr>
              <a:t>Africa, South Korea, Switzerland, USA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Cross-border cooperation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Consistent oversight / Monitoring </a:t>
            </a:r>
            <a:r>
              <a:rPr lang="en-US" altLang="zh-CN" sz="2000" dirty="0" err="1" smtClean="0">
                <a:ea typeface="SimSun" pitchFamily="2" charset="-122"/>
              </a:rPr>
              <a:t>programme</a:t>
            </a:r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Raise audit quality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Emphasis on training and best practice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97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58775"/>
            <a:ext cx="8208963" cy="784225"/>
          </a:xfrm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Conclusion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456613" cy="5143500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Quick overview of some issues in UK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Audit quality and some challenges to EU audit profession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Audit profession in China is very young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Process of listing in other countries is fairly new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Challenges in the market in UK/China can be overcome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In UK, transparency + working with regulators = Market Confidence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Investors still flocking to China in large numbers!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Economic growth in China speaks for itself! 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928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Introducing ICAEW</a:t>
            </a:r>
          </a:p>
        </p:txBody>
      </p:sp>
      <p:sp>
        <p:nvSpPr>
          <p:cNvPr id="1638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196752"/>
            <a:ext cx="5760640" cy="4786312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altLang="zh-CN" sz="2000" dirty="0" smtClean="0">
                <a:ea typeface="SimSun" pitchFamily="2" charset="-122"/>
              </a:rPr>
              <a:t>The Institute of Chartered Accountants in England and Wales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zh-CN" sz="2000" dirty="0" smtClean="0">
                <a:ea typeface="SimSun" pitchFamily="2" charset="-122"/>
              </a:rPr>
              <a:t>Established 1880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zh-CN" sz="2000" dirty="0" smtClean="0">
                <a:ea typeface="SimSun" pitchFamily="2" charset="-122"/>
              </a:rPr>
              <a:t>Over 138,000 ICAEW members working in more than 160 countries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zh-CN" sz="2000" dirty="0" smtClean="0">
                <a:ea typeface="SimSun" pitchFamily="2" charset="-122"/>
              </a:rPr>
              <a:t>Over 16,000 students studying for the ACA around the world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zh-CN" sz="2000" dirty="0" smtClean="0">
                <a:ea typeface="SimSun" pitchFamily="2" charset="-122"/>
              </a:rPr>
              <a:t>Early presidents of the ICAEW formed today’s Big 4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zh-CN" sz="2000" dirty="0" smtClean="0">
                <a:ea typeface="SimSun" pitchFamily="2" charset="-122"/>
              </a:rPr>
              <a:t>Key influence in the UK, Europe and internationally</a:t>
            </a:r>
          </a:p>
          <a:p>
            <a:pPr marL="579438" lvl="1" indent="-179388">
              <a:spcAft>
                <a:spcPct val="10000"/>
              </a:spcAft>
            </a:pPr>
            <a:r>
              <a:rPr lang="en-GB" altLang="zh-CN" sz="1400" dirty="0" smtClean="0">
                <a:ea typeface="SimSun" pitchFamily="2" charset="-122"/>
              </a:rPr>
              <a:t>Founders of the Global Accounting Alliance (GAA), and EU Common Content scheme</a:t>
            </a:r>
          </a:p>
          <a:p>
            <a:pPr marL="579438" lvl="1" indent="-179388">
              <a:spcAft>
                <a:spcPct val="10000"/>
              </a:spcAft>
            </a:pPr>
            <a:r>
              <a:rPr lang="en-GB" altLang="zh-CN" sz="1400" dirty="0" smtClean="0">
                <a:ea typeface="SimSun" pitchFamily="2" charset="-122"/>
              </a:rPr>
              <a:t>ICAEW is the only international professional body to be invited to join the World Economic Forum in Davos </a:t>
            </a:r>
          </a:p>
          <a:p>
            <a:pPr marL="579438" lvl="1" indent="-179388" eaLnBrk="1" hangingPunct="1">
              <a:spcAft>
                <a:spcPct val="20000"/>
              </a:spcAft>
            </a:pPr>
            <a:endParaRPr lang="en-GB" altLang="zh-CN" sz="1600" dirty="0" smtClean="0">
              <a:ea typeface="SimSun" pitchFamily="2" charset="-122"/>
            </a:endParaRPr>
          </a:p>
        </p:txBody>
      </p:sp>
      <p:pic>
        <p:nvPicPr>
          <p:cNvPr id="12292" name="Picture 13" descr="ICAEW_fla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" t="6029" r="14587" b="19257"/>
          <a:stretch>
            <a:fillRect/>
          </a:stretch>
        </p:blipFill>
        <p:spPr bwMode="auto">
          <a:xfrm>
            <a:off x="6361624" y="1268760"/>
            <a:ext cx="253085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7277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Cross Border Audit Quality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GB" altLang="zh-CN" sz="2400" b="1" dirty="0" smtClean="0">
                <a:ea typeface="SimSun" pitchFamily="2" charset="-122"/>
              </a:rPr>
              <a:t>Past 12 months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Escalation of law suits against Chinese companies listed in US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From 1 in 2009 to 39 in 2011 (1/3 of all securities law suits)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In late 2011, 58 Chinese companies faced de-listing in US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Short-sellers taking advantage to short stocks</a:t>
            </a:r>
          </a:p>
          <a:p>
            <a:pPr eaLnBrk="1" hangingPunct="1">
              <a:buFont typeface="Times" pitchFamily="18" charset="0"/>
              <a:buNone/>
            </a:pPr>
            <a:endParaRPr lang="en-GB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84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Cross Border Audit Quality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en-GB" altLang="zh-CN" sz="2400" b="1" dirty="0" smtClean="0">
                <a:ea typeface="SimSun" pitchFamily="2" charset="-122"/>
              </a:rPr>
              <a:t>Challenges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In future, Chinese companies and auditors face stringent regulation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Crackdown on reverse takeovers in US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SEC tightening listing standards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PCAOB seek to inspect audit firms of Chinese issuers of US securities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Ban uninspected Chinese audit firms working for US registrants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PCAOB seek to reach pact with CSRC</a:t>
            </a:r>
          </a:p>
          <a:p>
            <a:pPr eaLnBrk="1" hangingPunct="1"/>
            <a:r>
              <a:rPr lang="en-GB" altLang="zh-CN" sz="2000" dirty="0" smtClean="0">
                <a:ea typeface="SimSun" pitchFamily="2" charset="-122"/>
              </a:rPr>
              <a:t>Bad publicity for Chinese companies, including good ones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961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What are the real issues?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Exposing misunderstanding between 2 countries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Different rules governing audit and accounting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Different understanding of how to interpret standards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380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What can be done?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Vigilance and transparency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Ignorance of the law is no excuse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Complex listing rules in US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Companies need proper advice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Argument for greater convergence  of US/China accounting rules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13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Audit profession in China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Still young - &lt; 30 years old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Developing &amp; learning all the time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Cross border audits throw up some difficult issues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Experienced professionals less likely to make mistakes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Raise knowledge of international business and standards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Foreign investors in China unfamiliar with some issues in China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Market perception important for China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Invest in improving governance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Transparent financial reporting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This approach helps stop investors “shorting” your stocks 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84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Audit profession /landscape overseas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In UK/EU/US, auditors/regulators faced criticism over banking crisis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Legislation on its way on Audit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Change how practices operate in Europe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Affect regulation of profession, e.g. role of Big 4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UK profession – opportunity to take self-critical look at ourselves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zh-CN" dirty="0" smtClean="0">
                <a:ea typeface="SimSun" pitchFamily="2" charset="-122"/>
              </a:rPr>
              <a:t>ICAEW Initiatives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08100"/>
            <a:ext cx="8456613" cy="4621213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Improving audit quality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In 2002, work with UK </a:t>
            </a:r>
            <a:r>
              <a:rPr lang="en-US" altLang="zh-CN" sz="2000" dirty="0" err="1" smtClean="0">
                <a:ea typeface="SimSun" pitchFamily="2" charset="-122"/>
              </a:rPr>
              <a:t>Govt</a:t>
            </a:r>
            <a:r>
              <a:rPr lang="en-US" altLang="zh-CN" sz="2000" dirty="0" smtClean="0">
                <a:ea typeface="SimSun" pitchFamily="2" charset="-122"/>
              </a:rPr>
              <a:t> on Audit Quality Forum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Highly regarded “International Consistency” issued in Oct 2010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How IAASB standards applied internationally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Exposed some limitations in Standards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Way auditors and audited entities worked together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Ability of auditors to identify/address risk of material misstatement</a:t>
            </a:r>
          </a:p>
          <a:p>
            <a:pPr eaLnBrk="1" hangingPunct="1"/>
            <a:r>
              <a:rPr lang="en-US" altLang="zh-CN" sz="2000" dirty="0" err="1" smtClean="0">
                <a:ea typeface="SimSun" pitchFamily="2" charset="-122"/>
              </a:rPr>
              <a:t>Recognises</a:t>
            </a:r>
            <a:r>
              <a:rPr lang="en-US" altLang="zh-CN" sz="2000" dirty="0" smtClean="0">
                <a:ea typeface="SimSun" pitchFamily="2" charset="-122"/>
              </a:rPr>
              <a:t> that achieving audit quality is challenging</a:t>
            </a:r>
          </a:p>
          <a:p>
            <a:pPr eaLnBrk="1" hangingPunct="1"/>
            <a:r>
              <a:rPr lang="en-US" altLang="zh-CN" sz="2000" dirty="0" smtClean="0">
                <a:ea typeface="SimSun" pitchFamily="2" charset="-122"/>
              </a:rPr>
              <a:t>No country’s culture guarantees either success or failure</a:t>
            </a: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136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AEW presentation">
  <a:themeElements>
    <a:clrScheme name="ICAEW presentation 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6A8D"/>
      </a:folHlink>
    </a:clrScheme>
    <a:fontScheme name="ICAEW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CAEW presentation 1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CC000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8C8C8"/>
        </a:accent6>
        <a:hlink>
          <a:srgbClr val="66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AEW presentation 2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AEW presentation 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age">
  <a:themeElements>
    <a:clrScheme name="Image 1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7C85"/>
      </a:folHlink>
    </a:clrScheme>
    <a:fontScheme name="Im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14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">
  <a:themeElements>
    <a:clrScheme name="Divider 1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7C85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nd">
  <a:themeElements>
    <a:clrScheme name="End 1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7C85"/>
      </a:folHlink>
    </a:clrScheme>
    <a:fontScheme name="E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14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ICAEW presentation</Template>
  <TotalTime>0</TotalTime>
  <Words>799</Words>
  <Application>Microsoft Office PowerPoint</Application>
  <PresentationFormat>全屏显示(4:3)</PresentationFormat>
  <Paragraphs>199</Paragraphs>
  <Slides>17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ICAEW presentation</vt:lpstr>
      <vt:lpstr>Image</vt:lpstr>
      <vt:lpstr>Divider</vt:lpstr>
      <vt:lpstr>End</vt:lpstr>
      <vt:lpstr>Cross Border Audit Quality</vt:lpstr>
      <vt:lpstr>Introducing ICAEW</vt:lpstr>
      <vt:lpstr>Cross Border Audit Quality</vt:lpstr>
      <vt:lpstr>Cross Border Audit Quality</vt:lpstr>
      <vt:lpstr>What are the real issues?</vt:lpstr>
      <vt:lpstr>What can be done?</vt:lpstr>
      <vt:lpstr>Audit profession in China</vt:lpstr>
      <vt:lpstr>Audit profession /landscape overseas</vt:lpstr>
      <vt:lpstr>ICAEW Initiatives</vt:lpstr>
      <vt:lpstr>ICAEW Initiatives</vt:lpstr>
      <vt:lpstr>ICAEW Initiatives</vt:lpstr>
      <vt:lpstr>ICAEW Online Training Videos</vt:lpstr>
      <vt:lpstr>ICAEW Audit and Assurance Faculty</vt:lpstr>
      <vt:lpstr>ICAEW 2010 Report - Audit of Banks: Lessons from the Crisis</vt:lpstr>
      <vt:lpstr>Cross border quality initiatives</vt:lpstr>
      <vt:lpstr>Conclusion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2012-03-20T09:43:00Z</dcterms:created>
  <dcterms:modified xsi:type="dcterms:W3CDTF">2012-03-23T03:06:19Z</dcterms:modified>
</cp:coreProperties>
</file>