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9" r:id="rId1"/>
    <p:sldMasterId id="2147483654" r:id="rId2"/>
    <p:sldMasterId id="2147483651" r:id="rId3"/>
    <p:sldMasterId id="2147483652" r:id="rId4"/>
  </p:sldMasterIdLst>
  <p:notesMasterIdLst>
    <p:notesMasterId r:id="rId22"/>
  </p:notesMasterIdLst>
  <p:handoutMasterIdLst>
    <p:handoutMasterId r:id="rId23"/>
  </p:handoutMasterIdLst>
  <p:sldIdLst>
    <p:sldId id="256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57" r:id="rId21"/>
  </p:sldIdLst>
  <p:sldSz cx="9144000" cy="6858000" type="screen4x3"/>
  <p:notesSz cx="6805613" cy="99393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C85"/>
    <a:srgbClr val="660000"/>
    <a:srgbClr val="DDDDDD"/>
    <a:srgbClr val="CC0000"/>
    <a:srgbClr val="59AE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660"/>
  </p:normalViewPr>
  <p:slideViewPr>
    <p:cSldViewPr>
      <p:cViewPr varScale="1">
        <p:scale>
          <a:sx n="67" d="100"/>
          <a:sy n="67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DF801E-4140-486B-94D7-6C41F518D529}" type="datetimeFigureOut">
              <a:rPr lang="zh-CN" altLang="en-US" smtClean="0"/>
              <a:t>2012-3-28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C0B47-A591-4FDE-AEED-5D13C6C6EA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3468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EF9161-CE4F-4AFC-9707-62FD568E7D77}" type="datetimeFigureOut">
              <a:rPr lang="en-GB" smtClean="0"/>
              <a:pPr/>
              <a:t>28/03/2012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692A2-C914-465E-9AEE-6C9FDEAA30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565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r>
              <a:rPr lang="en-GB" altLang="zh-CN" sz="1200">
                <a:solidFill>
                  <a:schemeClr val="tx1"/>
                </a:solidFill>
              </a:rPr>
              <a:t>anna.crilly@icaew.com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50AA023C-71D6-4918-A534-C5AFDED5A67F}" type="slidenum">
              <a:rPr lang="en-GB" altLang="zh-CN" sz="1200">
                <a:solidFill>
                  <a:schemeClr val="tx1"/>
                </a:solidFill>
              </a:rPr>
              <a:pPr eaLnBrk="1" hangingPunct="1"/>
              <a:t>3</a:t>
            </a:fld>
            <a:endParaRPr lang="en-GB" altLang="zh-CN" sz="1200">
              <a:solidFill>
                <a:schemeClr val="tx1"/>
              </a:solidFill>
            </a:endParaRPr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9925" y="558800"/>
            <a:ext cx="5467350" cy="4100513"/>
          </a:xfrm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57738"/>
            <a:ext cx="4989513" cy="4471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zh-CN" smtClean="0"/>
          </a:p>
          <a:p>
            <a:pPr eaLnBrk="1" hangingPunct="1"/>
            <a:endParaRPr lang="en-GB" altLang="zh-CN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r>
              <a:rPr lang="en-GB" altLang="zh-CN" sz="1200">
                <a:solidFill>
                  <a:schemeClr val="tx1"/>
                </a:solidFill>
              </a:rPr>
              <a:t>anna.crilly@icaew.com</a:t>
            </a:r>
          </a:p>
        </p:txBody>
      </p:sp>
      <p:sp>
        <p:nvSpPr>
          <p:cNvPr id="3891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7A1A209C-46BC-4B0E-A379-86F2B369C090}" type="slidenum">
              <a:rPr lang="en-GB" altLang="zh-CN" sz="1200">
                <a:solidFill>
                  <a:schemeClr val="tx1"/>
                </a:solidFill>
              </a:rPr>
              <a:pPr eaLnBrk="1" hangingPunct="1"/>
              <a:t>12</a:t>
            </a:fld>
            <a:endParaRPr lang="en-GB" altLang="zh-CN" sz="1200">
              <a:solidFill>
                <a:schemeClr val="tx1"/>
              </a:solidFill>
            </a:endParaRPr>
          </a:p>
        </p:txBody>
      </p:sp>
      <p:sp>
        <p:nvSpPr>
          <p:cNvPr id="389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9925" y="558800"/>
            <a:ext cx="5467350" cy="4100513"/>
          </a:xfrm>
          <a:ln/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57738"/>
            <a:ext cx="4989513" cy="4471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zh-CN" smtClean="0"/>
          </a:p>
          <a:p>
            <a:pPr eaLnBrk="1" hangingPunct="1"/>
            <a:endParaRPr lang="en-GB" altLang="zh-CN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r>
              <a:rPr lang="en-GB" altLang="zh-CN" sz="1200">
                <a:solidFill>
                  <a:schemeClr val="tx1"/>
                </a:solidFill>
              </a:rPr>
              <a:t>anna.crilly@icaew.com</a:t>
            </a:r>
          </a:p>
        </p:txBody>
      </p:sp>
      <p:sp>
        <p:nvSpPr>
          <p:cNvPr id="3993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F84DE8AE-88B6-4849-952C-DCCCFBFD72C2}" type="slidenum">
              <a:rPr lang="en-GB" altLang="zh-CN" sz="1200">
                <a:solidFill>
                  <a:schemeClr val="tx1"/>
                </a:solidFill>
              </a:rPr>
              <a:pPr eaLnBrk="1" hangingPunct="1"/>
              <a:t>13</a:t>
            </a:fld>
            <a:endParaRPr lang="en-GB" altLang="zh-CN" sz="1200">
              <a:solidFill>
                <a:schemeClr val="tx1"/>
              </a:solidFill>
            </a:endParaRPr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9925" y="558800"/>
            <a:ext cx="5467350" cy="4100513"/>
          </a:xfrm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57738"/>
            <a:ext cx="4989513" cy="4471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zh-CN" smtClean="0"/>
          </a:p>
          <a:p>
            <a:pPr eaLnBrk="1" hangingPunct="1"/>
            <a:endParaRPr lang="en-GB" altLang="zh-CN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r>
              <a:rPr lang="en-GB" altLang="zh-CN" sz="1200">
                <a:solidFill>
                  <a:schemeClr val="tx1"/>
                </a:solidFill>
              </a:rPr>
              <a:t>anna.crilly@icaew.com</a:t>
            </a:r>
          </a:p>
        </p:txBody>
      </p:sp>
      <p:sp>
        <p:nvSpPr>
          <p:cNvPr id="409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36B45E35-A7F6-47AA-A9F5-55AD1BF998CE}" type="slidenum">
              <a:rPr lang="en-GB" altLang="zh-CN" sz="1200">
                <a:solidFill>
                  <a:schemeClr val="tx1"/>
                </a:solidFill>
              </a:rPr>
              <a:pPr eaLnBrk="1" hangingPunct="1"/>
              <a:t>14</a:t>
            </a:fld>
            <a:endParaRPr lang="en-GB" altLang="zh-CN" sz="1200">
              <a:solidFill>
                <a:schemeClr val="tx1"/>
              </a:solidFill>
            </a:endParaRPr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9925" y="558800"/>
            <a:ext cx="5467350" cy="4100513"/>
          </a:xfrm>
          <a:ln/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57738"/>
            <a:ext cx="4989513" cy="4471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zh-CN" smtClean="0"/>
          </a:p>
          <a:p>
            <a:pPr eaLnBrk="1" hangingPunct="1"/>
            <a:endParaRPr lang="en-GB" altLang="zh-CN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r>
              <a:rPr lang="en-GB" altLang="zh-CN" sz="1200">
                <a:solidFill>
                  <a:schemeClr val="tx1"/>
                </a:solidFill>
              </a:rPr>
              <a:t>anna.crilly@icaew.com</a:t>
            </a:r>
          </a:p>
        </p:txBody>
      </p:sp>
      <p:sp>
        <p:nvSpPr>
          <p:cNvPr id="419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98CD9C7B-3BD6-4ECE-BE22-6E55401E2319}" type="slidenum">
              <a:rPr lang="en-GB" altLang="zh-CN" sz="1200">
                <a:solidFill>
                  <a:schemeClr val="tx1"/>
                </a:solidFill>
              </a:rPr>
              <a:pPr eaLnBrk="1" hangingPunct="1"/>
              <a:t>15</a:t>
            </a:fld>
            <a:endParaRPr lang="en-GB" altLang="zh-CN" sz="1200">
              <a:solidFill>
                <a:schemeClr val="tx1"/>
              </a:solidFill>
            </a:endParaRPr>
          </a:p>
        </p:txBody>
      </p:sp>
      <p:sp>
        <p:nvSpPr>
          <p:cNvPr id="41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9925" y="558800"/>
            <a:ext cx="5467350" cy="4100513"/>
          </a:xfrm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57738"/>
            <a:ext cx="4989513" cy="4471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zh-CN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r>
              <a:rPr lang="en-GB" altLang="zh-CN" sz="1200">
                <a:solidFill>
                  <a:schemeClr val="tx1"/>
                </a:solidFill>
              </a:rPr>
              <a:t>anna.crilly@icaew.com</a:t>
            </a:r>
          </a:p>
        </p:txBody>
      </p:sp>
      <p:sp>
        <p:nvSpPr>
          <p:cNvPr id="430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0335B30D-BC08-4348-B735-F462AB340A3E}" type="slidenum">
              <a:rPr lang="en-GB" altLang="zh-CN" sz="1200">
                <a:solidFill>
                  <a:schemeClr val="tx1"/>
                </a:solidFill>
              </a:rPr>
              <a:pPr eaLnBrk="1" hangingPunct="1"/>
              <a:t>16</a:t>
            </a:fld>
            <a:endParaRPr lang="en-GB" altLang="zh-CN" sz="1200">
              <a:solidFill>
                <a:schemeClr val="tx1"/>
              </a:solidFill>
            </a:endParaRPr>
          </a:p>
        </p:txBody>
      </p:sp>
      <p:sp>
        <p:nvSpPr>
          <p:cNvPr id="430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9925" y="558800"/>
            <a:ext cx="5467350" cy="4100513"/>
          </a:xfrm>
          <a:ln/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57738"/>
            <a:ext cx="4989513" cy="4471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zh-CN" smtClean="0"/>
          </a:p>
          <a:p>
            <a:pPr eaLnBrk="1" hangingPunct="1"/>
            <a:endParaRPr lang="en-GB" altLang="zh-CN" smtClean="0"/>
          </a:p>
          <a:p>
            <a:pPr eaLnBrk="1" hangingPunct="1"/>
            <a:endParaRPr lang="en-GB" altLang="zh-C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r>
              <a:rPr lang="en-GB" altLang="zh-CN" sz="1200">
                <a:solidFill>
                  <a:schemeClr val="tx1"/>
                </a:solidFill>
              </a:rPr>
              <a:t>anna.crilly@icaew.com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7D5F8889-1CB9-432C-BED4-3901909F3D4A}" type="slidenum">
              <a:rPr lang="en-GB" altLang="zh-CN" sz="1200">
                <a:solidFill>
                  <a:schemeClr val="tx1"/>
                </a:solidFill>
              </a:rPr>
              <a:pPr eaLnBrk="1" hangingPunct="1"/>
              <a:t>4</a:t>
            </a:fld>
            <a:endParaRPr lang="en-GB" altLang="zh-CN" sz="1200">
              <a:solidFill>
                <a:schemeClr val="tx1"/>
              </a:solidFill>
            </a:endParaRPr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9925" y="558800"/>
            <a:ext cx="5467350" cy="4100513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57738"/>
            <a:ext cx="4989513" cy="4471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zh-CN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r>
              <a:rPr lang="en-GB" altLang="zh-CN" sz="1200">
                <a:solidFill>
                  <a:schemeClr val="tx1"/>
                </a:solidFill>
              </a:rPr>
              <a:t>anna.crilly@icaew.com</a:t>
            </a:r>
          </a:p>
        </p:txBody>
      </p:sp>
      <p:sp>
        <p:nvSpPr>
          <p:cNvPr id="317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00F1B927-7827-4450-996F-3C54C9DEBC69}" type="slidenum">
              <a:rPr lang="en-GB" altLang="zh-CN" sz="1200">
                <a:solidFill>
                  <a:schemeClr val="tx1"/>
                </a:solidFill>
              </a:rPr>
              <a:pPr eaLnBrk="1" hangingPunct="1"/>
              <a:t>5</a:t>
            </a:fld>
            <a:endParaRPr lang="en-GB" altLang="zh-CN" sz="1200">
              <a:solidFill>
                <a:schemeClr val="tx1"/>
              </a:solidFill>
            </a:endParaRPr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9925" y="558800"/>
            <a:ext cx="5467350" cy="4100513"/>
          </a:xfrm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57738"/>
            <a:ext cx="4989513" cy="4471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zh-CN" smtClean="0"/>
          </a:p>
          <a:p>
            <a:pPr eaLnBrk="1" hangingPunct="1"/>
            <a:endParaRPr lang="en-GB" altLang="zh-CN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r>
              <a:rPr lang="en-GB" altLang="zh-CN" sz="1200">
                <a:solidFill>
                  <a:schemeClr val="tx1"/>
                </a:solidFill>
              </a:rPr>
              <a:t>anna.crilly@icaew.com</a:t>
            </a:r>
          </a:p>
        </p:txBody>
      </p:sp>
      <p:sp>
        <p:nvSpPr>
          <p:cNvPr id="327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34FE0390-7B09-464C-A4EC-81469A10A647}" type="slidenum">
              <a:rPr lang="en-GB" altLang="zh-CN" sz="1200">
                <a:solidFill>
                  <a:schemeClr val="tx1"/>
                </a:solidFill>
              </a:rPr>
              <a:pPr eaLnBrk="1" hangingPunct="1"/>
              <a:t>6</a:t>
            </a:fld>
            <a:endParaRPr lang="en-GB" altLang="zh-CN" sz="1200">
              <a:solidFill>
                <a:schemeClr val="tx1"/>
              </a:solidFill>
            </a:endParaRPr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9925" y="558800"/>
            <a:ext cx="5467350" cy="4100513"/>
          </a:xfrm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57738"/>
            <a:ext cx="4989513" cy="4471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zh-CN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r>
              <a:rPr lang="en-GB" altLang="zh-CN" sz="1200">
                <a:solidFill>
                  <a:schemeClr val="tx1"/>
                </a:solidFill>
              </a:rPr>
              <a:t>anna.crilly@icaew.com</a:t>
            </a:r>
          </a:p>
        </p:txBody>
      </p:sp>
      <p:sp>
        <p:nvSpPr>
          <p:cNvPr id="337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4AC91EFB-0F8B-47C0-8654-573B7481951C}" type="slidenum">
              <a:rPr lang="en-GB" altLang="zh-CN" sz="1200">
                <a:solidFill>
                  <a:schemeClr val="tx1"/>
                </a:solidFill>
              </a:rPr>
              <a:pPr eaLnBrk="1" hangingPunct="1"/>
              <a:t>7</a:t>
            </a:fld>
            <a:endParaRPr lang="en-GB" altLang="zh-CN" sz="1200">
              <a:solidFill>
                <a:schemeClr val="tx1"/>
              </a:solidFill>
            </a:endParaRPr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9925" y="558800"/>
            <a:ext cx="5467350" cy="4100513"/>
          </a:xfrm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57738"/>
            <a:ext cx="4989513" cy="4471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zh-CN" smtClean="0"/>
          </a:p>
          <a:p>
            <a:pPr eaLnBrk="1" hangingPunct="1"/>
            <a:endParaRPr lang="en-GB" altLang="zh-CN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r>
              <a:rPr lang="en-GB" altLang="zh-CN" sz="1200">
                <a:solidFill>
                  <a:schemeClr val="tx1"/>
                </a:solidFill>
              </a:rPr>
              <a:t>anna.crilly@icaew.com</a:t>
            </a:r>
          </a:p>
        </p:txBody>
      </p:sp>
      <p:sp>
        <p:nvSpPr>
          <p:cNvPr id="3481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6DF894DD-8608-45A6-A58B-F6490368189F}" type="slidenum">
              <a:rPr lang="en-GB" altLang="zh-CN" sz="1200">
                <a:solidFill>
                  <a:schemeClr val="tx1"/>
                </a:solidFill>
              </a:rPr>
              <a:pPr eaLnBrk="1" hangingPunct="1"/>
              <a:t>8</a:t>
            </a:fld>
            <a:endParaRPr lang="en-GB" altLang="zh-CN" sz="1200">
              <a:solidFill>
                <a:schemeClr val="tx1"/>
              </a:solidFill>
            </a:endParaRPr>
          </a:p>
        </p:txBody>
      </p:sp>
      <p:sp>
        <p:nvSpPr>
          <p:cNvPr id="348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9925" y="558800"/>
            <a:ext cx="5467350" cy="4100513"/>
          </a:xfrm>
          <a:ln/>
        </p:spPr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57738"/>
            <a:ext cx="4989513" cy="4471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zh-CN" smtClean="0"/>
          </a:p>
          <a:p>
            <a:pPr eaLnBrk="1" hangingPunct="1"/>
            <a:endParaRPr lang="en-GB" altLang="zh-CN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r>
              <a:rPr lang="en-GB" altLang="zh-CN" sz="1200">
                <a:solidFill>
                  <a:schemeClr val="tx1"/>
                </a:solidFill>
              </a:rPr>
              <a:t>anna.crilly@icaew.com</a:t>
            </a:r>
          </a:p>
        </p:txBody>
      </p:sp>
      <p:sp>
        <p:nvSpPr>
          <p:cNvPr id="3584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F3DD31F2-F77C-4CDA-B3E2-B87AE6ADA992}" type="slidenum">
              <a:rPr lang="en-GB" altLang="zh-CN" sz="1200">
                <a:solidFill>
                  <a:schemeClr val="tx1"/>
                </a:solidFill>
              </a:rPr>
              <a:pPr eaLnBrk="1" hangingPunct="1"/>
              <a:t>9</a:t>
            </a:fld>
            <a:endParaRPr lang="en-GB" altLang="zh-CN" sz="1200">
              <a:solidFill>
                <a:schemeClr val="tx1"/>
              </a:solidFill>
            </a:endParaRPr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9925" y="558800"/>
            <a:ext cx="5467350" cy="4100513"/>
          </a:xfrm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57738"/>
            <a:ext cx="4989513" cy="4471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zh-CN" smtClean="0"/>
          </a:p>
          <a:p>
            <a:pPr eaLnBrk="1" hangingPunct="1"/>
            <a:endParaRPr lang="en-GB" altLang="zh-CN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r>
              <a:rPr lang="en-GB" altLang="zh-CN" sz="1200">
                <a:solidFill>
                  <a:schemeClr val="tx1"/>
                </a:solidFill>
              </a:rPr>
              <a:t>anna.crilly@icaew.com</a:t>
            </a:r>
          </a:p>
        </p:txBody>
      </p:sp>
      <p:sp>
        <p:nvSpPr>
          <p:cNvPr id="3686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5ABDF4C3-F47C-4441-B39E-B352EF9E1604}" type="slidenum">
              <a:rPr lang="en-GB" altLang="zh-CN" sz="1200">
                <a:solidFill>
                  <a:schemeClr val="tx1"/>
                </a:solidFill>
              </a:rPr>
              <a:pPr eaLnBrk="1" hangingPunct="1"/>
              <a:t>10</a:t>
            </a:fld>
            <a:endParaRPr lang="en-GB" altLang="zh-CN" sz="1200">
              <a:solidFill>
                <a:schemeClr val="tx1"/>
              </a:solidFill>
            </a:endParaRPr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9925" y="558800"/>
            <a:ext cx="5467350" cy="4100513"/>
          </a:xfrm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57738"/>
            <a:ext cx="4989513" cy="4471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zh-CN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r>
              <a:rPr lang="en-GB" altLang="zh-CN" sz="1200">
                <a:solidFill>
                  <a:schemeClr val="tx1"/>
                </a:solidFill>
              </a:rPr>
              <a:t>anna.crilly@icaew.com</a:t>
            </a:r>
          </a:p>
        </p:txBody>
      </p:sp>
      <p:sp>
        <p:nvSpPr>
          <p:cNvPr id="3789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BF4AC501-7203-4B0E-BEBE-84D3C0EBE99B}" type="slidenum">
              <a:rPr lang="en-GB" altLang="zh-CN" sz="1200">
                <a:solidFill>
                  <a:schemeClr val="tx1"/>
                </a:solidFill>
              </a:rPr>
              <a:pPr eaLnBrk="1" hangingPunct="1"/>
              <a:t>11</a:t>
            </a:fld>
            <a:endParaRPr lang="en-GB" altLang="zh-CN" sz="1200">
              <a:solidFill>
                <a:schemeClr val="tx1"/>
              </a:solidFill>
            </a:endParaRPr>
          </a:p>
        </p:txBody>
      </p:sp>
      <p:sp>
        <p:nvSpPr>
          <p:cNvPr id="37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69925" y="558800"/>
            <a:ext cx="5467350" cy="4100513"/>
          </a:xfrm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57738"/>
            <a:ext cx="4989513" cy="4471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red-cityscap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1" descr="Approved-shield-30x15-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2047875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-1588" y="6159500"/>
            <a:ext cx="9144001" cy="365125"/>
            <a:chOff x="0" y="3609"/>
            <a:chExt cx="5760" cy="230"/>
          </a:xfrm>
        </p:grpSpPr>
        <p:sp>
          <p:nvSpPr>
            <p:cNvPr id="7" name="Rectangle 19"/>
            <p:cNvSpPr>
              <a:spLocks noChangeArrowheads="1"/>
            </p:cNvSpPr>
            <p:nvPr userDrawn="1"/>
          </p:nvSpPr>
          <p:spPr bwMode="auto">
            <a:xfrm>
              <a:off x="0" y="3612"/>
              <a:ext cx="5760" cy="227"/>
            </a:xfrm>
            <a:prstGeom prst="rect">
              <a:avLst/>
            </a:prstGeom>
            <a:gradFill rotWithShape="1">
              <a:gsLst>
                <a:gs pos="0">
                  <a:srgbClr val="660000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pPr>
                <a:lnSpc>
                  <a:spcPct val="125000"/>
                </a:lnSpc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8" name="Text Box 20"/>
            <p:cNvSpPr txBox="1">
              <a:spLocks noChangeArrowheads="1"/>
            </p:cNvSpPr>
            <p:nvPr userDrawn="1"/>
          </p:nvSpPr>
          <p:spPr bwMode="auto">
            <a:xfrm>
              <a:off x="170" y="3609"/>
              <a:ext cx="130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72000" rIns="72000" bIns="72000">
              <a:spAutoFit/>
            </a:bodyPr>
            <a:lstStyle>
              <a:lvl1pPr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sz="1000"/>
                <a:t>BUSINESS WITH CONFIDENCE</a:t>
              </a:r>
            </a:p>
          </p:txBody>
        </p:sp>
        <p:sp>
          <p:nvSpPr>
            <p:cNvPr id="9" name="Text Box 21"/>
            <p:cNvSpPr txBox="1">
              <a:spLocks noChangeArrowheads="1"/>
            </p:cNvSpPr>
            <p:nvPr userDrawn="1"/>
          </p:nvSpPr>
          <p:spPr bwMode="auto">
            <a:xfrm>
              <a:off x="2925" y="3612"/>
              <a:ext cx="2653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72000" rIns="72000" bIns="72000">
              <a:spAutoFit/>
            </a:bodyPr>
            <a:lstStyle>
              <a:lvl1pPr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algn="r" eaLnBrk="1" hangingPunct="1"/>
              <a:r>
                <a:rPr lang="en-GB" sz="1000"/>
                <a:t>icaew.com</a:t>
              </a:r>
            </a:p>
          </p:txBody>
        </p:sp>
      </p:grp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 bwMode="gray">
          <a:xfrm>
            <a:off x="539750" y="2662238"/>
            <a:ext cx="8064500" cy="1127125"/>
          </a:xfrm>
        </p:spPr>
        <p:txBody>
          <a:bodyPr/>
          <a:lstStyle>
            <a:lvl1pPr>
              <a:defRPr sz="3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539750" y="3933825"/>
            <a:ext cx="8064500" cy="1008063"/>
          </a:xfrm>
        </p:spPr>
        <p:txBody>
          <a:bodyPr/>
          <a:lstStyle>
            <a:lvl1pPr marL="0" indent="0">
              <a:buFont typeface="Times" charset="0"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211915311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358775"/>
            <a:ext cx="8208963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539750" y="1258888"/>
            <a:ext cx="8208963" cy="47625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269835903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•"/>
              <a:tabLst/>
              <a:defRPr/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/>
            </a:lvl2pPr>
            <a:lvl3pPr marL="108585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/>
            </a:lvl3pPr>
            <a:lvl4pPr marL="14287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/>
            </a:lvl4pPr>
            <a:lvl5pPr marL="17716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253968470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•"/>
              <a:tabLst/>
              <a:defRPr sz="2800"/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 sz="2400"/>
            </a:lvl2pPr>
            <a:lvl3pPr marL="108585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 sz="2000"/>
            </a:lvl3pPr>
            <a:lvl4pPr marL="14287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 sz="1800"/>
            </a:lvl4pPr>
            <a:lvl5pPr marL="17716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•"/>
              <a:tabLst/>
              <a:defRPr sz="2800"/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 sz="2400"/>
            </a:lvl2pPr>
            <a:lvl3pPr marL="108585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 sz="2000"/>
            </a:lvl3pPr>
            <a:lvl4pPr marL="14287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 sz="1800"/>
            </a:lvl4pPr>
            <a:lvl5pPr marL="17716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8742536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20530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0857196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•"/>
              <a:tabLst/>
              <a:defRPr/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/>
            </a:lvl2pPr>
            <a:lvl3pPr marL="108585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/>
            </a:lvl3pPr>
            <a:lvl4pPr marL="14287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/>
            </a:lvl4pPr>
            <a:lvl5pPr marL="17716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02248887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9413" y="358775"/>
            <a:ext cx="2090737" cy="5767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58775"/>
            <a:ext cx="6119813" cy="5767388"/>
          </a:xfrm>
          <a:prstGeom prst="rect">
            <a:avLst/>
          </a:prstGeom>
        </p:spPr>
        <p:txBody>
          <a:bodyPr vert="eaVert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•"/>
              <a:tabLst/>
              <a:defRPr/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/>
            </a:lvl2pPr>
            <a:lvl3pPr marL="108585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/>
            </a:lvl3pPr>
            <a:lvl4pPr marL="14287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/>
            </a:lvl4pPr>
            <a:lvl5pPr marL="17716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97619856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58775"/>
            <a:ext cx="8362950" cy="5767388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•"/>
              <a:tabLst/>
              <a:defRPr/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/>
            </a:lvl2pPr>
            <a:lvl3pPr marL="108585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/>
            </a:lvl3pPr>
            <a:lvl4pPr marL="14287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/>
            </a:lvl4pPr>
            <a:lvl5pPr marL="17716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31654660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•"/>
              <a:tabLst/>
              <a:defRPr>
                <a:solidFill>
                  <a:schemeClr val="bg1"/>
                </a:solidFill>
              </a:defRPr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>
                <a:solidFill>
                  <a:schemeClr val="bg1"/>
                </a:solidFill>
              </a:defRPr>
            </a:lvl2pPr>
            <a:lvl3pPr marL="108585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>
                <a:solidFill>
                  <a:schemeClr val="bg1"/>
                </a:solidFill>
              </a:defRPr>
            </a:lvl3pPr>
            <a:lvl4pPr marL="14287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>
                <a:solidFill>
                  <a:schemeClr val="bg1"/>
                </a:solidFill>
              </a:defRPr>
            </a:lvl4pPr>
            <a:lvl5pPr marL="17716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491248474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•"/>
              <a:tabLst/>
              <a:defRPr sz="2800">
                <a:solidFill>
                  <a:schemeClr val="bg1"/>
                </a:solidFill>
              </a:defRPr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 sz="2400">
                <a:solidFill>
                  <a:schemeClr val="bg1"/>
                </a:solidFill>
              </a:defRPr>
            </a:lvl2pPr>
            <a:lvl3pPr marL="108585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 sz="2000">
                <a:solidFill>
                  <a:schemeClr val="bg1"/>
                </a:solidFill>
              </a:defRPr>
            </a:lvl3pPr>
            <a:lvl4pPr marL="14287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 sz="1800">
                <a:solidFill>
                  <a:schemeClr val="bg1"/>
                </a:solidFill>
              </a:defRPr>
            </a:lvl4pPr>
            <a:lvl5pPr marL="17716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 smtClean="0"/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•"/>
              <a:tabLst/>
              <a:defRPr sz="2800">
                <a:solidFill>
                  <a:schemeClr val="bg1"/>
                </a:solidFill>
              </a:defRPr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 sz="2400">
                <a:solidFill>
                  <a:schemeClr val="bg1"/>
                </a:solidFill>
              </a:defRPr>
            </a:lvl2pPr>
            <a:lvl3pPr marL="108585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 sz="2000">
                <a:solidFill>
                  <a:schemeClr val="bg1"/>
                </a:solidFill>
              </a:defRPr>
            </a:lvl3pPr>
            <a:lvl4pPr marL="14287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 sz="1800">
                <a:solidFill>
                  <a:schemeClr val="bg1"/>
                </a:solidFill>
              </a:defRPr>
            </a:lvl4pPr>
            <a:lvl5pPr marL="17716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95971279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367735"/>
      </p:ext>
    </p:extLst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86155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984828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•"/>
              <a:tabLst/>
              <a:defRPr>
                <a:solidFill>
                  <a:schemeClr val="bg1"/>
                </a:solidFill>
              </a:defRPr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>
                <a:solidFill>
                  <a:schemeClr val="bg1"/>
                </a:solidFill>
              </a:defRPr>
            </a:lvl2pPr>
            <a:lvl3pPr marL="108585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>
                <a:solidFill>
                  <a:schemeClr val="bg1"/>
                </a:solidFill>
              </a:defRPr>
            </a:lvl3pPr>
            <a:lvl4pPr marL="14287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>
                <a:solidFill>
                  <a:schemeClr val="bg1"/>
                </a:solidFill>
              </a:defRPr>
            </a:lvl4pPr>
            <a:lvl5pPr marL="17716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8232913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9413" y="358775"/>
            <a:ext cx="2090737" cy="5767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58775"/>
            <a:ext cx="6119813" cy="5767388"/>
          </a:xfrm>
          <a:prstGeom prst="rect">
            <a:avLst/>
          </a:prstGeom>
        </p:spPr>
        <p:txBody>
          <a:bodyPr vert="eaVert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•"/>
              <a:tabLst/>
              <a:defRPr>
                <a:solidFill>
                  <a:schemeClr val="bg1"/>
                </a:solidFill>
              </a:defRPr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>
                <a:solidFill>
                  <a:schemeClr val="bg1"/>
                </a:solidFill>
              </a:defRPr>
            </a:lvl2pPr>
            <a:lvl3pPr marL="108585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>
                <a:solidFill>
                  <a:schemeClr val="bg1"/>
                </a:solidFill>
              </a:defRPr>
            </a:lvl3pPr>
            <a:lvl4pPr marL="14287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>
                <a:solidFill>
                  <a:schemeClr val="bg1"/>
                </a:solidFill>
              </a:defRPr>
            </a:lvl4pPr>
            <a:lvl5pPr marL="17716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847780500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8857938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258888"/>
            <a:ext cx="4027488" cy="47625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•"/>
              <a:tabLst/>
              <a:defRPr sz="2800"/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 sz="2400"/>
            </a:lvl2pPr>
            <a:lvl3pPr marL="108585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 sz="2000"/>
            </a:lvl3pPr>
            <a:lvl4pPr marL="14287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 sz="1800"/>
            </a:lvl4pPr>
            <a:lvl5pPr marL="17716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8" y="1258888"/>
            <a:ext cx="4029075" cy="47625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•"/>
              <a:tabLst/>
              <a:defRPr sz="2800"/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 sz="2400"/>
            </a:lvl2pPr>
            <a:lvl3pPr marL="108585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CC0000"/>
              </a:buClr>
              <a:buSzTx/>
              <a:buFont typeface="Times" charset="0"/>
              <a:buChar char="–"/>
              <a:tabLst/>
              <a:defRPr sz="2000"/>
            </a:lvl3pPr>
            <a:lvl4pPr marL="14287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 sz="1800"/>
            </a:lvl4pPr>
            <a:lvl5pPr marL="1771650" marR="0" indent="-22860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 typeface="Times" charset="0"/>
              <a:buNone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33356969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392380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0976663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295878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7663" y="358775"/>
            <a:ext cx="2051050" cy="5662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50" y="358775"/>
            <a:ext cx="6005513" cy="5662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24162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358775"/>
            <a:ext cx="8208963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9750" y="1258888"/>
            <a:ext cx="4027488" cy="4762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8" y="1258888"/>
            <a:ext cx="4029075" cy="4762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803844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358775"/>
            <a:ext cx="8208963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9750" y="1258888"/>
            <a:ext cx="8208963" cy="47625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69752839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358775"/>
            <a:ext cx="820896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258888"/>
            <a:ext cx="8208963" cy="476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grpSp>
        <p:nvGrpSpPr>
          <p:cNvPr id="1028" name="Group 8"/>
          <p:cNvGrpSpPr>
            <a:grpSpLocks/>
          </p:cNvGrpSpPr>
          <p:nvPr/>
        </p:nvGrpSpPr>
        <p:grpSpPr bwMode="auto">
          <a:xfrm>
            <a:off x="-1588" y="6159500"/>
            <a:ext cx="9144001" cy="365125"/>
            <a:chOff x="0" y="3609"/>
            <a:chExt cx="5760" cy="230"/>
          </a:xfrm>
        </p:grpSpPr>
        <p:sp>
          <p:nvSpPr>
            <p:cNvPr id="1030" name="Rectangle 9"/>
            <p:cNvSpPr>
              <a:spLocks noChangeArrowheads="1"/>
            </p:cNvSpPr>
            <p:nvPr userDrawn="1"/>
          </p:nvSpPr>
          <p:spPr bwMode="auto">
            <a:xfrm>
              <a:off x="0" y="3612"/>
              <a:ext cx="5760" cy="227"/>
            </a:xfrm>
            <a:prstGeom prst="rect">
              <a:avLst/>
            </a:prstGeom>
            <a:gradFill rotWithShape="1">
              <a:gsLst>
                <a:gs pos="0">
                  <a:srgbClr val="660000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pPr>
                <a:lnSpc>
                  <a:spcPct val="125000"/>
                </a:lnSpc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1031" name="Text Box 10"/>
            <p:cNvSpPr txBox="1">
              <a:spLocks noChangeArrowheads="1"/>
            </p:cNvSpPr>
            <p:nvPr userDrawn="1"/>
          </p:nvSpPr>
          <p:spPr bwMode="auto">
            <a:xfrm>
              <a:off x="170" y="3609"/>
              <a:ext cx="130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72000" rIns="72000" bIns="72000">
              <a:spAutoFit/>
            </a:bodyPr>
            <a:lstStyle>
              <a:lvl1pPr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sz="1000"/>
                <a:t>BUSINESS WITH CONFIDENCE</a:t>
              </a:r>
            </a:p>
          </p:txBody>
        </p:sp>
        <p:sp>
          <p:nvSpPr>
            <p:cNvPr id="1032" name="Text Box 11"/>
            <p:cNvSpPr txBox="1">
              <a:spLocks noChangeArrowheads="1"/>
            </p:cNvSpPr>
            <p:nvPr userDrawn="1"/>
          </p:nvSpPr>
          <p:spPr bwMode="auto">
            <a:xfrm>
              <a:off x="2925" y="3612"/>
              <a:ext cx="2653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72000" rIns="72000" bIns="72000">
              <a:spAutoFit/>
            </a:bodyPr>
            <a:lstStyle>
              <a:lvl1pPr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algn="r" eaLnBrk="1" hangingPunct="1"/>
              <a:r>
                <a:rPr lang="en-GB" sz="1000"/>
                <a:t>icaew.com</a:t>
              </a:r>
            </a:p>
          </p:txBody>
        </p:sp>
      </p:grpSp>
      <p:sp>
        <p:nvSpPr>
          <p:cNvPr id="1029" name="Text Box 12"/>
          <p:cNvSpPr txBox="1">
            <a:spLocks noChangeArrowheads="1"/>
          </p:cNvSpPr>
          <p:nvPr/>
        </p:nvSpPr>
        <p:spPr bwMode="auto">
          <a:xfrm>
            <a:off x="268288" y="6524625"/>
            <a:ext cx="7381875" cy="299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>
            <a:lvl1pPr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800" dirty="0" smtClean="0">
                <a:solidFill>
                  <a:schemeClr val="tx1"/>
                </a:solidFill>
              </a:rPr>
              <a:t>© </a:t>
            </a:r>
            <a:r>
              <a:rPr lang="en-GB" sz="800" dirty="0">
                <a:solidFill>
                  <a:schemeClr val="tx1"/>
                </a:solidFill>
              </a:rPr>
              <a:t>ICAEW </a:t>
            </a:r>
            <a:r>
              <a:rPr lang="en-GB" sz="800" dirty="0" smtClean="0">
                <a:solidFill>
                  <a:schemeClr val="tx1"/>
                </a:solidFill>
              </a:rPr>
              <a:t>2012</a:t>
            </a:r>
            <a:endParaRPr lang="en-GB" sz="8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</p:sldLayoutIdLst>
  <p:transition spd="med"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30000"/>
        </a:spcAft>
        <a:buClr>
          <a:schemeClr val="accent1"/>
        </a:buClr>
        <a:buFont typeface="Times" pitchFamily="18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0"/>
        </a:spcBef>
        <a:spcAft>
          <a:spcPct val="30000"/>
        </a:spcAft>
        <a:buClr>
          <a:schemeClr val="accent1"/>
        </a:buClr>
        <a:buFont typeface="Times" pitchFamily="18" charset="0"/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0"/>
        </a:spcBef>
        <a:spcAft>
          <a:spcPct val="30000"/>
        </a:spcAft>
        <a:buClr>
          <a:schemeClr val="accent1"/>
        </a:buClr>
        <a:buFont typeface="Times" pitchFamily="18" charset="0"/>
        <a:buChar char="–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chemeClr val="accent1"/>
        </a:buClr>
        <a:buFont typeface="Times" pitchFamily="18" charset="0"/>
        <a:defRPr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chemeClr val="accent1"/>
        </a:buClr>
        <a:buFont typeface="Times" pitchFamily="18" charset="0"/>
        <a:defRPr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chemeClr val="accent1"/>
        </a:buClr>
        <a:buFont typeface="Times" charset="0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chemeClr val="accent1"/>
        </a:buClr>
        <a:buFont typeface="Times" charset="0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chemeClr val="accent1"/>
        </a:buClr>
        <a:buFont typeface="Times" charset="0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chemeClr val="accent1"/>
        </a:buClr>
        <a:buFont typeface="Times" charset="0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tIns="72000" rIns="72000" bIns="72000" anchor="ctr"/>
          <a:lstStyle/>
          <a:p>
            <a:pPr>
              <a:lnSpc>
                <a:spcPct val="125000"/>
              </a:lnSpc>
              <a:spcBef>
                <a:spcPct val="50000"/>
              </a:spcBef>
            </a:pPr>
            <a:endParaRPr lang="en-US"/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358775"/>
            <a:ext cx="82804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grpSp>
        <p:nvGrpSpPr>
          <p:cNvPr id="2052" name="Group 5"/>
          <p:cNvGrpSpPr>
            <a:grpSpLocks/>
          </p:cNvGrpSpPr>
          <p:nvPr/>
        </p:nvGrpSpPr>
        <p:grpSpPr bwMode="auto">
          <a:xfrm>
            <a:off x="-1588" y="6159500"/>
            <a:ext cx="9144001" cy="365125"/>
            <a:chOff x="0" y="3609"/>
            <a:chExt cx="5760" cy="230"/>
          </a:xfrm>
        </p:grpSpPr>
        <p:sp>
          <p:nvSpPr>
            <p:cNvPr id="2054" name="Rectangle 6"/>
            <p:cNvSpPr>
              <a:spLocks noChangeArrowheads="1"/>
            </p:cNvSpPr>
            <p:nvPr userDrawn="1"/>
          </p:nvSpPr>
          <p:spPr bwMode="auto">
            <a:xfrm>
              <a:off x="0" y="3612"/>
              <a:ext cx="5760" cy="227"/>
            </a:xfrm>
            <a:prstGeom prst="rect">
              <a:avLst/>
            </a:prstGeom>
            <a:gradFill rotWithShape="1">
              <a:gsLst>
                <a:gs pos="0">
                  <a:srgbClr val="660000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pPr>
                <a:lnSpc>
                  <a:spcPct val="125000"/>
                </a:lnSpc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055" name="Text Box 7"/>
            <p:cNvSpPr txBox="1">
              <a:spLocks noChangeArrowheads="1"/>
            </p:cNvSpPr>
            <p:nvPr userDrawn="1"/>
          </p:nvSpPr>
          <p:spPr bwMode="auto">
            <a:xfrm>
              <a:off x="170" y="3609"/>
              <a:ext cx="130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72000" rIns="72000" bIns="72000">
              <a:spAutoFit/>
            </a:bodyPr>
            <a:lstStyle>
              <a:lvl1pPr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sz="1000"/>
                <a:t>BUSINESS WITH CONFIDENCE</a:t>
              </a:r>
            </a:p>
          </p:txBody>
        </p:sp>
        <p:sp>
          <p:nvSpPr>
            <p:cNvPr id="2056" name="Text Box 8"/>
            <p:cNvSpPr txBox="1">
              <a:spLocks noChangeArrowheads="1"/>
            </p:cNvSpPr>
            <p:nvPr userDrawn="1"/>
          </p:nvSpPr>
          <p:spPr bwMode="auto">
            <a:xfrm>
              <a:off x="2925" y="3612"/>
              <a:ext cx="2653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72000" rIns="72000" bIns="72000">
              <a:spAutoFit/>
            </a:bodyPr>
            <a:lstStyle>
              <a:lvl1pPr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algn="r" eaLnBrk="1" hangingPunct="1"/>
              <a:r>
                <a:rPr lang="en-GB" sz="1000"/>
                <a:t>icaew.com</a:t>
              </a:r>
            </a:p>
          </p:txBody>
        </p:sp>
      </p:grpSp>
      <p:sp>
        <p:nvSpPr>
          <p:cNvPr id="2053" name="Text Box 9"/>
          <p:cNvSpPr txBox="1">
            <a:spLocks noChangeArrowheads="1"/>
          </p:cNvSpPr>
          <p:nvPr/>
        </p:nvSpPr>
        <p:spPr bwMode="auto">
          <a:xfrm>
            <a:off x="268288" y="6524625"/>
            <a:ext cx="7381875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>
            <a:lvl1pPr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800" dirty="0" smtClean="0">
                <a:solidFill>
                  <a:schemeClr val="bg1"/>
                </a:solidFill>
              </a:rPr>
              <a:t>© ICAEW 2012</a:t>
            </a:r>
            <a:endParaRPr lang="en-GB" sz="8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</p:sldLayoutIdLst>
  <p:transition spd="med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CC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tIns="72000" rIns="72000" bIns="72000" anchor="ctr"/>
          <a:lstStyle/>
          <a:p>
            <a:pPr>
              <a:lnSpc>
                <a:spcPct val="125000"/>
              </a:lnSpc>
              <a:spcBef>
                <a:spcPct val="50000"/>
              </a:spcBef>
            </a:pPr>
            <a:endParaRPr lang="en-US"/>
          </a:p>
        </p:txBody>
      </p:sp>
      <p:sp>
        <p:nvSpPr>
          <p:cNvPr id="3075" name="Rectangle 8"/>
          <p:cNvSpPr>
            <a:spLocks noGrp="1" noChangeArrowheads="1"/>
          </p:cNvSpPr>
          <p:nvPr>
            <p:ph type="title"/>
          </p:nvPr>
        </p:nvSpPr>
        <p:spPr bwMode="gray">
          <a:xfrm>
            <a:off x="539750" y="358775"/>
            <a:ext cx="82804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grpSp>
        <p:nvGrpSpPr>
          <p:cNvPr id="3076" name="Group 12"/>
          <p:cNvGrpSpPr>
            <a:grpSpLocks/>
          </p:cNvGrpSpPr>
          <p:nvPr/>
        </p:nvGrpSpPr>
        <p:grpSpPr bwMode="auto">
          <a:xfrm>
            <a:off x="-1588" y="6159500"/>
            <a:ext cx="9144001" cy="365125"/>
            <a:chOff x="0" y="3609"/>
            <a:chExt cx="5760" cy="230"/>
          </a:xfrm>
        </p:grpSpPr>
        <p:sp>
          <p:nvSpPr>
            <p:cNvPr id="3078" name="Rectangle 13"/>
            <p:cNvSpPr>
              <a:spLocks noChangeArrowheads="1"/>
            </p:cNvSpPr>
            <p:nvPr userDrawn="1"/>
          </p:nvSpPr>
          <p:spPr bwMode="auto">
            <a:xfrm>
              <a:off x="0" y="3612"/>
              <a:ext cx="5760" cy="227"/>
            </a:xfrm>
            <a:prstGeom prst="rect">
              <a:avLst/>
            </a:prstGeom>
            <a:gradFill rotWithShape="1">
              <a:gsLst>
                <a:gs pos="0">
                  <a:srgbClr val="660000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pPr>
                <a:lnSpc>
                  <a:spcPct val="125000"/>
                </a:lnSpc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3079" name="Text Box 14"/>
            <p:cNvSpPr txBox="1">
              <a:spLocks noChangeArrowheads="1"/>
            </p:cNvSpPr>
            <p:nvPr userDrawn="1"/>
          </p:nvSpPr>
          <p:spPr bwMode="auto">
            <a:xfrm>
              <a:off x="170" y="3609"/>
              <a:ext cx="130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72000" rIns="72000" bIns="72000">
              <a:spAutoFit/>
            </a:bodyPr>
            <a:lstStyle>
              <a:lvl1pPr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sz="1000"/>
                <a:t>BUSINESS WITH CONFIDENCE</a:t>
              </a:r>
            </a:p>
          </p:txBody>
        </p:sp>
        <p:sp>
          <p:nvSpPr>
            <p:cNvPr id="3080" name="Text Box 15"/>
            <p:cNvSpPr txBox="1">
              <a:spLocks noChangeArrowheads="1"/>
            </p:cNvSpPr>
            <p:nvPr userDrawn="1"/>
          </p:nvSpPr>
          <p:spPr bwMode="auto">
            <a:xfrm>
              <a:off x="2925" y="3612"/>
              <a:ext cx="2653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72000" rIns="72000" bIns="72000">
              <a:spAutoFit/>
            </a:bodyPr>
            <a:lstStyle>
              <a:lvl1pPr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algn="r" eaLnBrk="1" hangingPunct="1"/>
              <a:r>
                <a:rPr lang="en-GB" sz="1000"/>
                <a:t>icaew.com</a:t>
              </a:r>
            </a:p>
          </p:txBody>
        </p:sp>
      </p:grpSp>
      <p:sp>
        <p:nvSpPr>
          <p:cNvPr id="3077" name="Text Box 16"/>
          <p:cNvSpPr txBox="1">
            <a:spLocks noChangeArrowheads="1"/>
          </p:cNvSpPr>
          <p:nvPr/>
        </p:nvSpPr>
        <p:spPr bwMode="auto">
          <a:xfrm>
            <a:off x="268288" y="6524625"/>
            <a:ext cx="7381875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tIns="72000" rIns="72000" bIns="72000">
            <a:spAutoFit/>
          </a:bodyPr>
          <a:lstStyle>
            <a:lvl1pPr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800" dirty="0" smtClean="0">
                <a:solidFill>
                  <a:schemeClr val="bg1"/>
                </a:solidFill>
              </a:rPr>
              <a:t>© ICAEW 2012</a:t>
            </a:r>
            <a:endParaRPr lang="en-GB" sz="8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</p:sldLayoutIdLst>
  <p:transition spd="med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1" descr="red-cityscap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8" descr="Approved-shield-30x15-rg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892175"/>
            <a:ext cx="2695575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10"/>
          <p:cNvSpPr txBox="1">
            <a:spLocks noChangeArrowheads="1"/>
          </p:cNvSpPr>
          <p:nvPr/>
        </p:nvSpPr>
        <p:spPr bwMode="gray">
          <a:xfrm>
            <a:off x="2530475" y="2028825"/>
            <a:ext cx="6119813" cy="1239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tIns="72000" rIns="72000" bIns="72000"/>
          <a:lstStyle>
            <a:lvl1pPr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25000"/>
              </a:lnSpc>
              <a:spcBef>
                <a:spcPct val="50000"/>
              </a:spcBef>
              <a:defRPr sz="24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sz="2800"/>
              <a:t>A world leader of the</a:t>
            </a:r>
          </a:p>
          <a:p>
            <a:pPr eaLnBrk="1" hangingPunct="1">
              <a:spcBef>
                <a:spcPct val="0"/>
              </a:spcBef>
            </a:pPr>
            <a:r>
              <a:rPr lang="en-GB" sz="2800"/>
              <a:t>accountancy and finance profession</a:t>
            </a:r>
          </a:p>
        </p:txBody>
      </p:sp>
      <p:grpSp>
        <p:nvGrpSpPr>
          <p:cNvPr id="4101" name="Group 12"/>
          <p:cNvGrpSpPr>
            <a:grpSpLocks/>
          </p:cNvGrpSpPr>
          <p:nvPr/>
        </p:nvGrpSpPr>
        <p:grpSpPr bwMode="auto">
          <a:xfrm>
            <a:off x="-1588" y="6159515"/>
            <a:ext cx="9144001" cy="365126"/>
            <a:chOff x="0" y="3609"/>
            <a:chExt cx="5760" cy="230"/>
          </a:xfrm>
        </p:grpSpPr>
        <p:sp>
          <p:nvSpPr>
            <p:cNvPr id="4102" name="Rectangle 13"/>
            <p:cNvSpPr>
              <a:spLocks noChangeArrowheads="1"/>
            </p:cNvSpPr>
            <p:nvPr userDrawn="1"/>
          </p:nvSpPr>
          <p:spPr bwMode="auto">
            <a:xfrm>
              <a:off x="0" y="3612"/>
              <a:ext cx="5760" cy="227"/>
            </a:xfrm>
            <a:prstGeom prst="rect">
              <a:avLst/>
            </a:prstGeom>
            <a:gradFill rotWithShape="1">
              <a:gsLst>
                <a:gs pos="0">
                  <a:srgbClr val="660000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/>
            <a:lstStyle/>
            <a:p>
              <a:pPr>
                <a:lnSpc>
                  <a:spcPct val="125000"/>
                </a:lnSpc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4103" name="Text Box 14"/>
            <p:cNvSpPr txBox="1">
              <a:spLocks noChangeArrowheads="1"/>
            </p:cNvSpPr>
            <p:nvPr userDrawn="1"/>
          </p:nvSpPr>
          <p:spPr bwMode="auto">
            <a:xfrm>
              <a:off x="170" y="3609"/>
              <a:ext cx="130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72000" rIns="72000" bIns="72000">
              <a:spAutoFit/>
            </a:bodyPr>
            <a:lstStyle>
              <a:lvl1pPr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sz="1000" dirty="0"/>
                <a:t>BUSINESS WITH CONFIDENCE</a:t>
              </a:r>
            </a:p>
          </p:txBody>
        </p:sp>
        <p:sp>
          <p:nvSpPr>
            <p:cNvPr id="4104" name="Text Box 15"/>
            <p:cNvSpPr txBox="1">
              <a:spLocks noChangeArrowheads="1"/>
            </p:cNvSpPr>
            <p:nvPr userDrawn="1"/>
          </p:nvSpPr>
          <p:spPr bwMode="auto">
            <a:xfrm>
              <a:off x="2925" y="3612"/>
              <a:ext cx="2653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72000" rIns="72000" bIns="72000">
              <a:spAutoFit/>
            </a:bodyPr>
            <a:lstStyle>
              <a:lvl1pPr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25000"/>
                </a:lnSpc>
                <a:spcBef>
                  <a:spcPct val="50000"/>
                </a:spcBef>
                <a:defRPr sz="24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25000"/>
                </a:lnSpc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algn="r" eaLnBrk="1" hangingPunct="1"/>
              <a:r>
                <a:rPr lang="en-GB" sz="1000" dirty="0"/>
                <a:t>icaew.com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</p:sldLayoutIdLst>
  <p:transition spd="med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CC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CC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CC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CC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CC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CC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CC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CC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CC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aew.com/en/technical/audit-and-assurance/professional-scepticis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356992"/>
            <a:ext cx="7858180" cy="1587026"/>
          </a:xfrm>
        </p:spPr>
        <p:txBody>
          <a:bodyPr/>
          <a:lstStyle/>
          <a:p>
            <a:pPr algn="ctr"/>
            <a:r>
              <a:rPr lang="zh-CN" altLang="en-US" sz="2800" b="1" dirty="0" smtClean="0">
                <a:ea typeface="仿宋_GB2312" pitchFamily="49" charset="-122"/>
              </a:rPr>
              <a:t>迈克尔</a:t>
            </a:r>
            <a:r>
              <a:rPr lang="en-US" altLang="zh-CN" sz="2800" b="1" dirty="0" smtClean="0">
                <a:ea typeface="仿宋_GB2312" pitchFamily="49" charset="-122"/>
              </a:rPr>
              <a:t>·</a:t>
            </a:r>
            <a:r>
              <a:rPr lang="zh-CN" altLang="en-US" sz="2800" b="1" dirty="0" smtClean="0">
                <a:ea typeface="仿宋_GB2312" pitchFamily="49" charset="-122"/>
              </a:rPr>
              <a:t>利泽</a:t>
            </a:r>
            <a:endParaRPr lang="en-US" altLang="zh-CN" sz="2800" b="1" dirty="0" smtClean="0">
              <a:ea typeface="仿宋_GB2312" pitchFamily="49" charset="-122"/>
            </a:endParaRPr>
          </a:p>
          <a:p>
            <a:pPr algn="ctr"/>
            <a:r>
              <a:rPr lang="zh-CN" altLang="en-US" sz="2800" b="1" dirty="0" smtClean="0">
                <a:ea typeface="仿宋_GB2312" pitchFamily="49" charset="-122"/>
              </a:rPr>
              <a:t>首席执行官</a:t>
            </a:r>
            <a:endParaRPr lang="en-GB" altLang="zh-CN" sz="2800" b="1" dirty="0">
              <a:ea typeface="仿宋_GB2312" pitchFamily="49" charset="-122"/>
            </a:endParaRPr>
          </a:p>
          <a:p>
            <a:pPr algn="ctr"/>
            <a:r>
              <a:rPr lang="zh-CN" altLang="en-US" sz="2800" b="1" dirty="0" smtClean="0">
                <a:ea typeface="仿宋_GB2312" pitchFamily="49" charset="-122"/>
              </a:rPr>
              <a:t>英格兰及威尔士特许会计师协会（</a:t>
            </a:r>
            <a:r>
              <a:rPr lang="en-US" altLang="zh-CN" sz="2800" b="1" dirty="0" smtClean="0">
                <a:ea typeface="仿宋_GB2312" pitchFamily="49" charset="-122"/>
              </a:rPr>
              <a:t>ICAEW</a:t>
            </a:r>
            <a:r>
              <a:rPr lang="zh-CN" altLang="en-US" sz="2800" b="1" dirty="0" smtClean="0">
                <a:ea typeface="仿宋_GB2312" pitchFamily="49" charset="-122"/>
              </a:rPr>
              <a:t>）</a:t>
            </a:r>
            <a:endParaRPr lang="en-US" sz="2800" dirty="0" smtClean="0"/>
          </a:p>
        </p:txBody>
      </p:sp>
      <p:sp>
        <p:nvSpPr>
          <p:cNvPr id="6147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1547664" y="1844824"/>
            <a:ext cx="6120680" cy="1127125"/>
          </a:xfrm>
        </p:spPr>
        <p:txBody>
          <a:bodyPr/>
          <a:lstStyle/>
          <a:p>
            <a:pPr algn="ctr"/>
            <a:r>
              <a:rPr lang="zh-CN" altLang="en-US" sz="4000" dirty="0" smtClean="0">
                <a:latin typeface="黑体" pitchFamily="49" charset="-122"/>
                <a:ea typeface="黑体" pitchFamily="49" charset="-122"/>
              </a:rPr>
              <a:t>跨境审计质量</a:t>
            </a:r>
            <a:endParaRPr lang="en-US" sz="4000" dirty="0" smtClean="0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48" y="1450976"/>
            <a:ext cx="8032778" cy="3835412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zh-CN" altLang="en-US" sz="2400" dirty="0" smtClean="0">
                <a:ea typeface="仿宋_GB2312" pitchFamily="49" charset="-122"/>
              </a:rPr>
              <a:t>相关</a:t>
            </a:r>
            <a:r>
              <a:rPr lang="zh-CN" altLang="en-US" sz="2400" dirty="0">
                <a:ea typeface="仿宋_GB2312" pitchFamily="49" charset="-122"/>
              </a:rPr>
              <a:t>报告指出会</a:t>
            </a:r>
            <a:r>
              <a:rPr lang="zh-CN" altLang="en-US" sz="2400" dirty="0" smtClean="0">
                <a:ea typeface="仿宋_GB2312" pitchFamily="49" charset="-122"/>
              </a:rPr>
              <a:t>影响财务报表</a:t>
            </a:r>
            <a:r>
              <a:rPr lang="zh-CN" altLang="en-US" sz="2400" dirty="0">
                <a:ea typeface="仿宋_GB2312" pitchFamily="49" charset="-122"/>
              </a:rPr>
              <a:t>审计</a:t>
            </a:r>
            <a:r>
              <a:rPr lang="zh-CN" altLang="en-US" sz="2400" dirty="0" smtClean="0">
                <a:ea typeface="仿宋_GB2312" pitchFamily="49" charset="-122"/>
              </a:rPr>
              <a:t>的五项国家环境因素：</a:t>
            </a:r>
          </a:p>
          <a:p>
            <a:pPr lvl="1">
              <a:lnSpc>
                <a:spcPct val="150000"/>
              </a:lnSpc>
            </a:pPr>
            <a:r>
              <a:rPr lang="zh-CN" altLang="en-US" dirty="0" smtClean="0">
                <a:ea typeface="仿宋_GB2312" pitchFamily="49" charset="-122"/>
              </a:rPr>
              <a:t>政治、经济和商业环境</a:t>
            </a:r>
          </a:p>
          <a:p>
            <a:pPr lvl="1">
              <a:lnSpc>
                <a:spcPct val="150000"/>
              </a:lnSpc>
            </a:pPr>
            <a:r>
              <a:rPr lang="zh-CN" altLang="en-US" dirty="0" smtClean="0">
                <a:ea typeface="仿宋_GB2312" pitchFamily="49" charset="-122"/>
              </a:rPr>
              <a:t>法律框架</a:t>
            </a:r>
          </a:p>
          <a:p>
            <a:pPr lvl="1">
              <a:lnSpc>
                <a:spcPct val="150000"/>
              </a:lnSpc>
            </a:pPr>
            <a:r>
              <a:rPr lang="zh-CN" altLang="en-US" dirty="0" smtClean="0">
                <a:ea typeface="仿宋_GB2312" pitchFamily="49" charset="-122"/>
              </a:rPr>
              <a:t>教育</a:t>
            </a:r>
          </a:p>
          <a:p>
            <a:pPr lvl="1">
              <a:lnSpc>
                <a:spcPct val="150000"/>
              </a:lnSpc>
            </a:pPr>
            <a:r>
              <a:rPr lang="zh-CN" altLang="en-US" dirty="0" smtClean="0">
                <a:ea typeface="仿宋_GB2312" pitchFamily="49" charset="-122"/>
              </a:rPr>
              <a:t>文化</a:t>
            </a:r>
          </a:p>
          <a:p>
            <a:pPr lvl="1">
              <a:lnSpc>
                <a:spcPct val="150000"/>
              </a:lnSpc>
            </a:pPr>
            <a:r>
              <a:rPr lang="zh-CN" altLang="en-US" dirty="0" smtClean="0">
                <a:ea typeface="仿宋_GB2312" pitchFamily="49" charset="-122"/>
              </a:rPr>
              <a:t>对审计的理解</a:t>
            </a:r>
            <a:endParaRPr lang="en-US" altLang="zh-CN" dirty="0" smtClean="0">
              <a:ea typeface="仿宋_GB2312" pitchFamily="49" charset="-122"/>
            </a:endParaRPr>
          </a:p>
          <a:p>
            <a:pPr eaLnBrk="1" hangingPunct="1"/>
            <a:endParaRPr lang="en-US" altLang="zh-CN" sz="2000" dirty="0" smtClean="0">
              <a:ea typeface="仿宋_GB2312" pitchFamily="49" charset="-122"/>
            </a:endParaRPr>
          </a:p>
          <a:p>
            <a:pPr eaLnBrk="1" hangingPunct="1"/>
            <a:endParaRPr lang="en-US" altLang="zh-CN" sz="2000" dirty="0" smtClean="0">
              <a:ea typeface="仿宋_GB2312" pitchFamily="49" charset="-122"/>
            </a:endParaRPr>
          </a:p>
          <a:p>
            <a:pPr eaLnBrk="1" hangingPunct="1"/>
            <a:endParaRPr lang="en-US" altLang="zh-CN" sz="2000" dirty="0" smtClean="0">
              <a:ea typeface="仿宋_GB2312" pitchFamily="49" charset="-122"/>
            </a:endParaRPr>
          </a:p>
          <a:p>
            <a:pPr eaLnBrk="1" hangingPunct="1"/>
            <a:endParaRPr lang="en-US" altLang="zh-CN" sz="2000" dirty="0" smtClean="0">
              <a:ea typeface="仿宋_GB2312" pitchFamily="49" charset="-122"/>
            </a:endParaRPr>
          </a:p>
          <a:p>
            <a:pPr eaLnBrk="1" hangingPunct="1"/>
            <a:endParaRPr lang="en-US" altLang="zh-CN" sz="2000" dirty="0" smtClean="0">
              <a:ea typeface="仿宋_GB2312" pitchFamily="49" charset="-122"/>
            </a:endParaRPr>
          </a:p>
          <a:p>
            <a:pPr eaLnBrk="1" hangingPunct="1"/>
            <a:endParaRPr lang="en-GB" altLang="zh-CN" sz="2000" dirty="0" smtClean="0">
              <a:ea typeface="仿宋_GB2312" pitchFamily="49" charset="-122"/>
            </a:endParaRPr>
          </a:p>
        </p:txBody>
      </p:sp>
      <p:sp>
        <p:nvSpPr>
          <p:cNvPr id="20484" name="Text Box 7"/>
          <p:cNvSpPr txBox="1">
            <a:spLocks noChangeArrowheads="1"/>
          </p:cNvSpPr>
          <p:nvPr/>
        </p:nvSpPr>
        <p:spPr bwMode="auto">
          <a:xfrm>
            <a:off x="8459788" y="4292600"/>
            <a:ext cx="1428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72000" rIns="72000" bIns="720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50000"/>
              </a:spcBef>
            </a:pPr>
            <a:endParaRPr lang="zh-CN" altLang="zh-CN" sz="1000">
              <a:solidFill>
                <a:schemeClr val="tx1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54064" y="422259"/>
            <a:ext cx="7461274" cy="792163"/>
          </a:xfrm>
          <a:noFill/>
        </p:spPr>
        <p:txBody>
          <a:bodyPr/>
          <a:lstStyle/>
          <a:p>
            <a:r>
              <a:rPr lang="en-US" altLang="zh-CN" b="1" dirty="0">
                <a:ea typeface="宋体" pitchFamily="2" charset="-122"/>
                <a:cs typeface="Arial" pitchFamily="34" charset="0"/>
              </a:rPr>
              <a:t>ICAEW</a:t>
            </a:r>
            <a:r>
              <a:rPr lang="zh-CN" altLang="en-US" b="1" dirty="0">
                <a:ea typeface="宋体" pitchFamily="2" charset="-122"/>
                <a:cs typeface="Arial" pitchFamily="34" charset="0"/>
              </a:rPr>
              <a:t>采取的行动</a:t>
            </a:r>
            <a:endParaRPr lang="en-GB" altLang="zh-CN" dirty="0" smtClean="0"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8590856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5502" y="1285860"/>
            <a:ext cx="7747026" cy="4500594"/>
          </a:xfrm>
        </p:spPr>
        <p:txBody>
          <a:bodyPr/>
          <a:lstStyle/>
          <a:p>
            <a:pPr>
              <a:buNone/>
            </a:pPr>
            <a:r>
              <a:rPr lang="zh-CN" altLang="en-US" sz="2400" b="1" dirty="0">
                <a:ea typeface="仿宋_GB2312" pitchFamily="49" charset="-122"/>
              </a:rPr>
              <a:t>该</a:t>
            </a:r>
            <a:r>
              <a:rPr lang="zh-CN" altLang="en-US" sz="2400" b="1" dirty="0" smtClean="0">
                <a:ea typeface="仿宋_GB2312" pitchFamily="49" charset="-122"/>
              </a:rPr>
              <a:t>报告提出了应对挑战的可行方案：</a:t>
            </a:r>
            <a:endParaRPr lang="en-US" altLang="zh-CN" sz="2400" b="1" dirty="0" smtClean="0">
              <a:ea typeface="仿宋_GB2312" pitchFamily="49" charset="-122"/>
            </a:endParaRPr>
          </a:p>
          <a:p>
            <a:pPr>
              <a:buNone/>
            </a:pPr>
            <a:endParaRPr lang="en-US" altLang="zh-CN" sz="1100" b="1" dirty="0" smtClean="0">
              <a:ea typeface="仿宋_GB2312" pitchFamily="49" charset="-122"/>
            </a:endParaRPr>
          </a:p>
          <a:p>
            <a:pPr lvl="0"/>
            <a:r>
              <a:rPr lang="zh-CN" altLang="en-US" dirty="0" smtClean="0">
                <a:ea typeface="仿宋_GB2312" pitchFamily="49" charset="-122"/>
              </a:rPr>
              <a:t>经验分享</a:t>
            </a:r>
          </a:p>
          <a:p>
            <a:pPr lvl="1"/>
            <a:r>
              <a:rPr lang="zh-CN" altLang="en-US" dirty="0" smtClean="0">
                <a:ea typeface="仿宋_GB2312" pitchFamily="49" charset="-122"/>
              </a:rPr>
              <a:t>建立关于审计质量的统一愿景</a:t>
            </a:r>
          </a:p>
          <a:p>
            <a:pPr lvl="1"/>
            <a:r>
              <a:rPr lang="zh-CN" altLang="en-US" dirty="0" smtClean="0">
                <a:ea typeface="仿宋_GB2312" pitchFamily="49" charset="-122"/>
              </a:rPr>
              <a:t>国际性的人员借调</a:t>
            </a:r>
            <a:r>
              <a:rPr lang="en-US" dirty="0" smtClean="0">
                <a:ea typeface="仿宋_GB2312" pitchFamily="49" charset="-122"/>
              </a:rPr>
              <a:t>/</a:t>
            </a:r>
            <a:r>
              <a:rPr lang="zh-CN" altLang="en-US" dirty="0" smtClean="0">
                <a:ea typeface="仿宋_GB2312" pitchFamily="49" charset="-122"/>
              </a:rPr>
              <a:t>交流</a:t>
            </a:r>
            <a:r>
              <a:rPr lang="en-US" dirty="0" smtClean="0">
                <a:ea typeface="仿宋_GB2312" pitchFamily="49" charset="-122"/>
              </a:rPr>
              <a:t>/</a:t>
            </a:r>
            <a:r>
              <a:rPr lang="zh-CN" altLang="en-US" dirty="0" smtClean="0">
                <a:ea typeface="仿宋_GB2312" pitchFamily="49" charset="-122"/>
              </a:rPr>
              <a:t>教育</a:t>
            </a:r>
            <a:r>
              <a:rPr lang="en-US" dirty="0" smtClean="0">
                <a:ea typeface="仿宋_GB2312" pitchFamily="49" charset="-122"/>
              </a:rPr>
              <a:t>/</a:t>
            </a:r>
            <a:r>
              <a:rPr lang="zh-CN" altLang="en-US" dirty="0" smtClean="0">
                <a:ea typeface="仿宋_GB2312" pitchFamily="49" charset="-122"/>
              </a:rPr>
              <a:t>论坛</a:t>
            </a:r>
          </a:p>
          <a:p>
            <a:pPr lvl="0"/>
            <a:r>
              <a:rPr lang="zh-CN" altLang="en-US" dirty="0" smtClean="0">
                <a:ea typeface="仿宋_GB2312" pitchFamily="49" charset="-122"/>
              </a:rPr>
              <a:t>在国际准则中承认存在国别差异</a:t>
            </a:r>
          </a:p>
          <a:p>
            <a:pPr lvl="1"/>
            <a:r>
              <a:rPr lang="zh-CN" altLang="en-US" dirty="0" smtClean="0">
                <a:ea typeface="仿宋_GB2312" pitchFamily="49" charset="-122"/>
              </a:rPr>
              <a:t>国别差异对审计风险的影响</a:t>
            </a:r>
          </a:p>
          <a:p>
            <a:pPr lvl="1"/>
            <a:r>
              <a:rPr lang="zh-CN" altLang="en-US" dirty="0" smtClean="0">
                <a:ea typeface="仿宋_GB2312" pitchFamily="49" charset="-122"/>
              </a:rPr>
              <a:t>支持审计人员给出专业判断</a:t>
            </a:r>
          </a:p>
          <a:p>
            <a:r>
              <a:rPr lang="zh-CN" altLang="en-US" dirty="0" smtClean="0">
                <a:ea typeface="仿宋_GB2312" pitchFamily="49" charset="-122"/>
              </a:rPr>
              <a:t>发挥</a:t>
            </a:r>
            <a:r>
              <a:rPr lang="zh-CN" altLang="en-US" dirty="0">
                <a:ea typeface="仿宋_GB2312" pitchFamily="49" charset="-122"/>
              </a:rPr>
              <a:t>审计在促进经济</a:t>
            </a:r>
            <a:r>
              <a:rPr lang="zh-CN" altLang="en-US" dirty="0" smtClean="0">
                <a:ea typeface="仿宋_GB2312" pitchFamily="49" charset="-122"/>
              </a:rPr>
              <a:t>发展中的作用</a:t>
            </a:r>
            <a:endParaRPr lang="zh-CN" altLang="en-US" dirty="0">
              <a:ea typeface="仿宋_GB2312" pitchFamily="49" charset="-122"/>
            </a:endParaRPr>
          </a:p>
          <a:p>
            <a:pPr lvl="0"/>
            <a:r>
              <a:rPr lang="zh-CN" altLang="en-US" dirty="0" smtClean="0">
                <a:ea typeface="仿宋_GB2312" pitchFamily="49" charset="-122"/>
              </a:rPr>
              <a:t>支持对国别差异进行研究</a:t>
            </a:r>
            <a:endParaRPr lang="en-US" altLang="zh-CN" dirty="0" smtClean="0">
              <a:ea typeface="仿宋_GB2312" pitchFamily="49" charset="-122"/>
            </a:endParaRPr>
          </a:p>
          <a:p>
            <a:pPr eaLnBrk="1" hangingPunct="1"/>
            <a:endParaRPr lang="en-US" altLang="zh-CN" sz="2000" dirty="0" smtClean="0">
              <a:ea typeface="仿宋_GB2312" pitchFamily="49" charset="-122"/>
            </a:endParaRPr>
          </a:p>
          <a:p>
            <a:pPr eaLnBrk="1" hangingPunct="1"/>
            <a:endParaRPr lang="en-US" altLang="zh-CN" sz="2000" dirty="0" smtClean="0">
              <a:ea typeface="仿宋_GB2312" pitchFamily="49" charset="-122"/>
            </a:endParaRPr>
          </a:p>
          <a:p>
            <a:pPr eaLnBrk="1" hangingPunct="1"/>
            <a:endParaRPr lang="en-US" altLang="zh-CN" sz="2000" dirty="0" smtClean="0">
              <a:ea typeface="仿宋_GB2312" pitchFamily="49" charset="-122"/>
            </a:endParaRPr>
          </a:p>
          <a:p>
            <a:pPr eaLnBrk="1" hangingPunct="1"/>
            <a:endParaRPr lang="en-US" altLang="zh-CN" sz="2000" dirty="0" smtClean="0">
              <a:ea typeface="仿宋_GB2312" pitchFamily="49" charset="-122"/>
            </a:endParaRPr>
          </a:p>
          <a:p>
            <a:pPr eaLnBrk="1" hangingPunct="1"/>
            <a:endParaRPr lang="en-US" altLang="zh-CN" sz="2000" dirty="0" smtClean="0">
              <a:ea typeface="仿宋_GB2312" pitchFamily="49" charset="-122"/>
            </a:endParaRPr>
          </a:p>
          <a:p>
            <a:pPr eaLnBrk="1" hangingPunct="1"/>
            <a:endParaRPr lang="en-GB" altLang="zh-CN" sz="2000" dirty="0" smtClean="0">
              <a:ea typeface="仿宋_GB2312" pitchFamily="49" charset="-122"/>
            </a:endParaRPr>
          </a:p>
        </p:txBody>
      </p:sp>
      <p:sp>
        <p:nvSpPr>
          <p:cNvPr id="21508" name="Text Box 7"/>
          <p:cNvSpPr txBox="1">
            <a:spLocks noChangeArrowheads="1"/>
          </p:cNvSpPr>
          <p:nvPr/>
        </p:nvSpPr>
        <p:spPr bwMode="auto">
          <a:xfrm>
            <a:off x="8459788" y="4292600"/>
            <a:ext cx="1428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72000" rIns="72000" bIns="720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50000"/>
              </a:spcBef>
            </a:pPr>
            <a:endParaRPr lang="zh-CN" altLang="zh-CN" sz="100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754064" y="422259"/>
            <a:ext cx="7461274" cy="792163"/>
          </a:xfrm>
          <a:noFill/>
        </p:spPr>
        <p:txBody>
          <a:bodyPr/>
          <a:lstStyle/>
          <a:p>
            <a:r>
              <a:rPr lang="en-US" altLang="zh-CN" b="1" dirty="0">
                <a:ea typeface="宋体" pitchFamily="2" charset="-122"/>
                <a:cs typeface="Arial" pitchFamily="34" charset="0"/>
              </a:rPr>
              <a:t>ICAEW</a:t>
            </a:r>
            <a:r>
              <a:rPr lang="zh-CN" altLang="en-US" b="1" dirty="0">
                <a:ea typeface="宋体" pitchFamily="2" charset="-122"/>
                <a:cs typeface="Arial" pitchFamily="34" charset="0"/>
              </a:rPr>
              <a:t>采取的行动</a:t>
            </a:r>
            <a:endParaRPr lang="en-GB" altLang="zh-CN" dirty="0" smtClean="0"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4228385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9869" y="1412776"/>
            <a:ext cx="7747026" cy="4478354"/>
          </a:xfrm>
        </p:spPr>
        <p:txBody>
          <a:bodyPr/>
          <a:lstStyle/>
          <a:p>
            <a:pPr lvl="0"/>
            <a:r>
              <a:rPr lang="zh-CN" altLang="en-US" sz="2400" dirty="0" smtClean="0">
                <a:ea typeface="仿宋_GB2312" pitchFamily="49" charset="-122"/>
              </a:rPr>
              <a:t>促进跨境审计</a:t>
            </a:r>
          </a:p>
          <a:p>
            <a:pPr lvl="0"/>
            <a:r>
              <a:rPr lang="zh-CN" altLang="en-US" sz="2400" dirty="0" smtClean="0">
                <a:ea typeface="仿宋_GB2312" pitchFamily="49" charset="-122"/>
              </a:rPr>
              <a:t>讨论职业怀疑态度和重要审计问题</a:t>
            </a:r>
          </a:p>
          <a:p>
            <a:pPr lvl="0"/>
            <a:r>
              <a:rPr lang="zh-CN" altLang="en-US" sz="2400" dirty="0" smtClean="0">
                <a:ea typeface="仿宋_GB2312" pitchFamily="49" charset="-122"/>
              </a:rPr>
              <a:t>包含来自</a:t>
            </a:r>
            <a:r>
              <a:rPr lang="en-US" altLang="zh-CN" sz="2400" dirty="0">
                <a:ea typeface="仿宋_GB2312" pitchFamily="49" charset="-122"/>
              </a:rPr>
              <a:t>POAB</a:t>
            </a:r>
            <a:r>
              <a:rPr lang="zh-CN" altLang="en-US" sz="2400" dirty="0" smtClean="0">
                <a:ea typeface="仿宋_GB2312" pitchFamily="49" charset="-122"/>
              </a:rPr>
              <a:t>监管人员的简短谈话</a:t>
            </a:r>
          </a:p>
          <a:p>
            <a:pPr lvl="0"/>
            <a:r>
              <a:rPr lang="zh-CN" altLang="en-US" sz="2400" dirty="0" smtClean="0">
                <a:ea typeface="仿宋_GB2312" pitchFamily="49" charset="-122"/>
              </a:rPr>
              <a:t>根据审计检查结果及</a:t>
            </a:r>
            <a:r>
              <a:rPr lang="en-US" altLang="zh-CN" sz="2400" dirty="0" smtClean="0">
                <a:ea typeface="仿宋_GB2312" pitchFamily="49" charset="-122"/>
              </a:rPr>
              <a:t>ICAEW</a:t>
            </a:r>
            <a:r>
              <a:rPr lang="zh-CN" altLang="en-US" sz="2400" dirty="0" smtClean="0">
                <a:ea typeface="仿宋_GB2312" pitchFamily="49" charset="-122"/>
              </a:rPr>
              <a:t>审计专家的意见而制作</a:t>
            </a:r>
          </a:p>
          <a:p>
            <a:pPr lvl="0"/>
            <a:r>
              <a:rPr lang="zh-CN" altLang="en-US" sz="2400" dirty="0">
                <a:ea typeface="仿宋_GB2312" pitchFamily="49" charset="-122"/>
              </a:rPr>
              <a:t>有助于</a:t>
            </a:r>
            <a:r>
              <a:rPr lang="zh-CN" altLang="en-US" sz="2400" dirty="0" smtClean="0">
                <a:ea typeface="仿宋_GB2312" pitchFamily="49" charset="-122"/>
              </a:rPr>
              <a:t>开展培训</a:t>
            </a:r>
          </a:p>
          <a:p>
            <a:pPr lvl="0"/>
            <a:r>
              <a:rPr lang="zh-CN" altLang="en-US" sz="2400" dirty="0" smtClean="0">
                <a:ea typeface="仿宋_GB2312" pitchFamily="49" charset="-122"/>
              </a:rPr>
              <a:t>巩固最佳实务</a:t>
            </a:r>
          </a:p>
          <a:p>
            <a:pPr eaLnBrk="1" hangingPunct="1"/>
            <a:r>
              <a:rPr lang="en-US" altLang="zh-CN" sz="2400" dirty="0" smtClean="0">
                <a:ea typeface="仿宋_GB2312" pitchFamily="49" charset="-122"/>
                <a:hlinkClick r:id="rId3"/>
              </a:rPr>
              <a:t>http://www.icaew.com/en/technical/audit-and-assurance/professional-scepticism</a:t>
            </a:r>
            <a:endParaRPr lang="en-US" altLang="zh-CN" sz="2400" dirty="0" smtClean="0">
              <a:ea typeface="仿宋_GB2312" pitchFamily="49" charset="-122"/>
            </a:endParaRPr>
          </a:p>
          <a:p>
            <a:pPr marL="0" indent="0" eaLnBrk="1" hangingPunct="1">
              <a:buNone/>
            </a:pPr>
            <a:endParaRPr lang="en-US" altLang="zh-CN" sz="2000" dirty="0" smtClean="0">
              <a:ea typeface="仿宋_GB2312" pitchFamily="49" charset="-122"/>
            </a:endParaRPr>
          </a:p>
          <a:p>
            <a:pPr eaLnBrk="1" hangingPunct="1"/>
            <a:endParaRPr lang="en-US" altLang="zh-CN" sz="2000" dirty="0" smtClean="0">
              <a:ea typeface="仿宋_GB2312" pitchFamily="49" charset="-122"/>
            </a:endParaRPr>
          </a:p>
          <a:p>
            <a:pPr eaLnBrk="1" hangingPunct="1"/>
            <a:endParaRPr lang="en-US" altLang="zh-CN" sz="2000" dirty="0" smtClean="0">
              <a:ea typeface="仿宋_GB2312" pitchFamily="49" charset="-122"/>
            </a:endParaRPr>
          </a:p>
          <a:p>
            <a:pPr eaLnBrk="1" hangingPunct="1"/>
            <a:endParaRPr lang="en-US" altLang="zh-CN" sz="2800" dirty="0" smtClean="0">
              <a:ea typeface="仿宋_GB2312" pitchFamily="49" charset="-122"/>
            </a:endParaRPr>
          </a:p>
          <a:p>
            <a:pPr eaLnBrk="1" hangingPunct="1"/>
            <a:endParaRPr lang="en-US" altLang="zh-CN" sz="2800" dirty="0" smtClean="0">
              <a:ea typeface="仿宋_GB2312" pitchFamily="49" charset="-122"/>
            </a:endParaRPr>
          </a:p>
          <a:p>
            <a:pPr eaLnBrk="1" hangingPunct="1"/>
            <a:endParaRPr lang="en-US" altLang="zh-CN" sz="2800" dirty="0" smtClean="0">
              <a:ea typeface="仿宋_GB2312" pitchFamily="49" charset="-122"/>
            </a:endParaRPr>
          </a:p>
          <a:p>
            <a:pPr eaLnBrk="1" hangingPunct="1"/>
            <a:endParaRPr lang="en-US" altLang="zh-CN" sz="2800" dirty="0" smtClean="0">
              <a:ea typeface="仿宋_GB2312" pitchFamily="49" charset="-122"/>
            </a:endParaRPr>
          </a:p>
          <a:p>
            <a:pPr eaLnBrk="1" hangingPunct="1"/>
            <a:endParaRPr lang="en-US" altLang="zh-CN" sz="2800" dirty="0" smtClean="0">
              <a:ea typeface="仿宋_GB2312" pitchFamily="49" charset="-122"/>
            </a:endParaRPr>
          </a:p>
          <a:p>
            <a:pPr eaLnBrk="1" hangingPunct="1"/>
            <a:endParaRPr lang="en-US" altLang="zh-CN" sz="2800" dirty="0" smtClean="0">
              <a:ea typeface="仿宋_GB2312" pitchFamily="49" charset="-122"/>
            </a:endParaRPr>
          </a:p>
          <a:p>
            <a:pPr eaLnBrk="1" hangingPunct="1"/>
            <a:endParaRPr lang="en-GB" altLang="zh-CN" sz="2800" dirty="0" smtClean="0">
              <a:ea typeface="仿宋_GB2312" pitchFamily="49" charset="-122"/>
            </a:endParaRPr>
          </a:p>
        </p:txBody>
      </p:sp>
      <p:sp>
        <p:nvSpPr>
          <p:cNvPr id="22532" name="Text Box 7"/>
          <p:cNvSpPr txBox="1">
            <a:spLocks noChangeArrowheads="1"/>
          </p:cNvSpPr>
          <p:nvPr/>
        </p:nvSpPr>
        <p:spPr bwMode="auto">
          <a:xfrm>
            <a:off x="8459788" y="4292600"/>
            <a:ext cx="1428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72000" rIns="72000" bIns="720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50000"/>
              </a:spcBef>
            </a:pPr>
            <a:endParaRPr lang="zh-CN" altLang="zh-CN" sz="1000">
              <a:solidFill>
                <a:schemeClr val="tx1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548680"/>
            <a:ext cx="7461274" cy="792163"/>
          </a:xfrm>
          <a:noFill/>
        </p:spPr>
        <p:txBody>
          <a:bodyPr/>
          <a:lstStyle/>
          <a:p>
            <a:r>
              <a:rPr lang="en-US" altLang="zh-CN" b="1" dirty="0" smtClean="0">
                <a:latin typeface="+mn-lt"/>
                <a:ea typeface="宋体" pitchFamily="2" charset="-122"/>
              </a:rPr>
              <a:t>ICAEW</a:t>
            </a:r>
            <a:r>
              <a:rPr lang="zh-CN" altLang="en-US" b="1" dirty="0" smtClean="0">
                <a:latin typeface="+mn-lt"/>
                <a:ea typeface="宋体" pitchFamily="2" charset="-122"/>
              </a:rPr>
              <a:t>在线培训视频</a:t>
            </a:r>
            <a:endParaRPr lang="en-GB" altLang="zh-CN" b="1" dirty="0" smtClean="0">
              <a:latin typeface="+mn-lt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59420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24" y="1593852"/>
            <a:ext cx="7318398" cy="4121164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zh-CN" altLang="en-US" sz="2400" dirty="0">
                <a:ea typeface="仿宋_GB2312" pitchFamily="49" charset="-122"/>
              </a:rPr>
              <a:t>制作</a:t>
            </a:r>
            <a:r>
              <a:rPr lang="zh-CN" altLang="en-US" sz="2400" dirty="0" smtClean="0">
                <a:ea typeface="仿宋_GB2312" pitchFamily="49" charset="-122"/>
              </a:rPr>
              <a:t>各类出版物</a:t>
            </a:r>
          </a:p>
          <a:p>
            <a:pPr lvl="0">
              <a:lnSpc>
                <a:spcPct val="150000"/>
              </a:lnSpc>
            </a:pPr>
            <a:r>
              <a:rPr lang="zh-CN" altLang="en-US" sz="2400" dirty="0" smtClean="0">
                <a:ea typeface="仿宋_GB2312" pitchFamily="49" charset="-122"/>
              </a:rPr>
              <a:t>技术指导</a:t>
            </a:r>
          </a:p>
          <a:p>
            <a:pPr lvl="0">
              <a:lnSpc>
                <a:spcPct val="150000"/>
              </a:lnSpc>
            </a:pPr>
            <a:r>
              <a:rPr lang="zh-CN" altLang="en-US" sz="2400" dirty="0">
                <a:ea typeface="仿宋_GB2312" pitchFamily="49" charset="-122"/>
              </a:rPr>
              <a:t>国际</a:t>
            </a:r>
            <a:r>
              <a:rPr lang="zh-CN" altLang="en-US" sz="2400" dirty="0" smtClean="0">
                <a:ea typeface="仿宋_GB2312" pitchFamily="49" charset="-122"/>
              </a:rPr>
              <a:t>审计准则（</a:t>
            </a:r>
            <a:r>
              <a:rPr lang="en-US" altLang="zh-CN" sz="2400" dirty="0" smtClean="0">
                <a:ea typeface="仿宋_GB2312" pitchFamily="49" charset="-122"/>
              </a:rPr>
              <a:t>ISA</a:t>
            </a:r>
            <a:r>
              <a:rPr lang="zh-CN" altLang="en-US" sz="2400" dirty="0" smtClean="0">
                <a:ea typeface="仿宋_GB2312" pitchFamily="49" charset="-122"/>
              </a:rPr>
              <a:t>）实施</a:t>
            </a:r>
          </a:p>
          <a:p>
            <a:pPr lvl="0">
              <a:lnSpc>
                <a:spcPct val="150000"/>
              </a:lnSpc>
            </a:pPr>
            <a:r>
              <a:rPr lang="zh-CN" altLang="en-US" sz="2400" dirty="0" smtClean="0">
                <a:ea typeface="仿宋_GB2312" pitchFamily="49" charset="-122"/>
              </a:rPr>
              <a:t>质量控制</a:t>
            </a:r>
          </a:p>
          <a:p>
            <a:pPr lvl="0">
              <a:lnSpc>
                <a:spcPct val="150000"/>
              </a:lnSpc>
            </a:pPr>
            <a:r>
              <a:rPr lang="zh-CN" altLang="en-US" sz="2400" dirty="0" smtClean="0">
                <a:ea typeface="仿宋_GB2312" pitchFamily="49" charset="-122"/>
              </a:rPr>
              <a:t>关联方</a:t>
            </a:r>
          </a:p>
          <a:p>
            <a:pPr lvl="0">
              <a:lnSpc>
                <a:spcPct val="150000"/>
              </a:lnSpc>
            </a:pPr>
            <a:r>
              <a:rPr lang="zh-CN" altLang="en-US" sz="2400" dirty="0" smtClean="0">
                <a:ea typeface="仿宋_GB2312" pitchFamily="49" charset="-122"/>
              </a:rPr>
              <a:t>集团审计</a:t>
            </a:r>
            <a:endParaRPr lang="en-US" altLang="zh-CN" sz="2400" dirty="0" smtClean="0">
              <a:ea typeface="仿宋_GB2312" pitchFamily="49" charset="-122"/>
            </a:endParaRPr>
          </a:p>
          <a:p>
            <a:pPr eaLnBrk="1" hangingPunct="1"/>
            <a:endParaRPr lang="en-US" altLang="zh-CN" sz="2000" dirty="0" smtClean="0">
              <a:ea typeface="仿宋_GB2312" pitchFamily="49" charset="-122"/>
            </a:endParaRPr>
          </a:p>
          <a:p>
            <a:pPr eaLnBrk="1" hangingPunct="1"/>
            <a:endParaRPr lang="en-US" altLang="zh-CN" sz="2800" dirty="0" smtClean="0">
              <a:ea typeface="仿宋_GB2312" pitchFamily="49" charset="-122"/>
            </a:endParaRPr>
          </a:p>
          <a:p>
            <a:pPr eaLnBrk="1" hangingPunct="1"/>
            <a:endParaRPr lang="en-US" altLang="zh-CN" sz="2800" dirty="0" smtClean="0">
              <a:ea typeface="仿宋_GB2312" pitchFamily="49" charset="-122"/>
            </a:endParaRPr>
          </a:p>
          <a:p>
            <a:pPr eaLnBrk="1" hangingPunct="1"/>
            <a:endParaRPr lang="en-US" altLang="zh-CN" sz="2800" dirty="0" smtClean="0">
              <a:ea typeface="仿宋_GB2312" pitchFamily="49" charset="-122"/>
            </a:endParaRPr>
          </a:p>
          <a:p>
            <a:pPr eaLnBrk="1" hangingPunct="1"/>
            <a:endParaRPr lang="en-US" altLang="zh-CN" sz="2800" dirty="0" smtClean="0">
              <a:ea typeface="仿宋_GB2312" pitchFamily="49" charset="-122"/>
            </a:endParaRPr>
          </a:p>
          <a:p>
            <a:pPr eaLnBrk="1" hangingPunct="1"/>
            <a:endParaRPr lang="en-US" altLang="zh-CN" sz="2800" dirty="0" smtClean="0">
              <a:ea typeface="仿宋_GB2312" pitchFamily="49" charset="-122"/>
            </a:endParaRPr>
          </a:p>
          <a:p>
            <a:pPr eaLnBrk="1" hangingPunct="1"/>
            <a:endParaRPr lang="en-US" altLang="zh-CN" sz="2800" dirty="0" smtClean="0">
              <a:ea typeface="仿宋_GB2312" pitchFamily="49" charset="-122"/>
            </a:endParaRPr>
          </a:p>
          <a:p>
            <a:pPr eaLnBrk="1" hangingPunct="1"/>
            <a:endParaRPr lang="en-GB" altLang="zh-CN" sz="2800" dirty="0" smtClean="0">
              <a:ea typeface="仿宋_GB2312" pitchFamily="49" charset="-122"/>
            </a:endParaRPr>
          </a:p>
        </p:txBody>
      </p:sp>
      <p:sp>
        <p:nvSpPr>
          <p:cNvPr id="23556" name="Text Box 7"/>
          <p:cNvSpPr txBox="1">
            <a:spLocks noChangeArrowheads="1"/>
          </p:cNvSpPr>
          <p:nvPr/>
        </p:nvSpPr>
        <p:spPr bwMode="auto">
          <a:xfrm>
            <a:off x="8459788" y="4292600"/>
            <a:ext cx="1428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72000" rIns="72000" bIns="720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50000"/>
              </a:spcBef>
            </a:pPr>
            <a:endParaRPr lang="zh-CN" altLang="zh-CN" sz="100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54064" y="548680"/>
            <a:ext cx="7461274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kumimoji="0" lang="en-US" altLang="zh-CN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宋体" pitchFamily="2" charset="-122"/>
                <a:cs typeface="+mj-cs"/>
              </a:rPr>
              <a:t>ICAEW</a:t>
            </a:r>
            <a:r>
              <a:rPr kumimoji="0" lang="zh-CN" alt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宋体" pitchFamily="2" charset="-122"/>
                <a:cs typeface="+mj-cs"/>
              </a:rPr>
              <a:t>审计与鉴证</a:t>
            </a:r>
            <a:r>
              <a:rPr lang="zh-CN" altLang="en-US" sz="3000" b="1" kern="0">
                <a:solidFill>
                  <a:srgbClr val="CC0000"/>
                </a:solidFill>
                <a:ea typeface="宋体" pitchFamily="2" charset="-122"/>
              </a:rPr>
              <a:t>专业技术</a:t>
            </a:r>
            <a:r>
              <a:rPr lang="zh-CN" altLang="en-US" sz="3000" b="1" kern="0" smtClean="0">
                <a:solidFill>
                  <a:srgbClr val="CC0000"/>
                </a:solidFill>
                <a:latin typeface="+mn-lt"/>
                <a:ea typeface="宋体" pitchFamily="2" charset="-122"/>
                <a:cs typeface="+mj-cs"/>
              </a:rPr>
              <a:t>委员会</a:t>
            </a:r>
            <a:endParaRPr kumimoji="0" lang="en-GB" altLang="zh-CN" sz="3000" b="1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+mn-lt"/>
              <a:ea typeface="宋体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933188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4064" y="1700808"/>
            <a:ext cx="7215209" cy="4176464"/>
          </a:xfrm>
        </p:spPr>
        <p:txBody>
          <a:bodyPr/>
          <a:lstStyle/>
          <a:p>
            <a:pPr>
              <a:buNone/>
            </a:pPr>
            <a:r>
              <a:rPr lang="zh-CN" altLang="en-US" sz="2400" b="1" dirty="0" smtClean="0">
                <a:ea typeface="仿宋_GB2312" pitchFamily="49" charset="-122"/>
              </a:rPr>
              <a:t>建议</a:t>
            </a:r>
            <a:endParaRPr lang="zh-CN" altLang="en-US" sz="2400" dirty="0" smtClean="0">
              <a:ea typeface="仿宋_GB2312" pitchFamily="49" charset="-122"/>
            </a:endParaRPr>
          </a:p>
          <a:p>
            <a:pPr lvl="0"/>
            <a:r>
              <a:rPr lang="zh-CN" altLang="en-US" dirty="0" smtClean="0">
                <a:ea typeface="仿宋_GB2312" pitchFamily="49" charset="-122"/>
              </a:rPr>
              <a:t>风险信息</a:t>
            </a:r>
            <a:r>
              <a:rPr lang="en-US" altLang="zh-CN" dirty="0" smtClean="0">
                <a:ea typeface="仿宋_GB2312" pitchFamily="49" charset="-122"/>
              </a:rPr>
              <a:t>——</a:t>
            </a:r>
            <a:r>
              <a:rPr lang="zh-CN" altLang="en-US" dirty="0" smtClean="0">
                <a:ea typeface="仿宋_GB2312" pitchFamily="49" charset="-122"/>
              </a:rPr>
              <a:t>经过审计的风险声明总结</a:t>
            </a:r>
          </a:p>
          <a:p>
            <a:pPr lvl="0"/>
            <a:r>
              <a:rPr lang="zh-CN" altLang="en-US" dirty="0" smtClean="0">
                <a:ea typeface="仿宋_GB2312" pitchFamily="49" charset="-122"/>
              </a:rPr>
              <a:t>最佳实务指南</a:t>
            </a:r>
            <a:r>
              <a:rPr lang="en-US" altLang="zh-CN" dirty="0" smtClean="0">
                <a:ea typeface="仿宋_GB2312" pitchFamily="49" charset="-122"/>
              </a:rPr>
              <a:t>——</a:t>
            </a:r>
            <a:r>
              <a:rPr lang="zh-CN" altLang="en-US" dirty="0" smtClean="0">
                <a:ea typeface="仿宋_GB2312" pitchFamily="49" charset="-122"/>
              </a:rPr>
              <a:t>审计委员会报告</a:t>
            </a:r>
          </a:p>
          <a:p>
            <a:pPr lvl="0"/>
            <a:r>
              <a:rPr lang="zh-CN" altLang="en-US" dirty="0" smtClean="0">
                <a:ea typeface="仿宋_GB2312" pitchFamily="49" charset="-122"/>
              </a:rPr>
              <a:t>向审计师核实作出重要判断的领域</a:t>
            </a:r>
          </a:p>
          <a:p>
            <a:pPr lvl="0"/>
            <a:r>
              <a:rPr lang="zh-CN" altLang="en-US" dirty="0" smtClean="0">
                <a:ea typeface="仿宋_GB2312" pitchFamily="49" charset="-122"/>
              </a:rPr>
              <a:t>就关键会计估计进行陈述</a:t>
            </a:r>
          </a:p>
          <a:p>
            <a:pPr lvl="0"/>
            <a:r>
              <a:rPr lang="zh-CN" altLang="en-US" dirty="0" smtClean="0">
                <a:ea typeface="仿宋_GB2312" pitchFamily="49" charset="-122"/>
              </a:rPr>
              <a:t>对专业判断进行披露</a:t>
            </a:r>
          </a:p>
          <a:p>
            <a:pPr lvl="0"/>
            <a:r>
              <a:rPr lang="zh-CN" altLang="en-US" dirty="0" smtClean="0">
                <a:ea typeface="仿宋_GB2312" pitchFamily="49" charset="-122"/>
              </a:rPr>
              <a:t>审计师参与</a:t>
            </a:r>
            <a:r>
              <a:rPr lang="en-US" altLang="zh-CN" dirty="0" smtClean="0">
                <a:ea typeface="仿宋_GB2312" pitchFamily="49" charset="-122"/>
              </a:rPr>
              <a:t>——</a:t>
            </a:r>
            <a:r>
              <a:rPr lang="zh-CN" altLang="en-US" dirty="0" smtClean="0">
                <a:ea typeface="仿宋_GB2312" pitchFamily="49" charset="-122"/>
              </a:rPr>
              <a:t>年报的前面章节</a:t>
            </a:r>
          </a:p>
          <a:p>
            <a:pPr lvl="0"/>
            <a:r>
              <a:rPr lang="zh-CN" altLang="en-US" dirty="0" smtClean="0">
                <a:ea typeface="仿宋_GB2312" pitchFamily="49" charset="-122"/>
              </a:rPr>
              <a:t>与审计师</a:t>
            </a:r>
            <a:r>
              <a:rPr lang="zh-CN" altLang="en-US" dirty="0">
                <a:ea typeface="仿宋_GB2312" pitchFamily="49" charset="-122"/>
              </a:rPr>
              <a:t>和</a:t>
            </a:r>
            <a:r>
              <a:rPr lang="zh-CN" altLang="en-US" dirty="0" smtClean="0">
                <a:ea typeface="仿宋_GB2312" pitchFamily="49" charset="-122"/>
              </a:rPr>
              <a:t>银行监管机构频繁对话</a:t>
            </a:r>
          </a:p>
          <a:p>
            <a:pPr lvl="0"/>
            <a:r>
              <a:rPr lang="zh-CN" altLang="en-US" dirty="0" smtClean="0">
                <a:ea typeface="仿宋_GB2312" pitchFamily="49" charset="-122"/>
              </a:rPr>
              <a:t>与审计师</a:t>
            </a:r>
            <a:r>
              <a:rPr lang="zh-CN" altLang="en-US" dirty="0">
                <a:ea typeface="仿宋_GB2312" pitchFamily="49" charset="-122"/>
              </a:rPr>
              <a:t>和</a:t>
            </a:r>
            <a:r>
              <a:rPr lang="zh-CN" altLang="en-US" dirty="0" smtClean="0">
                <a:ea typeface="仿宋_GB2312" pitchFamily="49" charset="-122"/>
              </a:rPr>
              <a:t>审计委员会对话</a:t>
            </a:r>
          </a:p>
          <a:p>
            <a:pPr eaLnBrk="1" hangingPunct="1">
              <a:buFont typeface="Times" pitchFamily="18" charset="0"/>
              <a:buNone/>
            </a:pPr>
            <a:endParaRPr lang="en-GB" altLang="zh-CN" sz="3200" dirty="0" smtClean="0">
              <a:ea typeface="仿宋_GB2312" pitchFamily="49" charset="-122"/>
            </a:endParaRPr>
          </a:p>
        </p:txBody>
      </p:sp>
      <p:sp>
        <p:nvSpPr>
          <p:cNvPr id="24580" name="Text Box 7"/>
          <p:cNvSpPr txBox="1">
            <a:spLocks noChangeArrowheads="1"/>
          </p:cNvSpPr>
          <p:nvPr/>
        </p:nvSpPr>
        <p:spPr bwMode="auto">
          <a:xfrm>
            <a:off x="8459788" y="4292600"/>
            <a:ext cx="1428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72000" rIns="72000" bIns="720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50000"/>
              </a:spcBef>
            </a:pPr>
            <a:endParaRPr lang="zh-CN" altLang="zh-CN" sz="100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54064" y="422259"/>
            <a:ext cx="7604150" cy="990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宋体" pitchFamily="2" charset="-122"/>
                <a:cs typeface="+mj-cs"/>
              </a:rPr>
              <a:t>ICAEW</a:t>
            </a:r>
            <a:r>
              <a:rPr kumimoji="0" lang="zh-CN" alt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宋体" pitchFamily="2" charset="-122"/>
                <a:cs typeface="+mj-cs"/>
              </a:rPr>
              <a:t> </a:t>
            </a:r>
            <a:r>
              <a:rPr kumimoji="0" lang="en-US" altLang="zh-CN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宋体" pitchFamily="2" charset="-122"/>
                <a:cs typeface="+mj-cs"/>
              </a:rPr>
              <a:t>2010</a:t>
            </a:r>
            <a:r>
              <a:rPr kumimoji="0" lang="zh-CN" alt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宋体" pitchFamily="2" charset="-122"/>
                <a:cs typeface="+mj-cs"/>
              </a:rPr>
              <a:t>年报告</a:t>
            </a:r>
            <a:r>
              <a:rPr kumimoji="0" lang="en-US" altLang="zh-CN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宋体" pitchFamily="2" charset="-122"/>
                <a:cs typeface="+mj-cs"/>
              </a:rPr>
              <a:t>——《</a:t>
            </a:r>
            <a:r>
              <a:rPr kumimoji="0" lang="zh-CN" alt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宋体" pitchFamily="2" charset="-122"/>
                <a:cs typeface="+mj-cs"/>
              </a:rPr>
              <a:t>银行审计：危机的教训</a:t>
            </a:r>
            <a:r>
              <a:rPr kumimoji="0" lang="en-US" altLang="zh-CN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宋体" pitchFamily="2" charset="-122"/>
                <a:cs typeface="+mj-cs"/>
              </a:rPr>
              <a:t>》</a:t>
            </a:r>
            <a:endParaRPr kumimoji="0" lang="en-GB" altLang="zh-CN" sz="3000" b="1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+mn-lt"/>
              <a:ea typeface="宋体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3660099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48" y="1285860"/>
            <a:ext cx="7635455" cy="4405750"/>
          </a:xfrm>
        </p:spPr>
        <p:txBody>
          <a:bodyPr/>
          <a:lstStyle/>
          <a:p>
            <a:pPr lvl="0"/>
            <a:r>
              <a:rPr lang="zh-CN" altLang="en-US" sz="2000" dirty="0" smtClean="0">
                <a:ea typeface="仿宋_GB2312" pitchFamily="49" charset="-122"/>
              </a:rPr>
              <a:t>由</a:t>
            </a:r>
            <a:r>
              <a:rPr lang="en-US" altLang="zh-CN" sz="2000" dirty="0" smtClean="0">
                <a:ea typeface="仿宋_GB2312" pitchFamily="49" charset="-122"/>
              </a:rPr>
              <a:t>《</a:t>
            </a:r>
            <a:r>
              <a:rPr lang="zh-CN" altLang="en-US" sz="2000" dirty="0" smtClean="0">
                <a:ea typeface="仿宋_GB2312" pitchFamily="49" charset="-122"/>
              </a:rPr>
              <a:t>萨班斯</a:t>
            </a:r>
            <a:r>
              <a:rPr lang="en-GB" sz="2000" dirty="0" smtClean="0">
                <a:ea typeface="仿宋_GB2312" pitchFamily="49" charset="-122"/>
              </a:rPr>
              <a:t>-</a:t>
            </a:r>
            <a:r>
              <a:rPr lang="zh-CN" altLang="en-US" sz="2000" dirty="0" smtClean="0">
                <a:ea typeface="仿宋_GB2312" pitchFamily="49" charset="-122"/>
              </a:rPr>
              <a:t>奥克斯利法案</a:t>
            </a:r>
            <a:r>
              <a:rPr lang="en-US" altLang="zh-CN" sz="2000" dirty="0" smtClean="0">
                <a:ea typeface="仿宋_GB2312" pitchFamily="49" charset="-122"/>
              </a:rPr>
              <a:t>》</a:t>
            </a:r>
            <a:r>
              <a:rPr lang="zh-CN" altLang="en-US" sz="2000" dirty="0" smtClean="0">
                <a:ea typeface="仿宋_GB2312" pitchFamily="49" charset="-122"/>
              </a:rPr>
              <a:t>启动</a:t>
            </a:r>
            <a:endParaRPr lang="en-US" altLang="zh-CN" sz="2000" dirty="0" smtClean="0">
              <a:ea typeface="仿宋_GB2312" pitchFamily="49" charset="-122"/>
            </a:endParaRPr>
          </a:p>
          <a:p>
            <a:pPr lvl="0"/>
            <a:r>
              <a:rPr lang="zh-CN" altLang="en-US" sz="2000" dirty="0" smtClean="0">
                <a:ea typeface="仿宋_GB2312" pitchFamily="49" charset="-122"/>
              </a:rPr>
              <a:t>全球许多国家都制定了相关行动计划</a:t>
            </a:r>
          </a:p>
          <a:p>
            <a:pPr lvl="0"/>
            <a:r>
              <a:rPr lang="zh-CN" altLang="en-US" sz="2000" dirty="0" smtClean="0">
                <a:ea typeface="仿宋_GB2312" pitchFamily="49" charset="-122"/>
              </a:rPr>
              <a:t>欧盟委员会</a:t>
            </a:r>
            <a:r>
              <a:rPr lang="en-GB" altLang="zh-CN" sz="2000" dirty="0">
                <a:ea typeface="仿宋_GB2312" pitchFamily="49" charset="-122"/>
              </a:rPr>
              <a:t>2006</a:t>
            </a:r>
            <a:r>
              <a:rPr lang="zh-CN" altLang="en-US" sz="2000" dirty="0" smtClean="0">
                <a:ea typeface="仿宋_GB2312" pitchFamily="49" charset="-122"/>
              </a:rPr>
              <a:t>年颁布的</a:t>
            </a:r>
            <a:r>
              <a:rPr lang="en-US" altLang="zh-CN" sz="2000" dirty="0" smtClean="0">
                <a:ea typeface="仿宋_GB2312" pitchFamily="49" charset="-122"/>
              </a:rPr>
              <a:t>《</a:t>
            </a:r>
            <a:r>
              <a:rPr lang="zh-CN" altLang="en-US" sz="2000" dirty="0" smtClean="0">
                <a:ea typeface="仿宋_GB2312" pitchFamily="49" charset="-122"/>
              </a:rPr>
              <a:t>法定审计指令</a:t>
            </a:r>
            <a:r>
              <a:rPr lang="en-US" altLang="zh-CN" sz="2000" dirty="0" smtClean="0">
                <a:ea typeface="仿宋_GB2312" pitchFamily="49" charset="-122"/>
              </a:rPr>
              <a:t>》——</a:t>
            </a:r>
            <a:r>
              <a:rPr lang="zh-CN" altLang="en-US" sz="2000" dirty="0" smtClean="0">
                <a:ea typeface="仿宋_GB2312" pitchFamily="49" charset="-122"/>
              </a:rPr>
              <a:t>监控机制</a:t>
            </a:r>
          </a:p>
          <a:p>
            <a:pPr lvl="0"/>
            <a:r>
              <a:rPr lang="zh-CN" altLang="en-US" sz="2000" dirty="0" smtClean="0">
                <a:ea typeface="仿宋_GB2312" pitchFamily="49" charset="-122"/>
              </a:rPr>
              <a:t>欧盟委员会转换进程报告（</a:t>
            </a:r>
            <a:r>
              <a:rPr lang="en-GB" sz="2000" dirty="0" smtClean="0">
                <a:ea typeface="仿宋_GB2312" pitchFamily="49" charset="-122"/>
              </a:rPr>
              <a:t>2</a:t>
            </a:r>
            <a:r>
              <a:rPr lang="zh-CN" altLang="en-US" sz="2000" dirty="0" smtClean="0">
                <a:ea typeface="仿宋_GB2312" pitchFamily="49" charset="-122"/>
              </a:rPr>
              <a:t>月</a:t>
            </a:r>
            <a:r>
              <a:rPr lang="en-GB" sz="2000" dirty="0" smtClean="0">
                <a:ea typeface="仿宋_GB2312" pitchFamily="49" charset="-122"/>
              </a:rPr>
              <a:t>12</a:t>
            </a:r>
            <a:r>
              <a:rPr lang="zh-CN" altLang="en-US" sz="2000" dirty="0" smtClean="0">
                <a:ea typeface="仿宋_GB2312" pitchFamily="49" charset="-122"/>
              </a:rPr>
              <a:t>日）</a:t>
            </a:r>
            <a:r>
              <a:rPr lang="en-US" altLang="zh-CN" sz="2000" dirty="0" smtClean="0">
                <a:ea typeface="仿宋_GB2312" pitchFamily="49" charset="-122"/>
              </a:rPr>
              <a:t>——</a:t>
            </a:r>
            <a:r>
              <a:rPr lang="zh-CN" altLang="en-US" sz="2000" dirty="0" smtClean="0">
                <a:ea typeface="仿宋_GB2312" pitchFamily="49" charset="-122"/>
              </a:rPr>
              <a:t>加强监督</a:t>
            </a:r>
          </a:p>
          <a:p>
            <a:pPr lvl="0"/>
            <a:r>
              <a:rPr lang="zh-CN" altLang="en-US" sz="2000" dirty="0" smtClean="0">
                <a:ea typeface="仿宋_GB2312" pitchFamily="49" charset="-122"/>
              </a:rPr>
              <a:t>投资者保护要求</a:t>
            </a:r>
          </a:p>
          <a:p>
            <a:pPr lvl="0"/>
            <a:r>
              <a:rPr lang="zh-CN" altLang="en-US" sz="2000" dirty="0" smtClean="0">
                <a:ea typeface="仿宋_GB2312" pitchFamily="49" charset="-122"/>
              </a:rPr>
              <a:t>澳大利亚、加拿大、中国、克罗地亚、日本、新加坡、南非、韩国、瑞士、美国</a:t>
            </a:r>
          </a:p>
          <a:p>
            <a:pPr lvl="0"/>
            <a:r>
              <a:rPr lang="zh-CN" altLang="en-US" sz="2000" dirty="0" smtClean="0">
                <a:ea typeface="仿宋_GB2312" pitchFamily="49" charset="-122"/>
              </a:rPr>
              <a:t>跨境合作</a:t>
            </a:r>
          </a:p>
          <a:p>
            <a:pPr lvl="0"/>
            <a:r>
              <a:rPr lang="zh-CN" altLang="en-US" sz="2000" dirty="0" smtClean="0">
                <a:ea typeface="仿宋_GB2312" pitchFamily="49" charset="-122"/>
              </a:rPr>
              <a:t>统一的监督</a:t>
            </a:r>
            <a:r>
              <a:rPr lang="en-GB" sz="2000" dirty="0" smtClean="0">
                <a:ea typeface="仿宋_GB2312" pitchFamily="49" charset="-122"/>
              </a:rPr>
              <a:t>/</a:t>
            </a:r>
            <a:r>
              <a:rPr lang="zh-CN" altLang="en-US" sz="2000" dirty="0" smtClean="0">
                <a:ea typeface="仿宋_GB2312" pitchFamily="49" charset="-122"/>
              </a:rPr>
              <a:t>监控方案</a:t>
            </a:r>
          </a:p>
          <a:p>
            <a:pPr lvl="0"/>
            <a:r>
              <a:rPr lang="zh-CN" altLang="en-US" sz="2000" dirty="0" smtClean="0">
                <a:ea typeface="仿宋_GB2312" pitchFamily="49" charset="-122"/>
              </a:rPr>
              <a:t>提高审计质量</a:t>
            </a:r>
          </a:p>
          <a:p>
            <a:pPr lvl="0"/>
            <a:r>
              <a:rPr lang="zh-CN" altLang="en-US" sz="2000" dirty="0" smtClean="0">
                <a:ea typeface="仿宋_GB2312" pitchFamily="49" charset="-122"/>
              </a:rPr>
              <a:t>注重培训与最佳实务</a:t>
            </a:r>
          </a:p>
          <a:p>
            <a:pPr eaLnBrk="1" hangingPunct="1"/>
            <a:endParaRPr lang="en-US" altLang="zh-CN" sz="2000" dirty="0" smtClean="0">
              <a:ea typeface="仿宋_GB2312" pitchFamily="49" charset="-122"/>
            </a:endParaRPr>
          </a:p>
        </p:txBody>
      </p:sp>
      <p:sp>
        <p:nvSpPr>
          <p:cNvPr id="25604" name="Text Box 7"/>
          <p:cNvSpPr txBox="1">
            <a:spLocks noChangeArrowheads="1"/>
          </p:cNvSpPr>
          <p:nvPr/>
        </p:nvSpPr>
        <p:spPr bwMode="auto">
          <a:xfrm>
            <a:off x="8459788" y="4292600"/>
            <a:ext cx="1428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72000" rIns="72000" bIns="720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50000"/>
              </a:spcBef>
            </a:pPr>
            <a:endParaRPr lang="zh-CN" altLang="zh-CN" sz="100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754064" y="422259"/>
            <a:ext cx="7461274" cy="792163"/>
          </a:xfrm>
          <a:noFill/>
        </p:spPr>
        <p:txBody>
          <a:bodyPr/>
          <a:lstStyle/>
          <a:p>
            <a:r>
              <a:rPr lang="zh-CN" altLang="en-US" b="1" dirty="0" smtClean="0">
                <a:latin typeface="+mn-lt"/>
                <a:ea typeface="宋体" pitchFamily="2" charset="-122"/>
              </a:rPr>
              <a:t>跨境质量相关行动</a:t>
            </a:r>
            <a:endParaRPr lang="en-GB" altLang="zh-CN" b="1" dirty="0" smtClean="0">
              <a:latin typeface="+mn-lt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479978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77" y="1428752"/>
            <a:ext cx="7358085" cy="4143388"/>
          </a:xfrm>
        </p:spPr>
        <p:txBody>
          <a:bodyPr/>
          <a:lstStyle/>
          <a:p>
            <a:pPr lvl="0"/>
            <a:r>
              <a:rPr lang="zh-CN" altLang="en-US" sz="2400" dirty="0" smtClean="0">
                <a:ea typeface="仿宋_GB2312" pitchFamily="49" charset="-122"/>
              </a:rPr>
              <a:t>快速介绍了英国存在的某些问题</a:t>
            </a:r>
          </a:p>
          <a:p>
            <a:pPr lvl="0"/>
            <a:r>
              <a:rPr lang="zh-CN" altLang="en-US" sz="2400" dirty="0" smtClean="0">
                <a:ea typeface="仿宋_GB2312" pitchFamily="49" charset="-122"/>
              </a:rPr>
              <a:t>审计质量及欧盟审计行业面临的一些挑战</a:t>
            </a:r>
          </a:p>
          <a:p>
            <a:pPr lvl="0"/>
            <a:r>
              <a:rPr lang="zh-CN" altLang="en-US" sz="2400" dirty="0" smtClean="0">
                <a:ea typeface="仿宋_GB2312" pitchFamily="49" charset="-122"/>
              </a:rPr>
              <a:t>中国的审计行业仍非常年轻</a:t>
            </a:r>
          </a:p>
          <a:p>
            <a:pPr lvl="0"/>
            <a:r>
              <a:rPr lang="zh-CN" altLang="en-US" sz="2400" dirty="0" smtClean="0">
                <a:ea typeface="仿宋_GB2312" pitchFamily="49" charset="-122"/>
              </a:rPr>
              <a:t>在其他国家上市的流程尚属新鲜事物</a:t>
            </a:r>
          </a:p>
          <a:p>
            <a:pPr lvl="0"/>
            <a:r>
              <a:rPr lang="zh-CN" altLang="en-US" sz="2400" dirty="0" smtClean="0">
                <a:ea typeface="仿宋_GB2312" pitchFamily="49" charset="-122"/>
              </a:rPr>
              <a:t>中英两国市场中的挑战能够被克服</a:t>
            </a:r>
          </a:p>
          <a:p>
            <a:pPr lvl="0"/>
            <a:r>
              <a:rPr lang="zh-CN" altLang="en-US" sz="2400" dirty="0" smtClean="0">
                <a:ea typeface="仿宋_GB2312" pitchFamily="49" charset="-122"/>
              </a:rPr>
              <a:t>在英国，透明度 </a:t>
            </a:r>
            <a:r>
              <a:rPr lang="en-GB" sz="2400" dirty="0" smtClean="0">
                <a:ea typeface="仿宋_GB2312" pitchFamily="49" charset="-122"/>
              </a:rPr>
              <a:t>+ </a:t>
            </a:r>
            <a:r>
              <a:rPr lang="zh-CN" altLang="en-US" sz="2400" dirty="0" smtClean="0">
                <a:ea typeface="仿宋_GB2312" pitchFamily="49" charset="-122"/>
              </a:rPr>
              <a:t>与监管机构合作 </a:t>
            </a:r>
            <a:r>
              <a:rPr lang="en-GB" sz="2400" dirty="0" smtClean="0">
                <a:ea typeface="仿宋_GB2312" pitchFamily="49" charset="-122"/>
              </a:rPr>
              <a:t>= </a:t>
            </a:r>
            <a:r>
              <a:rPr lang="zh-CN" altLang="en-US" sz="2400" dirty="0" smtClean="0">
                <a:ea typeface="仿宋_GB2312" pitchFamily="49" charset="-122"/>
              </a:rPr>
              <a:t>市场信心</a:t>
            </a:r>
          </a:p>
          <a:p>
            <a:pPr lvl="0"/>
            <a:r>
              <a:rPr lang="zh-CN" altLang="en-US" sz="2400" dirty="0" smtClean="0">
                <a:ea typeface="仿宋_GB2312" pitchFamily="49" charset="-122"/>
              </a:rPr>
              <a:t>投资者仍然大量涌向中国！</a:t>
            </a:r>
          </a:p>
          <a:p>
            <a:pPr lvl="0"/>
            <a:r>
              <a:rPr lang="zh-CN" altLang="en-US" sz="2400" dirty="0" smtClean="0">
                <a:ea typeface="仿宋_GB2312" pitchFamily="49" charset="-122"/>
              </a:rPr>
              <a:t>中国的经济增长不言自明！</a:t>
            </a:r>
            <a:endParaRPr lang="zh-CN" altLang="en-US" sz="2400" dirty="0">
              <a:ea typeface="仿宋_GB2312" pitchFamily="49" charset="-122"/>
            </a:endParaRPr>
          </a:p>
        </p:txBody>
      </p:sp>
      <p:sp>
        <p:nvSpPr>
          <p:cNvPr id="26628" name="Text Box 7"/>
          <p:cNvSpPr txBox="1">
            <a:spLocks noChangeArrowheads="1"/>
          </p:cNvSpPr>
          <p:nvPr/>
        </p:nvSpPr>
        <p:spPr bwMode="auto">
          <a:xfrm>
            <a:off x="8459788" y="4292600"/>
            <a:ext cx="1428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72000" rIns="72000" bIns="720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50000"/>
              </a:spcBef>
            </a:pPr>
            <a:endParaRPr lang="zh-CN" altLang="zh-CN" sz="1000">
              <a:solidFill>
                <a:schemeClr val="tx1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54064" y="422259"/>
            <a:ext cx="7461274" cy="792163"/>
          </a:xfrm>
          <a:noFill/>
        </p:spPr>
        <p:txBody>
          <a:bodyPr/>
          <a:lstStyle/>
          <a:p>
            <a:r>
              <a:rPr lang="zh-CN" altLang="en-US" b="1" dirty="0">
                <a:latin typeface="+mn-lt"/>
                <a:ea typeface="宋体" pitchFamily="2" charset="-122"/>
              </a:rPr>
              <a:t>总</a:t>
            </a:r>
            <a:r>
              <a:rPr lang="zh-CN" altLang="en-US" b="1" dirty="0" smtClean="0">
                <a:latin typeface="+mn-lt"/>
                <a:ea typeface="宋体" pitchFamily="2" charset="-122"/>
              </a:rPr>
              <a:t>结</a:t>
            </a:r>
            <a:endParaRPr lang="en-GB" altLang="zh-CN" b="1" dirty="0" smtClean="0">
              <a:latin typeface="+mn-lt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6692889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00298" y="3272853"/>
            <a:ext cx="51435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ea typeface="宋体" pitchFamily="2" charset="-122"/>
              </a:rPr>
              <a:t>全球领先的会计财务专家</a:t>
            </a:r>
            <a:endParaRPr lang="zh-CN" altLang="en-US" sz="3200" b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11"/>
          <p:cNvSpPr>
            <a:spLocks noGrp="1" noChangeArrowheads="1"/>
          </p:cNvSpPr>
          <p:nvPr>
            <p:ph type="body" sz="half" idx="1"/>
          </p:nvPr>
        </p:nvSpPr>
        <p:spPr>
          <a:xfrm>
            <a:off x="539552" y="1196752"/>
            <a:ext cx="5760640" cy="4786312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zh-CN" altLang="en-US" sz="2200" dirty="0" smtClean="0">
                <a:ea typeface="仿宋_GB2312" pitchFamily="49" charset="-122"/>
                <a:cs typeface="Arial" pitchFamily="34" charset="0"/>
              </a:rPr>
              <a:t>英格兰及威尔士特许会计师协会（</a:t>
            </a:r>
            <a:r>
              <a:rPr lang="en-US" altLang="zh-CN" sz="2200" dirty="0" smtClean="0">
                <a:ea typeface="仿宋_GB2312" pitchFamily="49" charset="-122"/>
                <a:cs typeface="Arial" pitchFamily="34" charset="0"/>
              </a:rPr>
              <a:t>ICAEW</a:t>
            </a:r>
            <a:r>
              <a:rPr lang="zh-CN" altLang="en-US" sz="2200" dirty="0" smtClean="0">
                <a:ea typeface="仿宋_GB2312" pitchFamily="49" charset="-122"/>
                <a:cs typeface="Arial" pitchFamily="34" charset="0"/>
              </a:rPr>
              <a:t>）</a:t>
            </a:r>
            <a:endParaRPr lang="en-US" altLang="zh-CN" sz="2200" dirty="0" smtClean="0">
              <a:ea typeface="仿宋_GB2312" pitchFamily="49" charset="-122"/>
              <a:cs typeface="Arial" pitchFamily="34" charset="0"/>
            </a:endParaRPr>
          </a:p>
          <a:p>
            <a:pPr>
              <a:spcAft>
                <a:spcPct val="20000"/>
              </a:spcAft>
            </a:pPr>
            <a:r>
              <a:rPr lang="en-US" altLang="zh-CN" sz="2200" dirty="0" smtClean="0">
                <a:ea typeface="仿宋_GB2312" pitchFamily="49" charset="-122"/>
                <a:cs typeface="Arial" pitchFamily="34" charset="0"/>
              </a:rPr>
              <a:t>1880</a:t>
            </a:r>
            <a:r>
              <a:rPr lang="zh-CN" altLang="en-US" sz="2200" dirty="0" smtClean="0">
                <a:ea typeface="仿宋_GB2312" pitchFamily="49" charset="-122"/>
                <a:cs typeface="Arial" pitchFamily="34" charset="0"/>
              </a:rPr>
              <a:t>年获得皇家特许成立</a:t>
            </a:r>
            <a:endParaRPr lang="en-US" altLang="zh-CN" sz="2200" dirty="0" smtClean="0">
              <a:ea typeface="仿宋_GB2312" pitchFamily="49" charset="-122"/>
              <a:cs typeface="Arial" pitchFamily="34" charset="0"/>
            </a:endParaRPr>
          </a:p>
          <a:p>
            <a:pPr>
              <a:spcAft>
                <a:spcPct val="20000"/>
              </a:spcAft>
            </a:pPr>
            <a:r>
              <a:rPr lang="zh-CN" altLang="en-US" sz="2200" dirty="0" smtClean="0">
                <a:ea typeface="仿宋_GB2312" pitchFamily="49" charset="-122"/>
                <a:cs typeface="Arial" pitchFamily="34" charset="0"/>
              </a:rPr>
              <a:t>拥有超过</a:t>
            </a:r>
            <a:r>
              <a:rPr lang="en-US" altLang="zh-CN" sz="2200" dirty="0" smtClean="0">
                <a:ea typeface="仿宋_GB2312" pitchFamily="49" charset="-122"/>
                <a:cs typeface="Arial" pitchFamily="34" charset="0"/>
              </a:rPr>
              <a:t>138,000</a:t>
            </a:r>
            <a:r>
              <a:rPr lang="zh-CN" altLang="en-US" sz="2200" dirty="0" smtClean="0">
                <a:ea typeface="仿宋_GB2312" pitchFamily="49" charset="-122"/>
                <a:cs typeface="Arial" pitchFamily="34" charset="0"/>
              </a:rPr>
              <a:t>名会员，分布在</a:t>
            </a:r>
            <a:r>
              <a:rPr lang="en-US" altLang="zh-CN" sz="2200" dirty="0" smtClean="0">
                <a:ea typeface="仿宋_GB2312" pitchFamily="49" charset="-122"/>
                <a:cs typeface="Arial" pitchFamily="34" charset="0"/>
              </a:rPr>
              <a:t>160</a:t>
            </a:r>
            <a:r>
              <a:rPr lang="zh-CN" altLang="en-US" sz="2200" dirty="0" smtClean="0">
                <a:ea typeface="仿宋_GB2312" pitchFamily="49" charset="-122"/>
                <a:cs typeface="Arial" pitchFamily="34" charset="0"/>
              </a:rPr>
              <a:t>多个国家</a:t>
            </a:r>
            <a:endParaRPr lang="en-GB" altLang="zh-CN" sz="2200" dirty="0" smtClean="0">
              <a:ea typeface="仿宋_GB2312" pitchFamily="49" charset="-122"/>
              <a:cs typeface="Arial" pitchFamily="34" charset="0"/>
            </a:endParaRPr>
          </a:p>
          <a:p>
            <a:pPr>
              <a:spcAft>
                <a:spcPct val="20000"/>
              </a:spcAft>
            </a:pPr>
            <a:r>
              <a:rPr lang="zh-CN" altLang="en-US" sz="2200" dirty="0" smtClean="0">
                <a:ea typeface="仿宋_GB2312" pitchFamily="49" charset="-122"/>
                <a:cs typeface="Arial" pitchFamily="34" charset="0"/>
              </a:rPr>
              <a:t>全球超过</a:t>
            </a:r>
            <a:r>
              <a:rPr lang="en-US" altLang="zh-CN" sz="2200" dirty="0" smtClean="0">
                <a:ea typeface="仿宋_GB2312" pitchFamily="49" charset="-122"/>
                <a:cs typeface="Arial" pitchFamily="34" charset="0"/>
              </a:rPr>
              <a:t>16,000</a:t>
            </a:r>
            <a:r>
              <a:rPr lang="zh-CN" altLang="en-US" sz="2200" dirty="0" smtClean="0">
                <a:ea typeface="仿宋_GB2312" pitchFamily="49" charset="-122"/>
                <a:cs typeface="Arial" pitchFamily="34" charset="0"/>
              </a:rPr>
              <a:t>名在读</a:t>
            </a:r>
            <a:r>
              <a:rPr lang="en-US" altLang="zh-CN" sz="2200" dirty="0" smtClean="0">
                <a:ea typeface="仿宋_GB2312" pitchFamily="49" charset="-122"/>
                <a:cs typeface="Arial" pitchFamily="34" charset="0"/>
              </a:rPr>
              <a:t>ACA</a:t>
            </a:r>
            <a:r>
              <a:rPr lang="zh-CN" altLang="en-US" sz="2200" dirty="0" smtClean="0">
                <a:ea typeface="仿宋_GB2312" pitchFamily="49" charset="-122"/>
                <a:cs typeface="Arial" pitchFamily="34" charset="0"/>
              </a:rPr>
              <a:t>学员</a:t>
            </a:r>
            <a:endParaRPr lang="en-GB" altLang="zh-CN" sz="2200" dirty="0" smtClean="0">
              <a:ea typeface="仿宋_GB2312" pitchFamily="49" charset="-122"/>
              <a:cs typeface="Arial" pitchFamily="34" charset="0"/>
            </a:endParaRPr>
          </a:p>
          <a:p>
            <a:pPr>
              <a:spcAft>
                <a:spcPct val="20000"/>
              </a:spcAft>
            </a:pPr>
            <a:r>
              <a:rPr lang="en-US" altLang="zh-CN" sz="2200" dirty="0" smtClean="0">
                <a:ea typeface="仿宋_GB2312" pitchFamily="49" charset="-122"/>
                <a:cs typeface="Arial" pitchFamily="34" charset="0"/>
              </a:rPr>
              <a:t>ICAEW</a:t>
            </a:r>
            <a:r>
              <a:rPr lang="zh-CN" altLang="en-US" sz="2200" dirty="0" smtClean="0">
                <a:ea typeface="仿宋_GB2312" pitchFamily="49" charset="-122"/>
                <a:cs typeface="Arial" pitchFamily="34" charset="0"/>
              </a:rPr>
              <a:t>早期</a:t>
            </a:r>
            <a:r>
              <a:rPr lang="zh-CN" altLang="en-US" sz="2200" dirty="0">
                <a:ea typeface="仿宋_GB2312" pitchFamily="49" charset="-122"/>
                <a:cs typeface="Arial" pitchFamily="34" charset="0"/>
              </a:rPr>
              <a:t>的</a:t>
            </a:r>
            <a:r>
              <a:rPr lang="zh-CN" altLang="en-US" sz="2200" dirty="0" smtClean="0">
                <a:ea typeface="仿宋_GB2312" pitchFamily="49" charset="-122"/>
                <a:cs typeface="Arial" pitchFamily="34" charset="0"/>
              </a:rPr>
              <a:t>会长们创建了如今的四大国际会计师事务所</a:t>
            </a:r>
            <a:endParaRPr lang="en-GB" altLang="zh-CN" sz="2200" dirty="0" smtClean="0">
              <a:ea typeface="仿宋_GB2312" pitchFamily="49" charset="-122"/>
              <a:cs typeface="Arial" pitchFamily="34" charset="0"/>
            </a:endParaRPr>
          </a:p>
          <a:p>
            <a:pPr>
              <a:spcAft>
                <a:spcPct val="20000"/>
              </a:spcAft>
            </a:pPr>
            <a:r>
              <a:rPr lang="en-US" altLang="zh-CN" sz="2200" dirty="0" smtClean="0">
                <a:ea typeface="仿宋_GB2312" pitchFamily="49" charset="-122"/>
                <a:cs typeface="Arial" pitchFamily="34" charset="0"/>
              </a:rPr>
              <a:t>ICAEW</a:t>
            </a:r>
            <a:r>
              <a:rPr lang="zh-CN" altLang="en-US" sz="2200" dirty="0">
                <a:ea typeface="仿宋_GB2312" pitchFamily="49" charset="-122"/>
                <a:cs typeface="Arial" pitchFamily="34" charset="0"/>
              </a:rPr>
              <a:t>在</a:t>
            </a:r>
            <a:r>
              <a:rPr lang="zh-CN" altLang="en-US" sz="2200" dirty="0" smtClean="0">
                <a:ea typeface="仿宋_GB2312" pitchFamily="49" charset="-122"/>
                <a:cs typeface="Arial" pitchFamily="34" charset="0"/>
              </a:rPr>
              <a:t>英国、欧洲乃至国际上有着重要的影响</a:t>
            </a:r>
            <a:endParaRPr lang="en-GB" altLang="zh-CN" sz="2200" dirty="0" smtClean="0">
              <a:ea typeface="仿宋_GB2312" pitchFamily="49" charset="-122"/>
              <a:cs typeface="Arial" pitchFamily="34" charset="0"/>
            </a:endParaRPr>
          </a:p>
          <a:p>
            <a:pPr marL="579438" lvl="1" indent="-179388">
              <a:spcAft>
                <a:spcPct val="10000"/>
              </a:spcAft>
            </a:pPr>
            <a:r>
              <a:rPr lang="zh-CN" altLang="en-US" sz="1800" dirty="0" smtClean="0">
                <a:ea typeface="仿宋_GB2312" pitchFamily="49" charset="-122"/>
                <a:cs typeface="Arial" pitchFamily="34" charset="0"/>
              </a:rPr>
              <a:t>全球会计联盟（</a:t>
            </a:r>
            <a:r>
              <a:rPr lang="en-US" altLang="zh-CN" sz="1800" dirty="0" smtClean="0">
                <a:ea typeface="仿宋_GB2312" pitchFamily="49" charset="-122"/>
                <a:cs typeface="Arial" pitchFamily="34" charset="0"/>
              </a:rPr>
              <a:t>GAA</a:t>
            </a:r>
            <a:r>
              <a:rPr lang="zh-CN" altLang="en-US" sz="1800" dirty="0" smtClean="0">
                <a:ea typeface="仿宋_GB2312" pitchFamily="49" charset="-122"/>
                <a:cs typeface="Arial" pitchFamily="34" charset="0"/>
              </a:rPr>
              <a:t>）与欧盟会计行业“共同专业内容”项目的创始机构</a:t>
            </a:r>
            <a:endParaRPr lang="en-GB" altLang="zh-CN" sz="1800" dirty="0" smtClean="0">
              <a:ea typeface="仿宋_GB2312" pitchFamily="49" charset="-122"/>
              <a:cs typeface="Arial" pitchFamily="34" charset="0"/>
            </a:endParaRPr>
          </a:p>
          <a:p>
            <a:pPr marL="579438" lvl="1" indent="-179388">
              <a:spcAft>
                <a:spcPct val="10000"/>
              </a:spcAft>
            </a:pPr>
            <a:r>
              <a:rPr lang="zh-CN" altLang="en-US" sz="1800" dirty="0" smtClean="0">
                <a:ea typeface="仿宋_GB2312" pitchFamily="49" charset="-122"/>
                <a:cs typeface="Arial" pitchFamily="34" charset="0"/>
              </a:rPr>
              <a:t>是唯一受邀参加达沃斯世界经济论坛的国际职业团体</a:t>
            </a:r>
            <a:endParaRPr lang="en-GB" altLang="zh-CN" sz="1800" dirty="0" smtClean="0">
              <a:ea typeface="仿宋_GB2312" pitchFamily="49" charset="-122"/>
              <a:cs typeface="Arial" pitchFamily="34" charset="0"/>
            </a:endParaRPr>
          </a:p>
          <a:p>
            <a:pPr marL="579438" lvl="1" indent="-179388" eaLnBrk="1" hangingPunct="1">
              <a:spcAft>
                <a:spcPct val="20000"/>
              </a:spcAft>
            </a:pPr>
            <a:endParaRPr lang="en-GB" altLang="zh-CN" sz="1600" dirty="0" smtClean="0">
              <a:latin typeface="仿宋_GB2312" pitchFamily="49" charset="-122"/>
              <a:ea typeface="仿宋_GB2312" pitchFamily="49" charset="-122"/>
            </a:endParaRPr>
          </a:p>
        </p:txBody>
      </p:sp>
      <p:pic>
        <p:nvPicPr>
          <p:cNvPr id="12292" name="Picture 13" descr="ICAEW_flag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9" t="6029" r="14587" b="19257"/>
          <a:stretch>
            <a:fillRect/>
          </a:stretch>
        </p:blipFill>
        <p:spPr bwMode="auto">
          <a:xfrm>
            <a:off x="6361624" y="1268760"/>
            <a:ext cx="2530856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754064" y="422259"/>
            <a:ext cx="7461274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  <a:cs typeface="+mj-cs"/>
              </a:rPr>
              <a:t>关于</a:t>
            </a:r>
            <a:r>
              <a:rPr kumimoji="0" lang="en-US" altLang="zh-CN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仿宋_GB2312" pitchFamily="49" charset="-122"/>
                <a:cs typeface="+mj-cs"/>
              </a:rPr>
              <a:t>ICAEW</a:t>
            </a:r>
            <a:endParaRPr kumimoji="0" lang="en-GB" altLang="zh-CN" sz="3000" b="1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+mn-lt"/>
              <a:ea typeface="仿宋_GB2312" pitchFamily="49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1572775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24" y="1308100"/>
            <a:ext cx="7429552" cy="4621213"/>
          </a:xfrm>
        </p:spPr>
        <p:txBody>
          <a:bodyPr/>
          <a:lstStyle/>
          <a:p>
            <a:pPr>
              <a:buNone/>
            </a:pPr>
            <a:r>
              <a:rPr lang="zh-CN" altLang="en-US" sz="2400" b="1" dirty="0" smtClean="0">
                <a:ea typeface="仿宋_GB2312" pitchFamily="49" charset="-122"/>
              </a:rPr>
              <a:t>过去一年中</a:t>
            </a:r>
            <a:endParaRPr lang="en-GB" altLang="zh-CN" sz="2400" b="1" dirty="0" smtClean="0">
              <a:ea typeface="仿宋_GB2312" pitchFamily="49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sz="2400" dirty="0" smtClean="0">
                <a:ea typeface="仿宋_GB2312" pitchFamily="49" charset="-122"/>
              </a:rPr>
              <a:t>针对在美上市中国公司的诉讼逐渐增多</a:t>
            </a:r>
          </a:p>
          <a:p>
            <a:pPr lvl="0">
              <a:lnSpc>
                <a:spcPct val="150000"/>
              </a:lnSpc>
            </a:pPr>
            <a:r>
              <a:rPr lang="zh-CN" altLang="en-US" sz="2400" dirty="0" smtClean="0">
                <a:ea typeface="仿宋_GB2312" pitchFamily="49" charset="-122"/>
              </a:rPr>
              <a:t>诉讼案件的数量从</a:t>
            </a:r>
            <a:r>
              <a:rPr lang="en-GB" sz="2400" dirty="0" smtClean="0">
                <a:ea typeface="仿宋_GB2312" pitchFamily="49" charset="-122"/>
              </a:rPr>
              <a:t>2009</a:t>
            </a:r>
            <a:r>
              <a:rPr lang="zh-CN" altLang="en-US" sz="2400" dirty="0" smtClean="0">
                <a:ea typeface="仿宋_GB2312" pitchFamily="49" charset="-122"/>
              </a:rPr>
              <a:t>年的</a:t>
            </a:r>
            <a:r>
              <a:rPr lang="en-GB" altLang="zh-CN" sz="2400" dirty="0" smtClean="0">
                <a:ea typeface="仿宋_GB2312" pitchFamily="49" charset="-122"/>
              </a:rPr>
              <a:t>1</a:t>
            </a:r>
            <a:r>
              <a:rPr lang="zh-CN" altLang="en-US" sz="2400" dirty="0" smtClean="0">
                <a:ea typeface="仿宋_GB2312" pitchFamily="49" charset="-122"/>
              </a:rPr>
              <a:t>起上升至</a:t>
            </a:r>
            <a:r>
              <a:rPr lang="en-GB" sz="2400" dirty="0" smtClean="0">
                <a:ea typeface="仿宋_GB2312" pitchFamily="49" charset="-122"/>
              </a:rPr>
              <a:t>2011</a:t>
            </a:r>
            <a:r>
              <a:rPr lang="zh-CN" altLang="en-US" sz="2400" dirty="0" smtClean="0">
                <a:ea typeface="仿宋_GB2312" pitchFamily="49" charset="-122"/>
              </a:rPr>
              <a:t>年的</a:t>
            </a:r>
            <a:r>
              <a:rPr lang="en-GB" sz="2400" dirty="0" smtClean="0">
                <a:ea typeface="仿宋_GB2312" pitchFamily="49" charset="-122"/>
              </a:rPr>
              <a:t>39</a:t>
            </a:r>
            <a:r>
              <a:rPr lang="zh-CN" altLang="en-US" sz="2400" dirty="0" smtClean="0">
                <a:ea typeface="仿宋_GB2312" pitchFamily="49" charset="-122"/>
              </a:rPr>
              <a:t>起（占全部证券相关诉讼案件的三分之一）</a:t>
            </a:r>
          </a:p>
          <a:p>
            <a:pPr lvl="0">
              <a:lnSpc>
                <a:spcPct val="150000"/>
              </a:lnSpc>
            </a:pPr>
            <a:r>
              <a:rPr lang="en-GB" sz="2400" dirty="0" smtClean="0">
                <a:ea typeface="仿宋_GB2312" pitchFamily="49" charset="-122"/>
              </a:rPr>
              <a:t>2011</a:t>
            </a:r>
            <a:r>
              <a:rPr lang="zh-CN" altLang="en-US" sz="2400" dirty="0" smtClean="0">
                <a:ea typeface="仿宋_GB2312" pitchFamily="49" charset="-122"/>
              </a:rPr>
              <a:t>年年底，共有</a:t>
            </a:r>
            <a:r>
              <a:rPr lang="en-GB" sz="2400" dirty="0" smtClean="0">
                <a:ea typeface="仿宋_GB2312" pitchFamily="49" charset="-122"/>
              </a:rPr>
              <a:t>58</a:t>
            </a:r>
            <a:r>
              <a:rPr lang="zh-CN" altLang="en-US" sz="2400" dirty="0" smtClean="0">
                <a:ea typeface="仿宋_GB2312" pitchFamily="49" charset="-122"/>
              </a:rPr>
              <a:t>家中国公司在美面临退市</a:t>
            </a:r>
          </a:p>
          <a:p>
            <a:pPr lvl="0">
              <a:lnSpc>
                <a:spcPct val="150000"/>
              </a:lnSpc>
            </a:pPr>
            <a:r>
              <a:rPr lang="zh-CN" altLang="en-US" sz="2400" dirty="0" smtClean="0">
                <a:ea typeface="仿宋_GB2312" pitchFamily="49" charset="-122"/>
              </a:rPr>
              <a:t>市场空头力量正在利用这一机会做空股票</a:t>
            </a:r>
            <a:endParaRPr lang="en-GB" altLang="zh-CN" sz="2400" dirty="0" smtClean="0">
              <a:ea typeface="仿宋_GB2312" pitchFamily="49" charset="-122"/>
            </a:endParaRPr>
          </a:p>
          <a:p>
            <a:pPr eaLnBrk="1" hangingPunct="1">
              <a:buFont typeface="Times" pitchFamily="18" charset="0"/>
              <a:buNone/>
            </a:pPr>
            <a:endParaRPr lang="en-GB" altLang="zh-CN" sz="2000" dirty="0" smtClean="0">
              <a:latin typeface="宋体" pitchFamily="2" charset="-122"/>
              <a:ea typeface="宋体" pitchFamily="2" charset="-122"/>
            </a:endParaRPr>
          </a:p>
          <a:p>
            <a:pPr eaLnBrk="1" hangingPunct="1"/>
            <a:endParaRPr lang="en-GB" altLang="zh-CN" sz="2000" dirty="0" smtClean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3316" name="Text Box 7"/>
          <p:cNvSpPr txBox="1">
            <a:spLocks noChangeArrowheads="1"/>
          </p:cNvSpPr>
          <p:nvPr/>
        </p:nvSpPr>
        <p:spPr bwMode="auto">
          <a:xfrm>
            <a:off x="8459788" y="4292600"/>
            <a:ext cx="1428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72000" rIns="72000" bIns="720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50000"/>
              </a:spcBef>
            </a:pPr>
            <a:endParaRPr lang="zh-CN" altLang="zh-CN" sz="1000">
              <a:solidFill>
                <a:schemeClr val="tx1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754064" y="422259"/>
            <a:ext cx="7461274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  <a:cs typeface="+mj-cs"/>
              </a:rPr>
              <a:t>跨境审计质量</a:t>
            </a:r>
            <a:endParaRPr kumimoji="0" lang="en-GB" altLang="zh-CN" sz="3000" b="1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宋体" pitchFamily="2" charset="-122"/>
              <a:ea typeface="宋体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695849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786" y="1308100"/>
            <a:ext cx="7675588" cy="4621213"/>
          </a:xfrm>
        </p:spPr>
        <p:txBody>
          <a:bodyPr/>
          <a:lstStyle/>
          <a:p>
            <a:pPr eaLnBrk="1" hangingPunct="1">
              <a:buFont typeface="Times" pitchFamily="18" charset="0"/>
              <a:buNone/>
            </a:pPr>
            <a:r>
              <a:rPr lang="zh-CN" altLang="en-US" sz="2400" b="1" dirty="0" smtClean="0">
                <a:ea typeface="仿宋_GB2312" pitchFamily="49" charset="-122"/>
              </a:rPr>
              <a:t>挑战</a:t>
            </a:r>
            <a:endParaRPr lang="en-GB" altLang="zh-CN" sz="2400" b="1" dirty="0" smtClean="0">
              <a:ea typeface="仿宋_GB2312" pitchFamily="49" charset="-122"/>
            </a:endParaRPr>
          </a:p>
          <a:p>
            <a:pPr lvl="0"/>
            <a:r>
              <a:rPr lang="zh-CN" altLang="en-US" sz="2100" dirty="0" smtClean="0">
                <a:ea typeface="仿宋_GB2312" pitchFamily="49" charset="-122"/>
              </a:rPr>
              <a:t>未来，中国企业和审计师将面临更加严格的监管</a:t>
            </a:r>
          </a:p>
          <a:p>
            <a:pPr lvl="0"/>
            <a:r>
              <a:rPr lang="zh-CN" altLang="en-US" sz="2100" dirty="0" smtClean="0">
                <a:ea typeface="仿宋_GB2312" pitchFamily="49" charset="-122"/>
              </a:rPr>
              <a:t>美国正在打击反向收购行为</a:t>
            </a:r>
          </a:p>
          <a:p>
            <a:pPr lvl="0"/>
            <a:r>
              <a:rPr lang="zh-CN" altLang="en-US" sz="2100" dirty="0" smtClean="0">
                <a:ea typeface="仿宋_GB2312" pitchFamily="49" charset="-122"/>
              </a:rPr>
              <a:t>美国证券交易委员会（</a:t>
            </a:r>
            <a:r>
              <a:rPr lang="en-US" altLang="zh-CN" sz="2100" dirty="0" smtClean="0">
                <a:ea typeface="仿宋_GB2312" pitchFamily="49" charset="-122"/>
              </a:rPr>
              <a:t>SEC</a:t>
            </a:r>
            <a:r>
              <a:rPr lang="zh-CN" altLang="en-US" sz="2100" dirty="0" smtClean="0">
                <a:ea typeface="仿宋_GB2312" pitchFamily="49" charset="-122"/>
              </a:rPr>
              <a:t>）正在从严制定上市标准</a:t>
            </a:r>
          </a:p>
          <a:p>
            <a:pPr lvl="0"/>
            <a:r>
              <a:rPr lang="zh-CN" altLang="en-US" sz="2100" dirty="0" smtClean="0">
                <a:ea typeface="仿宋_GB2312" pitchFamily="49" charset="-122"/>
              </a:rPr>
              <a:t>美国公众公司会计监督委员会（</a:t>
            </a:r>
            <a:r>
              <a:rPr lang="en-US" altLang="zh-CN" sz="2100" dirty="0" smtClean="0">
                <a:ea typeface="仿宋_GB2312" pitchFamily="49" charset="-122"/>
              </a:rPr>
              <a:t>PCAOB</a:t>
            </a:r>
            <a:r>
              <a:rPr lang="zh-CN" altLang="en-US" sz="2100" dirty="0" smtClean="0">
                <a:ea typeface="仿宋_GB2312" pitchFamily="49" charset="-122"/>
              </a:rPr>
              <a:t>）设法对中国在美证券发行人的审计事务所进行审查</a:t>
            </a:r>
          </a:p>
          <a:p>
            <a:pPr lvl="0"/>
            <a:r>
              <a:rPr lang="zh-CN" altLang="en-US" sz="2100" dirty="0" smtClean="0">
                <a:ea typeface="仿宋_GB2312" pitchFamily="49" charset="-122"/>
              </a:rPr>
              <a:t>禁止未经审查的中国审计事务所为在美国注册上市的公司提供服务</a:t>
            </a:r>
          </a:p>
          <a:p>
            <a:pPr lvl="0"/>
            <a:r>
              <a:rPr lang="en-US" altLang="zh-CN" sz="2100" dirty="0" smtClean="0">
                <a:ea typeface="仿宋_GB2312" pitchFamily="49" charset="-122"/>
              </a:rPr>
              <a:t>PCAOB</a:t>
            </a:r>
            <a:r>
              <a:rPr lang="zh-CN" altLang="en-US" sz="2100" dirty="0" smtClean="0">
                <a:ea typeface="仿宋_GB2312" pitchFamily="49" charset="-122"/>
              </a:rPr>
              <a:t>寻求与中国证券监督管理委员会（</a:t>
            </a:r>
            <a:r>
              <a:rPr lang="en-US" altLang="zh-CN" sz="2100" dirty="0" smtClean="0">
                <a:ea typeface="仿宋_GB2312" pitchFamily="49" charset="-122"/>
              </a:rPr>
              <a:t>CSRC</a:t>
            </a:r>
            <a:r>
              <a:rPr lang="zh-CN" altLang="en-US" sz="2100" dirty="0" smtClean="0">
                <a:ea typeface="仿宋_GB2312" pitchFamily="49" charset="-122"/>
              </a:rPr>
              <a:t>）达成协议</a:t>
            </a:r>
          </a:p>
          <a:p>
            <a:pPr lvl="0"/>
            <a:r>
              <a:rPr lang="zh-CN" altLang="en-US" sz="2100" dirty="0" smtClean="0">
                <a:ea typeface="仿宋_GB2312" pitchFamily="49" charset="-122"/>
              </a:rPr>
              <a:t>中国企业的公众形象不利，包括一些优秀的企业也受到影响</a:t>
            </a:r>
            <a:endParaRPr lang="en-US" altLang="zh-CN" sz="2100" dirty="0" smtClean="0">
              <a:ea typeface="仿宋_GB2312" pitchFamily="49" charset="-122"/>
            </a:endParaRPr>
          </a:p>
          <a:p>
            <a:pPr eaLnBrk="1" hangingPunct="1"/>
            <a:endParaRPr lang="en-GB" altLang="zh-CN" sz="2000" dirty="0" smtClean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4340" name="Text Box 7"/>
          <p:cNvSpPr txBox="1">
            <a:spLocks noChangeArrowheads="1"/>
          </p:cNvSpPr>
          <p:nvPr/>
        </p:nvSpPr>
        <p:spPr bwMode="auto">
          <a:xfrm>
            <a:off x="8459788" y="4292600"/>
            <a:ext cx="1428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72000" rIns="72000" bIns="720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50000"/>
              </a:spcBef>
            </a:pPr>
            <a:endParaRPr lang="zh-CN" altLang="zh-CN" sz="1000">
              <a:solidFill>
                <a:schemeClr val="tx1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754064" y="422259"/>
            <a:ext cx="7461274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  <a:cs typeface="+mj-cs"/>
              </a:rPr>
              <a:t>跨境审计质量</a:t>
            </a:r>
            <a:endParaRPr kumimoji="0" lang="en-GB" altLang="zh-CN" sz="3000" b="1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宋体" pitchFamily="2" charset="-122"/>
              <a:ea typeface="宋体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6959612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1782" y="1700808"/>
            <a:ext cx="7675588" cy="3657018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zh-CN" altLang="en-US" sz="2400" dirty="0" smtClean="0">
                <a:ea typeface="仿宋_GB2312" pitchFamily="49" charset="-122"/>
              </a:rPr>
              <a:t>中美两国间的各种误解暴露</a:t>
            </a:r>
            <a:endParaRPr lang="en-US" altLang="zh-CN" sz="2400" dirty="0" smtClean="0">
              <a:ea typeface="仿宋_GB2312" pitchFamily="49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sz="2400" dirty="0" smtClean="0">
                <a:ea typeface="仿宋_GB2312" pitchFamily="49" charset="-122"/>
              </a:rPr>
              <a:t>两国审计和会计的规则不同</a:t>
            </a:r>
          </a:p>
          <a:p>
            <a:pPr lvl="0">
              <a:lnSpc>
                <a:spcPct val="150000"/>
              </a:lnSpc>
            </a:pPr>
            <a:r>
              <a:rPr lang="zh-CN" altLang="en-US" sz="2400" dirty="0" smtClean="0">
                <a:ea typeface="仿宋_GB2312" pitchFamily="49" charset="-122"/>
              </a:rPr>
              <a:t>两国就如何解读准则有不同的理解</a:t>
            </a:r>
            <a:endParaRPr lang="en-US" altLang="zh-CN" sz="2400" dirty="0" smtClean="0">
              <a:ea typeface="仿宋_GB2312" pitchFamily="49" charset="-122"/>
            </a:endParaRPr>
          </a:p>
        </p:txBody>
      </p:sp>
      <p:sp>
        <p:nvSpPr>
          <p:cNvPr id="15364" name="Text Box 7"/>
          <p:cNvSpPr txBox="1">
            <a:spLocks noChangeArrowheads="1"/>
          </p:cNvSpPr>
          <p:nvPr/>
        </p:nvSpPr>
        <p:spPr bwMode="auto">
          <a:xfrm>
            <a:off x="8459788" y="4292600"/>
            <a:ext cx="1428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72000" rIns="72000" bIns="720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50000"/>
              </a:spcBef>
            </a:pPr>
            <a:endParaRPr lang="zh-CN" altLang="zh-CN" sz="100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51782" y="422258"/>
            <a:ext cx="7461274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  <a:cs typeface="+mj-cs"/>
              </a:rPr>
              <a:t>真正的问题是什么？</a:t>
            </a:r>
            <a:endParaRPr kumimoji="0" lang="en-GB" altLang="zh-CN" sz="3000" b="1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宋体" pitchFamily="2" charset="-122"/>
              <a:ea typeface="宋体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5463809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4064" y="1308101"/>
            <a:ext cx="7532712" cy="4137124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zh-CN" altLang="en-US" sz="2400" dirty="0" smtClean="0">
                <a:ea typeface="仿宋_GB2312" pitchFamily="49" charset="-122"/>
              </a:rPr>
              <a:t>警惕性和透明度</a:t>
            </a:r>
          </a:p>
          <a:p>
            <a:pPr lvl="0">
              <a:lnSpc>
                <a:spcPct val="150000"/>
              </a:lnSpc>
            </a:pPr>
            <a:r>
              <a:rPr lang="zh-CN" altLang="en-US" sz="2400" dirty="0" smtClean="0">
                <a:ea typeface="仿宋_GB2312" pitchFamily="49" charset="-122"/>
              </a:rPr>
              <a:t>不能继续以对法律的无知作为借口</a:t>
            </a:r>
          </a:p>
          <a:p>
            <a:pPr lvl="0">
              <a:lnSpc>
                <a:spcPct val="150000"/>
              </a:lnSpc>
            </a:pPr>
            <a:r>
              <a:rPr lang="zh-CN" altLang="en-US" sz="2400" dirty="0" smtClean="0">
                <a:ea typeface="仿宋_GB2312" pitchFamily="49" charset="-122"/>
              </a:rPr>
              <a:t>美国复杂的上市规则</a:t>
            </a:r>
          </a:p>
          <a:p>
            <a:pPr lvl="0">
              <a:lnSpc>
                <a:spcPct val="150000"/>
              </a:lnSpc>
            </a:pPr>
            <a:r>
              <a:rPr lang="zh-CN" altLang="en-US" sz="2400" dirty="0" smtClean="0">
                <a:ea typeface="仿宋_GB2312" pitchFamily="49" charset="-122"/>
              </a:rPr>
              <a:t>公司需要获得适当的咨询建议</a:t>
            </a:r>
          </a:p>
          <a:p>
            <a:pPr lvl="0">
              <a:lnSpc>
                <a:spcPct val="150000"/>
              </a:lnSpc>
            </a:pPr>
            <a:r>
              <a:rPr lang="zh-CN" altLang="en-US" sz="2400" dirty="0" smtClean="0">
                <a:ea typeface="仿宋_GB2312" pitchFamily="49" charset="-122"/>
              </a:rPr>
              <a:t>关于中美两国会计规则进一步趋同的论证</a:t>
            </a:r>
            <a:endParaRPr lang="en-US" altLang="zh-CN" sz="2400" dirty="0" smtClean="0">
              <a:ea typeface="仿宋_GB2312" pitchFamily="49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US" altLang="zh-CN" sz="2000" dirty="0" smtClean="0">
              <a:ea typeface="SimSun" pitchFamily="2" charset="-122"/>
            </a:endParaRPr>
          </a:p>
          <a:p>
            <a:pPr eaLnBrk="1" hangingPunct="1"/>
            <a:endParaRPr lang="en-GB" altLang="zh-CN" sz="2000" dirty="0" smtClean="0">
              <a:ea typeface="SimSun" pitchFamily="2" charset="-122"/>
            </a:endParaRPr>
          </a:p>
        </p:txBody>
      </p:sp>
      <p:sp>
        <p:nvSpPr>
          <p:cNvPr id="16388" name="Text Box 7"/>
          <p:cNvSpPr txBox="1">
            <a:spLocks noChangeArrowheads="1"/>
          </p:cNvSpPr>
          <p:nvPr/>
        </p:nvSpPr>
        <p:spPr bwMode="auto">
          <a:xfrm>
            <a:off x="8459788" y="4292600"/>
            <a:ext cx="1428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72000" rIns="72000" bIns="720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50000"/>
              </a:spcBef>
            </a:pPr>
            <a:endParaRPr lang="zh-CN" altLang="zh-CN" sz="100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54064" y="422259"/>
            <a:ext cx="7461274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宋体" pitchFamily="2" charset="-122"/>
                <a:cs typeface="+mj-cs"/>
              </a:rPr>
              <a:t>可以做些什么来解决这些问题？</a:t>
            </a:r>
            <a:endParaRPr kumimoji="0" lang="en-GB" altLang="zh-CN" sz="3000" b="1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+mn-lt"/>
              <a:ea typeface="宋体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5481321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5502" y="1308100"/>
            <a:ext cx="7747026" cy="4621213"/>
          </a:xfrm>
        </p:spPr>
        <p:txBody>
          <a:bodyPr/>
          <a:lstStyle/>
          <a:p>
            <a:pPr lvl="0"/>
            <a:r>
              <a:rPr lang="zh-CN" altLang="en-US" dirty="0" smtClean="0">
                <a:ea typeface="仿宋_GB2312" pitchFamily="49" charset="-122"/>
              </a:rPr>
              <a:t>仍然非常年轻：仅有不到</a:t>
            </a:r>
            <a:r>
              <a:rPr lang="en-US" altLang="zh-CN" dirty="0" smtClean="0">
                <a:ea typeface="仿宋_GB2312" pitchFamily="49" charset="-122"/>
              </a:rPr>
              <a:t>30</a:t>
            </a:r>
            <a:r>
              <a:rPr lang="zh-CN" altLang="en-US" dirty="0" smtClean="0">
                <a:ea typeface="仿宋_GB2312" pitchFamily="49" charset="-122"/>
              </a:rPr>
              <a:t>年的发展历史</a:t>
            </a:r>
          </a:p>
          <a:p>
            <a:pPr lvl="0"/>
            <a:r>
              <a:rPr lang="zh-CN" altLang="en-US" dirty="0" smtClean="0">
                <a:ea typeface="仿宋_GB2312" pitchFamily="49" charset="-122"/>
              </a:rPr>
              <a:t>仍然处于不断进步和</a:t>
            </a:r>
            <a:r>
              <a:rPr lang="zh-CN" altLang="en-US" dirty="0">
                <a:ea typeface="仿宋_GB2312" pitchFamily="49" charset="-122"/>
              </a:rPr>
              <a:t>学习</a:t>
            </a:r>
            <a:r>
              <a:rPr lang="zh-CN" altLang="en-US" dirty="0" smtClean="0">
                <a:ea typeface="仿宋_GB2312" pitchFamily="49" charset="-122"/>
              </a:rPr>
              <a:t>的过程中</a:t>
            </a:r>
          </a:p>
          <a:p>
            <a:pPr lvl="0"/>
            <a:r>
              <a:rPr lang="zh-CN" altLang="en-US" dirty="0" smtClean="0">
                <a:ea typeface="仿宋_GB2312" pitchFamily="49" charset="-122"/>
              </a:rPr>
              <a:t>跨境审计凸显出某些棘手问题</a:t>
            </a:r>
          </a:p>
          <a:p>
            <a:pPr lvl="0"/>
            <a:r>
              <a:rPr lang="zh-CN" altLang="en-US" dirty="0" smtClean="0">
                <a:ea typeface="仿宋_GB2312" pitchFamily="49" charset="-122"/>
              </a:rPr>
              <a:t>经验丰富的专业人员发生错误几率较小</a:t>
            </a:r>
          </a:p>
          <a:p>
            <a:pPr lvl="0"/>
            <a:r>
              <a:rPr lang="zh-CN" altLang="en-US" dirty="0" smtClean="0">
                <a:ea typeface="仿宋_GB2312" pitchFamily="49" charset="-122"/>
              </a:rPr>
              <a:t>积累了丰富的国际业务及准则相关知识</a:t>
            </a:r>
          </a:p>
          <a:p>
            <a:pPr lvl="0"/>
            <a:r>
              <a:rPr lang="zh-CN" altLang="en-US" dirty="0" smtClean="0">
                <a:ea typeface="仿宋_GB2312" pitchFamily="49" charset="-122"/>
              </a:rPr>
              <a:t>境外在华投资者不熟悉中国国内的某些问题</a:t>
            </a:r>
          </a:p>
          <a:p>
            <a:pPr lvl="0"/>
            <a:r>
              <a:rPr lang="zh-CN" altLang="en-US" dirty="0" smtClean="0">
                <a:ea typeface="仿宋_GB2312" pitchFamily="49" charset="-122"/>
              </a:rPr>
              <a:t>市场</a:t>
            </a:r>
            <a:r>
              <a:rPr lang="zh-CN" altLang="en-US" dirty="0">
                <a:ea typeface="仿宋_GB2312" pitchFamily="49" charset="-122"/>
              </a:rPr>
              <a:t>概念对中国意义重大</a:t>
            </a:r>
            <a:endParaRPr lang="zh-CN" altLang="en-US" dirty="0" smtClean="0">
              <a:ea typeface="仿宋_GB2312" pitchFamily="49" charset="-122"/>
            </a:endParaRPr>
          </a:p>
          <a:p>
            <a:pPr lvl="0"/>
            <a:r>
              <a:rPr lang="zh-CN" altLang="en-US" dirty="0" smtClean="0">
                <a:ea typeface="仿宋_GB2312" pitchFamily="49" charset="-122"/>
              </a:rPr>
              <a:t>加大改善治理方面的</a:t>
            </a:r>
            <a:r>
              <a:rPr lang="zh-CN" altLang="en-US" dirty="0">
                <a:ea typeface="仿宋_GB2312" pitchFamily="49" charset="-122"/>
              </a:rPr>
              <a:t>投入</a:t>
            </a:r>
            <a:endParaRPr lang="zh-CN" altLang="en-US" dirty="0" smtClean="0">
              <a:ea typeface="仿宋_GB2312" pitchFamily="49" charset="-122"/>
            </a:endParaRPr>
          </a:p>
          <a:p>
            <a:pPr lvl="0"/>
            <a:r>
              <a:rPr lang="zh-CN" altLang="en-US" dirty="0" smtClean="0">
                <a:ea typeface="仿宋_GB2312" pitchFamily="49" charset="-122"/>
              </a:rPr>
              <a:t>透明的财务报告</a:t>
            </a:r>
          </a:p>
          <a:p>
            <a:pPr lvl="0"/>
            <a:r>
              <a:rPr lang="zh-CN" altLang="en-US" dirty="0" smtClean="0">
                <a:ea typeface="仿宋_GB2312" pitchFamily="49" charset="-122"/>
              </a:rPr>
              <a:t>这种方法有助于阻止投资者“卖空”股票</a:t>
            </a:r>
          </a:p>
          <a:p>
            <a:pPr eaLnBrk="1" hangingPunct="1"/>
            <a:endParaRPr lang="en-US" altLang="zh-CN" sz="2000" dirty="0" smtClean="0">
              <a:ea typeface="仿宋_GB2312" pitchFamily="49" charset="-122"/>
            </a:endParaRPr>
          </a:p>
          <a:p>
            <a:pPr eaLnBrk="1" hangingPunct="1"/>
            <a:endParaRPr lang="en-US" altLang="zh-CN" sz="2000" dirty="0" smtClean="0">
              <a:ea typeface="仿宋_GB2312" pitchFamily="49" charset="-122"/>
            </a:endParaRPr>
          </a:p>
          <a:p>
            <a:pPr eaLnBrk="1" hangingPunct="1"/>
            <a:endParaRPr lang="en-US" altLang="zh-CN" sz="2000" dirty="0" smtClean="0">
              <a:ea typeface="仿宋_GB2312" pitchFamily="49" charset="-122"/>
            </a:endParaRPr>
          </a:p>
          <a:p>
            <a:pPr eaLnBrk="1" hangingPunct="1"/>
            <a:endParaRPr lang="en-US" altLang="zh-CN" sz="2000" dirty="0" smtClean="0">
              <a:ea typeface="仿宋_GB2312" pitchFamily="49" charset="-122"/>
            </a:endParaRPr>
          </a:p>
          <a:p>
            <a:pPr eaLnBrk="1" hangingPunct="1"/>
            <a:endParaRPr lang="en-US" altLang="zh-CN" sz="2000" dirty="0" smtClean="0">
              <a:ea typeface="仿宋_GB2312" pitchFamily="49" charset="-122"/>
            </a:endParaRPr>
          </a:p>
          <a:p>
            <a:pPr eaLnBrk="1" hangingPunct="1"/>
            <a:endParaRPr lang="en-GB" altLang="zh-CN" sz="2000" dirty="0" smtClean="0">
              <a:ea typeface="仿宋_GB2312" pitchFamily="49" charset="-122"/>
            </a:endParaRPr>
          </a:p>
        </p:txBody>
      </p:sp>
      <p:sp>
        <p:nvSpPr>
          <p:cNvPr id="17412" name="Text Box 7"/>
          <p:cNvSpPr txBox="1">
            <a:spLocks noChangeArrowheads="1"/>
          </p:cNvSpPr>
          <p:nvPr/>
        </p:nvSpPr>
        <p:spPr bwMode="auto">
          <a:xfrm>
            <a:off x="8459788" y="4292600"/>
            <a:ext cx="1428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72000" rIns="72000" bIns="720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50000"/>
              </a:spcBef>
            </a:pPr>
            <a:endParaRPr lang="zh-CN" altLang="zh-CN" sz="100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54064" y="422259"/>
            <a:ext cx="7461274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宋体" pitchFamily="2" charset="-122"/>
                <a:cs typeface="Arial" pitchFamily="34" charset="0"/>
              </a:rPr>
              <a:t>中国的审计行业</a:t>
            </a:r>
            <a:endParaRPr kumimoji="0" lang="en-GB" altLang="zh-CN" sz="3000" b="1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+mn-lt"/>
              <a:ea typeface="宋体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8638493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940" y="1379555"/>
            <a:ext cx="7532712" cy="4621213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zh-CN" altLang="en-US" sz="2400" dirty="0" smtClean="0">
                <a:ea typeface="仿宋_GB2312" pitchFamily="49" charset="-122"/>
              </a:rPr>
              <a:t>不论在英国、欧盟还是美国，审计师和监管机构均因银行业危机而遭受指责</a:t>
            </a:r>
          </a:p>
          <a:p>
            <a:pPr lvl="0">
              <a:lnSpc>
                <a:spcPct val="150000"/>
              </a:lnSpc>
            </a:pPr>
            <a:r>
              <a:rPr lang="zh-CN" altLang="en-US" sz="2400" dirty="0" smtClean="0">
                <a:ea typeface="仿宋_GB2312" pitchFamily="49" charset="-122"/>
              </a:rPr>
              <a:t>审计立法正在进行</a:t>
            </a:r>
          </a:p>
          <a:p>
            <a:pPr lvl="0">
              <a:lnSpc>
                <a:spcPct val="150000"/>
              </a:lnSpc>
            </a:pPr>
            <a:r>
              <a:rPr lang="zh-CN" altLang="en-US" sz="2400" dirty="0" smtClean="0">
                <a:ea typeface="仿宋_GB2312" pitchFamily="49" charset="-122"/>
              </a:rPr>
              <a:t>改变了审计实务在欧洲的运作方式</a:t>
            </a:r>
          </a:p>
          <a:p>
            <a:pPr lvl="0">
              <a:lnSpc>
                <a:spcPct val="150000"/>
              </a:lnSpc>
            </a:pPr>
            <a:r>
              <a:rPr lang="zh-CN" altLang="en-US" sz="2400" dirty="0" smtClean="0">
                <a:ea typeface="仿宋_GB2312" pitchFamily="49" charset="-122"/>
              </a:rPr>
              <a:t>影响行业监管，例如“四大”的作用</a:t>
            </a:r>
          </a:p>
          <a:p>
            <a:pPr lvl="0">
              <a:lnSpc>
                <a:spcPct val="150000"/>
              </a:lnSpc>
            </a:pPr>
            <a:r>
              <a:rPr lang="zh-CN" altLang="en-US" sz="2400" dirty="0" smtClean="0">
                <a:ea typeface="仿宋_GB2312" pitchFamily="49" charset="-122"/>
              </a:rPr>
              <a:t>英国审计行业</a:t>
            </a:r>
            <a:r>
              <a:rPr lang="en-US" altLang="zh-CN" sz="2400" dirty="0" smtClean="0">
                <a:ea typeface="仿宋_GB2312" pitchFamily="49" charset="-122"/>
              </a:rPr>
              <a:t>——</a:t>
            </a:r>
            <a:r>
              <a:rPr lang="zh-CN" altLang="en-US" sz="2400" dirty="0" smtClean="0">
                <a:ea typeface="仿宋_GB2312" pitchFamily="49" charset="-122"/>
              </a:rPr>
              <a:t>利用机会进行自我审视</a:t>
            </a:r>
            <a:endParaRPr lang="en-US" altLang="zh-CN" sz="2400" dirty="0" smtClean="0">
              <a:ea typeface="仿宋_GB2312" pitchFamily="49" charset="-122"/>
            </a:endParaRPr>
          </a:p>
          <a:p>
            <a:pPr eaLnBrk="1" hangingPunct="1"/>
            <a:endParaRPr lang="en-US" altLang="zh-CN" sz="2000" dirty="0" smtClean="0">
              <a:ea typeface="仿宋_GB2312" pitchFamily="49" charset="-122"/>
            </a:endParaRPr>
          </a:p>
          <a:p>
            <a:pPr eaLnBrk="1" hangingPunct="1"/>
            <a:endParaRPr lang="en-US" altLang="zh-CN" sz="2000" dirty="0" smtClean="0">
              <a:ea typeface="仿宋_GB2312" pitchFamily="49" charset="-122"/>
            </a:endParaRPr>
          </a:p>
          <a:p>
            <a:pPr eaLnBrk="1" hangingPunct="1"/>
            <a:endParaRPr lang="en-US" altLang="zh-CN" sz="2000" dirty="0" smtClean="0">
              <a:ea typeface="仿宋_GB2312" pitchFamily="49" charset="-122"/>
            </a:endParaRPr>
          </a:p>
          <a:p>
            <a:pPr eaLnBrk="1" hangingPunct="1"/>
            <a:endParaRPr lang="en-US" altLang="zh-CN" sz="2000" dirty="0" smtClean="0">
              <a:ea typeface="仿宋_GB2312" pitchFamily="49" charset="-122"/>
            </a:endParaRPr>
          </a:p>
          <a:p>
            <a:pPr eaLnBrk="1" hangingPunct="1"/>
            <a:endParaRPr lang="en-GB" altLang="zh-CN" sz="2000" dirty="0" smtClean="0">
              <a:ea typeface="仿宋_GB2312" pitchFamily="49" charset="-122"/>
            </a:endParaRP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8459788" y="4292600"/>
            <a:ext cx="1428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72000" rIns="72000" bIns="720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50000"/>
              </a:spcBef>
            </a:pPr>
            <a:endParaRPr lang="zh-CN" altLang="zh-CN" sz="100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54064" y="422259"/>
            <a:ext cx="7461274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  <a:cs typeface="Arial" pitchFamily="34" charset="0"/>
              </a:rPr>
              <a:t>海外审计行业</a:t>
            </a:r>
            <a:r>
              <a:rPr kumimoji="0" lang="en-US" altLang="zh-CN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  <a:cs typeface="Arial" pitchFamily="34" charset="0"/>
              </a:rPr>
              <a:t>/</a:t>
            </a:r>
            <a:r>
              <a:rPr kumimoji="0" lang="zh-CN" alt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宋体" pitchFamily="2" charset="-122"/>
                <a:ea typeface="宋体" pitchFamily="2" charset="-122"/>
                <a:cs typeface="Arial" pitchFamily="34" charset="0"/>
              </a:rPr>
              <a:t>格局</a:t>
            </a:r>
            <a:endParaRPr kumimoji="0" lang="en-GB" altLang="zh-CN" sz="3000" b="1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宋体" pitchFamily="2" charset="-122"/>
              <a:ea typeface="宋体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2104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484784"/>
            <a:ext cx="7461274" cy="4621213"/>
          </a:xfrm>
        </p:spPr>
        <p:txBody>
          <a:bodyPr/>
          <a:lstStyle/>
          <a:p>
            <a:pPr lvl="0"/>
            <a:r>
              <a:rPr lang="zh-CN" altLang="en-US" dirty="0" smtClean="0">
                <a:ea typeface="仿宋_GB2312" pitchFamily="49" charset="-122"/>
              </a:rPr>
              <a:t>提高审计质量</a:t>
            </a:r>
          </a:p>
          <a:p>
            <a:pPr lvl="0"/>
            <a:r>
              <a:rPr lang="en-GB" dirty="0" smtClean="0">
                <a:ea typeface="仿宋_GB2312" pitchFamily="49" charset="-122"/>
              </a:rPr>
              <a:t>2002</a:t>
            </a:r>
            <a:r>
              <a:rPr lang="zh-CN" altLang="en-US" dirty="0" smtClean="0">
                <a:ea typeface="仿宋_GB2312" pitchFamily="49" charset="-122"/>
              </a:rPr>
              <a:t>年与英国政府合作举办审计质量论坛</a:t>
            </a:r>
          </a:p>
          <a:p>
            <a:pPr lvl="0"/>
            <a:r>
              <a:rPr lang="zh-CN" altLang="en-US" dirty="0" smtClean="0">
                <a:ea typeface="仿宋_GB2312" pitchFamily="49" charset="-122"/>
              </a:rPr>
              <a:t>高度重视</a:t>
            </a:r>
            <a:r>
              <a:rPr lang="en-GB" dirty="0" smtClean="0">
                <a:ea typeface="仿宋_GB2312" pitchFamily="49" charset="-122"/>
              </a:rPr>
              <a:t>2010</a:t>
            </a:r>
            <a:r>
              <a:rPr lang="zh-CN" altLang="en-US" dirty="0" smtClean="0">
                <a:ea typeface="仿宋_GB2312" pitchFamily="49" charset="-122"/>
              </a:rPr>
              <a:t>年</a:t>
            </a:r>
            <a:r>
              <a:rPr lang="en-GB" dirty="0" smtClean="0">
                <a:ea typeface="仿宋_GB2312" pitchFamily="49" charset="-122"/>
              </a:rPr>
              <a:t>10</a:t>
            </a:r>
            <a:r>
              <a:rPr lang="zh-CN" altLang="en-US" dirty="0" smtClean="0">
                <a:ea typeface="仿宋_GB2312" pitchFamily="49" charset="-122"/>
              </a:rPr>
              <a:t>月发布的有关“国际一致性”的报告</a:t>
            </a:r>
          </a:p>
          <a:p>
            <a:pPr lvl="0"/>
            <a:r>
              <a:rPr lang="zh-CN" altLang="en-US" dirty="0" smtClean="0">
                <a:ea typeface="仿宋_GB2312" pitchFamily="49" charset="-122"/>
              </a:rPr>
              <a:t>如何在全球范围内采用国际审计与鉴证准则理事会（</a:t>
            </a:r>
            <a:r>
              <a:rPr lang="en-US" altLang="zh-CN" dirty="0" smtClean="0">
                <a:ea typeface="仿宋_GB2312" pitchFamily="49" charset="-122"/>
              </a:rPr>
              <a:t>IAASB</a:t>
            </a:r>
            <a:r>
              <a:rPr lang="zh-CN" altLang="en-US" dirty="0" smtClean="0">
                <a:ea typeface="仿宋_GB2312" pitchFamily="49" charset="-122"/>
              </a:rPr>
              <a:t>）制定的准则</a:t>
            </a:r>
          </a:p>
          <a:p>
            <a:pPr lvl="0"/>
            <a:r>
              <a:rPr lang="zh-CN" altLang="en-US" dirty="0" smtClean="0">
                <a:ea typeface="仿宋_GB2312" pitchFamily="49" charset="-122"/>
              </a:rPr>
              <a:t>披露</a:t>
            </a:r>
            <a:r>
              <a:rPr lang="zh-CN" altLang="en-US" dirty="0">
                <a:ea typeface="仿宋_GB2312" pitchFamily="49" charset="-122"/>
              </a:rPr>
              <a:t>了</a:t>
            </a:r>
            <a:r>
              <a:rPr lang="zh-CN" altLang="en-US" dirty="0" smtClean="0">
                <a:ea typeface="仿宋_GB2312" pitchFamily="49" charset="-122"/>
              </a:rPr>
              <a:t>准则中的某些不足</a:t>
            </a:r>
          </a:p>
          <a:p>
            <a:pPr lvl="0"/>
            <a:r>
              <a:rPr lang="zh-CN" altLang="en-US" dirty="0" smtClean="0">
                <a:ea typeface="仿宋_GB2312" pitchFamily="49" charset="-122"/>
              </a:rPr>
              <a:t>审计师与被审计实体之间的合作方式</a:t>
            </a:r>
          </a:p>
          <a:p>
            <a:pPr lvl="0"/>
            <a:r>
              <a:rPr lang="zh-CN" altLang="en-US" dirty="0" smtClean="0">
                <a:ea typeface="仿宋_GB2312" pitchFamily="49" charset="-122"/>
              </a:rPr>
              <a:t>审计师认定</a:t>
            </a:r>
            <a:r>
              <a:rPr lang="zh-CN" altLang="en-US" dirty="0">
                <a:ea typeface="仿宋_GB2312" pitchFamily="49" charset="-122"/>
              </a:rPr>
              <a:t>并</a:t>
            </a:r>
            <a:r>
              <a:rPr lang="zh-CN" altLang="en-US" dirty="0" smtClean="0">
                <a:ea typeface="仿宋_GB2312" pitchFamily="49" charset="-122"/>
              </a:rPr>
              <a:t>解决重大错报风险的能力</a:t>
            </a:r>
          </a:p>
          <a:p>
            <a:pPr lvl="0"/>
            <a:r>
              <a:rPr lang="zh-CN" altLang="en-US" dirty="0" smtClean="0">
                <a:ea typeface="仿宋_GB2312" pitchFamily="49" charset="-122"/>
              </a:rPr>
              <a:t>认识到确保审计质量是充满挑战的</a:t>
            </a:r>
          </a:p>
          <a:p>
            <a:pPr lvl="0"/>
            <a:r>
              <a:rPr lang="zh-CN" altLang="en-US" dirty="0" smtClean="0">
                <a:ea typeface="仿宋_GB2312" pitchFamily="49" charset="-122"/>
              </a:rPr>
              <a:t>任何一个国家的文化都无法确保能够成功实现这一点</a:t>
            </a:r>
            <a:endParaRPr lang="en-US" altLang="zh-CN" dirty="0" smtClean="0">
              <a:ea typeface="仿宋_GB2312" pitchFamily="49" charset="-122"/>
            </a:endParaRPr>
          </a:p>
          <a:p>
            <a:pPr eaLnBrk="1" hangingPunct="1"/>
            <a:endParaRPr lang="en-US" altLang="zh-CN" dirty="0" smtClean="0">
              <a:ea typeface="仿宋_GB2312" pitchFamily="49" charset="-122"/>
            </a:endParaRPr>
          </a:p>
          <a:p>
            <a:pPr eaLnBrk="1" hangingPunct="1"/>
            <a:endParaRPr lang="en-US" altLang="zh-CN" dirty="0" smtClean="0">
              <a:ea typeface="仿宋_GB2312" pitchFamily="49" charset="-122"/>
            </a:endParaRPr>
          </a:p>
          <a:p>
            <a:pPr eaLnBrk="1" hangingPunct="1"/>
            <a:endParaRPr lang="en-US" altLang="zh-CN" dirty="0" smtClean="0">
              <a:ea typeface="仿宋_GB2312" pitchFamily="49" charset="-122"/>
            </a:endParaRPr>
          </a:p>
          <a:p>
            <a:pPr eaLnBrk="1" hangingPunct="1"/>
            <a:endParaRPr lang="en-US" altLang="zh-CN" dirty="0" smtClean="0">
              <a:ea typeface="仿宋_GB2312" pitchFamily="49" charset="-122"/>
            </a:endParaRPr>
          </a:p>
          <a:p>
            <a:pPr eaLnBrk="1" hangingPunct="1"/>
            <a:endParaRPr lang="en-US" altLang="zh-CN" dirty="0" smtClean="0">
              <a:ea typeface="仿宋_GB2312" pitchFamily="49" charset="-122"/>
            </a:endParaRPr>
          </a:p>
          <a:p>
            <a:pPr eaLnBrk="1" hangingPunct="1"/>
            <a:endParaRPr lang="en-GB" altLang="zh-CN" dirty="0" smtClean="0">
              <a:ea typeface="仿宋_GB2312" pitchFamily="49" charset="-122"/>
            </a:endParaRPr>
          </a:p>
        </p:txBody>
      </p:sp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8459788" y="4292600"/>
            <a:ext cx="1428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72000" rIns="72000" bIns="72000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50000"/>
              </a:spcBef>
            </a:pPr>
            <a:endParaRPr lang="zh-CN" altLang="zh-CN" sz="100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476672"/>
            <a:ext cx="7461274" cy="792163"/>
          </a:xfrm>
          <a:noFill/>
        </p:spPr>
        <p:txBody>
          <a:bodyPr/>
          <a:lstStyle/>
          <a:p>
            <a:r>
              <a:rPr lang="en-US" altLang="zh-CN" b="1" dirty="0" smtClean="0">
                <a:latin typeface="+mn-lt"/>
                <a:ea typeface="宋体" pitchFamily="2" charset="-122"/>
                <a:cs typeface="Arial" pitchFamily="34" charset="0"/>
              </a:rPr>
              <a:t>ICAEW</a:t>
            </a:r>
            <a:r>
              <a:rPr lang="zh-CN" altLang="en-US" b="1" dirty="0" smtClean="0">
                <a:latin typeface="+mn-lt"/>
                <a:ea typeface="宋体" pitchFamily="2" charset="-122"/>
                <a:cs typeface="Arial" pitchFamily="34" charset="0"/>
              </a:rPr>
              <a:t>采取的行动</a:t>
            </a:r>
            <a:endParaRPr lang="en-GB" altLang="zh-CN" b="1" dirty="0" smtClean="0">
              <a:latin typeface="+mn-lt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4181366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AEW presentation">
  <a:themeElements>
    <a:clrScheme name="ICAEW presentation 3">
      <a:dk1>
        <a:srgbClr val="000000"/>
      </a:dk1>
      <a:lt1>
        <a:srgbClr val="FFFFFF"/>
      </a:lt1>
      <a:dk2>
        <a:srgbClr val="CC0000"/>
      </a:dk2>
      <a:lt2>
        <a:srgbClr val="999999"/>
      </a:lt2>
      <a:accent1>
        <a:srgbClr val="CC0000"/>
      </a:accent1>
      <a:accent2>
        <a:srgbClr val="C0C0C0"/>
      </a:accent2>
      <a:accent3>
        <a:srgbClr val="FFFFFF"/>
      </a:accent3>
      <a:accent4>
        <a:srgbClr val="000000"/>
      </a:accent4>
      <a:accent5>
        <a:srgbClr val="E2AAAA"/>
      </a:accent5>
      <a:accent6>
        <a:srgbClr val="AEAEAE"/>
      </a:accent6>
      <a:hlink>
        <a:srgbClr val="660000"/>
      </a:hlink>
      <a:folHlink>
        <a:srgbClr val="006A8D"/>
      </a:folHlink>
    </a:clrScheme>
    <a:fontScheme name="ICAEW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2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2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CAEW presentation 1">
        <a:dk1>
          <a:srgbClr val="000000"/>
        </a:dk1>
        <a:lt1>
          <a:srgbClr val="FFFFFF"/>
        </a:lt1>
        <a:dk2>
          <a:srgbClr val="000000"/>
        </a:dk2>
        <a:lt2>
          <a:srgbClr val="999999"/>
        </a:lt2>
        <a:accent1>
          <a:srgbClr val="CC000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C8C8C8"/>
        </a:accent6>
        <a:hlink>
          <a:srgbClr val="6600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AEW presentation 2">
        <a:dk1>
          <a:srgbClr val="000000"/>
        </a:dk1>
        <a:lt1>
          <a:srgbClr val="FFFFFF"/>
        </a:lt1>
        <a:dk2>
          <a:srgbClr val="CC0000"/>
        </a:dk2>
        <a:lt2>
          <a:srgbClr val="999999"/>
        </a:lt2>
        <a:accent1>
          <a:srgbClr val="CC0000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AEAEAE"/>
        </a:accent6>
        <a:hlink>
          <a:srgbClr val="660000"/>
        </a:hlink>
        <a:folHlink>
          <a:srgbClr val="007C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AEW presentation 3">
        <a:dk1>
          <a:srgbClr val="000000"/>
        </a:dk1>
        <a:lt1>
          <a:srgbClr val="FFFFFF"/>
        </a:lt1>
        <a:dk2>
          <a:srgbClr val="CC0000"/>
        </a:dk2>
        <a:lt2>
          <a:srgbClr val="999999"/>
        </a:lt2>
        <a:accent1>
          <a:srgbClr val="CC0000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AEAEAE"/>
        </a:accent6>
        <a:hlink>
          <a:srgbClr val="660000"/>
        </a:hlink>
        <a:folHlink>
          <a:srgbClr val="006A8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mage">
  <a:themeElements>
    <a:clrScheme name="Image 13">
      <a:dk1>
        <a:srgbClr val="000000"/>
      </a:dk1>
      <a:lt1>
        <a:srgbClr val="FFFFFF"/>
      </a:lt1>
      <a:dk2>
        <a:srgbClr val="CC0000"/>
      </a:dk2>
      <a:lt2>
        <a:srgbClr val="999999"/>
      </a:lt2>
      <a:accent1>
        <a:srgbClr val="CC0000"/>
      </a:accent1>
      <a:accent2>
        <a:srgbClr val="C0C0C0"/>
      </a:accent2>
      <a:accent3>
        <a:srgbClr val="FFFFFF"/>
      </a:accent3>
      <a:accent4>
        <a:srgbClr val="000000"/>
      </a:accent4>
      <a:accent5>
        <a:srgbClr val="E2AAAA"/>
      </a:accent5>
      <a:accent6>
        <a:srgbClr val="AEAEAE"/>
      </a:accent6>
      <a:hlink>
        <a:srgbClr val="660000"/>
      </a:hlink>
      <a:folHlink>
        <a:srgbClr val="007C85"/>
      </a:folHlink>
    </a:clrScheme>
    <a:fontScheme name="Im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2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2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m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age 13">
        <a:dk1>
          <a:srgbClr val="000000"/>
        </a:dk1>
        <a:lt1>
          <a:srgbClr val="FFFFFF"/>
        </a:lt1>
        <a:dk2>
          <a:srgbClr val="CC0000"/>
        </a:dk2>
        <a:lt2>
          <a:srgbClr val="999999"/>
        </a:lt2>
        <a:accent1>
          <a:srgbClr val="CC0000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AEAEAE"/>
        </a:accent6>
        <a:hlink>
          <a:srgbClr val="660000"/>
        </a:hlink>
        <a:folHlink>
          <a:srgbClr val="007C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age 14">
        <a:dk1>
          <a:srgbClr val="000000"/>
        </a:dk1>
        <a:lt1>
          <a:srgbClr val="FFFFFF"/>
        </a:lt1>
        <a:dk2>
          <a:srgbClr val="CC0000"/>
        </a:dk2>
        <a:lt2>
          <a:srgbClr val="999999"/>
        </a:lt2>
        <a:accent1>
          <a:srgbClr val="CC0000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AEAEAE"/>
        </a:accent6>
        <a:hlink>
          <a:srgbClr val="660000"/>
        </a:hlink>
        <a:folHlink>
          <a:srgbClr val="006A8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ivider">
  <a:themeElements>
    <a:clrScheme name="Divider 13">
      <a:dk1>
        <a:srgbClr val="000000"/>
      </a:dk1>
      <a:lt1>
        <a:srgbClr val="FFFFFF"/>
      </a:lt1>
      <a:dk2>
        <a:srgbClr val="CC0000"/>
      </a:dk2>
      <a:lt2>
        <a:srgbClr val="999999"/>
      </a:lt2>
      <a:accent1>
        <a:srgbClr val="CC0000"/>
      </a:accent1>
      <a:accent2>
        <a:srgbClr val="C0C0C0"/>
      </a:accent2>
      <a:accent3>
        <a:srgbClr val="FFFFFF"/>
      </a:accent3>
      <a:accent4>
        <a:srgbClr val="000000"/>
      </a:accent4>
      <a:accent5>
        <a:srgbClr val="E2AAAA"/>
      </a:accent5>
      <a:accent6>
        <a:srgbClr val="AEAEAE"/>
      </a:accent6>
      <a:hlink>
        <a:srgbClr val="660000"/>
      </a:hlink>
      <a:folHlink>
        <a:srgbClr val="007C85"/>
      </a:folHlink>
    </a:clrScheme>
    <a:fontScheme name="Divid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2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2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vid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vid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vid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vid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vid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vid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vid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vider 13">
        <a:dk1>
          <a:srgbClr val="000000"/>
        </a:dk1>
        <a:lt1>
          <a:srgbClr val="FFFFFF"/>
        </a:lt1>
        <a:dk2>
          <a:srgbClr val="CC0000"/>
        </a:dk2>
        <a:lt2>
          <a:srgbClr val="999999"/>
        </a:lt2>
        <a:accent1>
          <a:srgbClr val="CC0000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AEAEAE"/>
        </a:accent6>
        <a:hlink>
          <a:srgbClr val="660000"/>
        </a:hlink>
        <a:folHlink>
          <a:srgbClr val="007C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4">
        <a:dk1>
          <a:srgbClr val="000000"/>
        </a:dk1>
        <a:lt1>
          <a:srgbClr val="FFFFFF"/>
        </a:lt1>
        <a:dk2>
          <a:srgbClr val="CC0000"/>
        </a:dk2>
        <a:lt2>
          <a:srgbClr val="999999"/>
        </a:lt2>
        <a:accent1>
          <a:srgbClr val="CC0000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AEAEAE"/>
        </a:accent6>
        <a:hlink>
          <a:srgbClr val="660000"/>
        </a:hlink>
        <a:folHlink>
          <a:srgbClr val="006A8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End">
  <a:themeElements>
    <a:clrScheme name="End 13">
      <a:dk1>
        <a:srgbClr val="000000"/>
      </a:dk1>
      <a:lt1>
        <a:srgbClr val="FFFFFF"/>
      </a:lt1>
      <a:dk2>
        <a:srgbClr val="CC0000"/>
      </a:dk2>
      <a:lt2>
        <a:srgbClr val="999999"/>
      </a:lt2>
      <a:accent1>
        <a:srgbClr val="CC0000"/>
      </a:accent1>
      <a:accent2>
        <a:srgbClr val="C0C0C0"/>
      </a:accent2>
      <a:accent3>
        <a:srgbClr val="FFFFFF"/>
      </a:accent3>
      <a:accent4>
        <a:srgbClr val="000000"/>
      </a:accent4>
      <a:accent5>
        <a:srgbClr val="E2AAAA"/>
      </a:accent5>
      <a:accent6>
        <a:srgbClr val="AEAEAE"/>
      </a:accent6>
      <a:hlink>
        <a:srgbClr val="660000"/>
      </a:hlink>
      <a:folHlink>
        <a:srgbClr val="007C85"/>
      </a:folHlink>
    </a:clrScheme>
    <a:fontScheme name="E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2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2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n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13">
        <a:dk1>
          <a:srgbClr val="000000"/>
        </a:dk1>
        <a:lt1>
          <a:srgbClr val="FFFFFF"/>
        </a:lt1>
        <a:dk2>
          <a:srgbClr val="CC0000"/>
        </a:dk2>
        <a:lt2>
          <a:srgbClr val="999999"/>
        </a:lt2>
        <a:accent1>
          <a:srgbClr val="CC0000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AEAEAE"/>
        </a:accent6>
        <a:hlink>
          <a:srgbClr val="660000"/>
        </a:hlink>
        <a:folHlink>
          <a:srgbClr val="007C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d 14">
        <a:dk1>
          <a:srgbClr val="000000"/>
        </a:dk1>
        <a:lt1>
          <a:srgbClr val="FFFFFF"/>
        </a:lt1>
        <a:dk2>
          <a:srgbClr val="CC0000"/>
        </a:dk2>
        <a:lt2>
          <a:srgbClr val="999999"/>
        </a:lt2>
        <a:accent1>
          <a:srgbClr val="CC0000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AEAEAE"/>
        </a:accent6>
        <a:hlink>
          <a:srgbClr val="660000"/>
        </a:hlink>
        <a:folHlink>
          <a:srgbClr val="006A8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ICAEW presentation</Template>
  <TotalTime>0</TotalTime>
  <Words>1013</Words>
  <Application>Microsoft Office PowerPoint</Application>
  <PresentationFormat>全屏显示(4:3)</PresentationFormat>
  <Paragraphs>195</Paragraphs>
  <Slides>17</Slides>
  <Notes>14</Notes>
  <HiddenSlides>0</HiddenSlides>
  <MMClips>0</MMClips>
  <ScaleCrop>false</ScaleCrop>
  <HeadingPairs>
    <vt:vector size="4" baseType="variant">
      <vt:variant>
        <vt:lpstr>主题</vt:lpstr>
      </vt:variant>
      <vt:variant>
        <vt:i4>4</vt:i4>
      </vt:variant>
      <vt:variant>
        <vt:lpstr>幻灯片标题</vt:lpstr>
      </vt:variant>
      <vt:variant>
        <vt:i4>17</vt:i4>
      </vt:variant>
    </vt:vector>
  </HeadingPairs>
  <TitlesOfParts>
    <vt:vector size="21" baseType="lpstr">
      <vt:lpstr>ICAEW presentation</vt:lpstr>
      <vt:lpstr>Image</vt:lpstr>
      <vt:lpstr>Divider</vt:lpstr>
      <vt:lpstr>End</vt:lpstr>
      <vt:lpstr>跨境审计质量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ICAEW采取的行动</vt:lpstr>
      <vt:lpstr>ICAEW采取的行动</vt:lpstr>
      <vt:lpstr>ICAEW采取的行动</vt:lpstr>
      <vt:lpstr>ICAEW在线培训视频</vt:lpstr>
      <vt:lpstr>PowerPoint 演示文稿</vt:lpstr>
      <vt:lpstr>PowerPoint 演示文稿</vt:lpstr>
      <vt:lpstr>跨境质量相关行动</vt:lpstr>
      <vt:lpstr>总结</vt:lpstr>
      <vt:lpstr>PowerPoint 演示文稿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2012-03-20T09:43:00Z</dcterms:created>
  <dcterms:modified xsi:type="dcterms:W3CDTF">2012-03-28T00:54:43Z</dcterms:modified>
</cp:coreProperties>
</file>